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81" r:id="rId4"/>
    <p:sldId id="280" r:id="rId5"/>
    <p:sldId id="283" r:id="rId6"/>
    <p:sldId id="284" r:id="rId7"/>
    <p:sldId id="285" r:id="rId8"/>
    <p:sldId id="282" r:id="rId9"/>
    <p:sldId id="276" r:id="rId10"/>
    <p:sldId id="287" r:id="rId11"/>
    <p:sldId id="288" r:id="rId12"/>
    <p:sldId id="272" r:id="rId13"/>
    <p:sldId id="274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T Utah Condensed" panose="020B060402020202020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2CE"/>
    <a:srgbClr val="2C3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59" autoAdjust="0"/>
    <p:restoredTop sz="86388" autoAdjust="0"/>
  </p:normalViewPr>
  <p:slideViewPr>
    <p:cSldViewPr>
      <p:cViewPr varScale="1">
        <p:scale>
          <a:sx n="71" d="100"/>
          <a:sy n="71" d="100"/>
        </p:scale>
        <p:origin x="6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F021B-11E9-40E4-83ED-3EB9CB98181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E786-5987-46DB-80C9-48C41AE2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8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2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1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Caption: A young woman smiling at the camera with her brand-new speech device and application in her lap (she just received her LTL device through the Voice Options Program!)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E786-5987-46DB-80C9-48C41AE240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0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5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8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7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8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1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2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2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B698-5B12-4939-BAB4-4E88DFB581E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8F80-C88E-4CE7-842A-1D0A18E8E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oiceOptions@dor.c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dor.ca.gov/Home/VoiceOp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56" y="1792138"/>
            <a:ext cx="8686800" cy="762000"/>
          </a:xfrm>
        </p:spPr>
        <p:txBody>
          <a:bodyPr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bg1"/>
                </a:solidFill>
                <a:latin typeface="PT Utah Condensed" pitchFamily="34" charset="0"/>
              </a:rPr>
              <a:t>Department of Rehabilitation</a:t>
            </a:r>
            <a:br>
              <a:rPr lang="en-US" sz="5400" dirty="0"/>
            </a:br>
            <a:r>
              <a:rPr lang="en-US" sz="5400" kern="1200" dirty="0">
                <a:solidFill>
                  <a:srgbClr val="89B2CE"/>
                </a:solidFill>
                <a:effectLst/>
                <a:latin typeface="PT Utah Condensed" pitchFamily="34" charset="0"/>
              </a:rPr>
              <a:t>Voice Options Program</a:t>
            </a:r>
            <a:endParaRPr lang="en-US" sz="4800" dirty="0">
              <a:solidFill>
                <a:srgbClr val="89B2CE"/>
              </a:solidFill>
              <a:effectLst/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01842D1-1E17-4950-B818-207EB90A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77166" y="4120573"/>
            <a:ext cx="3983180" cy="9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6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147727-B2E2-4A0A-80B3-D27A458F7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76059"/>
            <a:ext cx="5562600" cy="1101725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en-US" dirty="0">
                <a:solidFill>
                  <a:srgbClr val="89B2CE"/>
                </a:solidFill>
                <a:latin typeface="PT Utah Condensed" pitchFamily="34" charset="0"/>
              </a:rPr>
              <a:t>Voice Options Outreach</a:t>
            </a:r>
            <a:endParaRPr lang="en-US" sz="27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23E8E-DCEC-451D-8B5B-B5C5D755D4F7}"/>
              </a:ext>
            </a:extLst>
          </p:cNvPr>
          <p:cNvSpPr txBox="1"/>
          <p:nvPr/>
        </p:nvSpPr>
        <p:spPr>
          <a:xfrm>
            <a:off x="1104899" y="1437820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CPUC’s Deaf and Disabled Telecommunications Program (DDTP) Annual Marketing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Email blasts/calls to various organizations and potential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Provider Newsletters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147727-B2E2-4A0A-80B3-D27A458F7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059"/>
            <a:ext cx="6019800" cy="1101725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en-US" dirty="0">
                <a:solidFill>
                  <a:srgbClr val="89B2CE"/>
                </a:solidFill>
                <a:latin typeface="PT Utah Condensed" pitchFamily="34" charset="0"/>
              </a:rPr>
              <a:t>Voice Options – Ever Adapting</a:t>
            </a:r>
            <a:endParaRPr lang="en-US" sz="27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23E8E-DCEC-451D-8B5B-B5C5D755D4F7}"/>
              </a:ext>
            </a:extLst>
          </p:cNvPr>
          <p:cNvSpPr txBox="1"/>
          <p:nvPr/>
        </p:nvSpPr>
        <p:spPr>
          <a:xfrm>
            <a:off x="1104899" y="1550293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Added Proloquo2Go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iPad Accessibility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Disaster Relief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Protocols for Consumers in Hospice/Palliative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399" y="466294"/>
            <a:ext cx="6934200" cy="762000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en-US" dirty="0">
                <a:solidFill>
                  <a:srgbClr val="89B2CE"/>
                </a:solidFill>
                <a:latin typeface="PT Utah Condensed" pitchFamily="34" charset="0"/>
              </a:rPr>
              <a:t>Voice Options – Moving Forward</a:t>
            </a:r>
            <a:endParaRPr lang="en-US" sz="32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A0528-4218-42F2-A85A-B358603A6F78}"/>
              </a:ext>
            </a:extLst>
          </p:cNvPr>
          <p:cNvSpPr txBox="1"/>
          <p:nvPr/>
        </p:nvSpPr>
        <p:spPr>
          <a:xfrm>
            <a:off x="1143000" y="1531315"/>
            <a:ext cx="70865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More/Improved speech applications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Incorporate additional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iPad Maintenance/Application Upgrades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Utah Condensed" pitchFamily="34" charset="0"/>
              </a:rPr>
              <a:t>Additional Program Connections/Resources</a:t>
            </a:r>
          </a:p>
          <a:p>
            <a:endParaRPr lang="en-US" sz="2400" dirty="0">
              <a:solidFill>
                <a:schemeClr val="bg1"/>
              </a:solidFill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86100" y="4019550"/>
            <a:ext cx="29718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C36156-1538-425B-9D0A-07D17206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0799" y="4075814"/>
            <a:ext cx="3962401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0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9231"/>
            <a:ext cx="7772400" cy="1102519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800" dirty="0">
                <a:solidFill>
                  <a:srgbClr val="89B2CE"/>
                </a:solidFill>
                <a:latin typeface="PT Utah Condensed" pitchFamily="34" charset="0"/>
              </a:rPr>
              <a:t>Questions or Comments?</a:t>
            </a:r>
            <a:endParaRPr lang="en-US" sz="8000" dirty="0">
              <a:effectLst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BF1E587-66B2-4D88-B551-93B52A0F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r="2728" b="10269"/>
          <a:stretch/>
        </p:blipFill>
        <p:spPr>
          <a:xfrm>
            <a:off x="2609850" y="4171950"/>
            <a:ext cx="3924300" cy="8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0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94907"/>
            <a:ext cx="7772400" cy="11025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89B2CE"/>
                </a:solidFill>
                <a:latin typeface="PT Utah Condensed" pitchFamily="34" charset="0"/>
              </a:rPr>
              <a:t>Thank you for your time!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9213F-6ABB-4610-AEF3-7ACFFC7419DD}"/>
              </a:ext>
            </a:extLst>
          </p:cNvPr>
          <p:cNvSpPr txBox="1"/>
          <p:nvPr/>
        </p:nvSpPr>
        <p:spPr>
          <a:xfrm>
            <a:off x="990600" y="1307228"/>
            <a:ext cx="7391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effectLst/>
                <a:latin typeface="PT Utah Condensed" panose="020B0604020202020204"/>
                <a:ea typeface="+mn-ea"/>
                <a:cs typeface="+mn-cs"/>
              </a:rPr>
              <a:t>For more information please contact</a:t>
            </a:r>
            <a:r>
              <a:rPr lang="en-US" sz="3200" dirty="0">
                <a:solidFill>
                  <a:srgbClr val="FFFFFF"/>
                </a:solidFill>
                <a:latin typeface="PT Utah Condensed" panose="020B0604020202020204"/>
                <a:ea typeface="+mn-ea"/>
                <a:cs typeface="+mn-cs"/>
              </a:rPr>
              <a:t>:</a:t>
            </a:r>
          </a:p>
          <a:p>
            <a:pPr algn="ctr"/>
            <a:br>
              <a:rPr lang="en-US" sz="3200" dirty="0">
                <a:solidFill>
                  <a:srgbClr val="FFFFFF"/>
                </a:solidFill>
                <a:latin typeface="PT Utah Condensed" panose="020B0604020202020204"/>
                <a:ea typeface="+mn-ea"/>
                <a:cs typeface="+mn-cs"/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T Utah Condensed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VoiceOptions@dor.ca.gov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T Utah Condensed" panose="020B0604020202020204"/>
              <a:ea typeface="+mn-ea"/>
              <a:cs typeface="+mn-cs"/>
            </a:endParaRPr>
          </a:p>
          <a:p>
            <a:pPr algn="ctr"/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T Utah Condensed" panose="020B0604020202020204"/>
                <a:ea typeface="+mn-ea"/>
                <a:cs typeface="+mn-cs"/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T Utah Condensed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http://Dor.ca.gov/Home/VoiceOptions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T Utah Condensed" panose="020B0604020202020204"/>
                <a:ea typeface="+mn-ea"/>
                <a:cs typeface="+mn-cs"/>
              </a:rPr>
              <a:t> </a:t>
            </a:r>
            <a:endParaRPr lang="en-US" sz="3200" dirty="0"/>
          </a:p>
        </p:txBody>
      </p:sp>
      <p:pic>
        <p:nvPicPr>
          <p:cNvPr id="9" name="Picture 8" descr="Department of Rehabilitation and Voice Options Program logos">
            <a:extLst>
              <a:ext uri="{FF2B5EF4-FFF2-40B4-BE49-F238E27FC236}">
                <a16:creationId xmlns:a16="http://schemas.microsoft.com/office/drawing/2014/main" id="{E78E53A6-F63E-4192-BD96-BE7DF17F4D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0269"/>
          <a:stretch/>
        </p:blipFill>
        <p:spPr>
          <a:xfrm>
            <a:off x="2247899" y="4142124"/>
            <a:ext cx="4648200" cy="10013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799" y="4031876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862" y="942976"/>
            <a:ext cx="4710273" cy="1295400"/>
          </a:xfrm>
        </p:spPr>
        <p:txBody>
          <a:bodyPr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89B2CE"/>
                </a:solidFill>
                <a:effectLst/>
                <a:latin typeface="PT Utah Condensed" pitchFamily="34" charset="0"/>
              </a:rPr>
              <a:t>Housekeeping</a:t>
            </a:r>
            <a:endParaRPr lang="en-US" sz="36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C64A7-E165-4087-BCA5-52F99D2E3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28699"/>
            <a:ext cx="7772400" cy="110251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89B2CE"/>
                </a:solidFill>
                <a:latin typeface="PT Utah Condensed" pitchFamily="34" charset="0"/>
              </a:rPr>
              <a:t>Meeting Minutes</a:t>
            </a:r>
            <a:endParaRPr lang="en-US" sz="5400" dirty="0"/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5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10" y="381003"/>
            <a:ext cx="7189177" cy="1295400"/>
          </a:xfrm>
        </p:spPr>
        <p:txBody>
          <a:bodyPr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89B2CE"/>
                </a:solidFill>
                <a:latin typeface="PT Utah Condensed" pitchFamily="34" charset="0"/>
              </a:rPr>
              <a:t>Voice Options Program: An Overview</a:t>
            </a:r>
            <a:endParaRPr lang="en-US" sz="36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447C0-18A5-4F5D-8E61-3B5D0F5564BA}"/>
              </a:ext>
            </a:extLst>
          </p:cNvPr>
          <p:cNvSpPr txBox="1"/>
          <p:nvPr/>
        </p:nvSpPr>
        <p:spPr>
          <a:xfrm>
            <a:off x="977410" y="1581150"/>
            <a:ext cx="71891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What we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kern="1200" dirty="0">
                <a:solidFill>
                  <a:schemeClr val="bg1"/>
                </a:solidFill>
                <a:effectLst/>
                <a:latin typeface="PT Utah Condensed" pitchFamily="34" charset="0"/>
              </a:rPr>
              <a:t>Voice O</a:t>
            </a: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ptions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kern="1200" dirty="0">
                <a:solidFill>
                  <a:schemeClr val="bg1"/>
                </a:solidFill>
                <a:effectLst/>
                <a:latin typeface="PT Utah Condensed" pitchFamily="34" charset="0"/>
              </a:rPr>
              <a:t>Voice Options Consumers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Data Collection</a:t>
            </a:r>
            <a:endParaRPr lang="en-US" sz="3400" kern="12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10" y="381003"/>
            <a:ext cx="7189177" cy="1295400"/>
          </a:xfrm>
        </p:spPr>
        <p:txBody>
          <a:bodyPr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89B2CE"/>
                </a:solidFill>
                <a:latin typeface="PT Utah Condensed" pitchFamily="34" charset="0"/>
              </a:rPr>
              <a:t>Voice Options Program Data</a:t>
            </a:r>
            <a:endParaRPr lang="en-US" sz="36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447C0-18A5-4F5D-8E61-3B5D0F5564BA}"/>
              </a:ext>
            </a:extLst>
          </p:cNvPr>
          <p:cNvSpPr txBox="1"/>
          <p:nvPr/>
        </p:nvSpPr>
        <p:spPr>
          <a:xfrm>
            <a:off x="977410" y="1581150"/>
            <a:ext cx="71891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Total Consumers served: 728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Total Providers: 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Counties Covered: 46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California Coverage: 92%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kern="12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8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10" y="381003"/>
            <a:ext cx="7189177" cy="1295400"/>
          </a:xfrm>
        </p:spPr>
        <p:txBody>
          <a:bodyPr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89B2CE"/>
                </a:solidFill>
                <a:latin typeface="PT Utah Condensed" pitchFamily="34" charset="0"/>
              </a:rPr>
              <a:t>Consumer Demographic Data</a:t>
            </a:r>
            <a:endParaRPr lang="en-US" sz="36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447C0-18A5-4F5D-8E61-3B5D0F5564BA}"/>
              </a:ext>
            </a:extLst>
          </p:cNvPr>
          <p:cNvSpPr txBox="1"/>
          <p:nvPr/>
        </p:nvSpPr>
        <p:spPr>
          <a:xfrm>
            <a:off x="964222" y="1581150"/>
            <a:ext cx="71891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Highlights: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Increased types of Disabilities served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PT Utah Condensed" pitchFamily="34" charset="0"/>
              </a:rPr>
              <a:t>Reaching more ethnically diverse consumers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kern="12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10" y="381002"/>
            <a:ext cx="7189177" cy="2876543"/>
          </a:xfrm>
        </p:spPr>
        <p:txBody>
          <a:bodyPr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89B2CE"/>
                </a:solidFill>
                <a:latin typeface="PT Utah Condensed" pitchFamily="34" charset="0"/>
              </a:rPr>
              <a:t>Voice Options Monthly Report Review</a:t>
            </a:r>
            <a:endParaRPr lang="en-US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10" y="381003"/>
            <a:ext cx="7189177" cy="1295400"/>
          </a:xfrm>
        </p:spPr>
        <p:txBody>
          <a:bodyPr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89B2CE"/>
                </a:solidFill>
                <a:latin typeface="PT Utah Condensed" pitchFamily="34" charset="0"/>
              </a:rPr>
              <a:t>Voice Options Program: The Impact</a:t>
            </a:r>
            <a:endParaRPr lang="en-US" sz="36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447C0-18A5-4F5D-8E61-3B5D0F5564BA}"/>
              </a:ext>
            </a:extLst>
          </p:cNvPr>
          <p:cNvSpPr txBox="1"/>
          <p:nvPr/>
        </p:nvSpPr>
        <p:spPr>
          <a:xfrm>
            <a:off x="977410" y="1479143"/>
            <a:ext cx="71891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PT Utah Condensed" pitchFamily="34" charset="0"/>
              </a:rPr>
              <a:t>Consumers, </a:t>
            </a:r>
            <a:r>
              <a:rPr lang="en-US" sz="3600" dirty="0">
                <a:solidFill>
                  <a:schemeClr val="bg1"/>
                </a:solidFill>
                <a:latin typeface="PT Utah Condensed" pitchFamily="34" charset="0"/>
              </a:rPr>
              <a:t>f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PT Utah Condensed" pitchFamily="34" charset="0"/>
              </a:rPr>
              <a:t>amilies, and caregivers </a:t>
            </a:r>
            <a:r>
              <a:rPr lang="en-US" sz="3600" dirty="0">
                <a:solidFill>
                  <a:schemeClr val="bg1"/>
                </a:solidFill>
                <a:latin typeface="PT Utah Condensed" pitchFamily="34" charset="0"/>
              </a:rPr>
              <a:t>n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PT Utah Condensed" pitchFamily="34" charset="0"/>
              </a:rPr>
              <a:t>oticed: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T Utah Condensed" pitchFamily="34" charset="0"/>
              </a:rPr>
              <a:t>Improved Mental/Emotional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T Utah Condensed" pitchFamily="34" charset="0"/>
              </a:rPr>
              <a:t>Improved Self-worth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T Utah Condensed" pitchFamily="34" charset="0"/>
              </a:rPr>
              <a:t>Greater Independence and Self-Advocacy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742950"/>
            <a:ext cx="5486400" cy="2761930"/>
          </a:xfrm>
        </p:spPr>
        <p:txBody>
          <a:bodyPr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89B2CE"/>
                </a:solidFill>
                <a:effectLst/>
                <a:latin typeface="PT Utah Condensed" pitchFamily="34" charset="0"/>
              </a:rPr>
              <a:t>Highlights from Consumer Satisfaction Surveys</a:t>
            </a:r>
            <a:endParaRPr lang="en-US" sz="4800" dirty="0">
              <a:solidFill>
                <a:schemeClr val="bg1"/>
              </a:solidFill>
              <a:effectLst/>
              <a:latin typeface="PT Utah Condensed" pitchFamily="34" charset="0"/>
            </a:endParaRPr>
          </a:p>
        </p:txBody>
      </p:sp>
      <p:pic>
        <p:nvPicPr>
          <p:cNvPr id="8" name="Picture 7" descr="A young woman sitting on a couch with a speech device on her lap, looking up and smiling">
            <a:extLst>
              <a:ext uri="{FF2B5EF4-FFF2-40B4-BE49-F238E27FC236}">
                <a16:creationId xmlns:a16="http://schemas.microsoft.com/office/drawing/2014/main" id="{571BE3E1-FEA0-41C1-9561-10479A6A0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0"/>
          <a:stretch/>
        </p:blipFill>
        <p:spPr>
          <a:xfrm>
            <a:off x="762000" y="498969"/>
            <a:ext cx="2590800" cy="33013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095750"/>
            <a:ext cx="5486400" cy="0"/>
          </a:xfrm>
          <a:prstGeom prst="line">
            <a:avLst/>
          </a:prstGeom>
          <a:ln w="9525">
            <a:solidFill>
              <a:srgbClr val="89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C09EC-4CB5-443E-9010-54720003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b="10269"/>
          <a:stretch/>
        </p:blipFill>
        <p:spPr>
          <a:xfrm>
            <a:off x="2595275" y="4122882"/>
            <a:ext cx="3953449" cy="9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251</Words>
  <Application>Microsoft Office PowerPoint</Application>
  <PresentationFormat>On-screen Show (16:9)</PresentationFormat>
  <Paragraphs>57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PT Utah Condensed</vt:lpstr>
      <vt:lpstr>Arial</vt:lpstr>
      <vt:lpstr>Office Theme</vt:lpstr>
      <vt:lpstr>Department of Rehabilitation Voice Options Program</vt:lpstr>
      <vt:lpstr>Housekeeping</vt:lpstr>
      <vt:lpstr>Meeting Minutes</vt:lpstr>
      <vt:lpstr>Voice Options Program: An Overview</vt:lpstr>
      <vt:lpstr>Voice Options Program Data</vt:lpstr>
      <vt:lpstr>Consumer Demographic Data</vt:lpstr>
      <vt:lpstr>Voice Options Monthly Report Review</vt:lpstr>
      <vt:lpstr>Voice Options Program: The Impact</vt:lpstr>
      <vt:lpstr>Highlights from Consumer Satisfaction Surveys</vt:lpstr>
      <vt:lpstr>Voice Options Outreach</vt:lpstr>
      <vt:lpstr>Voice Options – Ever Adapting</vt:lpstr>
      <vt:lpstr>Voice Options – Moving Forward</vt:lpstr>
      <vt:lpstr>Questions or Comments?</vt:lpstr>
      <vt:lpstr>Thank you for your time!</vt:lpstr>
    </vt:vector>
  </TitlesOfParts>
  <Company>Department of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Employment, Independence, and Equality</dc:title>
  <dc:creator>Slagerman, Keith@DOR</dc:creator>
  <cp:lastModifiedBy>Wood, Elizabeth@DOR</cp:lastModifiedBy>
  <cp:revision>62</cp:revision>
  <dcterms:created xsi:type="dcterms:W3CDTF">2016-02-24T16:59:39Z</dcterms:created>
  <dcterms:modified xsi:type="dcterms:W3CDTF">2021-12-03T21:26:50Z</dcterms:modified>
</cp:coreProperties>
</file>