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256" r:id="rId2"/>
    <p:sldId id="257" r:id="rId3"/>
    <p:sldId id="258" r:id="rId4"/>
    <p:sldId id="259" r:id="rId5"/>
    <p:sldId id="260" r:id="rId6"/>
    <p:sldId id="262" r:id="rId7"/>
    <p:sldId id="263" r:id="rId8"/>
    <p:sldId id="261" r:id="rId9"/>
    <p:sldId id="264" r:id="rId10"/>
    <p:sldId id="265" r:id="rId11"/>
    <p:sldId id="268" r:id="rId12"/>
    <p:sldId id="270" r:id="rId13"/>
    <p:sldId id="271" r:id="rId14"/>
    <p:sldId id="275" r:id="rId15"/>
    <p:sldId id="276" r:id="rId16"/>
    <p:sldId id="277" r:id="rId17"/>
    <p:sldId id="278" r:id="rId18"/>
    <p:sldId id="279" r:id="rId19"/>
    <p:sldId id="280" r:id="rId20"/>
    <p:sldId id="273" r:id="rId21"/>
    <p:sldId id="281" r:id="rId22"/>
    <p:sldId id="282" r:id="rId23"/>
    <p:sldId id="283" r:id="rId24"/>
    <p:sldId id="289" r:id="rId25"/>
    <p:sldId id="290" r:id="rId26"/>
    <p:sldId id="291" r:id="rId27"/>
    <p:sldId id="292" r:id="rId28"/>
    <p:sldId id="293" r:id="rId29"/>
    <p:sldId id="284" r:id="rId30"/>
    <p:sldId id="288" r:id="rId31"/>
    <p:sldId id="285" r:id="rId32"/>
    <p:sldId id="287" r:id="rId33"/>
  </p:sldIdLst>
  <p:sldSz cx="12192000" cy="6858000"/>
  <p:notesSz cx="7010400" cy="92964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E649EA8-EF39-4604-BC91-F54C700E09DF}">
          <p14:sldIdLst>
            <p14:sldId id="256"/>
            <p14:sldId id="257"/>
            <p14:sldId id="258"/>
            <p14:sldId id="259"/>
            <p14:sldId id="260"/>
            <p14:sldId id="262"/>
            <p14:sldId id="263"/>
            <p14:sldId id="261"/>
            <p14:sldId id="264"/>
            <p14:sldId id="265"/>
            <p14:sldId id="268"/>
            <p14:sldId id="270"/>
            <p14:sldId id="271"/>
            <p14:sldId id="275"/>
            <p14:sldId id="276"/>
            <p14:sldId id="277"/>
            <p14:sldId id="278"/>
            <p14:sldId id="279"/>
            <p14:sldId id="280"/>
            <p14:sldId id="273"/>
            <p14:sldId id="281"/>
            <p14:sldId id="282"/>
            <p14:sldId id="283"/>
            <p14:sldId id="289"/>
            <p14:sldId id="290"/>
            <p14:sldId id="291"/>
            <p14:sldId id="292"/>
            <p14:sldId id="293"/>
            <p14:sldId id="284"/>
            <p14:sldId id="288"/>
            <p14:sldId id="285"/>
            <p14:sldId id="2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D3B344-32CD-49FD-B908-CDD9145C1165}" v="3" dt="2020-03-08T20:22:21.097"/>
    <p1510:client id="{D3B094B2-8568-443E-91A1-CA5C91F1D89F}" v="3" dt="2020-03-08T19:23:03.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47826" autoAdjust="0"/>
  </p:normalViewPr>
  <p:slideViewPr>
    <p:cSldViewPr snapToGrid="0">
      <p:cViewPr varScale="1">
        <p:scale>
          <a:sx n="51" d="100"/>
          <a:sy n="51" d="100"/>
        </p:scale>
        <p:origin x="840"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BD11127-F6FC-4515-BD08-4099388D603A}"/>
    <pc:docChg chg="modSld">
      <pc:chgData name="" userId="" providerId="" clId="Web-{0BD11127-F6FC-4515-BD08-4099388D603A}" dt="2018-08-06T15:06:30.491" v="2" actId="1076"/>
      <pc:docMkLst>
        <pc:docMk/>
      </pc:docMkLst>
      <pc:sldChg chg="modSp">
        <pc:chgData name="" userId="" providerId="" clId="Web-{0BD11127-F6FC-4515-BD08-4099388D603A}" dt="2018-08-06T15:06:30.491" v="2" actId="1076"/>
        <pc:sldMkLst>
          <pc:docMk/>
          <pc:sldMk cId="3118018995" sldId="287"/>
        </pc:sldMkLst>
        <pc:spChg chg="mod">
          <ac:chgData name="" userId="" providerId="" clId="Web-{0BD11127-F6FC-4515-BD08-4099388D603A}" dt="2018-08-06T15:06:30.491" v="2" actId="1076"/>
          <ac:spMkLst>
            <pc:docMk/>
            <pc:sldMk cId="3118018995" sldId="287"/>
            <ac:spMk id="4" creationId="{EE5AE1B0-46AA-48E5-85F1-74671DAA1C11}"/>
          </ac:spMkLst>
        </pc:spChg>
      </pc:sldChg>
    </pc:docChg>
  </pc:docChgLst>
  <pc:docChgLst>
    <pc:chgData clId="Web-{6CD3B344-32CD-49FD-B908-CDD9145C1165}"/>
    <pc:docChg chg="modSld">
      <pc:chgData name="" userId="" providerId="" clId="Web-{6CD3B344-32CD-49FD-B908-CDD9145C1165}" dt="2020-03-08T20:22:21.097" v="2" actId="1076"/>
      <pc:docMkLst>
        <pc:docMk/>
      </pc:docMkLst>
      <pc:sldChg chg="addSp delSp modSp">
        <pc:chgData name="" userId="" providerId="" clId="Web-{6CD3B344-32CD-49FD-B908-CDD9145C1165}" dt="2020-03-08T20:22:21.097" v="2" actId="1076"/>
        <pc:sldMkLst>
          <pc:docMk/>
          <pc:sldMk cId="2826260595" sldId="256"/>
        </pc:sldMkLst>
        <pc:spChg chg="add">
          <ac:chgData name="" userId="" providerId="" clId="Web-{6CD3B344-32CD-49FD-B908-CDD9145C1165}" dt="2020-03-08T20:22:15.691" v="1"/>
          <ac:spMkLst>
            <pc:docMk/>
            <pc:sldMk cId="2826260595" sldId="256"/>
            <ac:spMk id="7" creationId="{3682C502-2825-405E-A2D0-FE122CCBA2DB}"/>
          </ac:spMkLst>
        </pc:spChg>
        <pc:picChg chg="mod">
          <ac:chgData name="" userId="" providerId="" clId="Web-{6CD3B344-32CD-49FD-B908-CDD9145C1165}" dt="2020-03-08T20:22:21.097" v="2" actId="1076"/>
          <ac:picMkLst>
            <pc:docMk/>
            <pc:sldMk cId="2826260595" sldId="256"/>
            <ac:picMk id="4" creationId="{1D0B50BF-00CB-4A9F-A5A4-1C3E6E410587}"/>
          </ac:picMkLst>
        </pc:picChg>
        <pc:picChg chg="del">
          <ac:chgData name="" userId="" providerId="" clId="Web-{6CD3B344-32CD-49FD-B908-CDD9145C1165}" dt="2020-03-08T20:22:14.972" v="0"/>
          <ac:picMkLst>
            <pc:docMk/>
            <pc:sldMk cId="2826260595" sldId="256"/>
            <ac:picMk id="5" creationId="{E9E199F7-9EAA-49F4-B48A-21ABBC590076}"/>
          </ac:picMkLst>
        </pc:picChg>
        <pc:picChg chg="add">
          <ac:chgData name="" userId="" providerId="" clId="Web-{6CD3B344-32CD-49FD-B908-CDD9145C1165}" dt="2020-03-08T20:22:15.691" v="1"/>
          <ac:picMkLst>
            <pc:docMk/>
            <pc:sldMk cId="2826260595" sldId="256"/>
            <ac:picMk id="8" creationId="{48B19B22-5C71-4D4C-95AF-E49D6648F758}"/>
          </ac:picMkLst>
        </pc:picChg>
      </pc:sldChg>
    </pc:docChg>
  </pc:docChgLst>
  <pc:docChgLst>
    <pc:chgData clId="Web-{D3B094B2-8568-443E-91A1-CA5C91F1D89F}"/>
    <pc:docChg chg="modSld">
      <pc:chgData name="" userId="" providerId="" clId="Web-{D3B094B2-8568-443E-91A1-CA5C91F1D89F}" dt="2020-03-08T19:23:03.987" v="1" actId="1076"/>
      <pc:docMkLst>
        <pc:docMk/>
      </pc:docMkLst>
      <pc:sldChg chg="addSp modSp">
        <pc:chgData name="" userId="" providerId="" clId="Web-{D3B094B2-8568-443E-91A1-CA5C91F1D89F}" dt="2020-03-08T19:23:03.987" v="1" actId="1076"/>
        <pc:sldMkLst>
          <pc:docMk/>
          <pc:sldMk cId="2826260595" sldId="256"/>
        </pc:sldMkLst>
        <pc:picChg chg="add mod">
          <ac:chgData name="" userId="" providerId="" clId="Web-{D3B094B2-8568-443E-91A1-CA5C91F1D89F}" dt="2020-03-08T19:23:03.987" v="1" actId="1076"/>
          <ac:picMkLst>
            <pc:docMk/>
            <pc:sldMk cId="2826260595" sldId="256"/>
            <ac:picMk id="5" creationId="{E9E199F7-9EAA-49F4-B48A-21ABBC59007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6151977C-DAD1-4A4B-8C70-BE062FDBD6CE}" type="datetimeFigureOut">
              <a:rPr lang="en-US" smtClean="0"/>
              <a:t>6/26/2020</a:t>
            </a:fld>
            <a:endParaRPr lang="en-US"/>
          </a:p>
        </p:txBody>
      </p:sp>
      <p:sp>
        <p:nvSpPr>
          <p:cNvPr id="4" name="Footer Placeholder 3"/>
          <p:cNvSpPr>
            <a:spLocks noGrp="1"/>
          </p:cNvSpPr>
          <p:nvPr>
            <p:ph type="ftr" sz="quarter" idx="2"/>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885" y="8831160"/>
            <a:ext cx="3038319" cy="465240"/>
          </a:xfrm>
          <a:prstGeom prst="rect">
            <a:avLst/>
          </a:prstGeom>
        </p:spPr>
        <p:txBody>
          <a:bodyPr vert="horz" lIns="91440" tIns="45720" rIns="91440" bIns="45720" rtlCol="0" anchor="b"/>
          <a:lstStyle>
            <a:lvl1pPr algn="r">
              <a:defRPr sz="1200"/>
            </a:lvl1pPr>
          </a:lstStyle>
          <a:p>
            <a:fld id="{A298C99E-697E-48A5-9776-B92EFB6BC53C}" type="slidenum">
              <a:rPr lang="en-US" smtClean="0"/>
              <a:t>‹#›</a:t>
            </a:fld>
            <a:endParaRPr lang="en-US"/>
          </a:p>
        </p:txBody>
      </p:sp>
    </p:spTree>
    <p:extLst>
      <p:ext uri="{BB962C8B-B14F-4D97-AF65-F5344CB8AC3E}">
        <p14:creationId xmlns:p14="http://schemas.microsoft.com/office/powerpoint/2010/main" val="2784937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C6049CB8-402B-48EF-A380-F376D957BA61}" type="datetimeFigureOut">
              <a:rPr lang="en-US" smtClean="0"/>
              <a:t>6/26/2020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0E1C89-40E0-4A02-8D6B-8EC65E5CA9DC}" type="slidenum">
              <a:rPr lang="en-US" smtClean="0"/>
              <a:t>‹#›</a:t>
            </a:fld>
            <a:endParaRPr lang="en-US"/>
          </a:p>
        </p:txBody>
      </p:sp>
    </p:spTree>
    <p:extLst>
      <p:ext uri="{BB962C8B-B14F-4D97-AF65-F5344CB8AC3E}">
        <p14:creationId xmlns:p14="http://schemas.microsoft.com/office/powerpoint/2010/main" val="287145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JrfYG0HEOz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ouchchatapp.com/support/videos/05-editing-buttons-part-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ouchchatapp.com/support/videos/04-social-cha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100000"/>
            </a:pPr>
            <a:r>
              <a:rPr lang="en-US" dirty="0">
                <a:solidFill>
                  <a:schemeClr val="dk1"/>
                </a:solidFill>
              </a:rPr>
              <a:t>We are proud to offer this training for the Voice Options California Speech Technology Program.  </a:t>
            </a:r>
          </a:p>
          <a:p>
            <a:pPr>
              <a:buClr>
                <a:schemeClr val="dk1"/>
              </a:buClr>
              <a:buSzPct val="100000"/>
            </a:pPr>
            <a:r>
              <a:rPr lang="en-US" dirty="0">
                <a:solidFill>
                  <a:schemeClr val="dk1"/>
                </a:solidFill>
              </a:rPr>
              <a:t>This training was compiled by the staff at CTEC, Communication Technology Education Center. </a:t>
            </a:r>
          </a:p>
          <a:p>
            <a:pPr>
              <a:buClr>
                <a:schemeClr val="dk1"/>
              </a:buClr>
              <a:buSzPct val="100000"/>
            </a:pPr>
            <a:endParaRPr lang="en-US" dirty="0">
              <a:solidFill>
                <a:schemeClr val="dk1"/>
              </a:solidFill>
            </a:endParaRPr>
          </a:p>
          <a:p>
            <a:pPr>
              <a:buClr>
                <a:schemeClr val="dk1"/>
              </a:buClr>
              <a:buSzPct val="100000"/>
            </a:pPr>
            <a:r>
              <a:rPr lang="en-US" dirty="0">
                <a:solidFill>
                  <a:schemeClr val="dk1"/>
                </a:solidFill>
              </a:rPr>
              <a:t>For more information from the Manufacturer please visit</a:t>
            </a:r>
          </a:p>
          <a:p>
            <a:pPr>
              <a:buClr>
                <a:schemeClr val="dk1"/>
              </a:buClr>
              <a:buSzPct val="100000"/>
            </a:pPr>
            <a:r>
              <a:rPr lang="en-US" dirty="0">
                <a:solidFill>
                  <a:schemeClr val="dk1"/>
                </a:solidFill>
              </a:rPr>
              <a:t>www.touchchatapp.com</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1</a:t>
            </a:fld>
            <a:endParaRPr lang="en-US"/>
          </a:p>
        </p:txBody>
      </p:sp>
    </p:spTree>
    <p:extLst>
      <p:ext uri="{BB962C8B-B14F-4D97-AF65-F5344CB8AC3E}">
        <p14:creationId xmlns:p14="http://schemas.microsoft.com/office/powerpoint/2010/main" val="1559246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vocabulary is being used that requires</a:t>
            </a:r>
            <a:r>
              <a:rPr lang="en-US" baseline="0" dirty="0"/>
              <a:t> more than one selection to activate a word, turning the button click sound on gives a client feedback that a button has been selected.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12</a:t>
            </a:fld>
            <a:endParaRPr lang="en-US"/>
          </a:p>
        </p:txBody>
      </p:sp>
    </p:spTree>
    <p:extLst>
      <p:ext uri="{BB962C8B-B14F-4D97-AF65-F5344CB8AC3E}">
        <p14:creationId xmlns:p14="http://schemas.microsoft.com/office/powerpoint/2010/main" val="2974608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solidFill>
                  <a:schemeClr val="dk1"/>
                </a:solidFill>
                <a:ea typeface="Calibri"/>
                <a:cs typeface="Calibri"/>
                <a:sym typeface="Calibri"/>
              </a:rPr>
              <a:t>CHANGING YOUR TOUCH SETTINGS  </a:t>
            </a:r>
          </a:p>
          <a:p>
            <a:r>
              <a:rPr lang="en-US" dirty="0"/>
              <a:t>By default, the buttons will activate immediately when touched. This allows for immediate feedback. However, if the device user has difficulty with motor control and accidently activates unintended buttons, it may be helpful to have the buttons </a:t>
            </a:r>
            <a:r>
              <a:rPr lang="en-US" b="1" u="sng" dirty="0"/>
              <a:t>Activate on Release (when your finger exits the screen).</a:t>
            </a:r>
            <a:r>
              <a:rPr lang="en-US" dirty="0"/>
              <a:t> This allows the user to put their hand on the screen and drag it to the desired button, and that button will activate when they remove their hand.</a:t>
            </a:r>
          </a:p>
          <a:p>
            <a:r>
              <a:rPr lang="en-US" b="1" u="sng" dirty="0"/>
              <a:t>Dwell time</a:t>
            </a:r>
            <a:r>
              <a:rPr lang="en-US" dirty="0"/>
              <a:t> defines how long you must remain on the button before it activates.</a:t>
            </a:r>
          </a:p>
          <a:p>
            <a:endParaRPr lang="en-US" sz="1400" dirty="0">
              <a:ea typeface="Calibri"/>
              <a:cs typeface="Calibri"/>
              <a:sym typeface="Calibri"/>
            </a:endParaRPr>
          </a:p>
          <a:p>
            <a:pPr>
              <a:buClr>
                <a:schemeClr val="dk1"/>
              </a:buClr>
              <a:buSzPct val="91666"/>
            </a:pPr>
            <a:r>
              <a:rPr lang="en-US" sz="1400" dirty="0">
                <a:solidFill>
                  <a:schemeClr val="dk1"/>
                </a:solidFill>
                <a:ea typeface="Calibri"/>
                <a:cs typeface="Calibri"/>
                <a:sym typeface="Calibri"/>
              </a:rPr>
              <a:t>NOTE: You may want to explore the general  </a:t>
            </a:r>
            <a:r>
              <a:rPr lang="en-US" sz="1400" dirty="0" err="1">
                <a:solidFill>
                  <a:schemeClr val="dk1"/>
                </a:solidFill>
                <a:ea typeface="Calibri"/>
                <a:cs typeface="Calibri"/>
                <a:sym typeface="Calibri"/>
              </a:rPr>
              <a:t>ios</a:t>
            </a:r>
            <a:r>
              <a:rPr lang="en-US" sz="1400" dirty="0">
                <a:solidFill>
                  <a:schemeClr val="dk1"/>
                </a:solidFill>
                <a:ea typeface="Calibri"/>
                <a:cs typeface="Calibri"/>
                <a:sym typeface="Calibri"/>
              </a:rPr>
              <a:t> accessibility settings as well as the settings within Touch Chat</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13</a:t>
            </a:fld>
            <a:endParaRPr lang="en-US"/>
          </a:p>
        </p:txBody>
      </p:sp>
    </p:spTree>
    <p:extLst>
      <p:ext uri="{BB962C8B-B14F-4D97-AF65-F5344CB8AC3E}">
        <p14:creationId xmlns:p14="http://schemas.microsoft.com/office/powerpoint/2010/main" val="820758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https://www.youtube.com/watch?v=JrfYG0HEOzs</a:t>
            </a:r>
            <a:endParaRPr lang="en-US" dirty="0"/>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14</a:t>
            </a:fld>
            <a:endParaRPr lang="en-US"/>
          </a:p>
        </p:txBody>
      </p:sp>
    </p:spTree>
    <p:extLst>
      <p:ext uri="{BB962C8B-B14F-4D97-AF65-F5344CB8AC3E}">
        <p14:creationId xmlns:p14="http://schemas.microsoft.com/office/powerpoint/2010/main" val="418446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19</a:t>
            </a:fld>
            <a:endParaRPr lang="en-US"/>
          </a:p>
        </p:txBody>
      </p:sp>
    </p:spTree>
    <p:extLst>
      <p:ext uri="{BB962C8B-B14F-4D97-AF65-F5344CB8AC3E}">
        <p14:creationId xmlns:p14="http://schemas.microsoft.com/office/powerpoint/2010/main" val="1334989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chemeClr val="dk1"/>
                </a:solidFill>
              </a:rPr>
              <a:t>EDITING  A BUTTON ON A PAGE</a:t>
            </a:r>
          </a:p>
          <a:p>
            <a:r>
              <a:rPr lang="en-US" dirty="0"/>
              <a:t>In order to customize the pages, you must first open the page you want to edit.  Then </a:t>
            </a:r>
            <a:r>
              <a:rPr lang="en-US" b="1" dirty="0"/>
              <a:t>select menu</a:t>
            </a:r>
            <a:r>
              <a:rPr lang="en-US" dirty="0"/>
              <a:t> and</a:t>
            </a:r>
            <a:r>
              <a:rPr lang="en-US" b="1" dirty="0"/>
              <a:t> edit page</a:t>
            </a:r>
            <a:r>
              <a:rPr lang="en-US" dirty="0"/>
              <a:t>.  Notice the bar at the top is now red. Instead of speaking when you select buttons, you will bring up editing options .</a:t>
            </a:r>
          </a:p>
          <a:p>
            <a:r>
              <a:rPr lang="en-US" dirty="0"/>
              <a:t>WARNING  if you are not careful you will move buttons on the page!  If you want to rearrange the page, simply slide the button where you want it to go.</a:t>
            </a:r>
          </a:p>
          <a:p>
            <a:pPr>
              <a:lnSpc>
                <a:spcPct val="115000"/>
              </a:lnSpc>
              <a:spcAft>
                <a:spcPts val="1630"/>
              </a:spcAft>
              <a:buClr>
                <a:schemeClr val="dk1"/>
              </a:buClr>
              <a:buSzPct val="100000"/>
            </a:pPr>
            <a:r>
              <a:rPr lang="en" b="1" dirty="0">
                <a:solidFill>
                  <a:schemeClr val="dk1"/>
                </a:solidFill>
              </a:rPr>
              <a:t>Editing a button</a:t>
            </a:r>
          </a:p>
          <a:p>
            <a:pPr>
              <a:lnSpc>
                <a:spcPct val="115000"/>
              </a:lnSpc>
              <a:spcAft>
                <a:spcPts val="1630"/>
              </a:spcAft>
              <a:buClr>
                <a:schemeClr val="dk1"/>
              </a:buClr>
              <a:buSzPct val="100000"/>
            </a:pPr>
            <a:r>
              <a:rPr lang="en" dirty="0">
                <a:solidFill>
                  <a:schemeClr val="dk1"/>
                </a:solidFill>
              </a:rPr>
              <a:t>1. Tap </a:t>
            </a:r>
            <a:r>
              <a:rPr lang="en" b="1" dirty="0">
                <a:solidFill>
                  <a:schemeClr val="dk1"/>
                </a:solidFill>
              </a:rPr>
              <a:t>Menu </a:t>
            </a:r>
            <a:r>
              <a:rPr lang="en" dirty="0">
                <a:solidFill>
                  <a:schemeClr val="dk1"/>
                </a:solidFill>
              </a:rPr>
              <a:t>then tap </a:t>
            </a:r>
            <a:r>
              <a:rPr lang="en" b="1" dirty="0">
                <a:solidFill>
                  <a:schemeClr val="dk1"/>
                </a:solidFill>
              </a:rPr>
              <a:t>Edit Page</a:t>
            </a:r>
          </a:p>
          <a:p>
            <a:pPr>
              <a:lnSpc>
                <a:spcPct val="115000"/>
              </a:lnSpc>
              <a:spcAft>
                <a:spcPts val="1630"/>
              </a:spcAft>
              <a:buClr>
                <a:schemeClr val="dk1"/>
              </a:buClr>
              <a:buSzPct val="100000"/>
            </a:pPr>
            <a:r>
              <a:rPr lang="en" dirty="0">
                <a:solidFill>
                  <a:schemeClr val="dk1"/>
                </a:solidFill>
              </a:rPr>
              <a:t>2. Tap the button you wish to edit</a:t>
            </a:r>
          </a:p>
          <a:p>
            <a:pPr>
              <a:lnSpc>
                <a:spcPct val="115000"/>
              </a:lnSpc>
              <a:spcAft>
                <a:spcPts val="1630"/>
              </a:spcAft>
              <a:buClr>
                <a:schemeClr val="dk1"/>
              </a:buClr>
              <a:buSzPct val="100000"/>
            </a:pPr>
            <a:r>
              <a:rPr lang="en" dirty="0">
                <a:solidFill>
                  <a:schemeClr val="dk1"/>
                </a:solidFill>
              </a:rPr>
              <a:t>4. Tap </a:t>
            </a:r>
            <a:r>
              <a:rPr lang="en" b="1" dirty="0">
                <a:solidFill>
                  <a:schemeClr val="dk1"/>
                </a:solidFill>
              </a:rPr>
              <a:t>Edit this button </a:t>
            </a:r>
            <a:r>
              <a:rPr lang="en" dirty="0">
                <a:solidFill>
                  <a:schemeClr val="dk1"/>
                </a:solidFill>
              </a:rPr>
              <a:t>to edit it</a:t>
            </a:r>
          </a:p>
          <a:p>
            <a:pPr>
              <a:lnSpc>
                <a:spcPct val="115000"/>
              </a:lnSpc>
              <a:spcAft>
                <a:spcPts val="1630"/>
              </a:spcAft>
              <a:buClr>
                <a:schemeClr val="dk1"/>
              </a:buClr>
              <a:buSzPct val="100000"/>
            </a:pPr>
            <a:r>
              <a:rPr lang="en" dirty="0">
                <a:solidFill>
                  <a:schemeClr val="dk1"/>
                </a:solidFill>
              </a:rPr>
              <a:t>5. Tap </a:t>
            </a:r>
            <a:r>
              <a:rPr lang="en" b="1" dirty="0">
                <a:solidFill>
                  <a:schemeClr val="dk1"/>
                </a:solidFill>
              </a:rPr>
              <a:t>Label</a:t>
            </a:r>
            <a:r>
              <a:rPr lang="en" dirty="0">
                <a:solidFill>
                  <a:schemeClr val="dk1"/>
                </a:solidFill>
              </a:rPr>
              <a:t> and/or, </a:t>
            </a:r>
            <a:r>
              <a:rPr lang="en" b="1" dirty="0">
                <a:solidFill>
                  <a:schemeClr val="dk1"/>
                </a:solidFill>
              </a:rPr>
              <a:t>Message</a:t>
            </a:r>
          </a:p>
          <a:p>
            <a:pPr>
              <a:lnSpc>
                <a:spcPct val="115000"/>
              </a:lnSpc>
              <a:spcAft>
                <a:spcPts val="1630"/>
              </a:spcAft>
              <a:buClr>
                <a:schemeClr val="dk1"/>
              </a:buClr>
              <a:buSzPct val="100000"/>
            </a:pPr>
            <a:r>
              <a:rPr lang="en" dirty="0">
                <a:solidFill>
                  <a:schemeClr val="dk1"/>
                </a:solidFill>
              </a:rPr>
              <a:t>(note)By default the message is the same as the message.  However, you may want a longer message spoken with a shorter label.  </a:t>
            </a:r>
          </a:p>
          <a:p>
            <a:pPr>
              <a:lnSpc>
                <a:spcPct val="115000"/>
              </a:lnSpc>
              <a:spcAft>
                <a:spcPts val="1630"/>
              </a:spcAft>
              <a:buClr>
                <a:schemeClr val="dk1"/>
              </a:buClr>
              <a:buSzPct val="100000"/>
            </a:pPr>
            <a:r>
              <a:rPr lang="en" dirty="0">
                <a:solidFill>
                  <a:schemeClr val="dk1"/>
                </a:solidFill>
              </a:rPr>
              <a:t>6. Images can be selected from the Symbol Styx image library by tapping </a:t>
            </a:r>
            <a:r>
              <a:rPr lang="en" b="1" dirty="0">
                <a:solidFill>
                  <a:schemeClr val="dk1"/>
                </a:solidFill>
              </a:rPr>
              <a:t>select image- or </a:t>
            </a:r>
            <a:r>
              <a:rPr lang="en" dirty="0">
                <a:solidFill>
                  <a:schemeClr val="dk1"/>
                </a:solidFill>
              </a:rPr>
              <a:t> imported from the iPad's photo library or use the camera by tapping </a:t>
            </a:r>
            <a:r>
              <a:rPr lang="en" b="1" dirty="0">
                <a:solidFill>
                  <a:schemeClr val="dk1"/>
                </a:solidFill>
              </a:rPr>
              <a:t>import image</a:t>
            </a:r>
            <a:r>
              <a:rPr lang="en" dirty="0">
                <a:solidFill>
                  <a:schemeClr val="dk1"/>
                </a:solidFill>
              </a:rPr>
              <a:t>.</a:t>
            </a:r>
          </a:p>
          <a:p>
            <a:pPr>
              <a:lnSpc>
                <a:spcPct val="115000"/>
              </a:lnSpc>
              <a:spcAft>
                <a:spcPts val="1630"/>
              </a:spcAft>
              <a:buClr>
                <a:schemeClr val="dk1"/>
              </a:buClr>
              <a:buSzPct val="100000"/>
            </a:pPr>
            <a:r>
              <a:rPr lang="en" dirty="0">
                <a:solidFill>
                  <a:schemeClr val="dk1"/>
                </a:solidFill>
              </a:rPr>
              <a:t>7. By scrolling down, you may customize the appearance of the button, including font, size, and color</a:t>
            </a:r>
          </a:p>
          <a:p>
            <a:pPr>
              <a:lnSpc>
                <a:spcPct val="115000"/>
              </a:lnSpc>
              <a:spcAft>
                <a:spcPts val="1630"/>
              </a:spcAft>
              <a:buClr>
                <a:schemeClr val="dk1"/>
              </a:buClr>
              <a:buSzPct val="100000"/>
            </a:pPr>
            <a:r>
              <a:rPr lang="en" dirty="0">
                <a:solidFill>
                  <a:schemeClr val="dk1"/>
                </a:solidFill>
              </a:rPr>
              <a:t>8. Tap save, then Done</a:t>
            </a:r>
          </a:p>
          <a:p>
            <a:pPr>
              <a:lnSpc>
                <a:spcPct val="115000"/>
              </a:lnSpc>
              <a:spcAft>
                <a:spcPts val="1630"/>
              </a:spcAft>
            </a:pPr>
            <a:r>
              <a:rPr lang="en" sz="1400" dirty="0">
                <a:ea typeface="Calibri"/>
                <a:cs typeface="Calibri"/>
                <a:sym typeface="Calibri"/>
              </a:rPr>
              <a:t>You can watch the editing buttons video linked here to find out even more about editing buttons.</a:t>
            </a:r>
          </a:p>
          <a:p>
            <a:pPr>
              <a:lnSpc>
                <a:spcPct val="115000"/>
              </a:lnSpc>
              <a:spcAft>
                <a:spcPts val="1630"/>
              </a:spcAft>
            </a:pPr>
            <a:endParaRPr lang="en-US" dirty="0">
              <a:solidFill>
                <a:schemeClr val="dk1"/>
              </a:solidFill>
              <a:ea typeface="Calibri"/>
              <a:cs typeface="Calibri"/>
              <a:sym typeface="Calibri"/>
            </a:endParaRPr>
          </a:p>
          <a:p>
            <a:endParaRPr lang="en-US" b="1" u="sng" dirty="0"/>
          </a:p>
          <a:p>
            <a:r>
              <a:rPr lang="en-US" dirty="0"/>
              <a:t>https://youtu.be/iWyvvQvXcKs</a:t>
            </a:r>
          </a:p>
          <a:p>
            <a:endParaRPr lang="en-US" dirty="0"/>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20</a:t>
            </a:fld>
            <a:endParaRPr lang="en-US"/>
          </a:p>
        </p:txBody>
      </p:sp>
    </p:spTree>
    <p:extLst>
      <p:ext uri="{BB962C8B-B14F-4D97-AF65-F5344CB8AC3E}">
        <p14:creationId xmlns:p14="http://schemas.microsoft.com/office/powerpoint/2010/main" val="135986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chemeClr val="dk1"/>
                </a:solidFill>
                <a:ea typeface="Calibri"/>
                <a:cs typeface="Calibri"/>
                <a:sym typeface="Calibri"/>
              </a:rPr>
              <a:t>EDITING  A BUTTON ON A PAGE </a:t>
            </a:r>
          </a:p>
          <a:p>
            <a:r>
              <a:rPr lang="en-US" dirty="0">
                <a:solidFill>
                  <a:schemeClr val="dk1"/>
                </a:solidFill>
                <a:ea typeface="Calibri"/>
                <a:cs typeface="Calibri"/>
                <a:sym typeface="Calibri"/>
              </a:rPr>
              <a:t>You may want to change how the individual button looks, speaks and actions it performs. The majority of editing you will do is </a:t>
            </a:r>
          </a:p>
          <a:p>
            <a:pPr marL="465887" indent="-310591">
              <a:lnSpc>
                <a:spcPct val="115000"/>
              </a:lnSpc>
              <a:spcAft>
                <a:spcPts val="1630"/>
              </a:spcAft>
              <a:buClr>
                <a:schemeClr val="dk1"/>
              </a:buClr>
              <a:buSzPct val="100000"/>
              <a:buFont typeface="Calibri"/>
            </a:pPr>
            <a:r>
              <a:rPr lang="en-US" b="1" u="sng" dirty="0">
                <a:solidFill>
                  <a:schemeClr val="dk1"/>
                </a:solidFill>
                <a:ea typeface="Calibri"/>
                <a:cs typeface="Calibri"/>
                <a:sym typeface="Calibri"/>
              </a:rPr>
              <a:t>ADD A LABEL AND MESSAGE -</a:t>
            </a:r>
          </a:p>
          <a:p>
            <a:pPr marL="465887" indent="-310591">
              <a:lnSpc>
                <a:spcPct val="115000"/>
              </a:lnSpc>
              <a:spcAft>
                <a:spcPts val="1630"/>
              </a:spcAft>
              <a:buClr>
                <a:schemeClr val="dk1"/>
              </a:buClr>
              <a:buSzPct val="100000"/>
              <a:buFont typeface="Calibri"/>
            </a:pPr>
            <a:r>
              <a:rPr lang="en-US" b="1" u="sng" dirty="0">
                <a:solidFill>
                  <a:schemeClr val="dk1"/>
                </a:solidFill>
                <a:ea typeface="Calibri"/>
                <a:cs typeface="Calibri"/>
                <a:sym typeface="Calibri"/>
              </a:rPr>
              <a:t>FIND AN ICON -</a:t>
            </a:r>
            <a:r>
              <a:rPr lang="en-US" dirty="0">
                <a:solidFill>
                  <a:schemeClr val="dk1"/>
                </a:solidFill>
                <a:ea typeface="Calibri"/>
                <a:cs typeface="Calibri"/>
                <a:sym typeface="Calibri"/>
              </a:rPr>
              <a:t> select image gives you  the ability to search for an icon. You can look through the categories or search using the magnifying glass icon on the top. </a:t>
            </a:r>
          </a:p>
          <a:p>
            <a:pPr marL="465887" indent="-310591">
              <a:lnSpc>
                <a:spcPct val="115000"/>
              </a:lnSpc>
              <a:spcAft>
                <a:spcPts val="1630"/>
              </a:spcAft>
              <a:buClr>
                <a:schemeClr val="dk1"/>
              </a:buClr>
              <a:buSzPct val="100000"/>
              <a:buFont typeface="Calibri"/>
            </a:pPr>
            <a:r>
              <a:rPr lang="en-US" b="1" u="sng" dirty="0">
                <a:solidFill>
                  <a:schemeClr val="dk1"/>
                </a:solidFill>
                <a:ea typeface="Calibri"/>
                <a:cs typeface="Calibri"/>
                <a:sym typeface="Calibri"/>
              </a:rPr>
              <a:t>ADD PHOTO - </a:t>
            </a:r>
            <a:r>
              <a:rPr lang="en-US" dirty="0">
                <a:solidFill>
                  <a:schemeClr val="dk1"/>
                </a:solidFill>
                <a:ea typeface="Calibri"/>
                <a:cs typeface="Calibri"/>
                <a:sym typeface="Calibri"/>
              </a:rPr>
              <a:t> take or import a photo using the camera or locate from the image library/camera roll</a:t>
            </a:r>
          </a:p>
          <a:p>
            <a:pPr marL="465887" indent="-310591">
              <a:lnSpc>
                <a:spcPct val="115000"/>
              </a:lnSpc>
              <a:spcAft>
                <a:spcPts val="1630"/>
              </a:spcAft>
              <a:buClr>
                <a:schemeClr val="dk1"/>
              </a:buClr>
              <a:buSzPct val="100000"/>
              <a:buFont typeface="Calibri"/>
            </a:pPr>
            <a:r>
              <a:rPr lang="en-US" b="1" u="sng" dirty="0">
                <a:solidFill>
                  <a:schemeClr val="dk1"/>
                </a:solidFill>
                <a:ea typeface="Calibri"/>
                <a:cs typeface="Calibri"/>
                <a:sym typeface="Calibri"/>
              </a:rPr>
              <a:t>CUSTOMIZE APPEARANCE -</a:t>
            </a:r>
            <a:r>
              <a:rPr lang="en-US" dirty="0">
                <a:solidFill>
                  <a:schemeClr val="dk1"/>
                </a:solidFill>
                <a:ea typeface="Calibri"/>
                <a:cs typeface="Calibri"/>
                <a:sym typeface="Calibri"/>
              </a:rPr>
              <a:t>Color coding individual buttons can help make locating vocabulary more quickly.  Sometimes you may color code words to group them together.  As you look down the rest of the editing menu you will find ways to change many attributes. </a:t>
            </a:r>
          </a:p>
          <a:p>
            <a:pPr>
              <a:lnSpc>
                <a:spcPct val="115000"/>
              </a:lnSpc>
              <a:spcAft>
                <a:spcPts val="1630"/>
              </a:spcAft>
            </a:pPr>
            <a:r>
              <a:rPr lang="en-US" dirty="0">
                <a:solidFill>
                  <a:schemeClr val="dk1"/>
                </a:solidFill>
                <a:ea typeface="Calibri"/>
                <a:cs typeface="Calibri"/>
                <a:sym typeface="Calibri"/>
              </a:rPr>
              <a:t>Refer to  your CTEC- Touch Chat quick reference guide.  You may also may watch the Touch Chat editing Buttons  part 1 video from </a:t>
            </a:r>
            <a:r>
              <a:rPr lang="en-US" u="sng" dirty="0">
                <a:solidFill>
                  <a:schemeClr val="hlink"/>
                </a:solidFill>
                <a:ea typeface="Calibri"/>
                <a:cs typeface="Calibri"/>
                <a:sym typeface="Calibri"/>
                <a:hlinkClick r:id="rId3"/>
              </a:rPr>
              <a:t>https://touchchatapp.com//support/videos/05-editing-buttons-part-1</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21</a:t>
            </a:fld>
            <a:endParaRPr lang="en-US"/>
          </a:p>
        </p:txBody>
      </p:sp>
    </p:spTree>
    <p:extLst>
      <p:ext uri="{BB962C8B-B14F-4D97-AF65-F5344CB8AC3E}">
        <p14:creationId xmlns:p14="http://schemas.microsoft.com/office/powerpoint/2010/main" val="3066499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22</a:t>
            </a:fld>
            <a:endParaRPr lang="en-US"/>
          </a:p>
        </p:txBody>
      </p:sp>
    </p:spTree>
    <p:extLst>
      <p:ext uri="{BB962C8B-B14F-4D97-AF65-F5344CB8AC3E}">
        <p14:creationId xmlns:p14="http://schemas.microsoft.com/office/powerpoint/2010/main" val="71260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dk1"/>
                </a:solidFill>
                <a:ea typeface="Calibri"/>
                <a:cs typeface="Calibri"/>
                <a:sym typeface="Calibri"/>
              </a:rPr>
              <a:t>LETS CREATE A BUTTON THAT </a:t>
            </a:r>
            <a:r>
              <a:rPr lang="en-US" b="1" u="sng" dirty="0">
                <a:solidFill>
                  <a:schemeClr val="dk1"/>
                </a:solidFill>
                <a:ea typeface="Calibri"/>
                <a:cs typeface="Calibri"/>
                <a:sym typeface="Calibri"/>
              </a:rPr>
              <a:t>NAVIGATES TO ANOTHER PAGE</a:t>
            </a:r>
            <a:r>
              <a:rPr lang="en-US" dirty="0">
                <a:solidFill>
                  <a:schemeClr val="dk1"/>
                </a:solidFill>
                <a:ea typeface="Calibri"/>
                <a:cs typeface="Calibri"/>
                <a:sym typeface="Calibri"/>
              </a:rPr>
              <a:t>. MAYBE WE WANT TO LINK TO THE EXISTING PEOPLE PAGE.  WE CAN MAKE A BUTTON THAT SAYS, “</a:t>
            </a:r>
            <a:r>
              <a:rPr lang="en-US" dirty="0" err="1">
                <a:solidFill>
                  <a:schemeClr val="dk1"/>
                </a:solidFill>
                <a:ea typeface="Calibri"/>
                <a:cs typeface="Calibri"/>
                <a:sym typeface="Calibri"/>
              </a:rPr>
              <a:t>i</a:t>
            </a:r>
            <a:r>
              <a:rPr lang="en-US" dirty="0">
                <a:solidFill>
                  <a:schemeClr val="dk1"/>
                </a:solidFill>
                <a:ea typeface="Calibri"/>
                <a:cs typeface="Calibri"/>
                <a:sym typeface="Calibri"/>
              </a:rPr>
              <a:t> WANT TO TALK TO” AND THEN IT OPENS THE PEOPLE PAGE. </a:t>
            </a:r>
          </a:p>
          <a:p>
            <a:endParaRPr lang="en-US" dirty="0">
              <a:solidFill>
                <a:schemeClr val="dk1"/>
              </a:solidFill>
              <a:ea typeface="Calibri"/>
              <a:cs typeface="Calibri"/>
              <a:sym typeface="Calibri"/>
            </a:endParaRPr>
          </a:p>
          <a:p>
            <a:r>
              <a:rPr lang="en-US" b="1" u="sng" dirty="0">
                <a:solidFill>
                  <a:schemeClr val="dk1"/>
                </a:solidFill>
                <a:ea typeface="Calibri"/>
                <a:cs typeface="Calibri"/>
                <a:sym typeface="Calibri"/>
              </a:rPr>
              <a:t>NAVIGATE TO A DIFFERENT PAGE</a:t>
            </a:r>
          </a:p>
          <a:p>
            <a:r>
              <a:rPr lang="en-US" dirty="0">
                <a:solidFill>
                  <a:schemeClr val="dk1"/>
                </a:solidFill>
                <a:ea typeface="Calibri"/>
                <a:cs typeface="Calibri"/>
                <a:sym typeface="Calibri"/>
              </a:rPr>
              <a:t>You can link pages together by “navigating” or “visiting pages”. </a:t>
            </a:r>
          </a:p>
          <a:p>
            <a:r>
              <a:rPr lang="en-US" dirty="0">
                <a:solidFill>
                  <a:schemeClr val="dk1"/>
                </a:solidFill>
                <a:ea typeface="Calibri"/>
                <a:cs typeface="Calibri"/>
                <a:sym typeface="Calibri"/>
              </a:rPr>
              <a:t>While in edit mode simply edit a button and add the action at the bottom of the edit button menu.</a:t>
            </a:r>
          </a:p>
          <a:p>
            <a:endParaRPr lang="en-US" dirty="0">
              <a:solidFill>
                <a:schemeClr val="dk1"/>
              </a:solidFill>
              <a:ea typeface="Calibri"/>
              <a:cs typeface="Calibri"/>
              <a:sym typeface="Calibri"/>
            </a:endParaRPr>
          </a:p>
          <a:p>
            <a:pPr>
              <a:spcAft>
                <a:spcPts val="1630"/>
              </a:spcAft>
            </a:pPr>
            <a:r>
              <a:rPr lang="en-US" b="1" u="sng" dirty="0">
                <a:ea typeface="Calibri"/>
                <a:cs typeface="Calibri"/>
                <a:sym typeface="Calibri"/>
              </a:rPr>
              <a:t>EDIT THIS BUTTON</a:t>
            </a:r>
          </a:p>
          <a:p>
            <a:pPr>
              <a:spcAft>
                <a:spcPts val="1630"/>
              </a:spcAft>
            </a:pPr>
            <a:r>
              <a:rPr lang="en-US" b="1" u="sng" dirty="0">
                <a:ea typeface="Calibri"/>
                <a:cs typeface="Calibri"/>
                <a:sym typeface="Calibri"/>
              </a:rPr>
              <a:t>SCROLL DOWN TO “BUTTON ACTIONS”</a:t>
            </a:r>
          </a:p>
          <a:p>
            <a:pPr>
              <a:spcAft>
                <a:spcPts val="1630"/>
              </a:spcAft>
              <a:buClr>
                <a:schemeClr val="dk1"/>
              </a:buClr>
              <a:buSzPct val="91666"/>
            </a:pPr>
            <a:r>
              <a:rPr lang="en-US" b="1" u="sng" dirty="0">
                <a:ea typeface="Calibri"/>
                <a:cs typeface="Calibri"/>
                <a:sym typeface="Calibri"/>
              </a:rPr>
              <a:t>SELECT NAVIGATE</a:t>
            </a:r>
          </a:p>
          <a:p>
            <a:pPr>
              <a:spcAft>
                <a:spcPts val="1630"/>
              </a:spcAft>
              <a:buClr>
                <a:schemeClr val="dk1"/>
              </a:buClr>
              <a:buSzPct val="91666"/>
            </a:pPr>
            <a:r>
              <a:rPr lang="en-US" b="1" u="sng" dirty="0">
                <a:ea typeface="Calibri"/>
                <a:cs typeface="Calibri"/>
                <a:sym typeface="Calibri"/>
              </a:rPr>
              <a:t>CHOOSE YOUR PAGE</a:t>
            </a:r>
            <a:r>
              <a:rPr lang="en-US" dirty="0">
                <a:ea typeface="Calibri"/>
                <a:cs typeface="Calibri"/>
                <a:sym typeface="Calibri"/>
              </a:rPr>
              <a:t> Scroll to find the page you would like to open. </a:t>
            </a:r>
          </a:p>
          <a:p>
            <a:pPr>
              <a:spcAft>
                <a:spcPts val="1630"/>
              </a:spcAft>
              <a:buClr>
                <a:schemeClr val="dk1"/>
              </a:buClr>
              <a:buSzPct val="91666"/>
            </a:pPr>
            <a:r>
              <a:rPr lang="en-US" b="1" u="sng" dirty="0">
                <a:ea typeface="Calibri"/>
                <a:cs typeface="Calibri"/>
                <a:sym typeface="Calibri"/>
              </a:rPr>
              <a:t>SELECT ANIMATION OPTION - </a:t>
            </a:r>
            <a:r>
              <a:rPr lang="en-US" dirty="0">
                <a:ea typeface="Calibri"/>
                <a:cs typeface="Calibri"/>
                <a:sym typeface="Calibri"/>
              </a:rPr>
              <a:t>When the page links do you want the page turn to animate?</a:t>
            </a:r>
          </a:p>
          <a:p>
            <a:pPr>
              <a:lnSpc>
                <a:spcPct val="115000"/>
              </a:lnSpc>
              <a:spcAft>
                <a:spcPts val="1630"/>
              </a:spcAft>
            </a:pPr>
            <a:r>
              <a:rPr lang="en-US" dirty="0">
                <a:ea typeface="Calibri"/>
                <a:cs typeface="Calibri"/>
                <a:sym typeface="Calibri"/>
              </a:rPr>
              <a:t>Tap</a:t>
            </a:r>
            <a:r>
              <a:rPr lang="en-US" b="1" dirty="0">
                <a:ea typeface="Calibri"/>
                <a:cs typeface="Calibri"/>
                <a:sym typeface="Calibri"/>
              </a:rPr>
              <a:t> </a:t>
            </a:r>
            <a:r>
              <a:rPr lang="en-US" b="1" u="sng" dirty="0">
                <a:ea typeface="Calibri"/>
                <a:cs typeface="Calibri"/>
                <a:sym typeface="Calibri"/>
              </a:rPr>
              <a:t>SAVE</a:t>
            </a:r>
            <a:r>
              <a:rPr lang="en-US" b="1" dirty="0">
                <a:ea typeface="Calibri"/>
                <a:cs typeface="Calibri"/>
                <a:sym typeface="Calibri"/>
              </a:rPr>
              <a:t>.  </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23</a:t>
            </a:fld>
            <a:endParaRPr lang="en-US"/>
          </a:p>
        </p:txBody>
      </p:sp>
    </p:spTree>
    <p:extLst>
      <p:ext uri="{BB962C8B-B14F-4D97-AF65-F5344CB8AC3E}">
        <p14:creationId xmlns:p14="http://schemas.microsoft.com/office/powerpoint/2010/main" val="168385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24</a:t>
            </a:fld>
            <a:endParaRPr lang="en-US"/>
          </a:p>
        </p:txBody>
      </p:sp>
    </p:spTree>
    <p:extLst>
      <p:ext uri="{BB962C8B-B14F-4D97-AF65-F5344CB8AC3E}">
        <p14:creationId xmlns:p14="http://schemas.microsoft.com/office/powerpoint/2010/main" val="1921205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91666"/>
            </a:pPr>
            <a:r>
              <a:rPr lang="en-US" sz="1400" dirty="0">
                <a:solidFill>
                  <a:schemeClr val="dk1"/>
                </a:solidFill>
                <a:ea typeface="Calibri"/>
                <a:cs typeface="Calibri"/>
                <a:sym typeface="Calibri"/>
              </a:rPr>
              <a:t>With Social Chat one can use text to communicate via email, chat apps, and social media. once a message is generated, it can be </a:t>
            </a:r>
            <a:r>
              <a:rPr lang="en-US" sz="1400" b="1" u="sng" dirty="0">
                <a:solidFill>
                  <a:schemeClr val="dk1"/>
                </a:solidFill>
                <a:ea typeface="Calibri"/>
                <a:cs typeface="Calibri"/>
                <a:sym typeface="Calibri"/>
              </a:rPr>
              <a:t>sent  over to an email, a chat application or a social media post. </a:t>
            </a:r>
          </a:p>
          <a:p>
            <a:endParaRPr lang="en-US" sz="1400" dirty="0">
              <a:ea typeface="Calibri"/>
              <a:cs typeface="Calibri"/>
              <a:sym typeface="Calibri"/>
            </a:endParaRPr>
          </a:p>
          <a:p>
            <a:r>
              <a:rPr lang="en-US" sz="1400" dirty="0">
                <a:ea typeface="Calibri"/>
                <a:cs typeface="Calibri"/>
                <a:sym typeface="Calibri"/>
              </a:rPr>
              <a:t>From CTEC quick reference guide; </a:t>
            </a:r>
          </a:p>
          <a:p>
            <a:pPr>
              <a:buClr>
                <a:schemeClr val="dk1"/>
              </a:buClr>
              <a:buSzPct val="91666"/>
            </a:pPr>
            <a:r>
              <a:rPr lang="en-US" sz="1400" b="1" u="sng" dirty="0">
                <a:solidFill>
                  <a:schemeClr val="dk1"/>
                </a:solidFill>
                <a:ea typeface="Calibri"/>
                <a:cs typeface="Calibri"/>
                <a:sym typeface="Calibri"/>
              </a:rPr>
              <a:t>Social Chat</a:t>
            </a:r>
          </a:p>
          <a:p>
            <a:pPr>
              <a:buClr>
                <a:schemeClr val="dk1"/>
              </a:buClr>
              <a:buSzPct val="100000"/>
            </a:pPr>
            <a:r>
              <a:rPr lang="en-US" dirty="0">
                <a:solidFill>
                  <a:schemeClr val="dk1"/>
                </a:solidFill>
              </a:rPr>
              <a:t>1.Select </a:t>
            </a:r>
            <a:r>
              <a:rPr lang="en-US" b="1" dirty="0">
                <a:solidFill>
                  <a:schemeClr val="dk1"/>
                </a:solidFill>
              </a:rPr>
              <a:t>Menu</a:t>
            </a:r>
          </a:p>
          <a:p>
            <a:pPr>
              <a:buClr>
                <a:schemeClr val="dk1"/>
              </a:buClr>
              <a:buSzPct val="100000"/>
            </a:pPr>
            <a:r>
              <a:rPr lang="en-US" dirty="0">
                <a:solidFill>
                  <a:schemeClr val="dk1"/>
                </a:solidFill>
              </a:rPr>
              <a:t>2. Select </a:t>
            </a:r>
            <a:r>
              <a:rPr lang="en-US" b="1" dirty="0">
                <a:solidFill>
                  <a:schemeClr val="dk1"/>
                </a:solidFill>
              </a:rPr>
              <a:t>Settings, </a:t>
            </a:r>
            <a:r>
              <a:rPr lang="en-US" dirty="0">
                <a:solidFill>
                  <a:schemeClr val="dk1"/>
                </a:solidFill>
              </a:rPr>
              <a:t>scroll down and turn </a:t>
            </a:r>
            <a:r>
              <a:rPr lang="en-US" b="1" dirty="0">
                <a:solidFill>
                  <a:schemeClr val="dk1"/>
                </a:solidFill>
              </a:rPr>
              <a:t>Allow Social Networking</a:t>
            </a:r>
            <a:r>
              <a:rPr lang="en-US" dirty="0">
                <a:solidFill>
                  <a:schemeClr val="dk1"/>
                </a:solidFill>
              </a:rPr>
              <a:t> on.</a:t>
            </a:r>
          </a:p>
          <a:p>
            <a:pPr>
              <a:buClr>
                <a:schemeClr val="dk1"/>
              </a:buClr>
              <a:buSzPct val="100000"/>
            </a:pPr>
            <a:r>
              <a:rPr lang="en-US" dirty="0">
                <a:solidFill>
                  <a:schemeClr val="dk1"/>
                </a:solidFill>
              </a:rPr>
              <a:t>3. Exit the </a:t>
            </a:r>
            <a:r>
              <a:rPr lang="en-US" b="1" dirty="0">
                <a:solidFill>
                  <a:schemeClr val="dk1"/>
                </a:solidFill>
              </a:rPr>
              <a:t>Menu</a:t>
            </a:r>
            <a:r>
              <a:rPr lang="en-US" dirty="0">
                <a:solidFill>
                  <a:schemeClr val="dk1"/>
                </a:solidFill>
              </a:rPr>
              <a:t> by selecting </a:t>
            </a:r>
            <a:r>
              <a:rPr lang="en-US" b="1" dirty="0">
                <a:solidFill>
                  <a:schemeClr val="dk1"/>
                </a:solidFill>
              </a:rPr>
              <a:t>Done.</a:t>
            </a:r>
          </a:p>
          <a:p>
            <a:pPr>
              <a:buClr>
                <a:schemeClr val="dk1"/>
              </a:buClr>
              <a:buSzPct val="100000"/>
            </a:pPr>
            <a:r>
              <a:rPr lang="en-US" dirty="0">
                <a:solidFill>
                  <a:schemeClr val="dk1"/>
                </a:solidFill>
              </a:rPr>
              <a:t>4. Once you’ve typed your message, touch and hold the speech display bar.</a:t>
            </a:r>
          </a:p>
          <a:p>
            <a:pPr>
              <a:buClr>
                <a:schemeClr val="dk1"/>
              </a:buClr>
              <a:buSzPct val="100000"/>
            </a:pPr>
            <a:r>
              <a:rPr lang="en-US" dirty="0">
                <a:solidFill>
                  <a:schemeClr val="dk1"/>
                </a:solidFill>
              </a:rPr>
              <a:t>5. Select </a:t>
            </a:r>
            <a:r>
              <a:rPr lang="en-US" b="1" dirty="0">
                <a:solidFill>
                  <a:schemeClr val="dk1"/>
                </a:solidFill>
              </a:rPr>
              <a:t>SHARE</a:t>
            </a:r>
          </a:p>
          <a:p>
            <a:pPr>
              <a:buClr>
                <a:schemeClr val="dk1"/>
              </a:buClr>
              <a:buSzPct val="100000"/>
            </a:pPr>
            <a:r>
              <a:rPr lang="en-US" dirty="0">
                <a:solidFill>
                  <a:schemeClr val="dk1"/>
                </a:solidFill>
              </a:rPr>
              <a:t>6. Choose the service you wish to use. Once that service opens, your text will automatically be placed within that application. It will copy all spoken text since the CLEAR button was last hit whether or not it is all visible in the speech display bar.</a:t>
            </a:r>
          </a:p>
          <a:p>
            <a:endParaRPr lang="en-US" dirty="0"/>
          </a:p>
          <a:p>
            <a:r>
              <a:rPr lang="en-US" dirty="0"/>
              <a:t>Watch this video to get an demonstration of how to stay connected via email chat and social media.</a:t>
            </a:r>
          </a:p>
          <a:p>
            <a:r>
              <a:rPr lang="en-US" u="sng" dirty="0">
                <a:solidFill>
                  <a:schemeClr val="hlink"/>
                </a:solidFill>
                <a:hlinkClick r:id="rId3"/>
              </a:rPr>
              <a:t>https://touchchatapp.com//support/videos/04-social-chat</a:t>
            </a:r>
          </a:p>
          <a:p>
            <a:endParaRPr lang="en-US" dirty="0"/>
          </a:p>
          <a:p>
            <a:pPr>
              <a:lnSpc>
                <a:spcPct val="115000"/>
              </a:lnSpc>
              <a:spcAft>
                <a:spcPts val="1630"/>
              </a:spcAft>
            </a:pPr>
            <a:r>
              <a:rPr lang="en-US" b="1" u="sng" dirty="0">
                <a:ea typeface="Calibri"/>
                <a:cs typeface="Calibri"/>
                <a:sym typeface="Calibri"/>
              </a:rPr>
              <a:t>SOCIAL CHAT</a:t>
            </a:r>
          </a:p>
          <a:p>
            <a:pPr marL="465887" indent="-310591">
              <a:lnSpc>
                <a:spcPct val="115000"/>
              </a:lnSpc>
              <a:spcAft>
                <a:spcPts val="1630"/>
              </a:spcAft>
              <a:buClr>
                <a:srgbClr val="000000"/>
              </a:buClr>
              <a:buSzPct val="100000"/>
              <a:buFont typeface="Calibri"/>
            </a:pPr>
            <a:r>
              <a:rPr lang="en-US" b="1" u="sng" dirty="0">
                <a:ea typeface="Calibri"/>
                <a:cs typeface="Calibri"/>
                <a:sym typeface="Calibri"/>
              </a:rPr>
              <a:t>Select MENU</a:t>
            </a:r>
          </a:p>
          <a:p>
            <a:pPr marL="465887" indent="-310591">
              <a:lnSpc>
                <a:spcPct val="115000"/>
              </a:lnSpc>
              <a:spcAft>
                <a:spcPts val="1630"/>
              </a:spcAft>
              <a:buClr>
                <a:srgbClr val="000000"/>
              </a:buClr>
              <a:buSzPct val="100000"/>
              <a:buFont typeface="Calibri"/>
            </a:pPr>
            <a:r>
              <a:rPr lang="en-US" b="1" u="sng" dirty="0">
                <a:ea typeface="Calibri"/>
                <a:cs typeface="Calibri"/>
                <a:sym typeface="Calibri"/>
              </a:rPr>
              <a:t>Select SETTINGS- scroll down and turn ALLOW SOCIAL NETWORKING on.</a:t>
            </a:r>
          </a:p>
          <a:p>
            <a:pPr marL="465887" indent="-310591">
              <a:lnSpc>
                <a:spcPct val="138000"/>
              </a:lnSpc>
              <a:buClr>
                <a:srgbClr val="000000"/>
              </a:buClr>
              <a:buSzPct val="100000"/>
              <a:buFont typeface="Calibri"/>
            </a:pPr>
            <a:r>
              <a:rPr lang="en-US" b="1" u="sng" dirty="0">
                <a:ea typeface="Calibri"/>
                <a:cs typeface="Calibri"/>
                <a:sym typeface="Calibri"/>
              </a:rPr>
              <a:t>Exit the MENU by selecting DONE.</a:t>
            </a:r>
          </a:p>
          <a:p>
            <a:pPr marL="465887" indent="-310591">
              <a:lnSpc>
                <a:spcPct val="138000"/>
              </a:lnSpc>
              <a:buClr>
                <a:srgbClr val="000000"/>
              </a:buClr>
              <a:buSzPct val="100000"/>
              <a:buFont typeface="Calibri"/>
            </a:pPr>
            <a:r>
              <a:rPr lang="en-US" b="1" u="sng" dirty="0">
                <a:ea typeface="Calibri"/>
                <a:cs typeface="Calibri"/>
                <a:sym typeface="Calibri"/>
              </a:rPr>
              <a:t>Once you’ve typed your message, touch and hold the speech display bar.</a:t>
            </a:r>
          </a:p>
          <a:p>
            <a:pPr marL="465887" indent="-310591">
              <a:lnSpc>
                <a:spcPct val="138000"/>
              </a:lnSpc>
              <a:buClr>
                <a:srgbClr val="000000"/>
              </a:buClr>
              <a:buSzPct val="100000"/>
              <a:buFont typeface="Calibri"/>
            </a:pPr>
            <a:r>
              <a:rPr lang="en-US" b="1" u="sng" dirty="0">
                <a:ea typeface="Calibri"/>
                <a:cs typeface="Calibri"/>
                <a:sym typeface="Calibri"/>
              </a:rPr>
              <a:t>Select SHARE</a:t>
            </a:r>
          </a:p>
          <a:p>
            <a:pPr marL="465887" indent="-310591">
              <a:lnSpc>
                <a:spcPct val="138000"/>
              </a:lnSpc>
              <a:buClr>
                <a:srgbClr val="000000"/>
              </a:buClr>
              <a:buSzPct val="100000"/>
              <a:buFont typeface="Calibri"/>
            </a:pPr>
            <a:r>
              <a:rPr lang="en-US" b="1" u="sng" dirty="0">
                <a:ea typeface="Calibri"/>
                <a:cs typeface="Calibri"/>
                <a:sym typeface="Calibri"/>
              </a:rPr>
              <a:t>Choose the service you wish to use. Once that service opens, your text will automatically be placed within that application. It will copy all spoken text since the CLEAR button was last hit whether or not it is all visible in the speech display bar.</a:t>
            </a:r>
          </a:p>
          <a:p>
            <a:pPr>
              <a:buClr>
                <a:schemeClr val="dk1"/>
              </a:buClr>
              <a:buSzPct val="91666"/>
            </a:pPr>
            <a:endParaRPr lang="en-US" dirty="0">
              <a:solidFill>
                <a:schemeClr val="dk1"/>
              </a:solidFill>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29</a:t>
            </a:fld>
            <a:endParaRPr lang="en-US"/>
          </a:p>
        </p:txBody>
      </p:sp>
    </p:spTree>
    <p:extLst>
      <p:ext uri="{BB962C8B-B14F-4D97-AF65-F5344CB8AC3E}">
        <p14:creationId xmlns:p14="http://schemas.microsoft.com/office/powerpoint/2010/main" val="151011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 Introduction to </a:t>
            </a:r>
            <a:r>
              <a:rPr lang="en-US" dirty="0" err="1"/>
              <a:t>TouchChat</a:t>
            </a:r>
            <a:r>
              <a:rPr lang="en-US" dirty="0"/>
              <a:t> from Saltillo</a:t>
            </a:r>
          </a:p>
          <a:p>
            <a:endParaRPr lang="en-US" dirty="0"/>
          </a:p>
          <a:p>
            <a:r>
              <a:rPr lang="en-US" dirty="0"/>
              <a:t>Link to </a:t>
            </a:r>
            <a:r>
              <a:rPr lang="en-US" dirty="0" err="1"/>
              <a:t>TouchCHat</a:t>
            </a:r>
            <a:r>
              <a:rPr lang="en-US" dirty="0"/>
              <a:t> App Training Videos – Will take you to the </a:t>
            </a:r>
            <a:r>
              <a:rPr lang="en-US" dirty="0" err="1"/>
              <a:t>TouchChat</a:t>
            </a:r>
            <a:r>
              <a:rPr lang="en-US" dirty="0"/>
              <a:t> HD </a:t>
            </a:r>
            <a:r>
              <a:rPr lang="en-US" dirty="0" err="1"/>
              <a:t>youtube</a:t>
            </a:r>
            <a:r>
              <a:rPr lang="en-US" dirty="0"/>
              <a:t> page.</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3</a:t>
            </a:fld>
            <a:endParaRPr lang="en-US"/>
          </a:p>
        </p:txBody>
      </p:sp>
    </p:spTree>
    <p:extLst>
      <p:ext uri="{BB962C8B-B14F-4D97-AF65-F5344CB8AC3E}">
        <p14:creationId xmlns:p14="http://schemas.microsoft.com/office/powerpoint/2010/main" val="3049129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630"/>
              </a:spcAft>
            </a:pPr>
            <a:r>
              <a:rPr lang="en" dirty="0">
                <a:ea typeface="Calibri"/>
                <a:cs typeface="Calibri"/>
                <a:sym typeface="Calibri"/>
              </a:rPr>
              <a:t>BACKING UP YOUR VOCABULARY EDITS</a:t>
            </a:r>
          </a:p>
          <a:p>
            <a:pPr>
              <a:lnSpc>
                <a:spcPct val="115000"/>
              </a:lnSpc>
              <a:spcAft>
                <a:spcPts val="1630"/>
              </a:spcAft>
            </a:pPr>
            <a:r>
              <a:rPr lang="en" dirty="0">
                <a:ea typeface="Calibri"/>
                <a:cs typeface="Calibri"/>
                <a:sym typeface="Calibri"/>
              </a:rPr>
              <a:t>BACKING UP YOUR TOUCH CHAT VOCABULARY REQUIRES ITUNES ACCESS.  UNFORTUNATELY YOU WILL NOT BE ABLE TO SAVE THE CUSTOM VOCABULARY FROM YOUR SHORT TERM LOAN DEVICE.</a:t>
            </a:r>
          </a:p>
          <a:p>
            <a:pPr>
              <a:lnSpc>
                <a:spcPct val="115000"/>
              </a:lnSpc>
              <a:spcAft>
                <a:spcPts val="1630"/>
              </a:spcAft>
              <a:buClr>
                <a:schemeClr val="dk1"/>
              </a:buClr>
              <a:buSzPct val="91666"/>
            </a:pPr>
            <a:r>
              <a:rPr lang="en" dirty="0">
                <a:ea typeface="Calibri"/>
                <a:cs typeface="Calibri"/>
                <a:sym typeface="Calibri"/>
              </a:rPr>
              <a:t>You can also download the free CHAT EDITOR program for a PC.  With the editor it is possible to edit your pages and load them back onto your ipad. </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31</a:t>
            </a:fld>
            <a:endParaRPr lang="en-US"/>
          </a:p>
        </p:txBody>
      </p:sp>
    </p:spTree>
    <p:extLst>
      <p:ext uri="{BB962C8B-B14F-4D97-AF65-F5344CB8AC3E}">
        <p14:creationId xmlns:p14="http://schemas.microsoft.com/office/powerpoint/2010/main" val="41326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91666"/>
            </a:pPr>
            <a:r>
              <a:rPr lang="en-US" sz="1400" dirty="0">
                <a:solidFill>
                  <a:schemeClr val="dk1"/>
                </a:solidFill>
                <a:ea typeface="Calibri"/>
                <a:cs typeface="Calibri"/>
                <a:sym typeface="Calibri"/>
              </a:rPr>
              <a:t>Who might benefit from this App? </a:t>
            </a:r>
          </a:p>
          <a:p>
            <a:pPr>
              <a:buClr>
                <a:schemeClr val="dk1"/>
              </a:buClr>
              <a:buSzPct val="91666"/>
            </a:pPr>
            <a:endParaRPr lang="en-US" sz="1400" b="1" u="sng" dirty="0">
              <a:solidFill>
                <a:schemeClr val="dk1"/>
              </a:solidFill>
              <a:ea typeface="Calibri"/>
              <a:cs typeface="Calibri"/>
              <a:sym typeface="Calibri"/>
            </a:endParaRPr>
          </a:p>
          <a:p>
            <a:pPr>
              <a:buClr>
                <a:schemeClr val="dk1"/>
              </a:buClr>
              <a:buSzPct val="91666"/>
            </a:pPr>
            <a:r>
              <a:rPr lang="en-US" sz="1400" b="1" u="sng" dirty="0">
                <a:solidFill>
                  <a:schemeClr val="dk1"/>
                </a:solidFill>
                <a:ea typeface="Calibri"/>
                <a:cs typeface="Calibri"/>
                <a:sym typeface="Calibri"/>
              </a:rPr>
              <a:t>CONSIDERATIONS FOR SELECTION</a:t>
            </a:r>
          </a:p>
          <a:p>
            <a:r>
              <a:rPr lang="en-US" dirty="0">
                <a:latin typeface="+mn-lt"/>
                <a:ea typeface="Calibri"/>
                <a:cs typeface="Calibri"/>
                <a:sym typeface="Calibri"/>
              </a:rPr>
              <a:t>Touch Chat with </a:t>
            </a:r>
            <a:r>
              <a:rPr lang="en-US" dirty="0" err="1">
                <a:latin typeface="+mn-lt"/>
                <a:ea typeface="Calibri"/>
                <a:cs typeface="Calibri"/>
                <a:sym typeface="Calibri"/>
              </a:rPr>
              <a:t>WordPower</a:t>
            </a:r>
            <a:r>
              <a:rPr lang="en-US" dirty="0">
                <a:latin typeface="+mn-lt"/>
                <a:ea typeface="Calibri"/>
                <a:cs typeface="Calibri"/>
                <a:sym typeface="Calibri"/>
              </a:rPr>
              <a:t> provides many features and can meet the needs of a variety of users. This slide points out features that </a:t>
            </a:r>
            <a:r>
              <a:rPr lang="en-US" dirty="0" err="1">
                <a:latin typeface="+mn-lt"/>
                <a:ea typeface="Calibri"/>
                <a:cs typeface="Calibri"/>
                <a:sym typeface="Calibri"/>
              </a:rPr>
              <a:t>TouchChat</a:t>
            </a:r>
            <a:r>
              <a:rPr lang="en-US" dirty="0">
                <a:latin typeface="+mn-lt"/>
                <a:ea typeface="Calibri"/>
                <a:cs typeface="Calibri"/>
                <a:sym typeface="Calibri"/>
              </a:rPr>
              <a:t> does exceptionally well. If one of these features are necessary for your ability to access the app you may want to consider it over other apps. </a:t>
            </a:r>
          </a:p>
          <a:p>
            <a:endParaRPr lang="en-US" dirty="0">
              <a:latin typeface="+mn-lt"/>
              <a:ea typeface="Calibri"/>
              <a:cs typeface="Calibri"/>
              <a:sym typeface="Calibri"/>
            </a:endParaRPr>
          </a:p>
          <a:p>
            <a:pPr marL="465887" indent="-310591">
              <a:lnSpc>
                <a:spcPct val="115000"/>
              </a:lnSpc>
              <a:spcAft>
                <a:spcPts val="1630"/>
              </a:spcAft>
              <a:buClr>
                <a:srgbClr val="000000"/>
              </a:buClr>
              <a:buSzPct val="100000"/>
              <a:buFont typeface="Calibri"/>
            </a:pPr>
            <a:r>
              <a:rPr lang="en-US" sz="1400" b="1" u="sng" dirty="0">
                <a:ea typeface="Calibri"/>
                <a:cs typeface="Calibri"/>
                <a:sym typeface="Calibri"/>
              </a:rPr>
              <a:t>Symbol Supports for Literacy Needs</a:t>
            </a:r>
          </a:p>
          <a:p>
            <a:pPr marL="465887" indent="-310591">
              <a:lnSpc>
                <a:spcPct val="115000"/>
              </a:lnSpc>
              <a:spcAft>
                <a:spcPts val="1630"/>
              </a:spcAft>
              <a:buClr>
                <a:srgbClr val="000000"/>
              </a:buClr>
              <a:buSzPct val="100000"/>
              <a:buFont typeface="Calibri"/>
            </a:pPr>
            <a:r>
              <a:rPr lang="en-US" sz="1400" b="1" u="sng" dirty="0">
                <a:ea typeface="Calibri"/>
                <a:cs typeface="Calibri"/>
                <a:sym typeface="Calibri"/>
              </a:rPr>
              <a:t>Large Range of Vocabulary Layouts </a:t>
            </a:r>
          </a:p>
          <a:p>
            <a:pPr marL="465887" indent="-310591">
              <a:lnSpc>
                <a:spcPct val="115000"/>
              </a:lnSpc>
              <a:spcAft>
                <a:spcPts val="1630"/>
              </a:spcAft>
              <a:buClr>
                <a:srgbClr val="000000"/>
              </a:buClr>
              <a:buSzPct val="100000"/>
              <a:buFont typeface="Calibri"/>
            </a:pPr>
            <a:r>
              <a:rPr lang="en-US" sz="1400" b="1" u="sng" dirty="0">
                <a:ea typeface="Calibri"/>
                <a:cs typeface="Calibri"/>
                <a:sym typeface="Calibri"/>
              </a:rPr>
              <a:t>Large Core Word Vocabulary </a:t>
            </a:r>
          </a:p>
          <a:p>
            <a:pPr marL="465887" indent="-310591">
              <a:lnSpc>
                <a:spcPct val="115000"/>
              </a:lnSpc>
              <a:spcAft>
                <a:spcPts val="1630"/>
              </a:spcAft>
              <a:buClr>
                <a:srgbClr val="000000"/>
              </a:buClr>
              <a:buSzPct val="100000"/>
              <a:buFont typeface="Calibri"/>
            </a:pPr>
            <a:r>
              <a:rPr lang="en-US" sz="1400" b="1" u="sng" dirty="0">
                <a:ea typeface="Calibri"/>
                <a:cs typeface="Calibri"/>
                <a:sym typeface="Calibri"/>
              </a:rPr>
              <a:t>Customization for Language, Vision,  and Physical Needs </a:t>
            </a:r>
          </a:p>
          <a:p>
            <a:pPr marL="465887" indent="-310591">
              <a:lnSpc>
                <a:spcPct val="115000"/>
              </a:lnSpc>
              <a:spcAft>
                <a:spcPts val="1630"/>
              </a:spcAft>
              <a:buClr>
                <a:srgbClr val="000000"/>
              </a:buClr>
              <a:buSzPct val="100000"/>
              <a:buFont typeface="Calibri"/>
            </a:pPr>
            <a:r>
              <a:rPr lang="en-US" sz="1400" b="1" u="sng" dirty="0">
                <a:ea typeface="Calibri"/>
                <a:cs typeface="Calibri"/>
                <a:sym typeface="Calibri"/>
              </a:rPr>
              <a:t>Spanish Vocabulary Available</a:t>
            </a:r>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4</a:t>
            </a:fld>
            <a:endParaRPr lang="en-US"/>
          </a:p>
        </p:txBody>
      </p:sp>
    </p:spTree>
    <p:extLst>
      <p:ext uri="{BB962C8B-B14F-4D97-AF65-F5344CB8AC3E}">
        <p14:creationId xmlns:p14="http://schemas.microsoft.com/office/powerpoint/2010/main" val="3043423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chemeClr val="dk1"/>
                </a:solidFill>
                <a:ea typeface="Calibri"/>
                <a:cs typeface="Calibri"/>
                <a:sym typeface="Calibri"/>
              </a:rPr>
              <a:t>RATE ENHANCEMENT TOOLS</a:t>
            </a:r>
          </a:p>
          <a:p>
            <a:r>
              <a:rPr lang="en-US" dirty="0">
                <a:ea typeface="Calibri"/>
                <a:cs typeface="Calibri"/>
                <a:sym typeface="Calibri"/>
              </a:rPr>
              <a:t>It is important to be able to communicate as quickly as possible!  Each keystroke is precious so we want to </a:t>
            </a:r>
            <a:r>
              <a:rPr lang="en-US" dirty="0">
                <a:solidFill>
                  <a:srgbClr val="FF0000"/>
                </a:solidFill>
                <a:ea typeface="Calibri"/>
                <a:cs typeface="Calibri"/>
                <a:sym typeface="Calibri"/>
              </a:rPr>
              <a:t>reduce the number of times you have to type in order to get your message across</a:t>
            </a:r>
            <a:r>
              <a:rPr lang="en-US" dirty="0">
                <a:ea typeface="Calibri"/>
                <a:cs typeface="Calibri"/>
                <a:sym typeface="Calibri"/>
              </a:rPr>
              <a:t>. </a:t>
            </a:r>
          </a:p>
          <a:p>
            <a:endParaRPr lang="en-US" b="1" u="sng" dirty="0">
              <a:ea typeface="Calibri"/>
              <a:cs typeface="Calibri"/>
              <a:sym typeface="Calibri"/>
            </a:endParaRPr>
          </a:p>
          <a:p>
            <a:r>
              <a:rPr lang="en-US" b="1" u="sng" dirty="0">
                <a:ea typeface="Calibri"/>
                <a:cs typeface="Calibri"/>
                <a:sym typeface="Calibri"/>
              </a:rPr>
              <a:t>CORE WORD VOCAB:  </a:t>
            </a:r>
            <a:r>
              <a:rPr lang="en-US" dirty="0">
                <a:solidFill>
                  <a:schemeClr val="dk1"/>
                </a:solidFill>
                <a:ea typeface="Calibri"/>
                <a:cs typeface="Calibri"/>
                <a:sym typeface="Calibri"/>
              </a:rPr>
              <a:t>Core words are the most common and frequently used words in English.  They are used regardless of the situation, communication partner, or age / disability of the communicator.  Core words</a:t>
            </a:r>
            <a:r>
              <a:rPr lang="en-US" baseline="0" dirty="0">
                <a:solidFill>
                  <a:schemeClr val="dk1"/>
                </a:solidFill>
                <a:ea typeface="Calibri"/>
                <a:cs typeface="Calibri"/>
                <a:sym typeface="Calibri"/>
              </a:rPr>
              <a:t> </a:t>
            </a:r>
            <a:r>
              <a:rPr lang="en-US" dirty="0">
                <a:solidFill>
                  <a:schemeClr val="dk1"/>
                </a:solidFill>
                <a:ea typeface="Calibri"/>
                <a:cs typeface="Calibri"/>
                <a:sym typeface="Calibri"/>
              </a:rPr>
              <a:t>allow an individual to create their own message in their own words, without relying on someone else to pre-program a message.  These core word vocabularies also have access to fringe words, which are typically nouns or words specific to a person, activity, or situation.</a:t>
            </a:r>
          </a:p>
          <a:p>
            <a:pPr>
              <a:buClr>
                <a:srgbClr val="FEFEFE"/>
              </a:buClr>
              <a:buSzPct val="25000"/>
            </a:pPr>
            <a:endParaRPr lang="en-US" b="1" u="sng" dirty="0">
              <a:solidFill>
                <a:schemeClr val="dk1"/>
              </a:solidFill>
              <a:ea typeface="Calibri"/>
              <a:cs typeface="Calibri"/>
              <a:sym typeface="Calibri"/>
            </a:endParaRPr>
          </a:p>
          <a:p>
            <a:pPr>
              <a:buClr>
                <a:srgbClr val="FEFEFE"/>
              </a:buClr>
              <a:buSzPct val="25000"/>
            </a:pPr>
            <a:r>
              <a:rPr lang="en-US" b="1" u="sng" dirty="0">
                <a:solidFill>
                  <a:schemeClr val="dk1"/>
                </a:solidFill>
                <a:ea typeface="Calibri"/>
                <a:cs typeface="Calibri"/>
                <a:sym typeface="Calibri"/>
              </a:rPr>
              <a:t>ICON PREDICTION</a:t>
            </a:r>
          </a:p>
          <a:p>
            <a:r>
              <a:rPr lang="en-US" dirty="0">
                <a:solidFill>
                  <a:schemeClr val="dk1"/>
                </a:solidFill>
                <a:ea typeface="Calibri"/>
                <a:cs typeface="Calibri"/>
                <a:sym typeface="Calibri"/>
              </a:rPr>
              <a:t>Individuals do not need to know how to create perfect sentences, with all the little words, in order to use a core word vocabulary.  But giving them access to a robust core word vocabulary will give them the opportunity to learn these skills.  </a:t>
            </a:r>
            <a:r>
              <a:rPr lang="en-US" b="1" dirty="0">
                <a:solidFill>
                  <a:schemeClr val="dk1"/>
                </a:solidFill>
                <a:ea typeface="Calibri"/>
                <a:cs typeface="Calibri"/>
                <a:sym typeface="Calibri"/>
              </a:rPr>
              <a:t>Icon prediction </a:t>
            </a:r>
            <a:r>
              <a:rPr lang="en-US" dirty="0">
                <a:solidFill>
                  <a:schemeClr val="dk1"/>
                </a:solidFill>
                <a:ea typeface="Calibri"/>
                <a:cs typeface="Calibri"/>
                <a:sym typeface="Calibri"/>
              </a:rPr>
              <a:t>isolates and changes the next likely word based on the first icon chosen.  It keeps the vocabulary in the same location to capitalize on motor planning.  </a:t>
            </a:r>
          </a:p>
          <a:p>
            <a:pPr>
              <a:buClr>
                <a:srgbClr val="FEFEFE"/>
              </a:buClr>
              <a:buSzPct val="25000"/>
            </a:pPr>
            <a:endParaRPr lang="en-US" sz="1000" dirty="0">
              <a:solidFill>
                <a:schemeClr val="dk1"/>
              </a:solidFill>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5</a:t>
            </a:fld>
            <a:endParaRPr lang="en-US"/>
          </a:p>
        </p:txBody>
      </p:sp>
    </p:spTree>
    <p:extLst>
      <p:ext uri="{BB962C8B-B14F-4D97-AF65-F5344CB8AC3E}">
        <p14:creationId xmlns:p14="http://schemas.microsoft.com/office/powerpoint/2010/main" val="385216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TouchChat HD with Wordpower includes many vocabulary layouts.  Each has been designed to meet the  specific needs of a user.  Some have fewer buttons in order to provide larger targets for motor, vision and/or cognitive needs.</a:t>
            </a:r>
          </a:p>
          <a:p>
            <a:r>
              <a:rPr lang="en" sz="1400" b="1" u="sng" dirty="0">
                <a:solidFill>
                  <a:schemeClr val="dk1"/>
                </a:solidFill>
              </a:rPr>
              <a:t>VOCABULARY OPTIONS,</a:t>
            </a:r>
          </a:p>
          <a:p>
            <a:r>
              <a:rPr lang="en" dirty="0"/>
              <a:t>Wordpower pages offer core word vocabulary where the “core words”, or words most likely used by most people are presented in a one hit per word layout.  The language system uses icon prediction strategies that assist in creating a sentence.</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6</a:t>
            </a:fld>
            <a:endParaRPr lang="en-US"/>
          </a:p>
        </p:txBody>
      </p:sp>
    </p:spTree>
    <p:extLst>
      <p:ext uri="{BB962C8B-B14F-4D97-AF65-F5344CB8AC3E}">
        <p14:creationId xmlns:p14="http://schemas.microsoft.com/office/powerpoint/2010/main" val="292713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2800" b="1" u="sng" dirty="0">
                <a:solidFill>
                  <a:schemeClr val="dk1"/>
                </a:solidFill>
                <a:ea typeface="Calibri"/>
                <a:cs typeface="Calibri"/>
                <a:sym typeface="Calibri"/>
              </a:rPr>
              <a:t>WORD POWER! </a:t>
            </a:r>
          </a:p>
          <a:p>
            <a:r>
              <a:rPr lang="en" sz="2800" b="1" u="sng" dirty="0">
                <a:solidFill>
                  <a:schemeClr val="dk1"/>
                </a:solidFill>
                <a:ea typeface="Calibri"/>
                <a:cs typeface="Calibri"/>
                <a:sym typeface="Calibri"/>
              </a:rPr>
              <a:t>CORE WORD VOCABULARY: </a:t>
            </a:r>
            <a:r>
              <a:rPr lang="en" sz="2800" b="1" dirty="0">
                <a:solidFill>
                  <a:schemeClr val="dk1"/>
                </a:solidFill>
                <a:ea typeface="Calibri"/>
                <a:cs typeface="Calibri"/>
                <a:sym typeface="Calibri"/>
              </a:rPr>
              <a:t> </a:t>
            </a:r>
            <a:r>
              <a:rPr lang="en" sz="2800" dirty="0">
                <a:solidFill>
                  <a:schemeClr val="dk1"/>
                </a:solidFill>
                <a:ea typeface="Calibri"/>
                <a:cs typeface="Calibri"/>
                <a:sym typeface="Calibri"/>
              </a:rPr>
              <a:t>Is bundled in with Touch Chat HD app for the Voice Options Project.   </a:t>
            </a:r>
          </a:p>
          <a:p>
            <a:r>
              <a:rPr lang="en" sz="2800" dirty="0">
                <a:solidFill>
                  <a:schemeClr val="dk1"/>
                </a:solidFill>
                <a:ea typeface="Calibri"/>
                <a:cs typeface="Calibri"/>
                <a:sym typeface="Calibri"/>
              </a:rPr>
              <a:t>There are many vocabulary layouts each with different tools designed to make communicating word for word easy.  Individuals with a variety of literacy levels can quickly learn how to create multi word sentences. </a:t>
            </a:r>
          </a:p>
          <a:p>
            <a:pPr>
              <a:buClr>
                <a:schemeClr val="dk1"/>
              </a:buClr>
              <a:buSzPct val="91666"/>
            </a:pPr>
            <a:r>
              <a:rPr lang="en" sz="2800" dirty="0">
                <a:solidFill>
                  <a:schemeClr val="dk1"/>
                </a:solidFill>
                <a:ea typeface="Calibri"/>
                <a:cs typeface="Calibri"/>
                <a:sym typeface="Calibri"/>
              </a:rPr>
              <a:t>Lets watch a video tour of the word power pages.   You can find this video entitled “Where Do I Begin With Wordpower”on the www.touchchatapp.com website. </a:t>
            </a:r>
          </a:p>
          <a:p>
            <a:pPr>
              <a:buClr>
                <a:schemeClr val="dk1"/>
              </a:buClr>
              <a:buSzPct val="91666"/>
            </a:pPr>
            <a:endParaRPr lang="en" sz="2800" dirty="0">
              <a:solidFill>
                <a:schemeClr val="dk1"/>
              </a:solidFill>
              <a:ea typeface="Calibri"/>
              <a:cs typeface="Calibri"/>
              <a:sym typeface="Calibri"/>
            </a:endParaRPr>
          </a:p>
          <a:p>
            <a:pPr>
              <a:buClr>
                <a:schemeClr val="dk1"/>
              </a:buClr>
              <a:buSzPct val="91666"/>
            </a:pPr>
            <a:r>
              <a:rPr lang="en-US" sz="2800" dirty="0" err="1"/>
              <a:t>WordPower</a:t>
            </a:r>
            <a:r>
              <a:rPr lang="en-US" sz="2800" dirty="0"/>
              <a:t> software is an AAC vocabulary design for an augmentative/alternative communication device. </a:t>
            </a:r>
            <a:r>
              <a:rPr lang="en-US" sz="2800" b="1" dirty="0" err="1"/>
              <a:t>WordPower</a:t>
            </a:r>
            <a:r>
              <a:rPr lang="en-US" sz="2800" b="1" dirty="0"/>
              <a:t> combines the features of core vocabulary, spelling and word prediction. The system takes advantage of the fact that while we may have a normal speaking vocabulary of between 10,000 and 40,000 words, a core of just 100 words accounts for approximately 50 percent of words spoken. </a:t>
            </a:r>
            <a:r>
              <a:rPr lang="en-US" sz="2800" b="1" dirty="0" err="1"/>
              <a:t>Kucera</a:t>
            </a:r>
            <a:r>
              <a:rPr lang="en-US" sz="2800" b="1" dirty="0"/>
              <a:t> and Francis’ 1967 study, which analyzed written language samples for word frequency, revealed the following: • The top 10 words account for 24 percent of written text • The top 50 words account for 41.2 percent of written text • The top 100 words account for 48.1 percent of written text</a:t>
            </a:r>
            <a:endParaRPr lang="en" sz="2800" b="1" dirty="0">
              <a:solidFill>
                <a:schemeClr val="dk1"/>
              </a:solidFill>
              <a:ea typeface="Calibri"/>
              <a:cs typeface="Calibri"/>
              <a:sym typeface="Calibri"/>
            </a:endParaRPr>
          </a:p>
          <a:p>
            <a:endParaRPr lang="en-US" sz="2800" dirty="0"/>
          </a:p>
          <a:p>
            <a:r>
              <a:rPr lang="en-US" sz="2800" b="1" dirty="0"/>
              <a:t>people and personal pronouns should be coded with yellow</a:t>
            </a:r>
          </a:p>
          <a:p>
            <a:r>
              <a:rPr lang="en-US" sz="2800" b="1" dirty="0"/>
              <a:t>verbs should be coded in green </a:t>
            </a:r>
          </a:p>
          <a:p>
            <a:r>
              <a:rPr lang="en-US" sz="2800" b="1" dirty="0"/>
              <a:t>Describing words “Feeling</a:t>
            </a:r>
            <a:r>
              <a:rPr lang="en-US" sz="2800" b="1" baseline="0" dirty="0"/>
              <a:t> Words” Pink &amp; Adjectives</a:t>
            </a:r>
            <a:endParaRPr lang="en-US" sz="2800" b="1" dirty="0"/>
          </a:p>
        </p:txBody>
      </p:sp>
      <p:sp>
        <p:nvSpPr>
          <p:cNvPr id="4" name="Slide Number Placeholder 3"/>
          <p:cNvSpPr>
            <a:spLocks noGrp="1"/>
          </p:cNvSpPr>
          <p:nvPr>
            <p:ph type="sldNum" sz="quarter" idx="10"/>
          </p:nvPr>
        </p:nvSpPr>
        <p:spPr/>
        <p:txBody>
          <a:bodyPr/>
          <a:lstStyle/>
          <a:p>
            <a:fld id="{5E0E1C89-40E0-4A02-8D6B-8EC65E5CA9DC}" type="slidenum">
              <a:rPr lang="en-US" smtClean="0"/>
              <a:t>7</a:t>
            </a:fld>
            <a:endParaRPr lang="en-US"/>
          </a:p>
        </p:txBody>
      </p:sp>
    </p:spTree>
    <p:extLst>
      <p:ext uri="{BB962C8B-B14F-4D97-AF65-F5344CB8AC3E}">
        <p14:creationId xmlns:p14="http://schemas.microsoft.com/office/powerpoint/2010/main" val="380197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chemeClr val="dk1"/>
                </a:solidFill>
              </a:rPr>
              <a:t>OPEN THE VOCABULARY FILE </a:t>
            </a:r>
          </a:p>
          <a:p>
            <a:endParaRPr lang="en-US" b="1" u="sng" dirty="0">
              <a:solidFill>
                <a:schemeClr val="dk1"/>
              </a:solidFill>
            </a:endParaRPr>
          </a:p>
          <a:p>
            <a:r>
              <a:rPr lang="en-US" dirty="0">
                <a:solidFill>
                  <a:schemeClr val="dk1"/>
                </a:solidFill>
              </a:rPr>
              <a:t>Let’s start by opening the </a:t>
            </a:r>
            <a:r>
              <a:rPr lang="en-US" dirty="0" err="1">
                <a:solidFill>
                  <a:schemeClr val="dk1"/>
                </a:solidFill>
              </a:rPr>
              <a:t>Multichat</a:t>
            </a:r>
            <a:r>
              <a:rPr lang="en-US" dirty="0">
                <a:solidFill>
                  <a:schemeClr val="dk1"/>
                </a:solidFill>
              </a:rPr>
              <a:t> 15 vocabulary file.</a:t>
            </a:r>
          </a:p>
          <a:p>
            <a:endParaRPr lang="en-US" dirty="0">
              <a:solidFill>
                <a:schemeClr val="dk1"/>
              </a:solidFill>
            </a:endParaRPr>
          </a:p>
          <a:p>
            <a:pPr>
              <a:buClr>
                <a:schemeClr val="dk1"/>
              </a:buClr>
              <a:buSzPct val="91666"/>
            </a:pPr>
            <a:r>
              <a:rPr lang="en-US" dirty="0">
                <a:solidFill>
                  <a:schemeClr val="dk1"/>
                </a:solidFill>
                <a:ea typeface="Calibri"/>
                <a:cs typeface="Calibri"/>
                <a:sym typeface="Calibri"/>
              </a:rPr>
              <a:t>How to</a:t>
            </a:r>
            <a:r>
              <a:rPr lang="en-US" b="1" u="sng" dirty="0">
                <a:solidFill>
                  <a:schemeClr val="dk1"/>
                </a:solidFill>
                <a:ea typeface="Calibri"/>
                <a:cs typeface="Calibri"/>
                <a:sym typeface="Calibri"/>
              </a:rPr>
              <a:t> open vocabulary file </a:t>
            </a:r>
            <a:r>
              <a:rPr lang="en-US" dirty="0">
                <a:solidFill>
                  <a:schemeClr val="dk1"/>
                </a:solidFill>
                <a:ea typeface="Calibri"/>
                <a:cs typeface="Calibri"/>
                <a:sym typeface="Calibri"/>
              </a:rPr>
              <a:t>when another vocabulary file is open</a:t>
            </a:r>
          </a:p>
          <a:p>
            <a:pPr>
              <a:buClr>
                <a:schemeClr val="dk1"/>
              </a:buClr>
              <a:buSzPct val="91666"/>
            </a:pPr>
            <a:r>
              <a:rPr lang="en-US" dirty="0">
                <a:solidFill>
                  <a:schemeClr val="dk1"/>
                </a:solidFill>
              </a:rPr>
              <a:t> </a:t>
            </a:r>
          </a:p>
          <a:p>
            <a:pPr>
              <a:buClr>
                <a:schemeClr val="dk1"/>
              </a:buClr>
              <a:buSzPct val="91666"/>
            </a:pPr>
            <a:r>
              <a:rPr lang="en-US" b="1" u="sng" dirty="0">
                <a:solidFill>
                  <a:schemeClr val="dk1"/>
                </a:solidFill>
                <a:ea typeface="Calibri"/>
                <a:cs typeface="Calibri"/>
                <a:sym typeface="Calibri"/>
              </a:rPr>
              <a:t>1. Tap Vocab in upper left hand corner        </a:t>
            </a:r>
          </a:p>
          <a:p>
            <a:pPr>
              <a:buClr>
                <a:schemeClr val="dk1"/>
              </a:buClr>
              <a:buSzPct val="91666"/>
            </a:pPr>
            <a:r>
              <a:rPr lang="en-US" b="1" u="sng" dirty="0">
                <a:solidFill>
                  <a:schemeClr val="dk1"/>
                </a:solidFill>
                <a:ea typeface="Calibri"/>
                <a:cs typeface="Calibri"/>
                <a:sym typeface="Calibri"/>
              </a:rPr>
              <a:t>2.  Press Choose new vocab.</a:t>
            </a:r>
          </a:p>
          <a:p>
            <a:pPr>
              <a:lnSpc>
                <a:spcPct val="115000"/>
              </a:lnSpc>
              <a:spcAft>
                <a:spcPts val="1630"/>
              </a:spcAft>
              <a:buClr>
                <a:schemeClr val="dk1"/>
              </a:buClr>
              <a:buSzPct val="91666"/>
            </a:pPr>
            <a:r>
              <a:rPr lang="en-US" b="1" u="sng" dirty="0">
                <a:solidFill>
                  <a:schemeClr val="dk1"/>
                </a:solidFill>
                <a:ea typeface="Calibri"/>
                <a:cs typeface="Calibri"/>
                <a:sym typeface="Calibri"/>
              </a:rPr>
              <a:t>3. Scroll to find your vocabulary file.</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8</a:t>
            </a:fld>
            <a:endParaRPr lang="en-US"/>
          </a:p>
        </p:txBody>
      </p:sp>
    </p:spTree>
    <p:extLst>
      <p:ext uri="{BB962C8B-B14F-4D97-AF65-F5344CB8AC3E}">
        <p14:creationId xmlns:p14="http://schemas.microsoft.com/office/powerpoint/2010/main" val="368619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400" b="1" u="sng" dirty="0">
                <a:solidFill>
                  <a:schemeClr val="dk1"/>
                </a:solidFill>
              </a:rPr>
              <a:t>GET READY TO </a:t>
            </a:r>
            <a:r>
              <a:rPr lang="en-US" sz="1400" b="1" u="sng" dirty="0">
                <a:solidFill>
                  <a:schemeClr val="dk1"/>
                </a:solidFill>
              </a:rPr>
              <a:t>CUTOMIZE</a:t>
            </a:r>
            <a:r>
              <a:rPr lang="en" sz="1400" b="1" u="sng" dirty="0">
                <a:solidFill>
                  <a:schemeClr val="dk1"/>
                </a:solidFill>
              </a:rPr>
              <a:t> YOUR VOCABULARY </a:t>
            </a:r>
          </a:p>
          <a:p>
            <a:r>
              <a:rPr lang="en" dirty="0"/>
              <a:t> Each file is presented as a locked file that must be copied and renamed before editing is permitted. </a:t>
            </a:r>
          </a:p>
          <a:p>
            <a:r>
              <a:rPr lang="en" dirty="0"/>
              <a:t>Go to the button at top left “VOCAB -&gt; CHOOSE NEW VOCAB -&gt; </a:t>
            </a:r>
          </a:p>
          <a:p>
            <a:r>
              <a:rPr lang="en" dirty="0"/>
              <a:t>On the right top, select MENU -&gt; COPY A VOCAB -&gt;  find the vocab you would like to copy from the list. Give it a unique name and SAVE</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10</a:t>
            </a:fld>
            <a:endParaRPr lang="en-US"/>
          </a:p>
        </p:txBody>
      </p:sp>
    </p:spTree>
    <p:extLst>
      <p:ext uri="{BB962C8B-B14F-4D97-AF65-F5344CB8AC3E}">
        <p14:creationId xmlns:p14="http://schemas.microsoft.com/office/powerpoint/2010/main" val="1084473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chemeClr val="dk1"/>
                </a:solidFill>
              </a:rPr>
              <a:t>CHANGING YOUR SETTINGS</a:t>
            </a:r>
          </a:p>
          <a:p>
            <a:endParaRPr lang="en-US" dirty="0"/>
          </a:p>
          <a:p>
            <a:r>
              <a:rPr lang="en-US" dirty="0"/>
              <a:t>In order to make changes to your </a:t>
            </a:r>
            <a:r>
              <a:rPr lang="en-US" dirty="0" err="1"/>
              <a:t>TouchChat</a:t>
            </a:r>
            <a:r>
              <a:rPr lang="en-US" dirty="0"/>
              <a:t> app you will find many adjustments in the Settings Menu.  Here you can adjust the voice, set editing passwords, change the appearance of the device, and adjust the touch settings.  We will show you a few settings that may be a big help to users.  There are MANY </a:t>
            </a:r>
            <a:r>
              <a:rPr lang="en-US" dirty="0" err="1"/>
              <a:t>MANY</a:t>
            </a:r>
            <a:r>
              <a:rPr lang="en-US" dirty="0"/>
              <a:t> settings that can be adjusted, refer to your user guide for more information. </a:t>
            </a:r>
          </a:p>
          <a:p>
            <a:endParaRPr lang="en-US" dirty="0"/>
          </a:p>
          <a:p>
            <a:r>
              <a:rPr lang="en-US" dirty="0"/>
              <a:t>The </a:t>
            </a:r>
            <a:r>
              <a:rPr lang="en-US" dirty="0" err="1"/>
              <a:t>Touchchat</a:t>
            </a:r>
            <a:r>
              <a:rPr lang="en-US" dirty="0"/>
              <a:t> website has step by step instructional videos explaining various settings that can help customize your device. Notice the time marker on the </a:t>
            </a:r>
            <a:r>
              <a:rPr lang="en-US" dirty="0" err="1"/>
              <a:t>powerpoint</a:t>
            </a:r>
            <a:r>
              <a:rPr lang="en-US" dirty="0"/>
              <a:t> slide. </a:t>
            </a:r>
          </a:p>
          <a:p>
            <a:endParaRPr lang="en-US" dirty="0"/>
          </a:p>
        </p:txBody>
      </p:sp>
      <p:sp>
        <p:nvSpPr>
          <p:cNvPr id="4" name="Slide Number Placeholder 3"/>
          <p:cNvSpPr>
            <a:spLocks noGrp="1"/>
          </p:cNvSpPr>
          <p:nvPr>
            <p:ph type="sldNum" sz="quarter" idx="10"/>
          </p:nvPr>
        </p:nvSpPr>
        <p:spPr/>
        <p:txBody>
          <a:bodyPr/>
          <a:lstStyle/>
          <a:p>
            <a:fld id="{5E0E1C89-40E0-4A02-8D6B-8EC65E5CA9DC}" type="slidenum">
              <a:rPr lang="en-US" smtClean="0"/>
              <a:t>11</a:t>
            </a:fld>
            <a:endParaRPr lang="en-US"/>
          </a:p>
        </p:txBody>
      </p:sp>
    </p:spTree>
    <p:extLst>
      <p:ext uri="{BB962C8B-B14F-4D97-AF65-F5344CB8AC3E}">
        <p14:creationId xmlns:p14="http://schemas.microsoft.com/office/powerpoint/2010/main" val="134738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6/26/2020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6/26/2020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s://touchchatapp.com/support/touchchat" TargetMode="Externa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hyperlink" Target="https://www.youtube.com/watch?v=JrfYG0HEOzs"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hyperlink" Target="https://youtu.be/iWyvvQvXcK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s://touchchatapp.com/support/videos" TargetMode="External"/><Relationship Id="rId4" Type="http://schemas.openxmlformats.org/officeDocument/2006/relationships/hyperlink" Target="https://www.youtube.com/watch?v=RIkeubo6nl8" TargetMode="Externa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s://touchchatapp.com/support/touchchat" TargetMode="Externa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of the Department of Rehabilitation">
            <a:extLst>
              <a:ext uri="{FF2B5EF4-FFF2-40B4-BE49-F238E27FC236}">
                <a16:creationId xmlns:a16="http://schemas.microsoft.com/office/drawing/2014/main" id="{48B19B22-5C71-4D4C-95AF-E49D6648F758}"/>
              </a:ext>
            </a:extLst>
          </p:cNvPr>
          <p:cNvPicPr>
            <a:picLocks noChangeAspect="1"/>
          </p:cNvPicPr>
          <p:nvPr/>
        </p:nvPicPr>
        <p:blipFill>
          <a:blip r:embed="rId4"/>
          <a:stretch>
            <a:fillRect/>
          </a:stretch>
        </p:blipFill>
        <p:spPr>
          <a:xfrm>
            <a:off x="350729" y="158705"/>
            <a:ext cx="3505200" cy="1081330"/>
          </a:xfrm>
          <a:prstGeom prst="rect">
            <a:avLst/>
          </a:prstGeom>
        </p:spPr>
      </p:pic>
      <p:pic>
        <p:nvPicPr>
          <p:cNvPr id="4" name="Picture 3" descr="Image is  the Voice Options logo.">
            <a:extLst>
              <a:ext uri="{FF2B5EF4-FFF2-40B4-BE49-F238E27FC236}">
                <a16:creationId xmlns:a16="http://schemas.microsoft.com/office/drawing/2014/main" id="{1D0B50BF-00CB-4A9F-A5A4-1C3E6E410587}"/>
              </a:ext>
            </a:extLst>
          </p:cNvPr>
          <p:cNvPicPr>
            <a:picLocks noChangeAspect="1"/>
          </p:cNvPicPr>
          <p:nvPr/>
        </p:nvPicPr>
        <p:blipFill>
          <a:blip r:embed="rId5"/>
          <a:stretch>
            <a:fillRect/>
          </a:stretch>
        </p:blipFill>
        <p:spPr>
          <a:xfrm>
            <a:off x="9427264" y="156575"/>
            <a:ext cx="2420270" cy="1040716"/>
          </a:xfrm>
          <a:prstGeom prst="rect">
            <a:avLst/>
          </a:prstGeom>
        </p:spPr>
      </p:pic>
      <p:pic>
        <p:nvPicPr>
          <p:cNvPr id="6" name="Picture 5" descr="Image is the TouchChat HD WordPower logo">
            <a:extLst>
              <a:ext uri="{FF2B5EF4-FFF2-40B4-BE49-F238E27FC236}">
                <a16:creationId xmlns:a16="http://schemas.microsoft.com/office/drawing/2014/main" id="{2B075903-61B9-4A77-B3FB-E3022F5B2AA0}"/>
              </a:ext>
            </a:extLst>
          </p:cNvPr>
          <p:cNvPicPr>
            <a:picLocks noChangeAspect="1"/>
          </p:cNvPicPr>
          <p:nvPr/>
        </p:nvPicPr>
        <p:blipFill>
          <a:blip r:embed="rId6"/>
          <a:stretch>
            <a:fillRect/>
          </a:stretch>
        </p:blipFill>
        <p:spPr>
          <a:xfrm>
            <a:off x="269631" y="2146422"/>
            <a:ext cx="2143125" cy="2143125"/>
          </a:xfrm>
          <a:prstGeom prst="rect">
            <a:avLst/>
          </a:prstGeom>
        </p:spPr>
      </p:pic>
      <p:sp>
        <p:nvSpPr>
          <p:cNvPr id="2" name="Title 1">
            <a:extLst>
              <a:ext uri="{FF2B5EF4-FFF2-40B4-BE49-F238E27FC236}">
                <a16:creationId xmlns:a16="http://schemas.microsoft.com/office/drawing/2014/main" id="{E7A1BC3C-10B4-4B0C-99B9-86742F83B075}"/>
              </a:ext>
            </a:extLst>
          </p:cNvPr>
          <p:cNvSpPr>
            <a:spLocks noGrp="1"/>
          </p:cNvSpPr>
          <p:nvPr>
            <p:ph type="ctrTitle"/>
          </p:nvPr>
        </p:nvSpPr>
        <p:spPr>
          <a:xfrm>
            <a:off x="2628900" y="1553600"/>
            <a:ext cx="9293469" cy="2971051"/>
          </a:xfrm>
        </p:spPr>
        <p:txBody>
          <a:bodyPr/>
          <a:lstStyle/>
          <a:p>
            <a:r>
              <a:rPr lang="en-US" dirty="0">
                <a:latin typeface="Verdana" panose="020B0604030504040204" pitchFamily="34" charset="0"/>
                <a:ea typeface="Verdana" panose="020B0604030504040204" pitchFamily="34" charset="0"/>
              </a:rPr>
              <a:t>SETTING UP &amp; USING TOUCHCHAT HD WORDPOWER</a:t>
            </a:r>
          </a:p>
        </p:txBody>
      </p:sp>
      <p:sp>
        <p:nvSpPr>
          <p:cNvPr id="3" name="Subtitle 2">
            <a:extLst>
              <a:ext uri="{FF2B5EF4-FFF2-40B4-BE49-F238E27FC236}">
                <a16:creationId xmlns:a16="http://schemas.microsoft.com/office/drawing/2014/main" id="{8CD6AC72-FDDB-4517-BB54-93023C02BE25}"/>
              </a:ext>
            </a:extLst>
          </p:cNvPr>
          <p:cNvSpPr>
            <a:spLocks noGrp="1"/>
          </p:cNvSpPr>
          <p:nvPr>
            <p:ph type="subTitle" idx="1"/>
          </p:nvPr>
        </p:nvSpPr>
        <p:spPr>
          <a:xfrm>
            <a:off x="810001" y="5280846"/>
            <a:ext cx="10572000" cy="891353"/>
          </a:xfrm>
        </p:spPr>
        <p:txBody>
          <a:bodyPr>
            <a:normAutofit fontScale="92500" lnSpcReduction="10000"/>
          </a:bodyPr>
          <a:lstStyle/>
          <a:p>
            <a:r>
              <a:rPr lang="en-US" sz="2800" dirty="0">
                <a:latin typeface="Verdana" panose="020B0604030504040204" pitchFamily="34" charset="0"/>
                <a:ea typeface="Verdana" panose="020B0604030504040204" pitchFamily="34" charset="0"/>
              </a:rPr>
              <a:t>Learn more about </a:t>
            </a:r>
            <a:r>
              <a:rPr lang="en-US" sz="2800" dirty="0" err="1">
                <a:ln>
                  <a:solidFill>
                    <a:srgbClr val="E99B1B"/>
                  </a:solidFill>
                </a:ln>
                <a:solidFill>
                  <a:srgbClr val="FFFF00"/>
                </a:solidFill>
                <a:latin typeface="Verdana" panose="020B0604030504040204" pitchFamily="34" charset="0"/>
                <a:ea typeface="Verdana" panose="020B0604030504040204" pitchFamily="34" charset="0"/>
                <a:hlinkClick r:id="rId7"/>
              </a:rPr>
              <a:t>TouchChat</a:t>
            </a:r>
            <a:r>
              <a:rPr lang="en-US" sz="2800" dirty="0">
                <a:latin typeface="Verdana" panose="020B0604030504040204" pitchFamily="34" charset="0"/>
                <a:ea typeface="Verdana" panose="020B0604030504040204" pitchFamily="34" charset="0"/>
              </a:rPr>
              <a:t> products at </a:t>
            </a:r>
            <a:r>
              <a:rPr lang="en" sz="2800" dirty="0">
                <a:latin typeface="Verdana" panose="020B0604030504040204" pitchFamily="34" charset="0"/>
                <a:ea typeface="Verdana" panose="020B0604030504040204" pitchFamily="34" charset="0"/>
              </a:rPr>
              <a:t>https://touchchatapp.com/support/touchchat</a:t>
            </a:r>
          </a:p>
          <a:p>
            <a:endParaRPr lang="en-US" dirty="0"/>
          </a:p>
          <a:p>
            <a:endParaRPr lang="en-US" dirty="0"/>
          </a:p>
        </p:txBody>
      </p:sp>
    </p:spTree>
    <p:custDataLst>
      <p:tags r:id="rId1"/>
    </p:custDataLst>
    <p:extLst>
      <p:ext uri="{BB962C8B-B14F-4D97-AF65-F5344CB8AC3E}">
        <p14:creationId xmlns:p14="http://schemas.microsoft.com/office/powerpoint/2010/main" val="2826260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B589-6288-499E-ABF7-66413D88F7CA}"/>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STORING CUSTOM VOCABULARY</a:t>
            </a:r>
          </a:p>
        </p:txBody>
      </p:sp>
      <p:sp>
        <p:nvSpPr>
          <p:cNvPr id="4" name="Content Placeholder 3">
            <a:extLst>
              <a:ext uri="{FF2B5EF4-FFF2-40B4-BE49-F238E27FC236}">
                <a16:creationId xmlns:a16="http://schemas.microsoft.com/office/drawing/2014/main" id="{915F3C7C-27F6-49C7-A1BF-BCB6547E7FB3}"/>
              </a:ext>
            </a:extLst>
          </p:cNvPr>
          <p:cNvSpPr>
            <a:spLocks noGrp="1"/>
          </p:cNvSpPr>
          <p:nvPr>
            <p:ph sz="half" idx="2"/>
          </p:nvPr>
        </p:nvSpPr>
        <p:spPr>
          <a:xfrm>
            <a:off x="457201" y="2222287"/>
            <a:ext cx="11377246" cy="4188525"/>
          </a:xfrm>
        </p:spPr>
        <p:txBody>
          <a:bodyPr>
            <a:noAutofit/>
          </a:bodyPr>
          <a:lstStyle/>
          <a:p>
            <a:pPr marL="0" indent="0">
              <a:buNone/>
            </a:pPr>
            <a:r>
              <a:rPr lang="en-US" sz="2400" dirty="0">
                <a:latin typeface="Verdana" panose="020B0604030504040204" pitchFamily="34" charset="0"/>
                <a:ea typeface="Verdana" panose="020B0604030504040204" pitchFamily="34" charset="0"/>
              </a:rPr>
              <a:t>In order to edit an original vocabulary file, a copy must be made first.</a:t>
            </a:r>
          </a:p>
          <a:p>
            <a:pPr>
              <a:buFont typeface="+mj-lt"/>
              <a:buAutoNum type="arabicPeriod"/>
            </a:pPr>
            <a:r>
              <a:rPr lang="en-US" sz="2400" dirty="0">
                <a:latin typeface="Verdana" panose="020B0604030504040204" pitchFamily="34" charset="0"/>
                <a:ea typeface="Verdana" panose="020B0604030504040204" pitchFamily="34" charset="0"/>
              </a:rPr>
              <a:t>Go to the Vocab File listing by choosing </a:t>
            </a:r>
            <a:r>
              <a:rPr lang="en-US" sz="2400" dirty="0">
                <a:solidFill>
                  <a:srgbClr val="FFFF00"/>
                </a:solidFill>
                <a:latin typeface="Verdana" panose="020B0604030504040204" pitchFamily="34" charset="0"/>
                <a:ea typeface="Verdana" panose="020B0604030504040204" pitchFamily="34" charset="0"/>
              </a:rPr>
              <a:t>Vocab</a:t>
            </a:r>
            <a:r>
              <a:rPr lang="en-US" sz="2400" dirty="0">
                <a:latin typeface="Verdana" panose="020B0604030504040204" pitchFamily="34" charset="0"/>
                <a:ea typeface="Verdana" panose="020B0604030504040204" pitchFamily="34" charset="0"/>
              </a:rPr>
              <a:t> and </a:t>
            </a:r>
            <a:r>
              <a:rPr lang="en-US" sz="2400" dirty="0">
                <a:solidFill>
                  <a:srgbClr val="FFFF00"/>
                </a:solidFill>
                <a:latin typeface="Verdana" panose="020B0604030504040204" pitchFamily="34" charset="0"/>
                <a:ea typeface="Verdana" panose="020B0604030504040204" pitchFamily="34" charset="0"/>
              </a:rPr>
              <a:t>Choose New Vocab</a:t>
            </a:r>
          </a:p>
          <a:p>
            <a:pPr>
              <a:buFont typeface="+mj-lt"/>
              <a:buAutoNum type="arabicPeriod"/>
            </a:pPr>
            <a:r>
              <a:rPr lang="en-US" sz="2400" dirty="0">
                <a:latin typeface="Verdana" panose="020B0604030504040204" pitchFamily="34" charset="0"/>
                <a:ea typeface="Verdana" panose="020B0604030504040204" pitchFamily="34" charset="0"/>
              </a:rPr>
              <a:t>Choose </a:t>
            </a:r>
            <a:r>
              <a:rPr lang="en-US" sz="2400" dirty="0">
                <a:solidFill>
                  <a:srgbClr val="FFFF00"/>
                </a:solidFill>
                <a:latin typeface="Verdana" panose="020B0604030504040204" pitchFamily="34" charset="0"/>
                <a:ea typeface="Verdana" panose="020B0604030504040204" pitchFamily="34" charset="0"/>
              </a:rPr>
              <a:t>Menu</a:t>
            </a:r>
          </a:p>
          <a:p>
            <a:pPr>
              <a:buFont typeface="+mj-lt"/>
              <a:buAutoNum type="arabicPeriod"/>
            </a:pPr>
            <a:r>
              <a:rPr lang="en-US" sz="2400" dirty="0">
                <a:latin typeface="Verdana" panose="020B0604030504040204" pitchFamily="34" charset="0"/>
                <a:ea typeface="Verdana" panose="020B0604030504040204" pitchFamily="34" charset="0"/>
              </a:rPr>
              <a:t>Choose </a:t>
            </a:r>
            <a:r>
              <a:rPr lang="en-US" sz="2400" dirty="0">
                <a:solidFill>
                  <a:srgbClr val="FFFF00"/>
                </a:solidFill>
                <a:latin typeface="Verdana" panose="020B0604030504040204" pitchFamily="34" charset="0"/>
                <a:ea typeface="Verdana" panose="020B0604030504040204" pitchFamily="34" charset="0"/>
              </a:rPr>
              <a:t>Copy a Vocab</a:t>
            </a:r>
          </a:p>
          <a:p>
            <a:pPr>
              <a:buFont typeface="+mj-lt"/>
              <a:buAutoNum type="arabicPeriod"/>
            </a:pPr>
            <a:r>
              <a:rPr lang="en-US" sz="2400" dirty="0">
                <a:latin typeface="Verdana" panose="020B0604030504040204" pitchFamily="34" charset="0"/>
                <a:ea typeface="Verdana" panose="020B0604030504040204" pitchFamily="34" charset="0"/>
              </a:rPr>
              <a:t>Choose the </a:t>
            </a:r>
            <a:r>
              <a:rPr lang="en-US" sz="2400" dirty="0">
                <a:solidFill>
                  <a:srgbClr val="FFFF00"/>
                </a:solidFill>
                <a:latin typeface="Verdana" panose="020B0604030504040204" pitchFamily="34" charset="0"/>
                <a:ea typeface="Verdana" panose="020B0604030504040204" pitchFamily="34" charset="0"/>
              </a:rPr>
              <a:t>Vocab File </a:t>
            </a:r>
            <a:r>
              <a:rPr lang="en-US" sz="2400" dirty="0">
                <a:latin typeface="Verdana" panose="020B0604030504040204" pitchFamily="34" charset="0"/>
                <a:ea typeface="Verdana" panose="020B0604030504040204" pitchFamily="34" charset="0"/>
              </a:rPr>
              <a:t>to copy</a:t>
            </a:r>
          </a:p>
          <a:p>
            <a:pPr>
              <a:buFont typeface="+mj-lt"/>
              <a:buAutoNum type="arabicPeriod"/>
            </a:pPr>
            <a:r>
              <a:rPr lang="en-US" sz="2400" dirty="0">
                <a:latin typeface="Verdana" panose="020B0604030504040204" pitchFamily="34" charset="0"/>
                <a:ea typeface="Verdana" panose="020B0604030504040204" pitchFamily="34" charset="0"/>
              </a:rPr>
              <a:t>Give it a </a:t>
            </a:r>
            <a:r>
              <a:rPr lang="en-US" sz="2400" dirty="0">
                <a:solidFill>
                  <a:srgbClr val="FFFF00"/>
                </a:solidFill>
                <a:latin typeface="Verdana" panose="020B0604030504040204" pitchFamily="34" charset="0"/>
                <a:ea typeface="Verdana" panose="020B0604030504040204" pitchFamily="34" charset="0"/>
              </a:rPr>
              <a:t>Name</a:t>
            </a:r>
            <a:r>
              <a:rPr lang="en-US" sz="2400" dirty="0">
                <a:latin typeface="Verdana" panose="020B0604030504040204" pitchFamily="34" charset="0"/>
                <a:ea typeface="Verdana" panose="020B0604030504040204" pitchFamily="34" charset="0"/>
              </a:rPr>
              <a:t> and </a:t>
            </a:r>
            <a:r>
              <a:rPr lang="en-US" sz="2400" dirty="0">
                <a:solidFill>
                  <a:srgbClr val="FFFF00"/>
                </a:solidFill>
                <a:latin typeface="Verdana" panose="020B0604030504040204" pitchFamily="34" charset="0"/>
                <a:ea typeface="Verdana" panose="020B0604030504040204" pitchFamily="34" charset="0"/>
              </a:rPr>
              <a:t>New Description</a:t>
            </a:r>
          </a:p>
          <a:p>
            <a:pPr>
              <a:buFont typeface="+mj-lt"/>
              <a:buAutoNum type="arabicPeriod"/>
            </a:pPr>
            <a:r>
              <a:rPr lang="en-US" sz="2400" dirty="0">
                <a:latin typeface="Verdana" panose="020B0604030504040204" pitchFamily="34" charset="0"/>
                <a:ea typeface="Verdana" panose="020B0604030504040204" pitchFamily="34" charset="0"/>
              </a:rPr>
              <a:t>Choose </a:t>
            </a:r>
            <a:r>
              <a:rPr lang="en-US" sz="2400" dirty="0">
                <a:solidFill>
                  <a:srgbClr val="FFFF00"/>
                </a:solidFill>
                <a:latin typeface="Verdana" panose="020B0604030504040204" pitchFamily="34" charset="0"/>
                <a:ea typeface="Verdana" panose="020B0604030504040204" pitchFamily="34" charset="0"/>
              </a:rPr>
              <a:t>Save</a:t>
            </a:r>
          </a:p>
        </p:txBody>
      </p:sp>
    </p:spTree>
    <p:custDataLst>
      <p:tags r:id="rId1"/>
    </p:custDataLst>
    <p:extLst>
      <p:ext uri="{BB962C8B-B14F-4D97-AF65-F5344CB8AC3E}">
        <p14:creationId xmlns:p14="http://schemas.microsoft.com/office/powerpoint/2010/main" val="1671920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C623-64E3-4BAD-B767-0FB0D74D7725}"/>
              </a:ext>
            </a:extLst>
          </p:cNvPr>
          <p:cNvSpPr>
            <a:spLocks noGrp="1"/>
          </p:cNvSpPr>
          <p:nvPr>
            <p:ph type="title"/>
          </p:nvPr>
        </p:nvSpPr>
        <p:spPr>
          <a:xfrm>
            <a:off x="352800" y="608553"/>
            <a:ext cx="10571998" cy="970450"/>
          </a:xfrm>
        </p:spPr>
        <p:txBody>
          <a:bodyPr/>
          <a:lstStyle/>
          <a:p>
            <a:r>
              <a:rPr lang="en-US" sz="4400" dirty="0">
                <a:latin typeface="Verdana" panose="020B0604030504040204" pitchFamily="34" charset="0"/>
                <a:ea typeface="Verdana" panose="020B0604030504040204" pitchFamily="34" charset="0"/>
              </a:rPr>
              <a:t>SOUND SETTINGS:  CHANGING THE VOICE</a:t>
            </a:r>
          </a:p>
        </p:txBody>
      </p:sp>
      <p:sp>
        <p:nvSpPr>
          <p:cNvPr id="4" name="Content Placeholder 3">
            <a:extLst>
              <a:ext uri="{FF2B5EF4-FFF2-40B4-BE49-F238E27FC236}">
                <a16:creationId xmlns:a16="http://schemas.microsoft.com/office/drawing/2014/main" id="{00446E49-0FBB-49D6-A7C3-9D3C4CFEBCFD}"/>
              </a:ext>
            </a:extLst>
          </p:cNvPr>
          <p:cNvSpPr>
            <a:spLocks noGrp="1"/>
          </p:cNvSpPr>
          <p:nvPr>
            <p:ph sz="half" idx="2"/>
          </p:nvPr>
        </p:nvSpPr>
        <p:spPr>
          <a:xfrm>
            <a:off x="509955" y="2222287"/>
            <a:ext cx="10872044" cy="3638764"/>
          </a:xfrm>
        </p:spPr>
        <p:txBody>
          <a:bodyPr>
            <a:normAutofit/>
          </a:bodyPr>
          <a:lstStyle/>
          <a:p>
            <a:pPr marL="457200" indent="-457200">
              <a:buFont typeface="+mj-lt"/>
              <a:buAutoNum type="arabicPeriod"/>
            </a:pPr>
            <a:r>
              <a:rPr lang="en-US" sz="2400" dirty="0">
                <a:latin typeface="Verdana" panose="020B0604030504040204" pitchFamily="34" charset="0"/>
                <a:ea typeface="Verdana" panose="020B0604030504040204" pitchFamily="34" charset="0"/>
              </a:rPr>
              <a:t>From the app, Select </a:t>
            </a:r>
            <a:r>
              <a:rPr lang="en-US" sz="2400" dirty="0">
                <a:solidFill>
                  <a:srgbClr val="FFFF00"/>
                </a:solidFill>
                <a:latin typeface="Verdana" panose="020B0604030504040204" pitchFamily="34" charset="0"/>
                <a:ea typeface="Verdana" panose="020B0604030504040204" pitchFamily="34" charset="0"/>
              </a:rPr>
              <a:t>Menu</a:t>
            </a:r>
          </a:p>
          <a:p>
            <a:pPr marL="457200" indent="-457200">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Settings</a:t>
            </a:r>
          </a:p>
          <a:p>
            <a:pPr marL="457200" indent="-457200">
              <a:buFont typeface="+mj-lt"/>
              <a:buAutoNum type="arabicPeriod"/>
            </a:pPr>
            <a:r>
              <a:rPr lang="en-US" sz="2400" dirty="0">
                <a:latin typeface="Verdana" panose="020B0604030504040204" pitchFamily="34" charset="0"/>
                <a:ea typeface="Verdana" panose="020B0604030504040204" pitchFamily="34" charset="0"/>
              </a:rPr>
              <a:t>In the </a:t>
            </a:r>
            <a:r>
              <a:rPr lang="en-US" sz="2400" dirty="0">
                <a:solidFill>
                  <a:srgbClr val="FFFF00"/>
                </a:solidFill>
                <a:latin typeface="Verdana" panose="020B0604030504040204" pitchFamily="34" charset="0"/>
                <a:ea typeface="Verdana" panose="020B0604030504040204" pitchFamily="34" charset="0"/>
              </a:rPr>
              <a:t>Speech</a:t>
            </a:r>
            <a:r>
              <a:rPr lang="en-US" sz="2400" dirty="0">
                <a:latin typeface="Verdana" panose="020B0604030504040204" pitchFamily="34" charset="0"/>
                <a:ea typeface="Verdana" panose="020B0604030504040204" pitchFamily="34" charset="0"/>
              </a:rPr>
              <a:t> section, find </a:t>
            </a:r>
            <a:r>
              <a:rPr lang="en-US" sz="2400" dirty="0">
                <a:solidFill>
                  <a:srgbClr val="FFFF00"/>
                </a:solidFill>
                <a:latin typeface="Verdana" panose="020B0604030504040204" pitchFamily="34" charset="0"/>
                <a:ea typeface="Verdana" panose="020B0604030504040204" pitchFamily="34" charset="0"/>
              </a:rPr>
              <a:t>Voice</a:t>
            </a:r>
            <a:r>
              <a:rPr lang="en-US" sz="2400" dirty="0">
                <a:latin typeface="Verdana" panose="020B0604030504040204" pitchFamily="34" charset="0"/>
                <a:ea typeface="Verdana" panose="020B0604030504040204" pitchFamily="34" charset="0"/>
              </a:rPr>
              <a:t> to select any of the available voices</a:t>
            </a:r>
          </a:p>
          <a:p>
            <a:pPr marL="457200" indent="-457200">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Done</a:t>
            </a:r>
          </a:p>
          <a:p>
            <a:pPr marL="457200" indent="-457200">
              <a:buFont typeface="+mj-lt"/>
              <a:buAutoNum type="arabicPeriod"/>
            </a:pPr>
            <a:endParaRPr lang="en-US" sz="240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384351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C623-64E3-4BAD-B767-0FB0D74D7725}"/>
              </a:ext>
            </a:extLst>
          </p:cNvPr>
          <p:cNvSpPr>
            <a:spLocks noGrp="1"/>
          </p:cNvSpPr>
          <p:nvPr>
            <p:ph type="title"/>
          </p:nvPr>
        </p:nvSpPr>
        <p:spPr>
          <a:xfrm>
            <a:off x="352800" y="608553"/>
            <a:ext cx="10571998" cy="970450"/>
          </a:xfrm>
        </p:spPr>
        <p:txBody>
          <a:bodyPr/>
          <a:lstStyle/>
          <a:p>
            <a:r>
              <a:rPr lang="en-US" sz="4400" dirty="0">
                <a:latin typeface="Verdana" panose="020B0604030504040204" pitchFamily="34" charset="0"/>
                <a:ea typeface="Verdana" panose="020B0604030504040204" pitchFamily="34" charset="0"/>
              </a:rPr>
              <a:t>SOUND SETTINGS:  TURNING BUTTON CLICKS ON AND OFF</a:t>
            </a:r>
          </a:p>
        </p:txBody>
      </p:sp>
      <p:sp>
        <p:nvSpPr>
          <p:cNvPr id="4" name="Content Placeholder 3">
            <a:extLst>
              <a:ext uri="{FF2B5EF4-FFF2-40B4-BE49-F238E27FC236}">
                <a16:creationId xmlns:a16="http://schemas.microsoft.com/office/drawing/2014/main" id="{00446E49-0FBB-49D6-A7C3-9D3C4CFEBCFD}"/>
              </a:ext>
            </a:extLst>
          </p:cNvPr>
          <p:cNvSpPr>
            <a:spLocks noGrp="1"/>
          </p:cNvSpPr>
          <p:nvPr>
            <p:ph sz="half" idx="2"/>
          </p:nvPr>
        </p:nvSpPr>
        <p:spPr>
          <a:xfrm>
            <a:off x="668215" y="2222287"/>
            <a:ext cx="10713783" cy="3638764"/>
          </a:xfrm>
        </p:spPr>
        <p:txBody>
          <a:bodyPr>
            <a:normAutofit/>
          </a:bodyPr>
          <a:lstStyle/>
          <a:p>
            <a:pPr marL="457200" indent="-457200">
              <a:buFont typeface="+mj-lt"/>
              <a:buAutoNum type="arabicPeriod"/>
            </a:pPr>
            <a:r>
              <a:rPr lang="en-US" sz="2400" dirty="0">
                <a:latin typeface="Verdana" panose="020B0604030504040204" pitchFamily="34" charset="0"/>
                <a:ea typeface="Verdana" panose="020B0604030504040204" pitchFamily="34" charset="0"/>
              </a:rPr>
              <a:t>From the app, Select </a:t>
            </a:r>
            <a:r>
              <a:rPr lang="en-US" sz="2400" dirty="0">
                <a:solidFill>
                  <a:srgbClr val="FFFF00"/>
                </a:solidFill>
                <a:latin typeface="Verdana" panose="020B0604030504040204" pitchFamily="34" charset="0"/>
                <a:ea typeface="Verdana" panose="020B0604030504040204" pitchFamily="34" charset="0"/>
              </a:rPr>
              <a:t>Menu</a:t>
            </a:r>
          </a:p>
          <a:p>
            <a:pPr marL="457200" indent="-457200">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Settings</a:t>
            </a:r>
          </a:p>
          <a:p>
            <a:pPr marL="457200" indent="-457200">
              <a:buFont typeface="+mj-lt"/>
              <a:buAutoNum type="arabicPeriod"/>
            </a:pPr>
            <a:r>
              <a:rPr lang="en-US" sz="2400" dirty="0">
                <a:latin typeface="Verdana" panose="020B0604030504040204" pitchFamily="34" charset="0"/>
                <a:ea typeface="Verdana" panose="020B0604030504040204" pitchFamily="34" charset="0"/>
              </a:rPr>
              <a:t>In the </a:t>
            </a:r>
            <a:r>
              <a:rPr lang="en-US" sz="2400" dirty="0">
                <a:solidFill>
                  <a:srgbClr val="FFFF00"/>
                </a:solidFill>
                <a:latin typeface="Verdana" panose="020B0604030504040204" pitchFamily="34" charset="0"/>
                <a:ea typeface="Verdana" panose="020B0604030504040204" pitchFamily="34" charset="0"/>
              </a:rPr>
              <a:t>Navigation</a:t>
            </a:r>
            <a:r>
              <a:rPr lang="en-US" sz="2400" dirty="0">
                <a:latin typeface="Verdana" panose="020B0604030504040204" pitchFamily="34" charset="0"/>
                <a:ea typeface="Verdana" panose="020B0604030504040204" pitchFamily="34" charset="0"/>
              </a:rPr>
              <a:t> section, find </a:t>
            </a:r>
            <a:r>
              <a:rPr lang="en-US" sz="2400" dirty="0">
                <a:solidFill>
                  <a:srgbClr val="FFFF00"/>
                </a:solidFill>
                <a:latin typeface="Verdana" panose="020B0604030504040204" pitchFamily="34" charset="0"/>
                <a:ea typeface="Verdana" panose="020B0604030504040204" pitchFamily="34" charset="0"/>
              </a:rPr>
              <a:t>Button Click Sound.</a:t>
            </a:r>
            <a:r>
              <a:rPr lang="en-US" sz="2400" dirty="0">
                <a:latin typeface="Verdana" panose="020B0604030504040204" pitchFamily="34" charset="0"/>
                <a:ea typeface="Verdana" panose="020B0604030504040204" pitchFamily="34" charset="0"/>
              </a:rPr>
              <a:t> </a:t>
            </a:r>
          </a:p>
          <a:p>
            <a:pPr marL="457200" indent="-457200">
              <a:buFont typeface="+mj-lt"/>
              <a:buAutoNum type="arabicPeriod"/>
            </a:pPr>
            <a:r>
              <a:rPr lang="en-US" sz="2400" dirty="0">
                <a:latin typeface="Verdana" panose="020B0604030504040204" pitchFamily="34" charset="0"/>
                <a:ea typeface="Verdana" panose="020B0604030504040204" pitchFamily="34" charset="0"/>
              </a:rPr>
              <a:t>To turn the button click off, slide the button to the left.</a:t>
            </a:r>
          </a:p>
          <a:p>
            <a:pPr marL="457200" indent="-457200">
              <a:buFont typeface="+mj-lt"/>
              <a:buAutoNum type="arabicPeriod"/>
            </a:pPr>
            <a:r>
              <a:rPr lang="en-US" sz="2400" dirty="0">
                <a:latin typeface="Verdana" panose="020B0604030504040204" pitchFamily="34" charset="0"/>
                <a:ea typeface="Verdana" panose="020B0604030504040204" pitchFamily="34" charset="0"/>
              </a:rPr>
              <a:t>To turn the button click on, slide the button to the right.</a:t>
            </a:r>
          </a:p>
          <a:p>
            <a:pPr marL="457200" indent="-457200">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Done</a:t>
            </a:r>
          </a:p>
          <a:p>
            <a:pPr marL="457200" indent="-457200">
              <a:buFont typeface="+mj-lt"/>
              <a:buAutoNum type="arabicPeriod"/>
            </a:pPr>
            <a:endParaRPr lang="en-US" sz="240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3892824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B380-4237-46BA-9D61-C54AA28531EE}"/>
              </a:ext>
            </a:extLst>
          </p:cNvPr>
          <p:cNvSpPr>
            <a:spLocks noGrp="1"/>
          </p:cNvSpPr>
          <p:nvPr>
            <p:ph type="title"/>
          </p:nvPr>
        </p:nvSpPr>
        <p:spPr>
          <a:xfrm>
            <a:off x="280416" y="694944"/>
            <a:ext cx="11753088" cy="926592"/>
          </a:xfrm>
        </p:spPr>
        <p:txBody>
          <a:bodyPr/>
          <a:lstStyle/>
          <a:p>
            <a:r>
              <a:rPr lang="en-US" sz="4400" dirty="0">
                <a:latin typeface="Verdana" panose="020B0604030504040204" pitchFamily="34" charset="0"/>
                <a:ea typeface="Verdana" panose="020B0604030504040204" pitchFamily="34" charset="0"/>
              </a:rPr>
              <a:t>CHANGING YOUR TOUCH SETTINGS:  ACTIVATE ON RELEASE</a:t>
            </a:r>
          </a:p>
        </p:txBody>
      </p:sp>
      <p:sp>
        <p:nvSpPr>
          <p:cNvPr id="4" name="Content Placeholder 3">
            <a:extLst>
              <a:ext uri="{FF2B5EF4-FFF2-40B4-BE49-F238E27FC236}">
                <a16:creationId xmlns:a16="http://schemas.microsoft.com/office/drawing/2014/main" id="{32321011-0562-4171-8045-0DC6AAC211BB}"/>
              </a:ext>
            </a:extLst>
          </p:cNvPr>
          <p:cNvSpPr>
            <a:spLocks noGrp="1"/>
          </p:cNvSpPr>
          <p:nvPr>
            <p:ph sz="half" idx="2"/>
          </p:nvPr>
        </p:nvSpPr>
        <p:spPr>
          <a:xfrm>
            <a:off x="527539" y="2222287"/>
            <a:ext cx="10854460" cy="3638764"/>
          </a:xfrm>
        </p:spPr>
        <p:txBody>
          <a:bodyPr>
            <a:normAutofit/>
          </a:bodyPr>
          <a:lstStyle/>
          <a:p>
            <a:pPr>
              <a:buFont typeface="+mj-lt"/>
              <a:buAutoNum type="arabicPeriod"/>
            </a:pPr>
            <a:r>
              <a:rPr lang="en-US" sz="2800" dirty="0">
                <a:latin typeface="Verdana" panose="020B0604030504040204" pitchFamily="34" charset="0"/>
                <a:ea typeface="Verdana" panose="020B0604030504040204" pitchFamily="34" charset="0"/>
              </a:rPr>
              <a:t>Tap </a:t>
            </a:r>
            <a:r>
              <a:rPr lang="en-US" sz="2800" dirty="0">
                <a:solidFill>
                  <a:srgbClr val="FFFF00"/>
                </a:solidFill>
                <a:latin typeface="Verdana" panose="020B0604030504040204" pitchFamily="34" charset="0"/>
                <a:ea typeface="Verdana" panose="020B0604030504040204" pitchFamily="34" charset="0"/>
              </a:rPr>
              <a:t>Menu</a:t>
            </a:r>
          </a:p>
          <a:p>
            <a:pPr>
              <a:buFont typeface="+mj-lt"/>
              <a:buAutoNum type="arabicPeriod"/>
            </a:pPr>
            <a:r>
              <a:rPr lang="en-US" sz="2800" dirty="0">
                <a:latin typeface="Verdana" panose="020B0604030504040204" pitchFamily="34" charset="0"/>
                <a:ea typeface="Verdana" panose="020B0604030504040204" pitchFamily="34" charset="0"/>
              </a:rPr>
              <a:t>Select </a:t>
            </a:r>
            <a:r>
              <a:rPr lang="en-US" sz="2800" dirty="0">
                <a:solidFill>
                  <a:srgbClr val="FFFF00"/>
                </a:solidFill>
                <a:latin typeface="Verdana" panose="020B0604030504040204" pitchFamily="34" charset="0"/>
                <a:ea typeface="Verdana" panose="020B0604030504040204" pitchFamily="34" charset="0"/>
              </a:rPr>
              <a:t>Settings</a:t>
            </a:r>
          </a:p>
          <a:p>
            <a:pPr>
              <a:buFont typeface="+mj-lt"/>
              <a:buAutoNum type="arabicPeriod"/>
            </a:pPr>
            <a:r>
              <a:rPr lang="en-US" sz="2800" dirty="0">
                <a:latin typeface="Verdana" panose="020B0604030504040204" pitchFamily="34" charset="0"/>
                <a:ea typeface="Verdana" panose="020B0604030504040204" pitchFamily="34" charset="0"/>
              </a:rPr>
              <a:t>Scroll until you find the </a:t>
            </a:r>
            <a:r>
              <a:rPr lang="en-US" sz="2800" dirty="0">
                <a:solidFill>
                  <a:srgbClr val="FFFF00"/>
                </a:solidFill>
                <a:latin typeface="Verdana" panose="020B0604030504040204" pitchFamily="34" charset="0"/>
                <a:ea typeface="Verdana" panose="020B0604030504040204" pitchFamily="34" charset="0"/>
              </a:rPr>
              <a:t>Buttons</a:t>
            </a:r>
            <a:r>
              <a:rPr lang="en-US" sz="2800" dirty="0">
                <a:latin typeface="Verdana" panose="020B0604030504040204" pitchFamily="34" charset="0"/>
                <a:ea typeface="Verdana" panose="020B0604030504040204" pitchFamily="34" charset="0"/>
              </a:rPr>
              <a:t> section</a:t>
            </a:r>
          </a:p>
          <a:p>
            <a:pPr>
              <a:buFont typeface="+mj-lt"/>
              <a:buAutoNum type="arabicPeriod"/>
            </a:pPr>
            <a:r>
              <a:rPr lang="en-US" sz="2800" dirty="0">
                <a:latin typeface="Verdana" panose="020B0604030504040204" pitchFamily="34" charset="0"/>
                <a:ea typeface="Verdana" panose="020B0604030504040204" pitchFamily="34" charset="0"/>
              </a:rPr>
              <a:t>Slide the button to the left to turn it off.</a:t>
            </a:r>
          </a:p>
          <a:p>
            <a:pPr>
              <a:buFont typeface="+mj-lt"/>
              <a:buAutoNum type="arabicPeriod"/>
            </a:pPr>
            <a:r>
              <a:rPr lang="en-US" sz="2800" dirty="0">
                <a:latin typeface="Verdana" panose="020B0604030504040204" pitchFamily="34" charset="0"/>
                <a:ea typeface="Verdana" panose="020B0604030504040204" pitchFamily="34" charset="0"/>
              </a:rPr>
              <a:t>Slide the button to the right to turn it on.</a:t>
            </a:r>
          </a:p>
          <a:p>
            <a:pPr>
              <a:buFont typeface="+mj-lt"/>
              <a:buAutoNum type="arabicPeriod"/>
            </a:pPr>
            <a:r>
              <a:rPr lang="en-US" sz="2800" dirty="0">
                <a:latin typeface="Verdana" panose="020B0604030504040204" pitchFamily="34" charset="0"/>
                <a:ea typeface="Verdana" panose="020B0604030504040204" pitchFamily="34" charset="0"/>
              </a:rPr>
              <a:t>Select </a:t>
            </a:r>
            <a:r>
              <a:rPr lang="en-US" sz="2800" dirty="0">
                <a:solidFill>
                  <a:srgbClr val="FFFF00"/>
                </a:solidFill>
                <a:latin typeface="Verdana" panose="020B0604030504040204" pitchFamily="34" charset="0"/>
                <a:ea typeface="Verdana" panose="020B0604030504040204" pitchFamily="34" charset="0"/>
              </a:rPr>
              <a:t>Done</a:t>
            </a:r>
          </a:p>
          <a:p>
            <a:pPr marL="0" indent="0">
              <a:buNone/>
            </a:pPr>
            <a:endParaRPr lang="en-US" dirty="0"/>
          </a:p>
        </p:txBody>
      </p:sp>
    </p:spTree>
    <p:custDataLst>
      <p:tags r:id="rId1"/>
    </p:custDataLst>
    <p:extLst>
      <p:ext uri="{BB962C8B-B14F-4D97-AF65-F5344CB8AC3E}">
        <p14:creationId xmlns:p14="http://schemas.microsoft.com/office/powerpoint/2010/main" val="30004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AEB1-3D1E-42F1-BE97-3587C1ABB48A}"/>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COMMUNICATION OVER ANY SPEAKERPHONE</a:t>
            </a:r>
          </a:p>
        </p:txBody>
      </p:sp>
      <p:pic>
        <p:nvPicPr>
          <p:cNvPr id="5" name="Content Placeholder 4" descr="Image shows a young man sitting in a wheelchair using an iPad and speakerphone to make a phone call.">
            <a:extLst>
              <a:ext uri="{FF2B5EF4-FFF2-40B4-BE49-F238E27FC236}">
                <a16:creationId xmlns:a16="http://schemas.microsoft.com/office/drawing/2014/main" id="{EEF9ABB3-DEE6-412E-AC2D-FACF0BD36914}"/>
              </a:ext>
            </a:extLst>
          </p:cNvPr>
          <p:cNvPicPr>
            <a:picLocks noGrp="1" noChangeAspect="1"/>
          </p:cNvPicPr>
          <p:nvPr>
            <p:ph sz="half" idx="1"/>
          </p:nvPr>
        </p:nvPicPr>
        <p:blipFill>
          <a:blip r:embed="rId4"/>
          <a:stretch>
            <a:fillRect/>
          </a:stretch>
        </p:blipFill>
        <p:spPr>
          <a:xfrm>
            <a:off x="6905766" y="2433515"/>
            <a:ext cx="4687728" cy="3638550"/>
          </a:xfrm>
        </p:spPr>
      </p:pic>
      <p:sp>
        <p:nvSpPr>
          <p:cNvPr id="3" name="Content Placeholder 2"/>
          <p:cNvSpPr>
            <a:spLocks noGrp="1"/>
          </p:cNvSpPr>
          <p:nvPr>
            <p:ph sz="half" idx="2"/>
          </p:nvPr>
        </p:nvSpPr>
        <p:spPr>
          <a:xfrm>
            <a:off x="454831" y="2450887"/>
            <a:ext cx="5194583" cy="3638764"/>
          </a:xfrm>
        </p:spPr>
        <p:txBody>
          <a:bodyPr>
            <a:normAutofit/>
          </a:bodyPr>
          <a:lstStyle/>
          <a:p>
            <a:r>
              <a:rPr lang="en-US" sz="3600" b="1" dirty="0">
                <a:solidFill>
                  <a:srgbClr val="FFFF00"/>
                </a:solidFill>
                <a:hlinkClick r:id="rId5"/>
              </a:rPr>
              <a:t>Click to View Movie</a:t>
            </a:r>
            <a:endParaRPr lang="en-US" sz="3600" b="1" dirty="0">
              <a:solidFill>
                <a:srgbClr val="FFFF00"/>
              </a:solidFill>
            </a:endParaRPr>
          </a:p>
        </p:txBody>
      </p:sp>
    </p:spTree>
    <p:custDataLst>
      <p:tags r:id="rId1"/>
    </p:custDataLst>
    <p:extLst>
      <p:ext uri="{BB962C8B-B14F-4D97-AF65-F5344CB8AC3E}">
        <p14:creationId xmlns:p14="http://schemas.microsoft.com/office/powerpoint/2010/main" val="177725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0EAA-2C04-431E-942C-56FB9CFFB3FC}"/>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IN-PERSON VS. </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DISTANCE COMMUNICATION</a:t>
            </a:r>
          </a:p>
        </p:txBody>
      </p:sp>
      <p:pic>
        <p:nvPicPr>
          <p:cNvPr id="7" name="Content Placeholder 6" descr="Image is two women talking. One is standing behind a desk.  The other is sitting in her wheelchair.">
            <a:extLst>
              <a:ext uri="{FF2B5EF4-FFF2-40B4-BE49-F238E27FC236}">
                <a16:creationId xmlns:a16="http://schemas.microsoft.com/office/drawing/2014/main" id="{0A97B1C7-6BC3-446D-AC6B-0AE0D89017DF}"/>
              </a:ext>
            </a:extLst>
          </p:cNvPr>
          <p:cNvPicPr>
            <a:picLocks noGrp="1" noChangeAspect="1"/>
          </p:cNvPicPr>
          <p:nvPr>
            <p:ph sz="half" idx="1"/>
          </p:nvPr>
        </p:nvPicPr>
        <p:blipFill>
          <a:blip r:embed="rId3"/>
          <a:stretch>
            <a:fillRect/>
          </a:stretch>
        </p:blipFill>
        <p:spPr>
          <a:xfrm>
            <a:off x="518760" y="2353057"/>
            <a:ext cx="5098416" cy="4057755"/>
          </a:xfrm>
        </p:spPr>
      </p:pic>
      <p:pic>
        <p:nvPicPr>
          <p:cNvPr id="4" name="Content Placeholder 3" descr="mage shows a young man sitting in a wheelchair using an iPad and speakerphone to make a phone call.">
            <a:extLst>
              <a:ext uri="{FF2B5EF4-FFF2-40B4-BE49-F238E27FC236}">
                <a16:creationId xmlns:a16="http://schemas.microsoft.com/office/drawing/2014/main" id="{1BB380AA-130D-466F-97BC-20D25D7A1097}"/>
              </a:ext>
            </a:extLst>
          </p:cNvPr>
          <p:cNvPicPr>
            <a:picLocks noGrp="1" noChangeAspect="1"/>
          </p:cNvPicPr>
          <p:nvPr>
            <p:ph sz="half" idx="2"/>
          </p:nvPr>
        </p:nvPicPr>
        <p:blipFill>
          <a:blip r:embed="rId4"/>
          <a:stretch>
            <a:fillRect/>
          </a:stretch>
        </p:blipFill>
        <p:spPr>
          <a:xfrm>
            <a:off x="6349285" y="2389348"/>
            <a:ext cx="4916591" cy="3816190"/>
          </a:xfrm>
        </p:spPr>
      </p:pic>
    </p:spTree>
    <p:custDataLst>
      <p:tags r:id="rId1"/>
    </p:custDataLst>
    <p:extLst>
      <p:ext uri="{BB962C8B-B14F-4D97-AF65-F5344CB8AC3E}">
        <p14:creationId xmlns:p14="http://schemas.microsoft.com/office/powerpoint/2010/main" val="2525795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FE03-8A47-43C1-B886-FF66E30FACA7}"/>
              </a:ext>
            </a:extLst>
          </p:cNvPr>
          <p:cNvSpPr>
            <a:spLocks noGrp="1"/>
          </p:cNvSpPr>
          <p:nvPr>
            <p:ph type="title"/>
          </p:nvPr>
        </p:nvSpPr>
        <p:spPr>
          <a:xfrm>
            <a:off x="718586" y="654452"/>
            <a:ext cx="10571998" cy="970450"/>
          </a:xfrm>
        </p:spPr>
        <p:txBody>
          <a:bodyPr/>
          <a:lstStyle/>
          <a:p>
            <a:r>
              <a:rPr lang="en-US" sz="4400" dirty="0">
                <a:latin typeface="Verdana" panose="020B0604030504040204" pitchFamily="34" charset="0"/>
                <a:ea typeface="Verdana" panose="020B0604030504040204" pitchFamily="34" charset="0"/>
              </a:rPr>
              <a:t>COMMUNICATION WHEN YOU CAN HEAR ME &amp; SEE ME</a:t>
            </a:r>
          </a:p>
        </p:txBody>
      </p:sp>
      <p:pic>
        <p:nvPicPr>
          <p:cNvPr id="7" name="Content Placeholder 6" descr="Image is two women talking. One is standing behind a desk.  The other is sitting in her wheelchair.">
            <a:extLst>
              <a:ext uri="{FF2B5EF4-FFF2-40B4-BE49-F238E27FC236}">
                <a16:creationId xmlns:a16="http://schemas.microsoft.com/office/drawing/2014/main" id="{E3FE8C7E-2CA7-469B-B57E-A0468D6F63E4}"/>
              </a:ext>
            </a:extLst>
          </p:cNvPr>
          <p:cNvPicPr>
            <a:picLocks noGrp="1" noChangeAspect="1"/>
          </p:cNvPicPr>
          <p:nvPr>
            <p:ph sz="half" idx="1"/>
          </p:nvPr>
        </p:nvPicPr>
        <p:blipFill>
          <a:blip r:embed="rId3"/>
          <a:stretch>
            <a:fillRect/>
          </a:stretch>
        </p:blipFill>
        <p:spPr>
          <a:xfrm>
            <a:off x="575310" y="2328672"/>
            <a:ext cx="5428616" cy="3874876"/>
          </a:xfrm>
        </p:spPr>
      </p:pic>
      <p:sp>
        <p:nvSpPr>
          <p:cNvPr id="5" name="Content Placeholder 5">
            <a:extLst>
              <a:ext uri="{FF2B5EF4-FFF2-40B4-BE49-F238E27FC236}">
                <a16:creationId xmlns:a16="http://schemas.microsoft.com/office/drawing/2014/main" id="{22495AD8-8C0F-491D-8E60-C055C7FAEC06}"/>
              </a:ext>
            </a:extLst>
          </p:cNvPr>
          <p:cNvSpPr>
            <a:spLocks noGrp="1"/>
          </p:cNvSpPr>
          <p:nvPr>
            <p:ph sz="half" idx="2"/>
          </p:nvPr>
        </p:nvSpPr>
        <p:spPr>
          <a:xfrm>
            <a:off x="6188075" y="2222500"/>
            <a:ext cx="5194300" cy="3763772"/>
          </a:xfrm>
        </p:spPr>
        <p:txBody>
          <a:bodyPr>
            <a:noAutofit/>
          </a:bodyPr>
          <a:lstStyle/>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Signs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Facial expressions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Gestures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Vocalizations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Context</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Communication device</a:t>
            </a:r>
          </a:p>
        </p:txBody>
      </p:sp>
    </p:spTree>
    <p:custDataLst>
      <p:tags r:id="rId1"/>
    </p:custDataLst>
    <p:extLst>
      <p:ext uri="{BB962C8B-B14F-4D97-AF65-F5344CB8AC3E}">
        <p14:creationId xmlns:p14="http://schemas.microsoft.com/office/powerpoint/2010/main" val="368870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0EAA-2C04-431E-942C-56FB9CFFB3FC}"/>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COMMUNICATION WHEN YOU CAN ONLY HEAR ME</a:t>
            </a:r>
          </a:p>
        </p:txBody>
      </p:sp>
      <p:pic>
        <p:nvPicPr>
          <p:cNvPr id="5" name="Content Placeholder 4" descr="mage shows a young man sitting in a wheelchair using an iPad and speakerphone to make a phone call.">
            <a:extLst>
              <a:ext uri="{FF2B5EF4-FFF2-40B4-BE49-F238E27FC236}">
                <a16:creationId xmlns:a16="http://schemas.microsoft.com/office/drawing/2014/main" id="{9D16CF61-E7B1-4625-B6C5-2335AA3428BF}"/>
              </a:ext>
            </a:extLst>
          </p:cNvPr>
          <p:cNvPicPr>
            <a:picLocks noGrp="1" noChangeAspect="1"/>
          </p:cNvPicPr>
          <p:nvPr>
            <p:ph sz="half" idx="1"/>
          </p:nvPr>
        </p:nvPicPr>
        <p:blipFill>
          <a:blip r:embed="rId3"/>
          <a:stretch>
            <a:fillRect/>
          </a:stretch>
        </p:blipFill>
        <p:spPr>
          <a:xfrm>
            <a:off x="574029" y="2460118"/>
            <a:ext cx="5194299" cy="4031744"/>
          </a:xfrm>
        </p:spPr>
      </p:pic>
      <p:sp>
        <p:nvSpPr>
          <p:cNvPr id="6" name="Content Placeholder 5">
            <a:extLst>
              <a:ext uri="{FF2B5EF4-FFF2-40B4-BE49-F238E27FC236}">
                <a16:creationId xmlns:a16="http://schemas.microsoft.com/office/drawing/2014/main" id="{0F4B9186-8902-4669-858E-516841D1CDEA}"/>
              </a:ext>
            </a:extLst>
          </p:cNvPr>
          <p:cNvSpPr>
            <a:spLocks noGrp="1"/>
          </p:cNvSpPr>
          <p:nvPr>
            <p:ph sz="half" idx="2"/>
          </p:nvPr>
        </p:nvSpPr>
        <p:spPr>
          <a:xfrm>
            <a:off x="6095999" y="2460118"/>
            <a:ext cx="5194300" cy="3638550"/>
          </a:xfrm>
        </p:spPr>
        <p:txBody>
          <a:bodyPr>
            <a:noAutofit/>
          </a:bodyPr>
          <a:lstStyle/>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Signs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Facial expressions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Gestures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Vocalizations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Context</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Communication device</a:t>
            </a:r>
          </a:p>
        </p:txBody>
      </p:sp>
    </p:spTree>
    <p:custDataLst>
      <p:tags r:id="rId1"/>
    </p:custDataLst>
    <p:extLst>
      <p:ext uri="{BB962C8B-B14F-4D97-AF65-F5344CB8AC3E}">
        <p14:creationId xmlns:p14="http://schemas.microsoft.com/office/powerpoint/2010/main" val="85154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700"/>
                                  </p:stCondLst>
                                  <p:childTnLst>
                                    <p:set>
                                      <p:cBhvr>
                                        <p:cTn id="6" dur="1" fill="hold">
                                          <p:stCondLst>
                                            <p:cond delay="0"/>
                                          </p:stCondLst>
                                        </p:cTn>
                                        <p:tgtEl>
                                          <p:spTgt spid="6">
                                            <p:txEl>
                                              <p:pRg st="1" end="1"/>
                                            </p:txEl>
                                          </p:spTgt>
                                        </p:tgtEl>
                                        <p:attrNameLst>
                                          <p:attrName>style.visibility</p:attrName>
                                        </p:attrNameLst>
                                      </p:cBhvr>
                                      <p:to>
                                        <p:strVal val="hidden"/>
                                      </p:to>
                                    </p:set>
                                  </p:childTnLst>
                                </p:cTn>
                              </p:par>
                              <p:par>
                                <p:cTn id="7" presetID="1" presetClass="exit" presetSubtype="0" fill="hold" nodeType="withEffect">
                                  <p:stCondLst>
                                    <p:cond delay="700"/>
                                  </p:stCondLst>
                                  <p:childTnLst>
                                    <p:set>
                                      <p:cBhvr>
                                        <p:cTn id="8" dur="1" fill="hold">
                                          <p:stCondLst>
                                            <p:cond delay="0"/>
                                          </p:stCondLst>
                                        </p:cTn>
                                        <p:tgtEl>
                                          <p:spTgt spid="6">
                                            <p:txEl>
                                              <p:pRg st="0" end="0"/>
                                            </p:txEl>
                                          </p:spTgt>
                                        </p:tgtEl>
                                        <p:attrNameLst>
                                          <p:attrName>style.visibility</p:attrName>
                                        </p:attrNameLst>
                                      </p:cBhvr>
                                      <p:to>
                                        <p:strVal val="hidden"/>
                                      </p:to>
                                    </p:set>
                                  </p:childTnLst>
                                </p:cTn>
                              </p:par>
                              <p:par>
                                <p:cTn id="9" presetID="1" presetClass="exit" presetSubtype="0" fill="hold" nodeType="withEffect">
                                  <p:stCondLst>
                                    <p:cond delay="700"/>
                                  </p:stCondLst>
                                  <p:childTnLst>
                                    <p:set>
                                      <p:cBhvr>
                                        <p:cTn id="10" dur="1" fill="hold">
                                          <p:stCondLst>
                                            <p:cond delay="0"/>
                                          </p:stCondLst>
                                        </p:cTn>
                                        <p:tgtEl>
                                          <p:spTgt spid="6">
                                            <p:txEl>
                                              <p:pRg st="2" end="2"/>
                                            </p:txEl>
                                          </p:spTgt>
                                        </p:tgtEl>
                                        <p:attrNameLst>
                                          <p:attrName>style.visibility</p:attrName>
                                        </p:attrNameLst>
                                      </p:cBhvr>
                                      <p:to>
                                        <p:strVal val="hidden"/>
                                      </p:to>
                                    </p:set>
                                  </p:childTnLst>
                                </p:cTn>
                              </p:par>
                              <p:par>
                                <p:cTn id="11" presetID="1" presetClass="exit" presetSubtype="0" fill="hold" nodeType="withEffect">
                                  <p:stCondLst>
                                    <p:cond delay="700"/>
                                  </p:stCondLst>
                                  <p:childTnLst>
                                    <p:set>
                                      <p:cBhvr>
                                        <p:cTn id="12" dur="1" fill="hold">
                                          <p:stCondLst>
                                            <p:cond delay="0"/>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D897-1831-4DEE-A3D5-9F7FF06274F0}"/>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PURPOSE OF A PHONE SCRIPT</a:t>
            </a:r>
          </a:p>
        </p:txBody>
      </p:sp>
      <p:pic>
        <p:nvPicPr>
          <p:cNvPr id="6" name="Content Placeholder 5" descr="Image is of a women talking on her cellphone through her iPad.">
            <a:extLst>
              <a:ext uri="{FF2B5EF4-FFF2-40B4-BE49-F238E27FC236}">
                <a16:creationId xmlns:a16="http://schemas.microsoft.com/office/drawing/2014/main" id="{F4ADBB34-714F-42F0-85CD-DA65D3C7C928}"/>
              </a:ext>
            </a:extLst>
          </p:cNvPr>
          <p:cNvPicPr>
            <a:picLocks noGrp="1" noChangeAspect="1"/>
          </p:cNvPicPr>
          <p:nvPr>
            <p:ph sz="half" idx="1"/>
          </p:nvPr>
        </p:nvPicPr>
        <p:blipFill>
          <a:blip r:embed="rId3"/>
          <a:stretch>
            <a:fillRect/>
          </a:stretch>
        </p:blipFill>
        <p:spPr>
          <a:xfrm>
            <a:off x="435741" y="2222286"/>
            <a:ext cx="5586159" cy="4073005"/>
          </a:xfrm>
        </p:spPr>
      </p:pic>
      <p:sp>
        <p:nvSpPr>
          <p:cNvPr id="4" name="Content Placeholder 3">
            <a:extLst>
              <a:ext uri="{FF2B5EF4-FFF2-40B4-BE49-F238E27FC236}">
                <a16:creationId xmlns:a16="http://schemas.microsoft.com/office/drawing/2014/main" id="{65E1D420-D45E-48DF-81ED-0890C9550888}"/>
              </a:ext>
            </a:extLst>
          </p:cNvPr>
          <p:cNvSpPr>
            <a:spLocks noGrp="1"/>
          </p:cNvSpPr>
          <p:nvPr>
            <p:ph sz="half" idx="2"/>
          </p:nvPr>
        </p:nvSpPr>
        <p:spPr/>
        <p:txBody>
          <a:bodyPr/>
          <a:lstStyle/>
          <a:p>
            <a:pPr>
              <a:buFont typeface="Arial" panose="020B0604020202020204" pitchFamily="34" charset="0"/>
              <a:buChar char="•"/>
            </a:pPr>
            <a:r>
              <a:rPr lang="en-US" sz="2800" dirty="0">
                <a:latin typeface="Verdana" panose="020B0604030504040204" pitchFamily="34" charset="0"/>
                <a:ea typeface="Verdana" panose="020B0604030504040204" pitchFamily="34" charset="0"/>
              </a:rPr>
              <a:t>Speed up communication</a:t>
            </a:r>
          </a:p>
          <a:p>
            <a:pPr>
              <a:buFont typeface="Arial" panose="020B0604020202020204" pitchFamily="34" charset="0"/>
              <a:buChar char="•"/>
            </a:pPr>
            <a:r>
              <a:rPr lang="en-US" sz="2800" dirty="0">
                <a:latin typeface="Verdana" panose="020B0604030504040204" pitchFamily="34" charset="0"/>
                <a:ea typeface="Verdana" panose="020B0604030504040204" pitchFamily="34" charset="0"/>
              </a:rPr>
              <a:t>Get your main point across accurately</a:t>
            </a:r>
          </a:p>
          <a:p>
            <a:pPr>
              <a:buFont typeface="Arial" panose="020B0604020202020204" pitchFamily="34" charset="0"/>
              <a:buChar char="•"/>
            </a:pPr>
            <a:r>
              <a:rPr lang="en-US" sz="2800" dirty="0">
                <a:latin typeface="Verdana" panose="020B0604030504040204" pitchFamily="34" charset="0"/>
                <a:ea typeface="Verdana" panose="020B0604030504040204" pitchFamily="34" charset="0"/>
              </a:rPr>
              <a:t>Control the conversation</a:t>
            </a:r>
          </a:p>
          <a:p>
            <a:pPr>
              <a:buFont typeface="Arial" panose="020B0604020202020204" pitchFamily="34" charset="0"/>
              <a:buChar char="•"/>
            </a:pPr>
            <a:r>
              <a:rPr lang="en-US" sz="2800" dirty="0">
                <a:latin typeface="Verdana" panose="020B0604030504040204" pitchFamily="34" charset="0"/>
                <a:ea typeface="Verdana" panose="020B0604030504040204" pitchFamily="34" charset="0"/>
              </a:rPr>
              <a:t>Repair breakdowns</a:t>
            </a:r>
          </a:p>
          <a:p>
            <a:pPr marL="0" indent="0">
              <a:buNone/>
            </a:pPr>
            <a:endParaRPr lang="en-US" dirty="0"/>
          </a:p>
        </p:txBody>
      </p:sp>
    </p:spTree>
    <p:custDataLst>
      <p:tags r:id="rId1"/>
    </p:custDataLst>
    <p:extLst>
      <p:ext uri="{BB962C8B-B14F-4D97-AF65-F5344CB8AC3E}">
        <p14:creationId xmlns:p14="http://schemas.microsoft.com/office/powerpoint/2010/main" val="40106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6473-C29E-4C79-9725-5AEF928CDB04}"/>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CONTENT OF A PHONE SCRIPT</a:t>
            </a:r>
          </a:p>
        </p:txBody>
      </p:sp>
      <p:pic>
        <p:nvPicPr>
          <p:cNvPr id="6" name="Content Placeholder 5" descr="Image shows a vocabulary page with phrases on it to make a phone call.">
            <a:extLst>
              <a:ext uri="{FF2B5EF4-FFF2-40B4-BE49-F238E27FC236}">
                <a16:creationId xmlns:a16="http://schemas.microsoft.com/office/drawing/2014/main" id="{58C91407-22F3-4C60-A6CC-7219CEDBE2CE}"/>
              </a:ext>
            </a:extLst>
          </p:cNvPr>
          <p:cNvPicPr>
            <a:picLocks noGrp="1" noChangeAspect="1"/>
          </p:cNvPicPr>
          <p:nvPr>
            <p:ph sz="half" idx="1"/>
          </p:nvPr>
        </p:nvPicPr>
        <p:blipFill>
          <a:blip r:embed="rId4"/>
          <a:stretch>
            <a:fillRect/>
          </a:stretch>
        </p:blipFill>
        <p:spPr>
          <a:xfrm>
            <a:off x="287303" y="2222286"/>
            <a:ext cx="5717283" cy="4188312"/>
          </a:xfrm>
        </p:spPr>
      </p:pic>
      <p:sp>
        <p:nvSpPr>
          <p:cNvPr id="4" name="Content Placeholder 3">
            <a:extLst>
              <a:ext uri="{FF2B5EF4-FFF2-40B4-BE49-F238E27FC236}">
                <a16:creationId xmlns:a16="http://schemas.microsoft.com/office/drawing/2014/main" id="{EC394E48-B984-4444-857B-61024E158121}"/>
              </a:ext>
            </a:extLst>
          </p:cNvPr>
          <p:cNvSpPr>
            <a:spLocks noGrp="1"/>
          </p:cNvSpPr>
          <p:nvPr>
            <p:ph sz="half" idx="2"/>
          </p:nvPr>
        </p:nvSpPr>
        <p:spPr>
          <a:xfrm>
            <a:off x="6187415" y="2222286"/>
            <a:ext cx="5785129" cy="3910289"/>
          </a:xfrm>
        </p:spPr>
        <p:txBody>
          <a:bodyPr>
            <a:normAutofit/>
          </a:bodyPr>
          <a:lstStyle/>
          <a:p>
            <a:pPr>
              <a:buFont typeface="Arial" panose="020B0604020202020204" pitchFamily="34" charset="0"/>
              <a:buChar char="•"/>
            </a:pPr>
            <a:r>
              <a:rPr lang="en-US" sz="3900" dirty="0">
                <a:latin typeface="Verdana" panose="020B0604030504040204" pitchFamily="34" charset="0"/>
                <a:ea typeface="Verdana" panose="020B0604030504040204" pitchFamily="34" charset="0"/>
              </a:rPr>
              <a:t>Manage the call</a:t>
            </a:r>
          </a:p>
          <a:p>
            <a:pPr>
              <a:buFont typeface="Arial" panose="020B0604020202020204" pitchFamily="34" charset="0"/>
              <a:buChar char="•"/>
            </a:pPr>
            <a:r>
              <a:rPr lang="en-US" sz="3900" dirty="0">
                <a:latin typeface="Verdana" panose="020B0604030504040204" pitchFamily="34" charset="0"/>
                <a:ea typeface="Verdana" panose="020B0604030504040204" pitchFamily="34" charset="0"/>
              </a:rPr>
              <a:t>Greetings &amp; Closings</a:t>
            </a:r>
          </a:p>
          <a:p>
            <a:pPr>
              <a:buFont typeface="Arial" panose="020B0604020202020204" pitchFamily="34" charset="0"/>
              <a:buChar char="•"/>
            </a:pPr>
            <a:r>
              <a:rPr lang="en-US" sz="3900" dirty="0">
                <a:latin typeface="Verdana" panose="020B0604030504040204" pitchFamily="34" charset="0"/>
                <a:ea typeface="Verdana" panose="020B0604030504040204" pitchFamily="34" charset="0"/>
              </a:rPr>
              <a:t>Repair breakdowns</a:t>
            </a:r>
          </a:p>
          <a:p>
            <a:pPr>
              <a:buFont typeface="Arial" panose="020B0604020202020204" pitchFamily="34" charset="0"/>
              <a:buChar char="•"/>
            </a:pPr>
            <a:r>
              <a:rPr lang="en-US" sz="3900" dirty="0">
                <a:latin typeface="Verdana" panose="020B0604030504040204" pitchFamily="34" charset="0"/>
                <a:ea typeface="Verdana" panose="020B0604030504040204" pitchFamily="34" charset="0"/>
              </a:rPr>
              <a:t>Share the main message</a:t>
            </a:r>
          </a:p>
          <a:p>
            <a:pPr marL="0" indent="0">
              <a:buNone/>
            </a:pPr>
            <a:endParaRPr lang="en-US" dirty="0"/>
          </a:p>
        </p:txBody>
      </p:sp>
    </p:spTree>
    <p:custDataLst>
      <p:tags r:id="rId1"/>
    </p:custDataLst>
    <p:extLst>
      <p:ext uri="{BB962C8B-B14F-4D97-AF65-F5344CB8AC3E}">
        <p14:creationId xmlns:p14="http://schemas.microsoft.com/office/powerpoint/2010/main" val="177056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725F-E864-4F69-A0A7-5BCA21FEC43B}"/>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LEARNING OBJECTIVES</a:t>
            </a:r>
          </a:p>
        </p:txBody>
      </p:sp>
      <p:sp>
        <p:nvSpPr>
          <p:cNvPr id="3" name="Content Placeholder 2">
            <a:extLst>
              <a:ext uri="{FF2B5EF4-FFF2-40B4-BE49-F238E27FC236}">
                <a16:creationId xmlns:a16="http://schemas.microsoft.com/office/drawing/2014/main" id="{F3FA27A5-3093-44D0-AEC9-4815606DC6F6}"/>
              </a:ext>
            </a:extLst>
          </p:cNvPr>
          <p:cNvSpPr>
            <a:spLocks noGrp="1"/>
          </p:cNvSpPr>
          <p:nvPr>
            <p:ph idx="1"/>
          </p:nvPr>
        </p:nvSpPr>
        <p:spPr>
          <a:xfrm>
            <a:off x="465992" y="2222287"/>
            <a:ext cx="11350870" cy="3636511"/>
          </a:xfrm>
        </p:spPr>
        <p:txBody>
          <a:bodyPr/>
          <a:lstStyle/>
          <a:p>
            <a:pPr marL="0" indent="0">
              <a:buNone/>
            </a:pPr>
            <a:r>
              <a:rPr lang="en-US" sz="3200" dirty="0">
                <a:latin typeface="Verdana" panose="020B0604030504040204" pitchFamily="34" charset="0"/>
                <a:ea typeface="Verdana" panose="020B0604030504040204" pitchFamily="34" charset="0"/>
              </a:rPr>
              <a:t>By the end of the training, you will be able to:</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Identify individuals who would benefit from this app.</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Set-up and personalize vocabulary.</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Maximize use of app for phone communication.</a:t>
            </a:r>
          </a:p>
          <a:p>
            <a:pPr marL="0" indent="0">
              <a:buNone/>
            </a:pPr>
            <a:endParaRPr lang="en-US" dirty="0"/>
          </a:p>
        </p:txBody>
      </p:sp>
    </p:spTree>
    <p:custDataLst>
      <p:tags r:id="rId1"/>
    </p:custDataLst>
    <p:extLst>
      <p:ext uri="{BB962C8B-B14F-4D97-AF65-F5344CB8AC3E}">
        <p14:creationId xmlns:p14="http://schemas.microsoft.com/office/powerpoint/2010/main" val="1752254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8E6DA-8D8C-4645-94DA-ED10F153E9AD}"/>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EDITING A BUTTON</a:t>
            </a:r>
          </a:p>
        </p:txBody>
      </p:sp>
      <p:sp>
        <p:nvSpPr>
          <p:cNvPr id="4" name="Content Placeholder 3">
            <a:extLst>
              <a:ext uri="{FF2B5EF4-FFF2-40B4-BE49-F238E27FC236}">
                <a16:creationId xmlns:a16="http://schemas.microsoft.com/office/drawing/2014/main" id="{02FDF16F-A3AC-4984-8066-D4E8A9D03972}"/>
              </a:ext>
            </a:extLst>
          </p:cNvPr>
          <p:cNvSpPr>
            <a:spLocks noGrp="1"/>
          </p:cNvSpPr>
          <p:nvPr>
            <p:ph sz="half" idx="2"/>
          </p:nvPr>
        </p:nvSpPr>
        <p:spPr>
          <a:xfrm>
            <a:off x="5230368" y="1896035"/>
            <a:ext cx="6742176" cy="4961965"/>
          </a:xfrm>
        </p:spPr>
        <p:txBody>
          <a:bodyPr>
            <a:noAutofit/>
          </a:bodyPr>
          <a:lstStyle/>
          <a:p>
            <a:pPr marL="457200" indent="-457200">
              <a:buFont typeface="+mj-lt"/>
              <a:buAutoNum type="arabicPeriod"/>
            </a:pPr>
            <a:r>
              <a:rPr lang="en-US" sz="3200" dirty="0">
                <a:latin typeface="Verdana" panose="020B0604030504040204" pitchFamily="34" charset="0"/>
                <a:ea typeface="Verdana" panose="020B0604030504040204" pitchFamily="34" charset="0"/>
              </a:rPr>
              <a:t>Go to the page where the button is located.</a:t>
            </a:r>
          </a:p>
          <a:p>
            <a:pPr marL="457200" indent="-457200">
              <a:buFont typeface="+mj-lt"/>
              <a:buAutoNum type="arabicPeriod"/>
            </a:pPr>
            <a:r>
              <a:rPr lang="en-US" sz="3200" dirty="0">
                <a:latin typeface="Verdana" panose="020B0604030504040204" pitchFamily="34" charset="0"/>
                <a:ea typeface="Verdana" panose="020B0604030504040204" pitchFamily="34" charset="0"/>
              </a:rPr>
              <a:t>Select </a:t>
            </a:r>
            <a:r>
              <a:rPr lang="en-US" sz="3200" dirty="0">
                <a:solidFill>
                  <a:srgbClr val="FFFF00"/>
                </a:solidFill>
                <a:latin typeface="Verdana" panose="020B0604030504040204" pitchFamily="34" charset="0"/>
                <a:ea typeface="Verdana" panose="020B0604030504040204" pitchFamily="34" charset="0"/>
              </a:rPr>
              <a:t>Menu</a:t>
            </a:r>
            <a:r>
              <a:rPr lang="en-US" sz="3200" dirty="0">
                <a:latin typeface="Verdana" panose="020B0604030504040204" pitchFamily="34" charset="0"/>
                <a:ea typeface="Verdana" panose="020B0604030504040204" pitchFamily="34" charset="0"/>
              </a:rPr>
              <a:t>.</a:t>
            </a:r>
          </a:p>
          <a:p>
            <a:pPr marL="457200" indent="-457200">
              <a:buFont typeface="+mj-lt"/>
              <a:buAutoNum type="arabicPeriod"/>
            </a:pPr>
            <a:r>
              <a:rPr lang="en-US" sz="3200" dirty="0">
                <a:latin typeface="Verdana" panose="020B0604030504040204" pitchFamily="34" charset="0"/>
                <a:ea typeface="Verdana" panose="020B0604030504040204" pitchFamily="34" charset="0"/>
              </a:rPr>
              <a:t>Select </a:t>
            </a:r>
            <a:r>
              <a:rPr lang="en-US" sz="3200" dirty="0">
                <a:solidFill>
                  <a:srgbClr val="FFFF00"/>
                </a:solidFill>
                <a:latin typeface="Verdana" panose="020B0604030504040204" pitchFamily="34" charset="0"/>
                <a:ea typeface="Verdana" panose="020B0604030504040204" pitchFamily="34" charset="0"/>
              </a:rPr>
              <a:t>Edit Page</a:t>
            </a:r>
            <a:r>
              <a:rPr lang="en-US" sz="3200" dirty="0">
                <a:latin typeface="Verdana" panose="020B0604030504040204" pitchFamily="34" charset="0"/>
                <a:ea typeface="Verdana" panose="020B0604030504040204" pitchFamily="34" charset="0"/>
              </a:rPr>
              <a:t>.</a:t>
            </a:r>
          </a:p>
          <a:p>
            <a:pPr marL="457200" indent="-457200">
              <a:buFont typeface="+mj-lt"/>
              <a:buAutoNum type="arabicPeriod"/>
            </a:pPr>
            <a:r>
              <a:rPr lang="en-US" sz="3200" dirty="0">
                <a:latin typeface="Verdana" panose="020B0604030504040204" pitchFamily="34" charset="0"/>
                <a:ea typeface="Verdana" panose="020B0604030504040204" pitchFamily="34" charset="0"/>
              </a:rPr>
              <a:t>Select the button to be edited.</a:t>
            </a:r>
          </a:p>
          <a:p>
            <a:pPr marL="457200" indent="-457200">
              <a:buFont typeface="+mj-lt"/>
              <a:buAutoNum type="arabicPeriod"/>
            </a:pPr>
            <a:r>
              <a:rPr lang="en-US" sz="3200" dirty="0">
                <a:latin typeface="Verdana" panose="020B0604030504040204" pitchFamily="34" charset="0"/>
                <a:ea typeface="Verdana" panose="020B0604030504040204" pitchFamily="34" charset="0"/>
              </a:rPr>
              <a:t>Select </a:t>
            </a:r>
            <a:r>
              <a:rPr lang="en-US" sz="3200" dirty="0">
                <a:solidFill>
                  <a:srgbClr val="FFFF00"/>
                </a:solidFill>
                <a:latin typeface="Verdana" panose="020B0604030504040204" pitchFamily="34" charset="0"/>
                <a:ea typeface="Verdana" panose="020B0604030504040204" pitchFamily="34" charset="0"/>
              </a:rPr>
              <a:t>Edit This Button</a:t>
            </a:r>
            <a:r>
              <a:rPr lang="en-US" sz="3200" dirty="0">
                <a:latin typeface="Verdana" panose="020B0604030504040204" pitchFamily="34" charset="0"/>
                <a:ea typeface="Verdana" panose="020B0604030504040204" pitchFamily="34" charset="0"/>
              </a:rPr>
              <a:t>.</a:t>
            </a:r>
          </a:p>
        </p:txBody>
      </p:sp>
      <p:sp>
        <p:nvSpPr>
          <p:cNvPr id="3" name="Content Placeholder 2"/>
          <p:cNvSpPr>
            <a:spLocks noGrp="1"/>
          </p:cNvSpPr>
          <p:nvPr>
            <p:ph sz="half" idx="1"/>
          </p:nvPr>
        </p:nvSpPr>
        <p:spPr/>
        <p:txBody>
          <a:bodyPr>
            <a:normAutofit/>
          </a:bodyPr>
          <a:lstStyle/>
          <a:p>
            <a:r>
              <a:rPr lang="en-US" sz="2800" b="1" dirty="0">
                <a:solidFill>
                  <a:srgbClr val="FFFF00"/>
                </a:solidFill>
                <a:hlinkClick r:id="rId4"/>
              </a:rPr>
              <a:t>Click to View Movie</a:t>
            </a:r>
            <a:endParaRPr lang="en-US" sz="2800" b="1" dirty="0">
              <a:solidFill>
                <a:srgbClr val="FFFF00"/>
              </a:solidFill>
            </a:endParaRPr>
          </a:p>
        </p:txBody>
      </p:sp>
    </p:spTree>
    <p:custDataLst>
      <p:tags r:id="rId1"/>
    </p:custDataLst>
    <p:extLst>
      <p:ext uri="{BB962C8B-B14F-4D97-AF65-F5344CB8AC3E}">
        <p14:creationId xmlns:p14="http://schemas.microsoft.com/office/powerpoint/2010/main" val="19400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BF08-A152-453F-9916-006B9ADE5D90}"/>
              </a:ext>
            </a:extLst>
          </p:cNvPr>
          <p:cNvSpPr>
            <a:spLocks noGrp="1"/>
          </p:cNvSpPr>
          <p:nvPr>
            <p:ph type="title"/>
          </p:nvPr>
        </p:nvSpPr>
        <p:spPr>
          <a:xfrm>
            <a:off x="335410" y="361143"/>
            <a:ext cx="11516620" cy="970450"/>
          </a:xfrm>
        </p:spPr>
        <p:txBody>
          <a:bodyPr/>
          <a:lstStyle/>
          <a:p>
            <a:r>
              <a:rPr lang="en-US" sz="4400" dirty="0">
                <a:latin typeface="Verdana" panose="020B0604030504040204" pitchFamily="34" charset="0"/>
                <a:ea typeface="Verdana" panose="020B0604030504040204" pitchFamily="34" charset="0"/>
              </a:rPr>
              <a:t>CUSTOMIZE BUTTON PREFERENCES</a:t>
            </a:r>
          </a:p>
        </p:txBody>
      </p:sp>
      <p:pic>
        <p:nvPicPr>
          <p:cNvPr id="6" name="Content Placeholder 5" descr="Image is a core word vocabulary board with a drop down menu over the top to show how to edit buttons">
            <a:extLst>
              <a:ext uri="{FF2B5EF4-FFF2-40B4-BE49-F238E27FC236}">
                <a16:creationId xmlns:a16="http://schemas.microsoft.com/office/drawing/2014/main" id="{AEA22D09-C6E4-48A5-9417-67980B3D2C85}"/>
              </a:ext>
            </a:extLst>
          </p:cNvPr>
          <p:cNvPicPr>
            <a:picLocks noGrp="1" noChangeAspect="1"/>
          </p:cNvPicPr>
          <p:nvPr>
            <p:ph sz="half" idx="1"/>
          </p:nvPr>
        </p:nvPicPr>
        <p:blipFill>
          <a:blip r:embed="rId4"/>
          <a:stretch>
            <a:fillRect/>
          </a:stretch>
        </p:blipFill>
        <p:spPr>
          <a:xfrm>
            <a:off x="335410" y="2309446"/>
            <a:ext cx="5583215" cy="4187411"/>
          </a:xfrm>
        </p:spPr>
      </p:pic>
      <p:sp>
        <p:nvSpPr>
          <p:cNvPr id="4" name="Content Placeholder 3">
            <a:extLst>
              <a:ext uri="{FF2B5EF4-FFF2-40B4-BE49-F238E27FC236}">
                <a16:creationId xmlns:a16="http://schemas.microsoft.com/office/drawing/2014/main" id="{EACAC9B5-DADF-4090-9FB5-F35854ACC5D0}"/>
              </a:ext>
            </a:extLst>
          </p:cNvPr>
          <p:cNvSpPr>
            <a:spLocks noGrp="1"/>
          </p:cNvSpPr>
          <p:nvPr>
            <p:ph sz="half" idx="2"/>
          </p:nvPr>
        </p:nvSpPr>
        <p:spPr>
          <a:xfrm>
            <a:off x="6187415" y="2086708"/>
            <a:ext cx="5796038" cy="4522639"/>
          </a:xfrm>
        </p:spPr>
        <p:txBody>
          <a:bodyPr>
            <a:noAutofit/>
          </a:bodyPr>
          <a:lstStyle/>
          <a:p>
            <a:pPr marL="0" indent="0">
              <a:buNone/>
            </a:pPr>
            <a:r>
              <a:rPr lang="en-US" sz="2400" dirty="0">
                <a:latin typeface="Verdana" panose="020B0604030504040204" pitchFamily="34" charset="0"/>
                <a:ea typeface="Verdana" panose="020B0604030504040204" pitchFamily="34" charset="0"/>
              </a:rPr>
              <a:t>Enter button preferences such as:</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rPr>
              <a:t>Button Label</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rPr>
              <a:t>Button Message</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rPr>
              <a:t>Select or import image</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rPr>
              <a:t>Font</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rPr>
              <a:t>Body Color</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rPr>
              <a:t>Border</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rPr>
              <a:t>Actions</a:t>
            </a:r>
            <a:endParaRPr lang="en-US" sz="2400" dirty="0"/>
          </a:p>
        </p:txBody>
      </p:sp>
    </p:spTree>
    <p:custDataLst>
      <p:tags r:id="rId1"/>
    </p:custDataLst>
    <p:extLst>
      <p:ext uri="{BB962C8B-B14F-4D97-AF65-F5344CB8AC3E}">
        <p14:creationId xmlns:p14="http://schemas.microsoft.com/office/powerpoint/2010/main" val="37357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DD37-5A03-4507-AA5B-1AD4E33D4DD2}"/>
              </a:ext>
            </a:extLst>
          </p:cNvPr>
          <p:cNvSpPr>
            <a:spLocks noGrp="1"/>
          </p:cNvSpPr>
          <p:nvPr>
            <p:ph type="title"/>
          </p:nvPr>
        </p:nvSpPr>
        <p:spPr>
          <a:xfrm>
            <a:off x="352802" y="657792"/>
            <a:ext cx="11556734" cy="970450"/>
          </a:xfrm>
        </p:spPr>
        <p:txBody>
          <a:bodyPr/>
          <a:lstStyle/>
          <a:p>
            <a:r>
              <a:rPr lang="en-US" sz="4400" dirty="0">
                <a:latin typeface="Verdana" panose="020B0604030504040204" pitchFamily="34" charset="0"/>
                <a:ea typeface="Verdana" panose="020B0604030504040204" pitchFamily="34" charset="0"/>
              </a:rPr>
              <a:t>SAVE CUSTOMIZED BUTTON PREFERENCES</a:t>
            </a:r>
          </a:p>
        </p:txBody>
      </p:sp>
      <p:pic>
        <p:nvPicPr>
          <p:cNvPr id="6" name="Content Placeholder 5" descr="Image is a core word vocabulary grid with a drop down menu over the top showing how to save information on editing a button.">
            <a:extLst>
              <a:ext uri="{FF2B5EF4-FFF2-40B4-BE49-F238E27FC236}">
                <a16:creationId xmlns:a16="http://schemas.microsoft.com/office/drawing/2014/main" id="{CE736D3A-C18D-4204-9921-7CEA19D6CC24}"/>
              </a:ext>
            </a:extLst>
          </p:cNvPr>
          <p:cNvPicPr>
            <a:picLocks noGrp="1" noChangeAspect="1"/>
          </p:cNvPicPr>
          <p:nvPr>
            <p:ph sz="half" idx="1"/>
          </p:nvPr>
        </p:nvPicPr>
        <p:blipFill>
          <a:blip r:embed="rId4"/>
          <a:stretch>
            <a:fillRect/>
          </a:stretch>
        </p:blipFill>
        <p:spPr>
          <a:xfrm>
            <a:off x="398585" y="2222287"/>
            <a:ext cx="5956948" cy="4467711"/>
          </a:xfrm>
        </p:spPr>
      </p:pic>
      <p:cxnSp>
        <p:nvCxnSpPr>
          <p:cNvPr id="8" name="Straight Arrow Connector 7" descr="Image is a straight arrow to point out where the Save button is located.">
            <a:extLst>
              <a:ext uri="{FF2B5EF4-FFF2-40B4-BE49-F238E27FC236}">
                <a16:creationId xmlns:a16="http://schemas.microsoft.com/office/drawing/2014/main" id="{8F2AAF5C-695A-40E9-9834-B730C97884BF}"/>
              </a:ext>
            </a:extLst>
          </p:cNvPr>
          <p:cNvCxnSpPr>
            <a:cxnSpLocks/>
          </p:cNvCxnSpPr>
          <p:nvPr/>
        </p:nvCxnSpPr>
        <p:spPr>
          <a:xfrm flipH="1">
            <a:off x="4232031" y="2004646"/>
            <a:ext cx="199291" cy="65649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descr="Image is a circle around the Done button to highlight the location of the button.">
            <a:extLst>
              <a:ext uri="{FF2B5EF4-FFF2-40B4-BE49-F238E27FC236}">
                <a16:creationId xmlns:a16="http://schemas.microsoft.com/office/drawing/2014/main" id="{B6FE467D-0CE0-4D5E-8478-8D6AC09139CB}"/>
              </a:ext>
            </a:extLst>
          </p:cNvPr>
          <p:cNvSpPr/>
          <p:nvPr/>
        </p:nvSpPr>
        <p:spPr>
          <a:xfrm>
            <a:off x="352802" y="2063261"/>
            <a:ext cx="586153" cy="53926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A8F4E63-C900-424E-BF93-0BA2D002FC6B}"/>
              </a:ext>
            </a:extLst>
          </p:cNvPr>
          <p:cNvSpPr>
            <a:spLocks noGrp="1"/>
          </p:cNvSpPr>
          <p:nvPr>
            <p:ph sz="half" idx="2"/>
          </p:nvPr>
        </p:nvSpPr>
        <p:spPr>
          <a:xfrm>
            <a:off x="7244861" y="2222287"/>
            <a:ext cx="4664675" cy="3638764"/>
          </a:xfrm>
        </p:spPr>
        <p:txBody>
          <a:bodyPr>
            <a:normAutofit/>
          </a:bodyPr>
          <a:lstStyle/>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Select </a:t>
            </a:r>
            <a:r>
              <a:rPr lang="en-US" sz="3600" dirty="0">
                <a:solidFill>
                  <a:srgbClr val="FFFF00"/>
                </a:solidFill>
                <a:latin typeface="Verdana" panose="020B0604030504040204" pitchFamily="34" charset="0"/>
                <a:ea typeface="Verdana" panose="020B0604030504040204" pitchFamily="34" charset="0"/>
              </a:rPr>
              <a:t>Save</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Select </a:t>
            </a:r>
            <a:r>
              <a:rPr lang="en-US" sz="3600" dirty="0">
                <a:solidFill>
                  <a:srgbClr val="FFFF00"/>
                </a:solidFill>
                <a:latin typeface="Verdana" panose="020B0604030504040204" pitchFamily="34" charset="0"/>
                <a:ea typeface="Verdana" panose="020B0604030504040204" pitchFamily="34" charset="0"/>
              </a:rPr>
              <a:t>Done</a:t>
            </a:r>
            <a:endParaRPr lang="en-US" sz="3600" dirty="0"/>
          </a:p>
        </p:txBody>
      </p:sp>
    </p:spTree>
    <p:custDataLst>
      <p:tags r:id="rId1"/>
    </p:custDataLst>
    <p:extLst>
      <p:ext uri="{BB962C8B-B14F-4D97-AF65-F5344CB8AC3E}">
        <p14:creationId xmlns:p14="http://schemas.microsoft.com/office/powerpoint/2010/main" val="265673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BFFC-3B45-4C34-A50B-93BCD3CF1F44}"/>
              </a:ext>
            </a:extLst>
          </p:cNvPr>
          <p:cNvSpPr>
            <a:spLocks noGrp="1"/>
          </p:cNvSpPr>
          <p:nvPr>
            <p:ph type="title"/>
          </p:nvPr>
        </p:nvSpPr>
        <p:spPr>
          <a:xfrm>
            <a:off x="809999" y="240633"/>
            <a:ext cx="11221579" cy="1395662"/>
          </a:xfrm>
        </p:spPr>
        <p:txBody>
          <a:bodyPr/>
          <a:lstStyle/>
          <a:p>
            <a:r>
              <a:rPr lang="en-US" sz="4400" dirty="0">
                <a:latin typeface="Verdana" panose="020B0604030504040204" pitchFamily="34" charset="0"/>
                <a:ea typeface="Verdana" panose="020B0604030504040204" pitchFamily="34" charset="0"/>
              </a:rPr>
              <a:t>BUTTON ACTIONS:  </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NAVIGATE TO A DIFFERENT PAGE</a:t>
            </a:r>
          </a:p>
        </p:txBody>
      </p:sp>
      <p:sp>
        <p:nvSpPr>
          <p:cNvPr id="4" name="Content Placeholder 3">
            <a:extLst>
              <a:ext uri="{FF2B5EF4-FFF2-40B4-BE49-F238E27FC236}">
                <a16:creationId xmlns:a16="http://schemas.microsoft.com/office/drawing/2014/main" id="{0A7EBB67-EC5B-41E3-94D9-95955EB0EF0C}"/>
              </a:ext>
            </a:extLst>
          </p:cNvPr>
          <p:cNvSpPr>
            <a:spLocks noGrp="1"/>
          </p:cNvSpPr>
          <p:nvPr>
            <p:ph sz="half" idx="2"/>
          </p:nvPr>
        </p:nvSpPr>
        <p:spPr>
          <a:xfrm>
            <a:off x="316523" y="1940767"/>
            <a:ext cx="11715055" cy="4310743"/>
          </a:xfrm>
        </p:spPr>
        <p:txBody>
          <a:bodyPr>
            <a:noAutofit/>
          </a:bodyPr>
          <a:lstStyle/>
          <a:p>
            <a:pPr>
              <a:buFont typeface="+mj-lt"/>
              <a:buAutoNum type="arabicPeriod"/>
            </a:pPr>
            <a:endParaRPr lang="en-US" sz="2400" dirty="0">
              <a:latin typeface="Verdana" panose="020B0604030504040204" pitchFamily="34" charset="0"/>
              <a:ea typeface="Verdana" panose="020B0604030504040204" pitchFamily="34" charset="0"/>
            </a:endParaRP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Menu</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Edit Page</a:t>
            </a:r>
          </a:p>
          <a:p>
            <a:pPr>
              <a:buFont typeface="+mj-lt"/>
              <a:buAutoNum type="arabicPeriod"/>
            </a:pPr>
            <a:r>
              <a:rPr lang="en-US" sz="2400" dirty="0">
                <a:latin typeface="Verdana" panose="020B0604030504040204" pitchFamily="34" charset="0"/>
                <a:ea typeface="Verdana" panose="020B0604030504040204" pitchFamily="34" charset="0"/>
              </a:rPr>
              <a:t>Tap a button to edit</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Edit This Button</a:t>
            </a:r>
          </a:p>
          <a:p>
            <a:pPr>
              <a:buFont typeface="+mj-lt"/>
              <a:buAutoNum type="arabicPeriod"/>
            </a:pPr>
            <a:r>
              <a:rPr lang="en-US" sz="2400" dirty="0">
                <a:latin typeface="Verdana" panose="020B0604030504040204" pitchFamily="34" charset="0"/>
                <a:ea typeface="Verdana" panose="020B0604030504040204" pitchFamily="34" charset="0"/>
              </a:rPr>
              <a:t>Scroll down to </a:t>
            </a:r>
            <a:r>
              <a:rPr lang="en-US" sz="2400" dirty="0">
                <a:solidFill>
                  <a:srgbClr val="FFFF00"/>
                </a:solidFill>
                <a:latin typeface="Verdana" panose="020B0604030504040204" pitchFamily="34" charset="0"/>
                <a:ea typeface="Verdana" panose="020B0604030504040204" pitchFamily="34" charset="0"/>
              </a:rPr>
              <a:t>Button Actions</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Navigate</a:t>
            </a:r>
          </a:p>
          <a:p>
            <a:pPr>
              <a:buFont typeface="+mj-lt"/>
              <a:buAutoNum type="arabicPeriod"/>
            </a:pPr>
            <a:r>
              <a:rPr lang="en-US" sz="2400" dirty="0">
                <a:latin typeface="Verdana" panose="020B0604030504040204" pitchFamily="34" charset="0"/>
                <a:ea typeface="Verdana" panose="020B0604030504040204" pitchFamily="34" charset="0"/>
              </a:rPr>
              <a:t>Choose Your Page</a:t>
            </a:r>
          </a:p>
          <a:p>
            <a:pPr>
              <a:buFont typeface="+mj-lt"/>
              <a:buAutoNum type="arabicPeriod"/>
            </a:pPr>
            <a:r>
              <a:rPr lang="en-US" sz="2400" dirty="0">
                <a:latin typeface="Verdana" panose="020B0604030504040204" pitchFamily="34" charset="0"/>
                <a:ea typeface="Verdana" panose="020B0604030504040204" pitchFamily="34" charset="0"/>
              </a:rPr>
              <a:t>Select animation option</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Save and </a:t>
            </a:r>
            <a:r>
              <a:rPr lang="en-US" sz="2400" dirty="0">
                <a:latin typeface="Verdana" panose="020B0604030504040204" pitchFamily="34" charset="0"/>
                <a:ea typeface="Verdana" panose="020B0604030504040204" pitchFamily="34" charset="0"/>
              </a:rPr>
              <a:t>Select</a:t>
            </a:r>
            <a:r>
              <a:rPr lang="en-US" sz="2400" dirty="0">
                <a:solidFill>
                  <a:srgbClr val="FFFF00"/>
                </a:solidFill>
                <a:latin typeface="Verdana" panose="020B0604030504040204" pitchFamily="34" charset="0"/>
                <a:ea typeface="Verdana" panose="020B0604030504040204" pitchFamily="34" charset="0"/>
              </a:rPr>
              <a:t> Done</a:t>
            </a:r>
          </a:p>
        </p:txBody>
      </p:sp>
    </p:spTree>
    <p:custDataLst>
      <p:tags r:id="rId1"/>
    </p:custDataLst>
    <p:extLst>
      <p:ext uri="{BB962C8B-B14F-4D97-AF65-F5344CB8AC3E}">
        <p14:creationId xmlns:p14="http://schemas.microsoft.com/office/powerpoint/2010/main" val="211260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0F19-1B78-42B5-B4D7-A68391CA1209}"/>
              </a:ext>
            </a:extLst>
          </p:cNvPr>
          <p:cNvSpPr>
            <a:spLocks noGrp="1"/>
          </p:cNvSpPr>
          <p:nvPr>
            <p:ph type="title"/>
          </p:nvPr>
        </p:nvSpPr>
        <p:spPr>
          <a:xfrm>
            <a:off x="511420" y="409866"/>
            <a:ext cx="10571998" cy="970450"/>
          </a:xfrm>
        </p:spPr>
        <p:txBody>
          <a:bodyPr/>
          <a:lstStyle/>
          <a:p>
            <a:r>
              <a:rPr lang="en-US" sz="4400" dirty="0">
                <a:latin typeface="Verdana" panose="020B0604030504040204" pitchFamily="34" charset="0"/>
                <a:ea typeface="Verdana" panose="020B0604030504040204" pitchFamily="34" charset="0"/>
              </a:rPr>
              <a:t>COPY AND PASTE A BUTTON</a:t>
            </a:r>
          </a:p>
        </p:txBody>
      </p:sp>
      <p:pic>
        <p:nvPicPr>
          <p:cNvPr id="10" name="Content Placeholder 9" descr="Image is a vocabulary page with a drop down menu to show where the Copy Button is located in the TouchChat app.">
            <a:extLst>
              <a:ext uri="{FF2B5EF4-FFF2-40B4-BE49-F238E27FC236}">
                <a16:creationId xmlns:a16="http://schemas.microsoft.com/office/drawing/2014/main" id="{F3EE8452-44B6-4422-AB4D-B951BD5BE060}"/>
              </a:ext>
            </a:extLst>
          </p:cNvPr>
          <p:cNvPicPr>
            <a:picLocks noGrp="1" noChangeAspect="1"/>
          </p:cNvPicPr>
          <p:nvPr>
            <p:ph sz="half" idx="1"/>
          </p:nvPr>
        </p:nvPicPr>
        <p:blipFill>
          <a:blip r:embed="rId4"/>
          <a:stretch>
            <a:fillRect/>
          </a:stretch>
        </p:blipFill>
        <p:spPr>
          <a:xfrm>
            <a:off x="155508" y="2276669"/>
            <a:ext cx="4441370" cy="3526971"/>
          </a:xfrm>
        </p:spPr>
      </p:pic>
      <p:sp>
        <p:nvSpPr>
          <p:cNvPr id="8" name="Content Placeholder 7">
            <a:extLst>
              <a:ext uri="{FF2B5EF4-FFF2-40B4-BE49-F238E27FC236}">
                <a16:creationId xmlns:a16="http://schemas.microsoft.com/office/drawing/2014/main" id="{88082645-02D4-438F-A298-EEA0FC8E5B63}"/>
              </a:ext>
            </a:extLst>
          </p:cNvPr>
          <p:cNvSpPr>
            <a:spLocks noGrp="1"/>
          </p:cNvSpPr>
          <p:nvPr>
            <p:ph sz="half" idx="2"/>
          </p:nvPr>
        </p:nvSpPr>
        <p:spPr>
          <a:xfrm>
            <a:off x="4870580" y="2052733"/>
            <a:ext cx="7165911" cy="5001209"/>
          </a:xfrm>
        </p:spPr>
        <p:txBody>
          <a:bodyPr>
            <a:noAutofit/>
          </a:bodyPr>
          <a:lstStyle/>
          <a:p>
            <a:pPr>
              <a:buFont typeface="+mj-lt"/>
              <a:buAutoNum type="arabicPeriod"/>
            </a:pPr>
            <a:r>
              <a:rPr lang="en-US" sz="2400" dirty="0">
                <a:latin typeface="Verdana" panose="020B0604030504040204" pitchFamily="34" charset="0"/>
                <a:ea typeface="Verdana" panose="020B0604030504040204" pitchFamily="34" charset="0"/>
              </a:rPr>
              <a:t>Tap the </a:t>
            </a:r>
            <a:r>
              <a:rPr lang="en-US" sz="2400" dirty="0">
                <a:solidFill>
                  <a:srgbClr val="FFFF00"/>
                </a:solidFill>
                <a:latin typeface="Verdana" panose="020B0604030504040204" pitchFamily="34" charset="0"/>
                <a:ea typeface="Verdana" panose="020B0604030504040204" pitchFamily="34" charset="0"/>
              </a:rPr>
              <a:t>Menu </a:t>
            </a:r>
            <a:r>
              <a:rPr lang="en-US" sz="2400" dirty="0">
                <a:latin typeface="Verdana" panose="020B0604030504040204" pitchFamily="34" charset="0"/>
                <a:ea typeface="Verdana" panose="020B0604030504040204" pitchFamily="34" charset="0"/>
              </a:rPr>
              <a:t>button and then </a:t>
            </a:r>
            <a:r>
              <a:rPr lang="en-US" sz="2400" dirty="0">
                <a:solidFill>
                  <a:srgbClr val="FFFF00"/>
                </a:solidFill>
                <a:latin typeface="Verdana" panose="020B0604030504040204" pitchFamily="34" charset="0"/>
                <a:ea typeface="Verdana" panose="020B0604030504040204" pitchFamily="34" charset="0"/>
              </a:rPr>
              <a:t>Edit</a:t>
            </a:r>
            <a:r>
              <a:rPr lang="en-US" sz="2400" dirty="0">
                <a:latin typeface="Verdana" panose="020B0604030504040204" pitchFamily="34" charset="0"/>
                <a:ea typeface="Verdana" panose="020B0604030504040204" pitchFamily="34" charset="0"/>
              </a:rPr>
              <a:t> </a:t>
            </a:r>
            <a:r>
              <a:rPr lang="en-US" sz="2400" dirty="0">
                <a:solidFill>
                  <a:srgbClr val="FFFF00"/>
                </a:solidFill>
                <a:latin typeface="Verdana" panose="020B0604030504040204" pitchFamily="34" charset="0"/>
                <a:ea typeface="Verdana" panose="020B0604030504040204" pitchFamily="34" charset="0"/>
              </a:rPr>
              <a:t>Page</a:t>
            </a:r>
            <a:r>
              <a:rPr lang="en-US" sz="2400" dirty="0">
                <a:latin typeface="Verdana" panose="020B0604030504040204" pitchFamily="34" charset="0"/>
                <a:ea typeface="Verdana" panose="020B0604030504040204" pitchFamily="34" charset="0"/>
              </a:rPr>
              <a:t>.</a:t>
            </a:r>
          </a:p>
          <a:p>
            <a:pPr>
              <a:buFont typeface="+mj-lt"/>
              <a:buAutoNum type="arabicPeriod"/>
            </a:pPr>
            <a:r>
              <a:rPr lang="en-US" sz="2400" dirty="0">
                <a:latin typeface="Verdana" panose="020B0604030504040204" pitchFamily="34" charset="0"/>
                <a:ea typeface="Verdana" panose="020B0604030504040204" pitchFamily="34" charset="0"/>
              </a:rPr>
              <a:t>Touch the button you would like to copy.</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Copy Button</a:t>
            </a:r>
            <a:r>
              <a:rPr lang="en-US" sz="2400" dirty="0">
                <a:latin typeface="Verdana" panose="020B0604030504040204" pitchFamily="34" charset="0"/>
                <a:ea typeface="Verdana" panose="020B0604030504040204" pitchFamily="34" charset="0"/>
              </a:rPr>
              <a:t>.  Tap </a:t>
            </a:r>
            <a:r>
              <a:rPr lang="en-US" sz="2400" dirty="0">
                <a:solidFill>
                  <a:srgbClr val="FFFF00"/>
                </a:solidFill>
                <a:latin typeface="Verdana" panose="020B0604030504040204" pitchFamily="34" charset="0"/>
                <a:ea typeface="Verdana" panose="020B0604030504040204" pitchFamily="34" charset="0"/>
              </a:rPr>
              <a:t>Done</a:t>
            </a:r>
            <a:r>
              <a:rPr lang="en-US" sz="2400" dirty="0">
                <a:latin typeface="Verdana" panose="020B0604030504040204" pitchFamily="34" charset="0"/>
                <a:ea typeface="Verdana" panose="020B0604030504040204" pitchFamily="34" charset="0"/>
              </a:rPr>
              <a:t>.</a:t>
            </a:r>
          </a:p>
          <a:p>
            <a:pPr>
              <a:buFont typeface="+mj-lt"/>
              <a:buAutoNum type="arabicPeriod"/>
            </a:pPr>
            <a:r>
              <a:rPr lang="en-US" sz="2400" dirty="0">
                <a:latin typeface="Verdana" panose="020B0604030504040204" pitchFamily="34" charset="0"/>
                <a:ea typeface="Verdana" panose="020B0604030504040204" pitchFamily="34" charset="0"/>
              </a:rPr>
              <a:t>Go to the page where you want to “paste” the copied button.</a:t>
            </a:r>
          </a:p>
          <a:p>
            <a:pPr>
              <a:buFont typeface="+mj-lt"/>
              <a:buAutoNum type="arabicPeriod"/>
            </a:pPr>
            <a:r>
              <a:rPr lang="en-US" sz="2400" dirty="0">
                <a:latin typeface="Verdana" panose="020B0604030504040204" pitchFamily="34" charset="0"/>
                <a:ea typeface="Verdana" panose="020B0604030504040204" pitchFamily="34" charset="0"/>
              </a:rPr>
              <a:t>Once there, tap the </a:t>
            </a:r>
            <a:r>
              <a:rPr lang="en-US" sz="2400" dirty="0">
                <a:solidFill>
                  <a:srgbClr val="FFFF00"/>
                </a:solidFill>
                <a:latin typeface="Verdana" panose="020B0604030504040204" pitchFamily="34" charset="0"/>
                <a:ea typeface="Verdana" panose="020B0604030504040204" pitchFamily="34" charset="0"/>
              </a:rPr>
              <a:t>Menu</a:t>
            </a:r>
            <a:r>
              <a:rPr lang="en-US" sz="2400" dirty="0">
                <a:latin typeface="Verdana" panose="020B0604030504040204" pitchFamily="34" charset="0"/>
                <a:ea typeface="Verdana" panose="020B0604030504040204" pitchFamily="34" charset="0"/>
              </a:rPr>
              <a:t> button in the top right of the screen and choose </a:t>
            </a:r>
            <a:r>
              <a:rPr lang="en-US" sz="2400" dirty="0">
                <a:solidFill>
                  <a:srgbClr val="FFFF00"/>
                </a:solidFill>
                <a:latin typeface="Verdana" panose="020B0604030504040204" pitchFamily="34" charset="0"/>
                <a:ea typeface="Verdana" panose="020B0604030504040204" pitchFamily="34" charset="0"/>
              </a:rPr>
              <a:t>Edit Page</a:t>
            </a:r>
            <a:r>
              <a:rPr lang="en-US" sz="2400" dirty="0">
                <a:latin typeface="Verdana" panose="020B0604030504040204" pitchFamily="34" charset="0"/>
                <a:ea typeface="Verdana" panose="020B0604030504040204" pitchFamily="34" charset="0"/>
              </a:rPr>
              <a:t>.</a:t>
            </a:r>
          </a:p>
          <a:p>
            <a:pPr>
              <a:buFont typeface="+mj-lt"/>
              <a:buAutoNum type="arabicPeriod"/>
            </a:pPr>
            <a:r>
              <a:rPr lang="en-US" sz="2400" dirty="0">
                <a:latin typeface="Verdana" panose="020B0604030504040204" pitchFamily="34" charset="0"/>
                <a:ea typeface="Verdana" panose="020B0604030504040204" pitchFamily="34" charset="0"/>
              </a:rPr>
              <a:t>Tap on the location you want to paste to.</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Paste Button</a:t>
            </a:r>
            <a:r>
              <a:rPr lang="en-US" sz="2400" dirty="0">
                <a:latin typeface="Verdana" panose="020B0604030504040204" pitchFamily="34" charset="0"/>
                <a:ea typeface="Verdana" panose="020B0604030504040204" pitchFamily="34" charset="0"/>
              </a:rPr>
              <a:t> from the menu.</a:t>
            </a:r>
          </a:p>
          <a:p>
            <a:endParaRPr lang="en-US" sz="240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214527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 # 1 Word Power 42</a:t>
            </a:r>
          </a:p>
        </p:txBody>
      </p:sp>
      <p:sp>
        <p:nvSpPr>
          <p:cNvPr id="3" name="Content Placeholder 2"/>
          <p:cNvSpPr>
            <a:spLocks noGrp="1"/>
          </p:cNvSpPr>
          <p:nvPr>
            <p:ph sz="half" idx="1"/>
          </p:nvPr>
        </p:nvSpPr>
        <p:spPr>
          <a:xfrm>
            <a:off x="818712" y="2222287"/>
            <a:ext cx="10804719" cy="3638763"/>
          </a:xfrm>
        </p:spPr>
        <p:txBody>
          <a:bodyPr>
            <a:normAutofit/>
          </a:bodyPr>
          <a:lstStyle/>
          <a:p>
            <a:r>
              <a:rPr lang="en-US" sz="2800" b="1" dirty="0"/>
              <a:t>Write this sentence: “I want to eat pizza with onions pepperoni sausage and extra mushrooms. </a:t>
            </a:r>
          </a:p>
          <a:p>
            <a:r>
              <a:rPr lang="en-US" sz="2800" b="1" dirty="0"/>
              <a:t>DO NOT USE KEYBOARD!</a:t>
            </a:r>
          </a:p>
        </p:txBody>
      </p:sp>
    </p:spTree>
    <p:extLst>
      <p:ext uri="{BB962C8B-B14F-4D97-AF65-F5344CB8AC3E}">
        <p14:creationId xmlns:p14="http://schemas.microsoft.com/office/powerpoint/2010/main" val="2752520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 # 2 – Word power 42</a:t>
            </a:r>
          </a:p>
        </p:txBody>
      </p:sp>
      <p:sp>
        <p:nvSpPr>
          <p:cNvPr id="3" name="Content Placeholder 2"/>
          <p:cNvSpPr>
            <a:spLocks noGrp="1"/>
          </p:cNvSpPr>
          <p:nvPr>
            <p:ph sz="half" idx="1"/>
          </p:nvPr>
        </p:nvSpPr>
        <p:spPr>
          <a:xfrm>
            <a:off x="818712" y="2222287"/>
            <a:ext cx="10523365" cy="3638763"/>
          </a:xfrm>
        </p:spPr>
        <p:txBody>
          <a:bodyPr>
            <a:normAutofit/>
          </a:bodyPr>
          <a:lstStyle/>
          <a:p>
            <a:r>
              <a:rPr lang="en-US" sz="3200" b="1" dirty="0"/>
              <a:t>My Family go for a walk to the park tonight</a:t>
            </a:r>
          </a:p>
        </p:txBody>
      </p:sp>
    </p:spTree>
    <p:extLst>
      <p:ext uri="{BB962C8B-B14F-4D97-AF65-F5344CB8AC3E}">
        <p14:creationId xmlns:p14="http://schemas.microsoft.com/office/powerpoint/2010/main" val="644701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 # 3 Word Power 140</a:t>
            </a:r>
          </a:p>
        </p:txBody>
      </p:sp>
      <p:sp>
        <p:nvSpPr>
          <p:cNvPr id="3" name="Content Placeholder 2"/>
          <p:cNvSpPr>
            <a:spLocks noGrp="1"/>
          </p:cNvSpPr>
          <p:nvPr>
            <p:ph sz="half" idx="1"/>
          </p:nvPr>
        </p:nvSpPr>
        <p:spPr>
          <a:xfrm>
            <a:off x="818712" y="2222287"/>
            <a:ext cx="10804719" cy="3638763"/>
          </a:xfrm>
        </p:spPr>
        <p:txBody>
          <a:bodyPr>
            <a:normAutofit/>
          </a:bodyPr>
          <a:lstStyle/>
          <a:p>
            <a:r>
              <a:rPr lang="en-US" sz="2800" b="1" dirty="0"/>
              <a:t>Write this sentence: “I wont eat tomatoes</a:t>
            </a:r>
          </a:p>
          <a:p>
            <a:r>
              <a:rPr lang="en-US" sz="2800" b="1" dirty="0"/>
              <a:t>DO NOT USE KEYBOARD!</a:t>
            </a:r>
          </a:p>
        </p:txBody>
      </p:sp>
    </p:spTree>
    <p:extLst>
      <p:ext uri="{BB962C8B-B14F-4D97-AF65-F5344CB8AC3E}">
        <p14:creationId xmlns:p14="http://schemas.microsoft.com/office/powerpoint/2010/main" val="990425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 # 4 Word Power 140</a:t>
            </a:r>
          </a:p>
        </p:txBody>
      </p:sp>
      <p:sp>
        <p:nvSpPr>
          <p:cNvPr id="3" name="Content Placeholder 2"/>
          <p:cNvSpPr>
            <a:spLocks noGrp="1"/>
          </p:cNvSpPr>
          <p:nvPr>
            <p:ph sz="half" idx="1"/>
          </p:nvPr>
        </p:nvSpPr>
        <p:spPr>
          <a:xfrm>
            <a:off x="818712" y="2222287"/>
            <a:ext cx="10804719" cy="3638763"/>
          </a:xfrm>
        </p:spPr>
        <p:txBody>
          <a:bodyPr>
            <a:normAutofit/>
          </a:bodyPr>
          <a:lstStyle/>
          <a:p>
            <a:r>
              <a:rPr lang="en-US" sz="2800" b="1" dirty="0"/>
              <a:t>Write this sentence: “I like to visit the river </a:t>
            </a:r>
            <a:r>
              <a:rPr lang="en-US" sz="2800" b="1"/>
              <a:t>and camp”</a:t>
            </a:r>
            <a:endParaRPr lang="en-US" sz="2800" b="1" dirty="0"/>
          </a:p>
          <a:p>
            <a:r>
              <a:rPr lang="en-US" sz="2800" b="1" dirty="0"/>
              <a:t>DO NOT USE KEYBOARD!</a:t>
            </a:r>
          </a:p>
        </p:txBody>
      </p:sp>
    </p:spTree>
    <p:extLst>
      <p:ext uri="{BB962C8B-B14F-4D97-AF65-F5344CB8AC3E}">
        <p14:creationId xmlns:p14="http://schemas.microsoft.com/office/powerpoint/2010/main" val="2980417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AF65-7AEA-4B48-B4B8-2F2659E43476}"/>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SENDING YOUR MESSAGE</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EMAIL &amp; SOCIAL MEDIA</a:t>
            </a:r>
          </a:p>
        </p:txBody>
      </p:sp>
      <p:sp>
        <p:nvSpPr>
          <p:cNvPr id="5" name="Content Placeholder 4">
            <a:extLst>
              <a:ext uri="{FF2B5EF4-FFF2-40B4-BE49-F238E27FC236}">
                <a16:creationId xmlns:a16="http://schemas.microsoft.com/office/drawing/2014/main" id="{E82C7823-E172-43D1-82EC-BD9FD6D5D590}"/>
              </a:ext>
            </a:extLst>
          </p:cNvPr>
          <p:cNvSpPr>
            <a:spLocks noGrp="1"/>
          </p:cNvSpPr>
          <p:nvPr>
            <p:ph sz="half" idx="2"/>
          </p:nvPr>
        </p:nvSpPr>
        <p:spPr>
          <a:xfrm>
            <a:off x="4478694" y="2015412"/>
            <a:ext cx="7434899" cy="4842588"/>
          </a:xfrm>
        </p:spPr>
        <p:txBody>
          <a:bodyPr>
            <a:noAutofit/>
          </a:bodyPr>
          <a:lstStyle/>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Menu</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Settings</a:t>
            </a:r>
            <a:r>
              <a:rPr lang="en-US" sz="2400" dirty="0">
                <a:latin typeface="Verdana" panose="020B0604030504040204" pitchFamily="34" charset="0"/>
                <a:ea typeface="Verdana" panose="020B0604030504040204" pitchFamily="34" charset="0"/>
              </a:rPr>
              <a:t> </a:t>
            </a:r>
          </a:p>
          <a:p>
            <a:pPr>
              <a:buFont typeface="+mj-lt"/>
              <a:buAutoNum type="arabicPeriod"/>
            </a:pPr>
            <a:r>
              <a:rPr lang="en-US" sz="2400" dirty="0">
                <a:latin typeface="Verdana" panose="020B0604030504040204" pitchFamily="34" charset="0"/>
                <a:ea typeface="Verdana" panose="020B0604030504040204" pitchFamily="34" charset="0"/>
              </a:rPr>
              <a:t>Scroll down and turn on </a:t>
            </a:r>
            <a:r>
              <a:rPr lang="en-US" sz="2400" dirty="0">
                <a:solidFill>
                  <a:srgbClr val="FFFF00"/>
                </a:solidFill>
                <a:latin typeface="Verdana" panose="020B0604030504040204" pitchFamily="34" charset="0"/>
                <a:ea typeface="Verdana" panose="020B0604030504040204" pitchFamily="34" charset="0"/>
              </a:rPr>
              <a:t>Allow Social Networking</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Done</a:t>
            </a:r>
          </a:p>
          <a:p>
            <a:pPr>
              <a:buFont typeface="+mj-lt"/>
              <a:buAutoNum type="arabicPeriod"/>
            </a:pPr>
            <a:r>
              <a:rPr lang="en-US" sz="2400" dirty="0">
                <a:latin typeface="Verdana" panose="020B0604030504040204" pitchFamily="34" charset="0"/>
                <a:ea typeface="Verdana" panose="020B0604030504040204" pitchFamily="34" charset="0"/>
              </a:rPr>
              <a:t>Type your message</a:t>
            </a:r>
          </a:p>
          <a:p>
            <a:pPr>
              <a:buFont typeface="+mj-lt"/>
              <a:buAutoNum type="arabicPeriod"/>
            </a:pPr>
            <a:r>
              <a:rPr lang="en-US" sz="2400" dirty="0">
                <a:solidFill>
                  <a:srgbClr val="FFFF00"/>
                </a:solidFill>
                <a:latin typeface="Verdana" panose="020B0604030504040204" pitchFamily="34" charset="0"/>
                <a:ea typeface="Verdana" panose="020B0604030504040204" pitchFamily="34" charset="0"/>
              </a:rPr>
              <a:t>Touch and hold </a:t>
            </a:r>
            <a:r>
              <a:rPr lang="en-US" sz="2400" dirty="0">
                <a:latin typeface="Verdana" panose="020B0604030504040204" pitchFamily="34" charset="0"/>
                <a:ea typeface="Verdana" panose="020B0604030504040204" pitchFamily="34" charset="0"/>
              </a:rPr>
              <a:t>the speech display bar</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Share</a:t>
            </a:r>
          </a:p>
          <a:p>
            <a:pPr>
              <a:buFont typeface="+mj-lt"/>
              <a:buAutoNum type="arabicPeriod"/>
            </a:pPr>
            <a:r>
              <a:rPr lang="en-US" sz="2400" dirty="0">
                <a:latin typeface="Verdana" panose="020B0604030504040204" pitchFamily="34" charset="0"/>
                <a:ea typeface="Verdana" panose="020B0604030504040204" pitchFamily="34" charset="0"/>
              </a:rPr>
              <a:t>Choose the service you want to use</a:t>
            </a:r>
          </a:p>
          <a:p>
            <a:pPr>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Done</a:t>
            </a:r>
          </a:p>
        </p:txBody>
      </p:sp>
      <p:pic>
        <p:nvPicPr>
          <p:cNvPr id="9" name="Content Placeholder 8" descr="Images show to screens from the TouchChat app on how to send a message via email or social media.">
            <a:extLst>
              <a:ext uri="{FF2B5EF4-FFF2-40B4-BE49-F238E27FC236}">
                <a16:creationId xmlns:a16="http://schemas.microsoft.com/office/drawing/2014/main" id="{61BB4EF8-6DD9-490A-A0F8-940C174275F5}"/>
              </a:ext>
            </a:extLst>
          </p:cNvPr>
          <p:cNvPicPr>
            <a:picLocks noGrp="1" noChangeAspect="1"/>
          </p:cNvPicPr>
          <p:nvPr>
            <p:ph sz="half" idx="1"/>
          </p:nvPr>
        </p:nvPicPr>
        <p:blipFill>
          <a:blip r:embed="rId4"/>
          <a:stretch>
            <a:fillRect/>
          </a:stretch>
        </p:blipFill>
        <p:spPr>
          <a:xfrm>
            <a:off x="810000" y="2324060"/>
            <a:ext cx="2735634" cy="4372840"/>
          </a:xfrm>
        </p:spPr>
      </p:pic>
    </p:spTree>
    <p:custDataLst>
      <p:tags r:id="rId1"/>
    </p:custDataLst>
    <p:extLst>
      <p:ext uri="{BB962C8B-B14F-4D97-AF65-F5344CB8AC3E}">
        <p14:creationId xmlns:p14="http://schemas.microsoft.com/office/powerpoint/2010/main" val="221118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F3A0-699A-4F0D-BF44-69EF130A5266}"/>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TOUCHCHAT IN-ACTION</a:t>
            </a:r>
          </a:p>
        </p:txBody>
      </p:sp>
      <p:sp>
        <p:nvSpPr>
          <p:cNvPr id="3" name="Content Placeholder 2"/>
          <p:cNvSpPr>
            <a:spLocks noGrp="1"/>
          </p:cNvSpPr>
          <p:nvPr>
            <p:ph idx="1"/>
          </p:nvPr>
        </p:nvSpPr>
        <p:spPr/>
        <p:txBody>
          <a:bodyPr>
            <a:normAutofit/>
          </a:bodyPr>
          <a:lstStyle/>
          <a:p>
            <a:r>
              <a:rPr lang="en-US" sz="5400" dirty="0">
                <a:solidFill>
                  <a:srgbClr val="FFC000"/>
                </a:solidFill>
                <a:latin typeface="Arial" panose="020B0604020202020204" pitchFamily="34" charset="0"/>
                <a:cs typeface="Arial" panose="020B0604020202020204" pitchFamily="34" charset="0"/>
                <a:hlinkClick r:id="rId4"/>
              </a:rPr>
              <a:t>Watch</a:t>
            </a:r>
            <a:r>
              <a:rPr lang="en-US" sz="5400" dirty="0">
                <a:latin typeface="Arial" panose="020B0604020202020204" pitchFamily="34" charset="0"/>
                <a:cs typeface="Arial" panose="020B0604020202020204" pitchFamily="34" charset="0"/>
                <a:hlinkClick r:id="rId4"/>
              </a:rPr>
              <a:t> Movie</a:t>
            </a:r>
            <a:endParaRPr lang="en-US" sz="5400" dirty="0">
              <a:latin typeface="Arial" panose="020B0604020202020204" pitchFamily="34" charset="0"/>
              <a:cs typeface="Arial" panose="020B0604020202020204" pitchFamily="34" charset="0"/>
            </a:endParaRPr>
          </a:p>
          <a:p>
            <a:r>
              <a:rPr lang="en-US" sz="5400" dirty="0">
                <a:solidFill>
                  <a:srgbClr val="FFC000"/>
                </a:solidFill>
                <a:latin typeface="Arial" panose="020B0604020202020204" pitchFamily="34" charset="0"/>
                <a:cs typeface="Arial" panose="020B0604020202020204" pitchFamily="34" charset="0"/>
                <a:hlinkClick r:id="rId5"/>
              </a:rPr>
              <a:t>Link to </a:t>
            </a:r>
            <a:r>
              <a:rPr lang="en-US" sz="5400" dirty="0" err="1">
                <a:solidFill>
                  <a:srgbClr val="FFC000"/>
                </a:solidFill>
                <a:latin typeface="Arial" panose="020B0604020202020204" pitchFamily="34" charset="0"/>
                <a:cs typeface="Arial" panose="020B0604020202020204" pitchFamily="34" charset="0"/>
                <a:hlinkClick r:id="rId5"/>
              </a:rPr>
              <a:t>TouchChat</a:t>
            </a:r>
            <a:r>
              <a:rPr lang="en-US" sz="5400" dirty="0">
                <a:solidFill>
                  <a:srgbClr val="FFC000"/>
                </a:solidFill>
                <a:latin typeface="Arial" panose="020B0604020202020204" pitchFamily="34" charset="0"/>
                <a:cs typeface="Arial" panose="020B0604020202020204" pitchFamily="34" charset="0"/>
                <a:hlinkClick r:id="rId5"/>
              </a:rPr>
              <a:t> App Training Videos</a:t>
            </a:r>
            <a:endParaRPr lang="en-US" sz="5400" dirty="0">
              <a:solidFill>
                <a:srgbClr val="FFC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5467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61F1-9CAF-4C92-9FD3-5A12A2D97739}"/>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Bilingual Options</a:t>
            </a:r>
          </a:p>
        </p:txBody>
      </p:sp>
      <p:sp>
        <p:nvSpPr>
          <p:cNvPr id="3" name="Content Placeholder 2">
            <a:extLst>
              <a:ext uri="{FF2B5EF4-FFF2-40B4-BE49-F238E27FC236}">
                <a16:creationId xmlns:a16="http://schemas.microsoft.com/office/drawing/2014/main" id="{87E50843-F7E0-4C01-A946-990A1C6F773D}"/>
              </a:ext>
            </a:extLst>
          </p:cNvPr>
          <p:cNvSpPr>
            <a:spLocks noGrp="1"/>
          </p:cNvSpPr>
          <p:nvPr>
            <p:ph idx="1"/>
          </p:nvPr>
        </p:nvSpPr>
        <p:spPr>
          <a:xfrm>
            <a:off x="559837" y="2222287"/>
            <a:ext cx="11308701" cy="4439770"/>
          </a:xfrm>
        </p:spPr>
        <p:txBody>
          <a:bodyPr>
            <a:noAutofit/>
          </a:bodyPr>
          <a:lstStyle/>
          <a:p>
            <a:pPr marL="0" indent="0">
              <a:buNone/>
            </a:pPr>
            <a:r>
              <a:rPr lang="en-US" sz="2800" dirty="0">
                <a:latin typeface="Verdana" panose="020B0604030504040204" pitchFamily="34" charset="0"/>
                <a:ea typeface="Verdana" panose="020B0604030504040204" pitchFamily="34" charset="0"/>
              </a:rPr>
              <a:t>There are two ways of using </a:t>
            </a:r>
            <a:r>
              <a:rPr lang="en-US" sz="2800" dirty="0" err="1">
                <a:latin typeface="Verdana" panose="020B0604030504040204" pitchFamily="34" charset="0"/>
                <a:ea typeface="Verdana" panose="020B0604030504040204" pitchFamily="34" charset="0"/>
              </a:rPr>
              <a:t>TouchChat</a:t>
            </a:r>
            <a:r>
              <a:rPr lang="en-US" sz="2800" dirty="0">
                <a:latin typeface="Verdana" panose="020B0604030504040204" pitchFamily="34" charset="0"/>
                <a:ea typeface="Verdana" panose="020B0604030504040204" pitchFamily="34" charset="0"/>
              </a:rPr>
              <a:t> HD with languages.</a:t>
            </a:r>
          </a:p>
          <a:p>
            <a:pPr marL="0" indent="0">
              <a:buNone/>
            </a:pPr>
            <a:endParaRPr lang="en-US" sz="2800" dirty="0">
              <a:latin typeface="Verdana" panose="020B0604030504040204" pitchFamily="34" charset="0"/>
              <a:ea typeface="Verdana" panose="020B0604030504040204" pitchFamily="34" charset="0"/>
            </a:endParaRPr>
          </a:p>
          <a:p>
            <a:pPr>
              <a:buFont typeface="+mj-lt"/>
              <a:buAutoNum type="arabicPeriod"/>
            </a:pPr>
            <a:r>
              <a:rPr lang="en-US" sz="2800" dirty="0">
                <a:latin typeface="Verdana" panose="020B0604030504040204" pitchFamily="34" charset="0"/>
                <a:ea typeface="Verdana" panose="020B0604030504040204" pitchFamily="34" charset="0"/>
              </a:rPr>
              <a:t>The first option is make the voice speak a different language than the buttons by opening settings and changing the voice.</a:t>
            </a:r>
          </a:p>
          <a:p>
            <a:pPr>
              <a:buFont typeface="+mj-lt"/>
              <a:buAutoNum type="arabicPeriod"/>
            </a:pPr>
            <a:r>
              <a:rPr lang="en-US" sz="2800" dirty="0">
                <a:latin typeface="Verdana" panose="020B0604030504040204" pitchFamily="34" charset="0"/>
                <a:ea typeface="Verdana" panose="020B0604030504040204" pitchFamily="34" charset="0"/>
              </a:rPr>
              <a:t>The second option is to open the list of vocabulary files, and scroll down to Spanish.  Tap Spanish and it should open a listing of vocabulary files that can be used only in Spanish or in Spanish and English.</a:t>
            </a:r>
          </a:p>
        </p:txBody>
      </p:sp>
    </p:spTree>
    <p:custDataLst>
      <p:tags r:id="rId1"/>
    </p:custDataLst>
    <p:extLst>
      <p:ext uri="{BB962C8B-B14F-4D97-AF65-F5344CB8AC3E}">
        <p14:creationId xmlns:p14="http://schemas.microsoft.com/office/powerpoint/2010/main" val="120149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DA16A-71DF-434B-9D68-4656DD3A11FD}"/>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BACKING UP YOUR EDITED VOCABULARY with </a:t>
            </a:r>
            <a:r>
              <a:rPr lang="en-US" sz="4400" dirty="0" err="1">
                <a:latin typeface="Verdana" panose="020B0604030504040204" pitchFamily="34" charset="0"/>
                <a:ea typeface="Verdana" panose="020B0604030504040204" pitchFamily="34" charset="0"/>
              </a:rPr>
              <a:t>DropBox</a:t>
            </a:r>
            <a:endParaRPr lang="en-US" sz="4400" dirty="0">
              <a:latin typeface="Verdana" panose="020B0604030504040204" pitchFamily="34" charset="0"/>
              <a:ea typeface="Verdana" panose="020B0604030504040204" pitchFamily="34" charset="0"/>
            </a:endParaRPr>
          </a:p>
        </p:txBody>
      </p:sp>
      <p:pic>
        <p:nvPicPr>
          <p:cNvPr id="6" name="Content Placeholder 5" descr="Image are the 4 screens needed to back up a ">
            <a:extLst>
              <a:ext uri="{FF2B5EF4-FFF2-40B4-BE49-F238E27FC236}">
                <a16:creationId xmlns:a16="http://schemas.microsoft.com/office/drawing/2014/main" id="{17B624C8-DC2C-48C7-819A-0A88B9FC855D}"/>
              </a:ext>
            </a:extLst>
          </p:cNvPr>
          <p:cNvPicPr>
            <a:picLocks noGrp="1" noChangeAspect="1"/>
          </p:cNvPicPr>
          <p:nvPr>
            <p:ph sz="half" idx="2"/>
          </p:nvPr>
        </p:nvPicPr>
        <p:blipFill>
          <a:blip r:embed="rId4"/>
          <a:stretch>
            <a:fillRect/>
          </a:stretch>
        </p:blipFill>
        <p:spPr>
          <a:xfrm>
            <a:off x="197115" y="2208665"/>
            <a:ext cx="5723039" cy="4451879"/>
          </a:xfrm>
        </p:spPr>
      </p:pic>
      <p:sp>
        <p:nvSpPr>
          <p:cNvPr id="3" name="Content Placeholder 2">
            <a:extLst>
              <a:ext uri="{FF2B5EF4-FFF2-40B4-BE49-F238E27FC236}">
                <a16:creationId xmlns:a16="http://schemas.microsoft.com/office/drawing/2014/main" id="{94A0910F-AFEE-423F-A133-199803A142CD}"/>
              </a:ext>
            </a:extLst>
          </p:cNvPr>
          <p:cNvSpPr>
            <a:spLocks noGrp="1"/>
          </p:cNvSpPr>
          <p:nvPr>
            <p:ph sz="half" idx="1"/>
          </p:nvPr>
        </p:nvSpPr>
        <p:spPr>
          <a:xfrm>
            <a:off x="6271848" y="2208665"/>
            <a:ext cx="5559368" cy="4451879"/>
          </a:xfrm>
        </p:spPr>
        <p:txBody>
          <a:bodyPr>
            <a:normAutofit fontScale="77500" lnSpcReduction="20000"/>
          </a:bodyPr>
          <a:lstStyle/>
          <a:p>
            <a:pPr marL="742950" indent="-742950">
              <a:buFont typeface="+mj-lt"/>
              <a:buAutoNum type="arabicPeriod"/>
            </a:pPr>
            <a:r>
              <a:rPr lang="en-US" sz="3600" dirty="0">
                <a:latin typeface="Verdana" panose="020B0604030504040204" pitchFamily="34" charset="0"/>
                <a:ea typeface="Verdana" panose="020B0604030504040204" pitchFamily="34" charset="0"/>
              </a:rPr>
              <a:t>From the choose vocab screen, select </a:t>
            </a:r>
            <a:r>
              <a:rPr lang="en-US" sz="3600" dirty="0">
                <a:solidFill>
                  <a:srgbClr val="FFFF00"/>
                </a:solidFill>
                <a:latin typeface="Verdana" panose="020B0604030504040204" pitchFamily="34" charset="0"/>
                <a:ea typeface="Verdana" panose="020B0604030504040204" pitchFamily="34" charset="0"/>
              </a:rPr>
              <a:t>Menu.</a:t>
            </a:r>
          </a:p>
          <a:p>
            <a:pPr marL="742950" indent="-742950">
              <a:buFont typeface="+mj-lt"/>
              <a:buAutoNum type="arabicPeriod"/>
            </a:pPr>
            <a:r>
              <a:rPr lang="en-US" sz="3600" dirty="0">
                <a:latin typeface="Verdana" panose="020B0604030504040204" pitchFamily="34" charset="0"/>
                <a:ea typeface="Verdana" panose="020B0604030504040204" pitchFamily="34" charset="0"/>
              </a:rPr>
              <a:t>Select </a:t>
            </a:r>
            <a:r>
              <a:rPr lang="en-US" sz="3600" dirty="0">
                <a:solidFill>
                  <a:srgbClr val="FFFF00"/>
                </a:solidFill>
                <a:latin typeface="Verdana" panose="020B0604030504040204" pitchFamily="34" charset="0"/>
                <a:ea typeface="Verdana" panose="020B0604030504040204" pitchFamily="34" charset="0"/>
              </a:rPr>
              <a:t>Import/Export Vocab.</a:t>
            </a:r>
          </a:p>
          <a:p>
            <a:pPr marL="742950" indent="-742950">
              <a:buFont typeface="+mj-lt"/>
              <a:buAutoNum type="arabicPeriod"/>
            </a:pPr>
            <a:r>
              <a:rPr lang="en-US" sz="3600" dirty="0">
                <a:latin typeface="Verdana" panose="020B0604030504040204" pitchFamily="34" charset="0"/>
                <a:ea typeface="Verdana" panose="020B0604030504040204" pitchFamily="34" charset="0"/>
              </a:rPr>
              <a:t>Tap</a:t>
            </a:r>
            <a:r>
              <a:rPr lang="en-US" sz="3600" dirty="0">
                <a:solidFill>
                  <a:srgbClr val="FFFF00"/>
                </a:solidFill>
                <a:latin typeface="Verdana" panose="020B0604030504040204" pitchFamily="34" charset="0"/>
                <a:ea typeface="Verdana" panose="020B0604030504040204" pitchFamily="34" charset="0"/>
              </a:rPr>
              <a:t> Export to </a:t>
            </a:r>
            <a:r>
              <a:rPr lang="en-US" sz="3600" dirty="0" err="1">
                <a:solidFill>
                  <a:srgbClr val="FFFF00"/>
                </a:solidFill>
                <a:latin typeface="Verdana" panose="020B0604030504040204" pitchFamily="34" charset="0"/>
                <a:ea typeface="Verdana" panose="020B0604030504040204" pitchFamily="34" charset="0"/>
              </a:rPr>
              <a:t>DropBox</a:t>
            </a:r>
            <a:endParaRPr lang="en-US" sz="3600" dirty="0">
              <a:solidFill>
                <a:srgbClr val="FFFF00"/>
              </a:solidFill>
              <a:latin typeface="Verdana" panose="020B0604030504040204" pitchFamily="34" charset="0"/>
              <a:ea typeface="Verdana" panose="020B0604030504040204" pitchFamily="34" charset="0"/>
            </a:endParaRPr>
          </a:p>
          <a:p>
            <a:pPr marL="742950" indent="-742950">
              <a:buFont typeface="+mj-lt"/>
              <a:buAutoNum type="arabicPeriod"/>
            </a:pPr>
            <a:r>
              <a:rPr lang="en-US" sz="3600" dirty="0">
                <a:latin typeface="Verdana" panose="020B0604030504040204" pitchFamily="34" charset="0"/>
                <a:ea typeface="Verdana" panose="020B0604030504040204" pitchFamily="34" charset="0"/>
              </a:rPr>
              <a:t>Select the vocab list to back up.</a:t>
            </a:r>
          </a:p>
          <a:p>
            <a:pPr marL="742950" indent="-742950">
              <a:buFont typeface="+mj-lt"/>
              <a:buAutoNum type="arabicPeriod"/>
            </a:pPr>
            <a:r>
              <a:rPr lang="en-US" sz="3600" dirty="0">
                <a:latin typeface="Verdana" panose="020B0604030504040204" pitchFamily="34" charset="0"/>
                <a:ea typeface="Verdana" panose="020B0604030504040204" pitchFamily="34" charset="0"/>
              </a:rPr>
              <a:t>Change the file name or add a date if needed.</a:t>
            </a:r>
          </a:p>
          <a:p>
            <a:pPr marL="742950" indent="-742950">
              <a:buFont typeface="+mj-lt"/>
              <a:buAutoNum type="arabicPeriod"/>
            </a:pPr>
            <a:r>
              <a:rPr lang="en-US" sz="3600" dirty="0">
                <a:latin typeface="Verdana" panose="020B0604030504040204" pitchFamily="34" charset="0"/>
                <a:ea typeface="Verdana" panose="020B0604030504040204" pitchFamily="34" charset="0"/>
              </a:rPr>
              <a:t>Select</a:t>
            </a:r>
            <a:r>
              <a:rPr lang="en-US" sz="3600" dirty="0">
                <a:solidFill>
                  <a:srgbClr val="FFFF00"/>
                </a:solidFill>
                <a:latin typeface="Verdana" panose="020B0604030504040204" pitchFamily="34" charset="0"/>
                <a:ea typeface="Verdana" panose="020B0604030504040204" pitchFamily="34" charset="0"/>
              </a:rPr>
              <a:t> Upload.</a:t>
            </a:r>
          </a:p>
        </p:txBody>
      </p:sp>
    </p:spTree>
    <p:custDataLst>
      <p:tags r:id="rId1"/>
    </p:custDataLst>
    <p:extLst>
      <p:ext uri="{BB962C8B-B14F-4D97-AF65-F5344CB8AC3E}">
        <p14:creationId xmlns:p14="http://schemas.microsoft.com/office/powerpoint/2010/main" val="1117179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AE1B0-46AA-48E5-85F1-74671DAA1C11}"/>
              </a:ext>
            </a:extLst>
          </p:cNvPr>
          <p:cNvSpPr>
            <a:spLocks noGrp="1"/>
          </p:cNvSpPr>
          <p:nvPr>
            <p:ph type="ctrTitle"/>
          </p:nvPr>
        </p:nvSpPr>
        <p:spPr>
          <a:xfrm>
            <a:off x="835831" y="738808"/>
            <a:ext cx="10572000" cy="2971051"/>
          </a:xfrm>
        </p:spPr>
        <p:txBody>
          <a:bodyPr anchor="t"/>
          <a:lstStyle/>
          <a:p>
            <a:r>
              <a:rPr lang="en-US" dirty="0">
                <a:latin typeface="Verdana" panose="020B0604030504040204" pitchFamily="34" charset="0"/>
                <a:ea typeface="Verdana" panose="020B0604030504040204" pitchFamily="34" charset="0"/>
              </a:rPr>
              <a:t>QUESTIONS??</a:t>
            </a:r>
            <a:br>
              <a:rPr lang="en-US" dirty="0">
                <a:latin typeface="Verdana" panose="020B0604030504040204" pitchFamily="34" charset="0"/>
                <a:ea typeface="Verdana" panose="020B0604030504040204" pitchFamily="34" charset="0"/>
                <a:cs typeface="Verdana"/>
              </a:rPr>
            </a:br>
            <a:br>
              <a:rPr lang="en-US" dirty="0">
                <a:latin typeface="Verdana" panose="020B0604030504040204" pitchFamily="34" charset="0"/>
                <a:ea typeface="Verdana" panose="020B0604030504040204" pitchFamily="34" charset="0"/>
                <a:cs typeface="Verdana"/>
              </a:rPr>
            </a:br>
            <a:endParaRPr lang="en-US" dirty="0">
              <a:latin typeface="Verdana" panose="020B0604030504040204" pitchFamily="34" charset="0"/>
              <a:ea typeface="Verdana" panose="020B0604030504040204" pitchFamily="34" charset="0"/>
            </a:endParaRPr>
          </a:p>
        </p:txBody>
      </p:sp>
      <p:sp>
        <p:nvSpPr>
          <p:cNvPr id="5" name="Subtitle 4">
            <a:extLst>
              <a:ext uri="{FF2B5EF4-FFF2-40B4-BE49-F238E27FC236}">
                <a16:creationId xmlns:a16="http://schemas.microsoft.com/office/drawing/2014/main" id="{2DC23A12-214C-4A2A-950F-8074EDCD6C70}"/>
              </a:ext>
            </a:extLst>
          </p:cNvPr>
          <p:cNvSpPr>
            <a:spLocks noGrp="1"/>
          </p:cNvSpPr>
          <p:nvPr>
            <p:ph type="subTitle" idx="1"/>
          </p:nvPr>
        </p:nvSpPr>
        <p:spPr>
          <a:xfrm>
            <a:off x="305292" y="5187062"/>
            <a:ext cx="9360694" cy="1577153"/>
          </a:xfrm>
        </p:spPr>
        <p:txBody>
          <a:bodyPr>
            <a:normAutofit/>
          </a:bodyPr>
          <a:lstStyle/>
          <a:p>
            <a:r>
              <a:rPr lang="en-US" sz="2800" dirty="0">
                <a:latin typeface="Verdana" panose="020B0604030504040204" pitchFamily="34" charset="0"/>
                <a:ea typeface="Verdana" panose="020B0604030504040204" pitchFamily="34" charset="0"/>
              </a:rPr>
              <a:t>Visit the </a:t>
            </a:r>
            <a:r>
              <a:rPr lang="en-US" sz="2800" dirty="0" err="1">
                <a:solidFill>
                  <a:schemeClr val="accent1"/>
                </a:solidFill>
                <a:latin typeface="Verdana" panose="020B0604030504040204" pitchFamily="34" charset="0"/>
                <a:ea typeface="Verdana" panose="020B0604030504040204" pitchFamily="34" charset="0"/>
                <a:hlinkClick r:id="rId3"/>
              </a:rPr>
              <a:t>TouchChat</a:t>
            </a:r>
            <a:r>
              <a:rPr lang="en-US" sz="2800" dirty="0">
                <a:latin typeface="Verdana" panose="020B0604030504040204" pitchFamily="34" charset="0"/>
                <a:ea typeface="Verdana" panose="020B0604030504040204" pitchFamily="34" charset="0"/>
              </a:rPr>
              <a:t> website for the most recent training videos and technical support articles</a:t>
            </a:r>
          </a:p>
          <a:p>
            <a:r>
              <a:rPr lang="en-US" sz="2800" dirty="0">
                <a:latin typeface="Verdana" panose="020B0604030504040204" pitchFamily="34" charset="0"/>
                <a:ea typeface="Verdana" panose="020B0604030504040204" pitchFamily="34" charset="0"/>
              </a:rPr>
              <a:t>https://touchchatapp.com/support/touchchat</a:t>
            </a:r>
          </a:p>
        </p:txBody>
      </p:sp>
      <p:pic>
        <p:nvPicPr>
          <p:cNvPr id="7" name="Picture 6" descr="Image is the Communication Technology Education Center logo">
            <a:extLst>
              <a:ext uri="{FF2B5EF4-FFF2-40B4-BE49-F238E27FC236}">
                <a16:creationId xmlns:a16="http://schemas.microsoft.com/office/drawing/2014/main" id="{B7ADAC1F-DC9A-49C2-84BA-B61590539BAD}"/>
              </a:ext>
            </a:extLst>
          </p:cNvPr>
          <p:cNvPicPr>
            <a:picLocks noChangeAspect="1"/>
          </p:cNvPicPr>
          <p:nvPr/>
        </p:nvPicPr>
        <p:blipFill>
          <a:blip r:embed="rId4"/>
          <a:stretch>
            <a:fillRect/>
          </a:stretch>
        </p:blipFill>
        <p:spPr>
          <a:xfrm>
            <a:off x="9512968" y="4848726"/>
            <a:ext cx="2679032" cy="2009274"/>
          </a:xfrm>
          <a:prstGeom prst="rect">
            <a:avLst/>
          </a:prstGeom>
        </p:spPr>
      </p:pic>
    </p:spTree>
    <p:custDataLst>
      <p:tags r:id="rId1"/>
    </p:custDataLst>
    <p:extLst>
      <p:ext uri="{BB962C8B-B14F-4D97-AF65-F5344CB8AC3E}">
        <p14:creationId xmlns:p14="http://schemas.microsoft.com/office/powerpoint/2010/main" val="311801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8510-9A2C-45C8-9997-A939A34AFEF9}"/>
              </a:ext>
            </a:extLst>
          </p:cNvPr>
          <p:cNvSpPr>
            <a:spLocks noGrp="1"/>
          </p:cNvSpPr>
          <p:nvPr>
            <p:ph type="title"/>
          </p:nvPr>
        </p:nvSpPr>
        <p:spPr>
          <a:xfrm>
            <a:off x="367810" y="394433"/>
            <a:ext cx="11456377" cy="970450"/>
          </a:xfrm>
        </p:spPr>
        <p:txBody>
          <a:bodyPr/>
          <a:lstStyle/>
          <a:p>
            <a:r>
              <a:rPr lang="en-US" sz="4400" dirty="0">
                <a:latin typeface="Verdana" panose="020B0604030504040204" pitchFamily="34" charset="0"/>
                <a:ea typeface="Verdana" panose="020B0604030504040204" pitchFamily="34" charset="0"/>
              </a:rPr>
              <a:t>CONSIDERATIONS FOR SELECTION</a:t>
            </a:r>
          </a:p>
        </p:txBody>
      </p:sp>
      <p:sp>
        <p:nvSpPr>
          <p:cNvPr id="3" name="Content Placeholder 2">
            <a:extLst>
              <a:ext uri="{FF2B5EF4-FFF2-40B4-BE49-F238E27FC236}">
                <a16:creationId xmlns:a16="http://schemas.microsoft.com/office/drawing/2014/main" id="{7BF7C59B-C536-4D60-BE6C-3C802C7C50E8}"/>
              </a:ext>
            </a:extLst>
          </p:cNvPr>
          <p:cNvSpPr>
            <a:spLocks noGrp="1"/>
          </p:cNvSpPr>
          <p:nvPr>
            <p:ph idx="1"/>
          </p:nvPr>
        </p:nvSpPr>
        <p:spPr>
          <a:xfrm>
            <a:off x="635832" y="2470481"/>
            <a:ext cx="10554574" cy="3636511"/>
          </a:xfrm>
        </p:spPr>
        <p:txBody>
          <a:bodyPr>
            <a:noAutofit/>
          </a:bodyPr>
          <a:lstStyle/>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Symbol supports for literacy needs</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Large range of vocabulary layouts</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Large core word vocabulary</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Customization for language, vision and physical needs</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Spanish vocabulary available</a:t>
            </a:r>
          </a:p>
        </p:txBody>
      </p:sp>
    </p:spTree>
    <p:custDataLst>
      <p:tags r:id="rId1"/>
    </p:custDataLst>
    <p:extLst>
      <p:ext uri="{BB962C8B-B14F-4D97-AF65-F5344CB8AC3E}">
        <p14:creationId xmlns:p14="http://schemas.microsoft.com/office/powerpoint/2010/main" val="35205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0B30-8789-47F9-B011-74B0116500C2}"/>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RATE ENHANCEMENT</a:t>
            </a:r>
          </a:p>
        </p:txBody>
      </p:sp>
      <p:pic>
        <p:nvPicPr>
          <p:cNvPr id="7" name="Content Placeholder 6" descr="Images show three different vocabulary pages.  Image 1 is a core word vocabulary page.  Image 2 shows icon prediction and image 3 shows word predicion.">
            <a:extLst>
              <a:ext uri="{FF2B5EF4-FFF2-40B4-BE49-F238E27FC236}">
                <a16:creationId xmlns:a16="http://schemas.microsoft.com/office/drawing/2014/main" id="{A6205ED2-86FE-4CB1-B7D8-C4CC9ADAE266}"/>
              </a:ext>
            </a:extLst>
          </p:cNvPr>
          <p:cNvPicPr>
            <a:picLocks noGrp="1" noChangeAspect="1"/>
          </p:cNvPicPr>
          <p:nvPr>
            <p:ph idx="1"/>
          </p:nvPr>
        </p:nvPicPr>
        <p:blipFill>
          <a:blip r:embed="rId4"/>
          <a:stretch>
            <a:fillRect/>
          </a:stretch>
        </p:blipFill>
        <p:spPr>
          <a:xfrm>
            <a:off x="351676" y="2500604"/>
            <a:ext cx="11488648" cy="3153747"/>
          </a:xfrm>
        </p:spPr>
      </p:pic>
    </p:spTree>
    <p:custDataLst>
      <p:tags r:id="rId1"/>
    </p:custDataLst>
    <p:extLst>
      <p:ext uri="{BB962C8B-B14F-4D97-AF65-F5344CB8AC3E}">
        <p14:creationId xmlns:p14="http://schemas.microsoft.com/office/powerpoint/2010/main" val="96112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19A1-8D3B-4BEF-A520-5B238FFAE9DD}"/>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VOCABULARY OPTIONS</a:t>
            </a:r>
          </a:p>
        </p:txBody>
      </p:sp>
      <p:pic>
        <p:nvPicPr>
          <p:cNvPr id="5" name="Content Placeholder 4" descr="Image shows six different vocabulary pages to share the wide range of vocabulary layouts that TouchChat offers.">
            <a:extLst>
              <a:ext uri="{FF2B5EF4-FFF2-40B4-BE49-F238E27FC236}">
                <a16:creationId xmlns:a16="http://schemas.microsoft.com/office/drawing/2014/main" id="{A92859F0-13C1-4DE6-8847-E7F09A13158C}"/>
              </a:ext>
            </a:extLst>
          </p:cNvPr>
          <p:cNvPicPr>
            <a:picLocks noGrp="1" noChangeAspect="1"/>
          </p:cNvPicPr>
          <p:nvPr>
            <p:ph idx="1"/>
          </p:nvPr>
        </p:nvPicPr>
        <p:blipFill>
          <a:blip r:embed="rId4"/>
          <a:stretch>
            <a:fillRect/>
          </a:stretch>
        </p:blipFill>
        <p:spPr>
          <a:xfrm>
            <a:off x="1151590" y="2222500"/>
            <a:ext cx="9888818" cy="4451018"/>
          </a:xfrm>
        </p:spPr>
      </p:pic>
    </p:spTree>
    <p:custDataLst>
      <p:tags r:id="rId1"/>
    </p:custDataLst>
    <p:extLst>
      <p:ext uri="{BB962C8B-B14F-4D97-AF65-F5344CB8AC3E}">
        <p14:creationId xmlns:p14="http://schemas.microsoft.com/office/powerpoint/2010/main" val="1852259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C8F5-2A38-4385-B550-1B87DB01D562}"/>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WORD POWER</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CORE WORD VOCABULARY</a:t>
            </a:r>
          </a:p>
        </p:txBody>
      </p:sp>
      <p:pic>
        <p:nvPicPr>
          <p:cNvPr id="6" name="Content Placeholder 5" descr="Image is six core word vocabulary grids to show the large number of vocabulary layouts that TouchChat has.">
            <a:extLst>
              <a:ext uri="{FF2B5EF4-FFF2-40B4-BE49-F238E27FC236}">
                <a16:creationId xmlns:a16="http://schemas.microsoft.com/office/drawing/2014/main" id="{89600F5D-08D2-45C3-BEEB-23F8519B324A}"/>
              </a:ext>
            </a:extLst>
          </p:cNvPr>
          <p:cNvPicPr>
            <a:picLocks noGrp="1" noChangeAspect="1"/>
          </p:cNvPicPr>
          <p:nvPr>
            <p:ph idx="1"/>
          </p:nvPr>
        </p:nvPicPr>
        <p:blipFill>
          <a:blip r:embed="rId4"/>
          <a:stretch>
            <a:fillRect/>
          </a:stretch>
        </p:blipFill>
        <p:spPr>
          <a:xfrm>
            <a:off x="943593" y="2222500"/>
            <a:ext cx="9590908" cy="4188312"/>
          </a:xfrm>
        </p:spPr>
      </p:pic>
    </p:spTree>
    <p:custDataLst>
      <p:tags r:id="rId1"/>
    </p:custDataLst>
    <p:extLst>
      <p:ext uri="{BB962C8B-B14F-4D97-AF65-F5344CB8AC3E}">
        <p14:creationId xmlns:p14="http://schemas.microsoft.com/office/powerpoint/2010/main" val="416345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BC7E-ADB9-4F40-A115-B70177F8122F}"/>
              </a:ext>
            </a:extLst>
          </p:cNvPr>
          <p:cNvSpPr>
            <a:spLocks noGrp="1"/>
          </p:cNvSpPr>
          <p:nvPr>
            <p:ph type="title"/>
          </p:nvPr>
        </p:nvSpPr>
        <p:spPr>
          <a:xfrm>
            <a:off x="313507" y="407999"/>
            <a:ext cx="11878493" cy="976664"/>
          </a:xfrm>
        </p:spPr>
        <p:txBody>
          <a:bodyPr/>
          <a:lstStyle/>
          <a:p>
            <a:r>
              <a:rPr lang="en-US" sz="4400" dirty="0">
                <a:latin typeface="Verdana" panose="020B0604030504040204" pitchFamily="34" charset="0"/>
                <a:ea typeface="Verdana" panose="020B0604030504040204" pitchFamily="34" charset="0"/>
              </a:rPr>
              <a:t>SELECTING A VOCABULARY FILE</a:t>
            </a:r>
          </a:p>
        </p:txBody>
      </p:sp>
      <p:pic>
        <p:nvPicPr>
          <p:cNvPr id="6" name="Content Placeholder 5" descr="Image shows the Vocab button to tape to select a vocabulary file.">
            <a:extLst>
              <a:ext uri="{FF2B5EF4-FFF2-40B4-BE49-F238E27FC236}">
                <a16:creationId xmlns:a16="http://schemas.microsoft.com/office/drawing/2014/main" id="{C3DDF51C-6F2B-47AF-BB16-38B1D17745DD}"/>
              </a:ext>
            </a:extLst>
          </p:cNvPr>
          <p:cNvPicPr>
            <a:picLocks noGrp="1" noChangeAspect="1"/>
          </p:cNvPicPr>
          <p:nvPr>
            <p:ph sz="half" idx="1"/>
          </p:nvPr>
        </p:nvPicPr>
        <p:blipFill>
          <a:blip r:embed="rId4"/>
          <a:stretch>
            <a:fillRect/>
          </a:stretch>
        </p:blipFill>
        <p:spPr>
          <a:xfrm>
            <a:off x="318117" y="2857500"/>
            <a:ext cx="5426191" cy="1143000"/>
          </a:xfrm>
        </p:spPr>
      </p:pic>
      <p:sp>
        <p:nvSpPr>
          <p:cNvPr id="3" name="Rectangle: Rounded Corners 2" descr="Image is of the TouchChat menu to indicate where to find the vocab key to select a vocabulary file">
            <a:extLst>
              <a:ext uri="{FF2B5EF4-FFF2-40B4-BE49-F238E27FC236}">
                <a16:creationId xmlns:a16="http://schemas.microsoft.com/office/drawing/2014/main" id="{78C9B4C6-2112-447A-BB2B-C4FBE478D10A}"/>
              </a:ext>
            </a:extLst>
          </p:cNvPr>
          <p:cNvSpPr/>
          <p:nvPr/>
        </p:nvSpPr>
        <p:spPr>
          <a:xfrm>
            <a:off x="188259" y="3133166"/>
            <a:ext cx="726141" cy="59166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023796C-CBF5-4141-99B9-DEDA25D0F327}"/>
              </a:ext>
            </a:extLst>
          </p:cNvPr>
          <p:cNvSpPr>
            <a:spLocks noGrp="1"/>
          </p:cNvSpPr>
          <p:nvPr>
            <p:ph sz="half" idx="2"/>
          </p:nvPr>
        </p:nvSpPr>
        <p:spPr>
          <a:xfrm>
            <a:off x="6534107" y="2366314"/>
            <a:ext cx="5194583" cy="3638764"/>
          </a:xfrm>
        </p:spPr>
        <p:txBody>
          <a:bodyPr/>
          <a:lstStyle/>
          <a:p>
            <a:pPr marL="514350" indent="-514350">
              <a:buFont typeface="+mj-lt"/>
              <a:buAutoNum type="arabicPeriod"/>
            </a:pPr>
            <a:r>
              <a:rPr lang="en-US" sz="3200" dirty="0">
                <a:latin typeface="Verdana" panose="020B0604030504040204" pitchFamily="34" charset="0"/>
                <a:ea typeface="Verdana" panose="020B0604030504040204" pitchFamily="34" charset="0"/>
              </a:rPr>
              <a:t>Tap </a:t>
            </a:r>
            <a:r>
              <a:rPr lang="en-US" sz="3200" dirty="0">
                <a:solidFill>
                  <a:srgbClr val="FFFF00"/>
                </a:solidFill>
                <a:latin typeface="Verdana" panose="020B0604030504040204" pitchFamily="34" charset="0"/>
                <a:ea typeface="Verdana" panose="020B0604030504040204" pitchFamily="34" charset="0"/>
              </a:rPr>
              <a:t>Vocab</a:t>
            </a:r>
            <a:r>
              <a:rPr lang="en-US" sz="3200" dirty="0">
                <a:latin typeface="Verdana" panose="020B0604030504040204" pitchFamily="34" charset="0"/>
                <a:ea typeface="Verdana" panose="020B0604030504040204" pitchFamily="34" charset="0"/>
              </a:rPr>
              <a:t> in upper left hand corner</a:t>
            </a:r>
          </a:p>
          <a:p>
            <a:pPr marL="514350" indent="-514350">
              <a:buFont typeface="+mj-lt"/>
              <a:buAutoNum type="arabicPeriod"/>
            </a:pPr>
            <a:r>
              <a:rPr lang="en-US" sz="3200" dirty="0">
                <a:latin typeface="Verdana" panose="020B0604030504040204" pitchFamily="34" charset="0"/>
                <a:ea typeface="Verdana" panose="020B0604030504040204" pitchFamily="34" charset="0"/>
              </a:rPr>
              <a:t>Press </a:t>
            </a:r>
            <a:r>
              <a:rPr lang="en-US" sz="3200" dirty="0">
                <a:solidFill>
                  <a:srgbClr val="FFFF00"/>
                </a:solidFill>
                <a:latin typeface="Verdana" panose="020B0604030504040204" pitchFamily="34" charset="0"/>
                <a:ea typeface="Verdana" panose="020B0604030504040204" pitchFamily="34" charset="0"/>
              </a:rPr>
              <a:t>Choose new vocab</a:t>
            </a:r>
          </a:p>
          <a:p>
            <a:pPr marL="514350" indent="-514350">
              <a:buFont typeface="+mj-lt"/>
              <a:buAutoNum type="arabicPeriod"/>
            </a:pPr>
            <a:r>
              <a:rPr lang="en-US" sz="3200" dirty="0">
                <a:latin typeface="Verdana" panose="020B0604030504040204" pitchFamily="34" charset="0"/>
                <a:ea typeface="Verdana" panose="020B0604030504040204" pitchFamily="34" charset="0"/>
              </a:rPr>
              <a:t>Scroll to find your vocabulary file.</a:t>
            </a:r>
          </a:p>
          <a:p>
            <a:pPr>
              <a:buFont typeface="Arial" panose="020B0604020202020204" pitchFamily="34" charset="0"/>
              <a:buChar char="•"/>
            </a:pPr>
            <a:endParaRPr lang="en-US" dirty="0">
              <a:solidFill>
                <a:srgbClr val="FFFF00"/>
              </a:solidFill>
            </a:endParaRPr>
          </a:p>
        </p:txBody>
      </p:sp>
    </p:spTree>
    <p:custDataLst>
      <p:tags r:id="rId1"/>
    </p:custDataLst>
    <p:extLst>
      <p:ext uri="{BB962C8B-B14F-4D97-AF65-F5344CB8AC3E}">
        <p14:creationId xmlns:p14="http://schemas.microsoft.com/office/powerpoint/2010/main" val="3018959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CC46C2-10D4-4C2F-9D4A-B7AF9CF320F4}"/>
              </a:ext>
            </a:extLst>
          </p:cNvPr>
          <p:cNvSpPr>
            <a:spLocks noGrp="1"/>
          </p:cNvSpPr>
          <p:nvPr>
            <p:ph type="title"/>
          </p:nvPr>
        </p:nvSpPr>
        <p:spPr>
          <a:xfrm>
            <a:off x="375138" y="1337748"/>
            <a:ext cx="10888704" cy="1468800"/>
          </a:xfrm>
        </p:spPr>
        <p:txBody>
          <a:bodyPr/>
          <a:lstStyle/>
          <a:p>
            <a:pPr algn="ctr"/>
            <a:r>
              <a:rPr lang="en-US" dirty="0"/>
              <a:t>   </a:t>
            </a:r>
            <a:r>
              <a:rPr lang="en-US" dirty="0">
                <a:latin typeface="Verdana" panose="020B0604030504040204" pitchFamily="34" charset="0"/>
                <a:ea typeface="Verdana" panose="020B0604030504040204" pitchFamily="34" charset="0"/>
              </a:rPr>
              <a:t>Let’s try out the vocabularies</a:t>
            </a:r>
          </a:p>
        </p:txBody>
      </p:sp>
    </p:spTree>
    <p:custDataLst>
      <p:tags r:id="rId1"/>
    </p:custDataLst>
    <p:extLst>
      <p:ext uri="{BB962C8B-B14F-4D97-AF65-F5344CB8AC3E}">
        <p14:creationId xmlns:p14="http://schemas.microsoft.com/office/powerpoint/2010/main" val="25778039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QUOTABLE" val="QlJK0o6V"/>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3238</TotalTime>
  <Words>2858</Words>
  <Application>Microsoft Office PowerPoint</Application>
  <PresentationFormat>Widescreen</PresentationFormat>
  <Paragraphs>294</Paragraphs>
  <Slides>32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Century Gothic</vt:lpstr>
      <vt:lpstr>Questrial</vt:lpstr>
      <vt:lpstr>Verdana</vt:lpstr>
      <vt:lpstr>Wingdings 2</vt:lpstr>
      <vt:lpstr>Quotable</vt:lpstr>
      <vt:lpstr>SETTING UP &amp; USING TOUCHCHAT HD WORDPOWER</vt:lpstr>
      <vt:lpstr>LEARNING OBJECTIVES</vt:lpstr>
      <vt:lpstr>TOUCHCHAT IN-ACTION</vt:lpstr>
      <vt:lpstr>CONSIDERATIONS FOR SELECTION</vt:lpstr>
      <vt:lpstr>RATE ENHANCEMENT</vt:lpstr>
      <vt:lpstr>VOCABULARY OPTIONS</vt:lpstr>
      <vt:lpstr>WORD POWER CORE WORD VOCABULARY</vt:lpstr>
      <vt:lpstr>SELECTING A VOCABULARY FILE</vt:lpstr>
      <vt:lpstr>   Let’s try out the vocabularies</vt:lpstr>
      <vt:lpstr>STORING CUSTOM VOCABULARY</vt:lpstr>
      <vt:lpstr>SOUND SETTINGS:  CHANGING THE VOICE</vt:lpstr>
      <vt:lpstr>SOUND SETTINGS:  TURNING BUTTON CLICKS ON AND OFF</vt:lpstr>
      <vt:lpstr>CHANGING YOUR TOUCH SETTINGS:  ACTIVATE ON RELEASE</vt:lpstr>
      <vt:lpstr>COMMUNICATION OVER ANY SPEAKERPHONE</vt:lpstr>
      <vt:lpstr>IN-PERSON VS.  DISTANCE COMMUNICATION</vt:lpstr>
      <vt:lpstr>COMMUNICATION WHEN YOU CAN HEAR ME &amp; SEE ME</vt:lpstr>
      <vt:lpstr>COMMUNICATION WHEN YOU CAN ONLY HEAR ME</vt:lpstr>
      <vt:lpstr>PURPOSE OF A PHONE SCRIPT</vt:lpstr>
      <vt:lpstr>CONTENT OF A PHONE SCRIPT</vt:lpstr>
      <vt:lpstr>EDITING A BUTTON</vt:lpstr>
      <vt:lpstr>CUSTOMIZE BUTTON PREFERENCES</vt:lpstr>
      <vt:lpstr>SAVE CUSTOMIZED BUTTON PREFERENCES</vt:lpstr>
      <vt:lpstr>BUTTON ACTIONS:   NAVIGATE TO A DIFFERENT PAGE</vt:lpstr>
      <vt:lpstr>COPY AND PASTE A BUTTON</vt:lpstr>
      <vt:lpstr>Lets Practice # 1 Word Power 42</vt:lpstr>
      <vt:lpstr>Lets Practice # 2 – Word power 42</vt:lpstr>
      <vt:lpstr>Lets Practice # 3 Word Power 140</vt:lpstr>
      <vt:lpstr>Lets Practice # 4 Word Power 140</vt:lpstr>
      <vt:lpstr>SENDING YOUR MESSAGE EMAIL &amp; SOCIAL MEDIA</vt:lpstr>
      <vt:lpstr>Bilingual Options</vt:lpstr>
      <vt:lpstr>BACKING UP YOUR EDITED VOCABULARY with DropBox</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 &amp; USING TOUCHCHAT HD WORDPOWER</dc:title>
  <dc:creator>Diane Crum</dc:creator>
  <cp:lastModifiedBy>Hansen, Kevin@DOR</cp:lastModifiedBy>
  <cp:revision>105</cp:revision>
  <cp:lastPrinted>2018-07-30T07:57:23Z</cp:lastPrinted>
  <dcterms:created xsi:type="dcterms:W3CDTF">2018-07-23T23:41:25Z</dcterms:created>
  <dcterms:modified xsi:type="dcterms:W3CDTF">2020-06-26T14:56:26Z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AF93C7F1-7843-4728-A25D-EF5FA49E45B2</vt:lpwstr>
  </property>
  <property fmtid="{D5CDD505-2E9C-101B-9397-08002B2CF9AE}" pid="3" name="ArticulatePath">
    <vt:lpwstr>Presentation4</vt:lpwstr>
  </property>
</Properties>
</file>