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8"/>
  </p:notesMasterIdLst>
  <p:sldIdLst>
    <p:sldId id="256" r:id="rId2"/>
    <p:sldId id="289" r:id="rId3"/>
    <p:sldId id="294" r:id="rId4"/>
    <p:sldId id="258" r:id="rId5"/>
    <p:sldId id="257" r:id="rId6"/>
    <p:sldId id="296" r:id="rId7"/>
    <p:sldId id="263" r:id="rId8"/>
    <p:sldId id="297" r:id="rId9"/>
    <p:sldId id="300" r:id="rId10"/>
    <p:sldId id="304" r:id="rId11"/>
    <p:sldId id="303" r:id="rId12"/>
    <p:sldId id="265" r:id="rId13"/>
    <p:sldId id="295" r:id="rId14"/>
    <p:sldId id="306" r:id="rId15"/>
    <p:sldId id="321" r:id="rId16"/>
    <p:sldId id="298" r:id="rId17"/>
    <p:sldId id="301" r:id="rId18"/>
    <p:sldId id="278" r:id="rId19"/>
    <p:sldId id="307" r:id="rId20"/>
    <p:sldId id="316" r:id="rId21"/>
    <p:sldId id="317" r:id="rId22"/>
    <p:sldId id="319" r:id="rId23"/>
    <p:sldId id="260" r:id="rId24"/>
    <p:sldId id="259" r:id="rId25"/>
    <p:sldId id="281" r:id="rId26"/>
    <p:sldId id="282" r:id="rId27"/>
    <p:sldId id="266" r:id="rId28"/>
    <p:sldId id="293" r:id="rId29"/>
    <p:sldId id="311" r:id="rId30"/>
    <p:sldId id="305" r:id="rId31"/>
    <p:sldId id="323" r:id="rId32"/>
    <p:sldId id="268" r:id="rId33"/>
    <p:sldId id="320" r:id="rId34"/>
    <p:sldId id="279" r:id="rId35"/>
    <p:sldId id="309" r:id="rId36"/>
    <p:sldId id="280" r:id="rId37"/>
  </p:sldIdLst>
  <p:sldSz cx="12192000" cy="6858000"/>
  <p:notesSz cx="9309100" cy="7023100"/>
  <p:custDataLst>
    <p:tags r:id="rId3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IE CRUM" initials="JC" lastIdx="11" clrIdx="0">
    <p:extLst>
      <p:ext uri="{19B8F6BF-5375-455C-9EA6-DF929625EA0E}">
        <p15:presenceInfo xmlns:p15="http://schemas.microsoft.com/office/powerpoint/2012/main" userId="74e3bd8f5b439475" providerId="Windows Live"/>
      </p:ext>
    </p:extLst>
  </p:cmAuthor>
  <p:cmAuthor id="2" name="Diane Crum" initials="DC" lastIdx="1" clrIdx="1">
    <p:extLst>
      <p:ext uri="{19B8F6BF-5375-455C-9EA6-DF929625EA0E}">
        <p15:presenceInfo xmlns:p15="http://schemas.microsoft.com/office/powerpoint/2012/main" userId="74465e9b2adcd35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9B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3CBF32-57A8-4A4C-A26A-B6810A2FE41F}" v="3" dt="2020-03-08T19:22:48.519"/>
    <p1510:client id="{CF4F71C5-0F05-4444-83AD-0C9441F47714}" v="2" dt="2020-03-08T20:21:53.5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891" autoAdjust="0"/>
    <p:restoredTop sz="49117" autoAdjust="0"/>
  </p:normalViewPr>
  <p:slideViewPr>
    <p:cSldViewPr snapToGrid="0">
      <p:cViewPr varScale="1">
        <p:scale>
          <a:sx n="47" d="100"/>
          <a:sy n="47" d="100"/>
        </p:scale>
        <p:origin x="1512" y="4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74" d="100"/>
          <a:sy n="74" d="100"/>
        </p:scale>
        <p:origin x="82" y="32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33943" cy="352374"/>
          </a:xfrm>
          <a:prstGeom prst="rect">
            <a:avLst/>
          </a:prstGeom>
        </p:spPr>
        <p:txBody>
          <a:bodyPr vert="horz" lIns="93317" tIns="46659" rIns="93317" bIns="46659" rtlCol="0"/>
          <a:lstStyle>
            <a:lvl1pPr algn="l">
              <a:defRPr sz="1200"/>
            </a:lvl1pPr>
          </a:lstStyle>
          <a:p>
            <a:endParaRPr lang="en-US" dirty="0"/>
          </a:p>
        </p:txBody>
      </p:sp>
      <p:sp>
        <p:nvSpPr>
          <p:cNvPr id="3" name="Date Placeholder 2"/>
          <p:cNvSpPr>
            <a:spLocks noGrp="1"/>
          </p:cNvSpPr>
          <p:nvPr>
            <p:ph type="dt" idx="1"/>
          </p:nvPr>
        </p:nvSpPr>
        <p:spPr>
          <a:xfrm>
            <a:off x="5273003" y="2"/>
            <a:ext cx="4033943" cy="352374"/>
          </a:xfrm>
          <a:prstGeom prst="rect">
            <a:avLst/>
          </a:prstGeom>
        </p:spPr>
        <p:txBody>
          <a:bodyPr vert="horz" lIns="93317" tIns="46659" rIns="93317" bIns="46659" rtlCol="0"/>
          <a:lstStyle>
            <a:lvl1pPr algn="r">
              <a:defRPr sz="1200"/>
            </a:lvl1pPr>
          </a:lstStyle>
          <a:p>
            <a:fld id="{8332942C-8247-40F5-BC75-34A47731F39C}" type="datetimeFigureOut">
              <a:rPr lang="en-US" smtClean="0"/>
              <a:t>6/15/2020</a:t>
            </a:fld>
            <a:endParaRPr lang="en-US" dirty="0"/>
          </a:p>
        </p:txBody>
      </p:sp>
      <p:sp>
        <p:nvSpPr>
          <p:cNvPr id="4" name="Slide Image Placeholder 3"/>
          <p:cNvSpPr>
            <a:spLocks noGrp="1" noRot="1" noChangeAspect="1"/>
          </p:cNvSpPr>
          <p:nvPr>
            <p:ph type="sldImg" idx="2"/>
          </p:nvPr>
        </p:nvSpPr>
        <p:spPr>
          <a:xfrm>
            <a:off x="2547938" y="877888"/>
            <a:ext cx="4213225" cy="2370137"/>
          </a:xfrm>
          <a:prstGeom prst="rect">
            <a:avLst/>
          </a:prstGeom>
          <a:noFill/>
          <a:ln w="12700">
            <a:solidFill>
              <a:prstClr val="black"/>
            </a:solidFill>
          </a:ln>
        </p:spPr>
        <p:txBody>
          <a:bodyPr vert="horz" lIns="93317" tIns="46659" rIns="93317" bIns="46659" rtlCol="0" anchor="ctr"/>
          <a:lstStyle/>
          <a:p>
            <a:endParaRPr lang="en-US" dirty="0"/>
          </a:p>
        </p:txBody>
      </p:sp>
      <p:sp>
        <p:nvSpPr>
          <p:cNvPr id="5" name="Notes Placeholder 4"/>
          <p:cNvSpPr>
            <a:spLocks noGrp="1"/>
          </p:cNvSpPr>
          <p:nvPr>
            <p:ph type="body" sz="quarter" idx="3"/>
          </p:nvPr>
        </p:nvSpPr>
        <p:spPr>
          <a:xfrm>
            <a:off x="930910" y="3379866"/>
            <a:ext cx="7447280" cy="2765347"/>
          </a:xfrm>
          <a:prstGeom prst="rect">
            <a:avLst/>
          </a:prstGeom>
        </p:spPr>
        <p:txBody>
          <a:bodyPr vert="horz" lIns="93317" tIns="46659" rIns="93317" bIns="4665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70727"/>
            <a:ext cx="4033943" cy="352373"/>
          </a:xfrm>
          <a:prstGeom prst="rect">
            <a:avLst/>
          </a:prstGeom>
        </p:spPr>
        <p:txBody>
          <a:bodyPr vert="horz" lIns="93317" tIns="46659" rIns="93317" bIns="4665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73003" y="6670727"/>
            <a:ext cx="4033943" cy="352373"/>
          </a:xfrm>
          <a:prstGeom prst="rect">
            <a:avLst/>
          </a:prstGeom>
        </p:spPr>
        <p:txBody>
          <a:bodyPr vert="horz" lIns="93317" tIns="46659" rIns="93317" bIns="46659" rtlCol="0" anchor="b"/>
          <a:lstStyle>
            <a:lvl1pPr algn="r">
              <a:defRPr sz="1200"/>
            </a:lvl1pPr>
          </a:lstStyle>
          <a:p>
            <a:fld id="{D8900C81-D389-4587-A3AF-71F7AA7579A1}" type="slidenum">
              <a:rPr lang="en-US" smtClean="0"/>
              <a:t>‹#›</a:t>
            </a:fld>
            <a:endParaRPr lang="en-US" dirty="0"/>
          </a:p>
        </p:txBody>
      </p:sp>
    </p:spTree>
    <p:extLst>
      <p:ext uri="{BB962C8B-B14F-4D97-AF65-F5344CB8AC3E}">
        <p14:creationId xmlns:p14="http://schemas.microsoft.com/office/powerpoint/2010/main" val="1414847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iO96rc4zozc"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2SJ1EqRisTQ"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californiaphones.or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youtu.be/iO96rc4zozc"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ciab9VKK9Uw"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pPr>
            <a:r>
              <a:rPr lang="en-US" dirty="0">
                <a:solidFill>
                  <a:schemeClr val="dk1"/>
                </a:solidFill>
              </a:rPr>
              <a:t>We are proud to offer this training for the Voice Options California Speech Technology Program.  </a:t>
            </a:r>
          </a:p>
          <a:p>
            <a:pPr>
              <a:buClr>
                <a:schemeClr val="dk1"/>
              </a:buClr>
              <a:buSzPts val="1100"/>
            </a:pPr>
            <a:r>
              <a:rPr lang="en-US" dirty="0">
                <a:solidFill>
                  <a:schemeClr val="dk1"/>
                </a:solidFill>
              </a:rPr>
              <a:t>This training is brought to you by the staff at CTEC, Communication Technology Education Center. </a:t>
            </a:r>
          </a:p>
          <a:p>
            <a:pPr>
              <a:buClr>
                <a:schemeClr val="dk1"/>
              </a:buClr>
              <a:buSzPts val="1100"/>
            </a:pPr>
            <a:endParaRPr lang="en-US" dirty="0">
              <a:solidFill>
                <a:schemeClr val="dk1"/>
              </a:solidFill>
            </a:endParaRPr>
          </a:p>
          <a:p>
            <a:pPr defTabSz="915772">
              <a:buClr>
                <a:schemeClr val="dk1"/>
              </a:buClr>
              <a:buSzPts val="1100"/>
              <a:defRPr/>
            </a:pPr>
            <a:r>
              <a:rPr lang="en-US" dirty="0">
                <a:solidFill>
                  <a:schemeClr val="dk1"/>
                </a:solidFill>
              </a:rPr>
              <a:t>Throughout the training we will be visiting the Therapy</a:t>
            </a:r>
            <a:r>
              <a:rPr lang="en-US" baseline="0" dirty="0">
                <a:solidFill>
                  <a:schemeClr val="dk1"/>
                </a:solidFill>
              </a:rPr>
              <a:t> Box </a:t>
            </a:r>
            <a:r>
              <a:rPr lang="en-US" dirty="0">
                <a:solidFill>
                  <a:schemeClr val="dk1"/>
                </a:solidFill>
              </a:rPr>
              <a:t>website. Please visit the manufacturer’s website for most current information, instructional support, video training and updated version info</a:t>
            </a:r>
            <a:r>
              <a:rPr lang="en-US" baseline="0" dirty="0">
                <a:solidFill>
                  <a:schemeClr val="dk1"/>
                </a:solidFill>
              </a:rPr>
              <a:t> at </a:t>
            </a:r>
            <a:r>
              <a:rPr lang="en-US" dirty="0">
                <a:latin typeface="Verdana" panose="020B0604030504040204" pitchFamily="34" charset="0"/>
                <a:ea typeface="Verdana" panose="020B0604030504040204" pitchFamily="34" charset="0"/>
              </a:rPr>
              <a:t>https://www.therapy-box.co.uk/predictable</a:t>
            </a:r>
            <a:endParaRPr lang="en-US" dirty="0"/>
          </a:p>
          <a:p>
            <a:pPr>
              <a:buClr>
                <a:schemeClr val="dk1"/>
              </a:buClr>
              <a:buSzPts val="1100"/>
            </a:pPr>
            <a:endParaRPr lang="en-US" dirty="0">
              <a:solidFill>
                <a:schemeClr val="dk1"/>
              </a:solidFill>
            </a:endParaRPr>
          </a:p>
        </p:txBody>
      </p:sp>
      <p:sp>
        <p:nvSpPr>
          <p:cNvPr id="4" name="Slide Number Placeholder 3"/>
          <p:cNvSpPr>
            <a:spLocks noGrp="1"/>
          </p:cNvSpPr>
          <p:nvPr>
            <p:ph type="sldNum" sz="quarter" idx="10"/>
          </p:nvPr>
        </p:nvSpPr>
        <p:spPr/>
        <p:txBody>
          <a:bodyPr/>
          <a:lstStyle/>
          <a:p>
            <a:fld id="{D8900C81-D389-4587-A3AF-71F7AA7579A1}" type="slidenum">
              <a:rPr lang="en-US" smtClean="0"/>
              <a:t>1</a:t>
            </a:fld>
            <a:endParaRPr lang="en-US" dirty="0"/>
          </a:p>
        </p:txBody>
      </p:sp>
    </p:spTree>
    <p:extLst>
      <p:ext uri="{BB962C8B-B14F-4D97-AF65-F5344CB8AC3E}">
        <p14:creationId xmlns:p14="http://schemas.microsoft.com/office/powerpoint/2010/main" val="672165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vocabulary is being used that requires</a:t>
            </a:r>
            <a:r>
              <a:rPr lang="en-US" baseline="0" dirty="0"/>
              <a:t> more than one selection to activate a phrase, turning the button click sound on gives a client feedback that a button has been selected.</a:t>
            </a:r>
          </a:p>
          <a:p>
            <a:endParaRPr lang="en-US" baseline="0" dirty="0"/>
          </a:p>
          <a:p>
            <a:pPr lvl="0"/>
            <a:r>
              <a:rPr lang="en-US" dirty="0"/>
              <a:t>Tap the </a:t>
            </a:r>
            <a:r>
              <a:rPr lang="en-US" b="1" dirty="0"/>
              <a:t>gear </a:t>
            </a:r>
            <a:r>
              <a:rPr lang="en-US" dirty="0"/>
              <a:t>icon to open the settings</a:t>
            </a:r>
          </a:p>
          <a:p>
            <a:pPr lvl="0"/>
            <a:r>
              <a:rPr lang="en-US" dirty="0"/>
              <a:t>Tap</a:t>
            </a:r>
            <a:r>
              <a:rPr lang="en-US" b="1" dirty="0"/>
              <a:t> Keyboard</a:t>
            </a:r>
            <a:endParaRPr lang="en-US" dirty="0"/>
          </a:p>
          <a:p>
            <a:pPr lvl="0"/>
            <a:r>
              <a:rPr lang="en-US" dirty="0"/>
              <a:t>Toggle</a:t>
            </a:r>
            <a:r>
              <a:rPr lang="en-US" b="1" dirty="0"/>
              <a:t> Key Tone</a:t>
            </a:r>
            <a:r>
              <a:rPr lang="en-US" dirty="0"/>
              <a:t> to blue</a:t>
            </a:r>
          </a:p>
          <a:p>
            <a:pPr lvl="0"/>
            <a:r>
              <a:rPr lang="en-US" dirty="0"/>
              <a:t>When toggled to grey no, </a:t>
            </a:r>
            <a:r>
              <a:rPr lang="en-US" b="1" dirty="0"/>
              <a:t>Key Tone </a:t>
            </a:r>
            <a:r>
              <a:rPr lang="en-US" dirty="0"/>
              <a:t>will sound when buttons are selected. </a:t>
            </a:r>
          </a:p>
          <a:p>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10</a:t>
            </a:fld>
            <a:endParaRPr lang="en-US" dirty="0"/>
          </a:p>
        </p:txBody>
      </p:sp>
    </p:spTree>
    <p:extLst>
      <p:ext uri="{BB962C8B-B14F-4D97-AF65-F5344CB8AC3E}">
        <p14:creationId xmlns:p14="http://schemas.microsoft.com/office/powerpoint/2010/main" val="1406677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Tap</a:t>
            </a:r>
            <a:r>
              <a:rPr lang="en-US" b="1" dirty="0"/>
              <a:t> Use</a:t>
            </a:r>
            <a:r>
              <a:rPr lang="en-US" dirty="0"/>
              <a:t> to copy or paste the message window, email, use twitter, access news feeds, open iMessage, and access history (the most recent messages)</a:t>
            </a:r>
          </a:p>
          <a:p>
            <a:pPr lvl="0"/>
            <a:r>
              <a:rPr lang="en-US" dirty="0"/>
              <a:t>Tap</a:t>
            </a:r>
            <a:r>
              <a:rPr lang="en-US" b="1" dirty="0"/>
              <a:t> Delete</a:t>
            </a:r>
            <a:r>
              <a:rPr lang="en-US" dirty="0"/>
              <a:t> to remove part or all of the text in the message window</a:t>
            </a:r>
          </a:p>
          <a:p>
            <a:pPr lvl="0"/>
            <a:r>
              <a:rPr lang="en-US" dirty="0"/>
              <a:t>Tap </a:t>
            </a:r>
            <a:r>
              <a:rPr lang="en-US" b="1" dirty="0"/>
              <a:t>Categories</a:t>
            </a:r>
            <a:r>
              <a:rPr lang="en-US" dirty="0"/>
              <a:t> to open categories. Tap on a category to open </a:t>
            </a:r>
            <a:r>
              <a:rPr lang="en-US" b="1" dirty="0"/>
              <a:t>Phrases</a:t>
            </a:r>
            <a:r>
              <a:rPr lang="en-US" dirty="0"/>
              <a:t> within the category. If categories are open the </a:t>
            </a:r>
            <a:r>
              <a:rPr lang="en-US" b="1" dirty="0"/>
              <a:t>keyboard</a:t>
            </a:r>
            <a:r>
              <a:rPr lang="en-US" dirty="0"/>
              <a:t> icon replaces the phrase icon. Tap the </a:t>
            </a:r>
            <a:r>
              <a:rPr lang="en-US" b="1" dirty="0"/>
              <a:t>keyboard</a:t>
            </a:r>
            <a:r>
              <a:rPr lang="en-US" dirty="0"/>
              <a:t> icon to return to the keyboard</a:t>
            </a:r>
          </a:p>
          <a:p>
            <a:pPr lvl="0"/>
            <a:r>
              <a:rPr lang="en-US" dirty="0"/>
              <a:t>Tap</a:t>
            </a:r>
            <a:r>
              <a:rPr lang="en-US" b="1" dirty="0"/>
              <a:t> Emotes</a:t>
            </a:r>
            <a:r>
              <a:rPr lang="en-US" dirty="0"/>
              <a:t> to use various emotion sounds </a:t>
            </a:r>
          </a:p>
          <a:p>
            <a:endParaRPr lang="en-US" b="1" dirty="0"/>
          </a:p>
        </p:txBody>
      </p:sp>
      <p:sp>
        <p:nvSpPr>
          <p:cNvPr id="4" name="Slide Number Placeholder 3"/>
          <p:cNvSpPr>
            <a:spLocks noGrp="1"/>
          </p:cNvSpPr>
          <p:nvPr>
            <p:ph type="sldNum" sz="quarter" idx="10"/>
          </p:nvPr>
        </p:nvSpPr>
        <p:spPr/>
        <p:txBody>
          <a:bodyPr/>
          <a:lstStyle/>
          <a:p>
            <a:fld id="{D8900C81-D389-4587-A3AF-71F7AA7579A1}" type="slidenum">
              <a:rPr lang="en-US" smtClean="0"/>
              <a:t>11</a:t>
            </a:fld>
            <a:endParaRPr lang="en-US" dirty="0"/>
          </a:p>
        </p:txBody>
      </p:sp>
    </p:spTree>
    <p:extLst>
      <p:ext uri="{BB962C8B-B14F-4D97-AF65-F5344CB8AC3E}">
        <p14:creationId xmlns:p14="http://schemas.microsoft.com/office/powerpoint/2010/main" val="3818715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Predictable’s</a:t>
            </a:r>
            <a:r>
              <a:rPr lang="en-US" dirty="0"/>
              <a:t> Word Prediction predicts words based on phrases the user commonly uses, context derived from previously typed words, and the user’s own vocabulary. The more Predictable is used, the better it will learn the user’s grammar, style of speech, and word usage patterns.</a:t>
            </a:r>
          </a:p>
          <a:p>
            <a:endParaRPr lang="en-US" dirty="0"/>
          </a:p>
          <a:p>
            <a:pPr marL="171450" indent="-171450">
              <a:buFont typeface="Arial" panose="020B0604020202020204" pitchFamily="34" charset="0"/>
              <a:buChar char="•"/>
            </a:pPr>
            <a:r>
              <a:rPr lang="en-US" dirty="0"/>
              <a:t>Tap the </a:t>
            </a:r>
            <a:r>
              <a:rPr lang="en-US" b="1" dirty="0"/>
              <a:t>gear</a:t>
            </a:r>
            <a:r>
              <a:rPr lang="en-US" dirty="0"/>
              <a:t> icon. </a:t>
            </a:r>
          </a:p>
          <a:p>
            <a:pPr marL="171450" indent="-171450">
              <a:buFont typeface="Arial" panose="020B0604020202020204" pitchFamily="34" charset="0"/>
              <a:buChar char="•"/>
            </a:pPr>
            <a:r>
              <a:rPr lang="en-US" dirty="0"/>
              <a:t>Tap </a:t>
            </a:r>
            <a:r>
              <a:rPr lang="en-US" b="1" dirty="0"/>
              <a:t>Word Prediction</a:t>
            </a:r>
            <a:endParaRPr lang="en-US" dirty="0"/>
          </a:p>
          <a:p>
            <a:pPr marL="171450" indent="-171450">
              <a:buFont typeface="Arial" panose="020B0604020202020204" pitchFamily="34" charset="0"/>
              <a:buChar char="•"/>
            </a:pPr>
            <a:r>
              <a:rPr lang="en-US" dirty="0"/>
              <a:t>Tap </a:t>
            </a:r>
            <a:r>
              <a:rPr lang="en-US" b="1" dirty="0"/>
              <a:t>Prediction Type</a:t>
            </a:r>
            <a:endParaRPr lang="en-US" dirty="0"/>
          </a:p>
          <a:p>
            <a:pPr marL="628650" lvl="1" indent="-171450">
              <a:buFont typeface="Arial" panose="020B0604020202020204" pitchFamily="34" charset="0"/>
              <a:buChar char="•"/>
            </a:pPr>
            <a:r>
              <a:rPr lang="en-US" b="1" dirty="0"/>
              <a:t>Bubble prediction</a:t>
            </a:r>
            <a:r>
              <a:rPr lang="en-US" dirty="0"/>
              <a:t> shows up to four words as an overlay in the message window.</a:t>
            </a:r>
          </a:p>
          <a:p>
            <a:pPr marL="628650" lvl="1" indent="-171450">
              <a:buFont typeface="Arial" panose="020B0604020202020204" pitchFamily="34" charset="0"/>
              <a:buChar char="•"/>
            </a:pPr>
            <a:r>
              <a:rPr lang="en-US" b="1" dirty="0"/>
              <a:t>Strip prediction</a:t>
            </a:r>
            <a:r>
              <a:rPr lang="en-US" dirty="0"/>
              <a:t> appears above the keyboard</a:t>
            </a:r>
          </a:p>
          <a:p>
            <a:pPr marL="628650" lvl="1" indent="-171450">
              <a:buFont typeface="Arial" panose="020B0604020202020204" pitchFamily="34" charset="0"/>
              <a:buChar char="•"/>
            </a:pPr>
            <a:r>
              <a:rPr lang="en-US" dirty="0"/>
              <a:t>You can also select </a:t>
            </a:r>
            <a:r>
              <a:rPr lang="en-US" b="1" dirty="0"/>
              <a:t>Both</a:t>
            </a:r>
          </a:p>
          <a:p>
            <a:pPr marL="171450" indent="-171450">
              <a:buFont typeface="Arial" panose="020B0604020202020204" pitchFamily="34" charset="0"/>
              <a:buChar char="•"/>
            </a:pPr>
            <a:r>
              <a:rPr lang="en-US" b="1" dirty="0"/>
              <a:t>Prediction</a:t>
            </a:r>
            <a:r>
              <a:rPr lang="en-US" dirty="0"/>
              <a:t> settings can be one or two words</a:t>
            </a:r>
          </a:p>
          <a:p>
            <a:pPr marL="171450" indent="-171450" defTabSz="915772">
              <a:buFont typeface="Arial" panose="020B0604020202020204" pitchFamily="34" charset="0"/>
              <a:buChar char="•"/>
              <a:defRPr/>
            </a:pPr>
            <a:r>
              <a:rPr lang="en-US" dirty="0"/>
              <a:t>Tap </a:t>
            </a:r>
            <a:r>
              <a:rPr lang="en-US" b="1" dirty="0"/>
              <a:t>Predictable</a:t>
            </a:r>
            <a:r>
              <a:rPr lang="en-US" dirty="0"/>
              <a:t> at the top left to exit the settings menu</a:t>
            </a:r>
          </a:p>
          <a:p>
            <a:pPr marL="343414" indent="-343414">
              <a:buFont typeface="Arial"/>
              <a:buChar char="•"/>
            </a:pPr>
            <a:endParaRPr lang="en-US" dirty="0"/>
          </a:p>
          <a:p>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12</a:t>
            </a:fld>
            <a:endParaRPr lang="en-US" dirty="0"/>
          </a:p>
        </p:txBody>
      </p:sp>
    </p:spTree>
    <p:extLst>
      <p:ext uri="{BB962C8B-B14F-4D97-AF65-F5344CB8AC3E}">
        <p14:creationId xmlns:p14="http://schemas.microsoft.com/office/powerpoint/2010/main" val="2167393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Predictable offers Dyslexia support features for completing sentences and recognizing misspelled words. Just like word prediction</a:t>
            </a:r>
            <a:r>
              <a:rPr lang="en-US" b="1" dirty="0"/>
              <a:t>, Auto-Completion </a:t>
            </a:r>
            <a:r>
              <a:rPr lang="en-US" dirty="0"/>
              <a:t>and</a:t>
            </a:r>
            <a:r>
              <a:rPr lang="en-US" b="1" dirty="0"/>
              <a:t> Auto-Correct </a:t>
            </a:r>
            <a:r>
              <a:rPr lang="en-US" dirty="0"/>
              <a:t>are self-learning and will learn the user’s grammar, style of speech, and word usage pattern the more it is used.</a:t>
            </a:r>
          </a:p>
          <a:p>
            <a:pPr marL="343414" indent="-343414">
              <a:buFont typeface="Arial"/>
              <a:buChar char="•"/>
            </a:pPr>
            <a:endParaRPr lang="en-US" dirty="0"/>
          </a:p>
          <a:p>
            <a:pPr marL="343414" indent="-343414">
              <a:buFont typeface="Arial"/>
              <a:buChar char="•"/>
            </a:pPr>
            <a:r>
              <a:rPr lang="en-US" dirty="0"/>
              <a:t>Tap the </a:t>
            </a:r>
            <a:r>
              <a:rPr lang="en-US" b="1" dirty="0"/>
              <a:t>gear</a:t>
            </a:r>
            <a:r>
              <a:rPr lang="en-US" dirty="0"/>
              <a:t> icon. </a:t>
            </a:r>
          </a:p>
          <a:p>
            <a:pPr marL="343414" indent="-343414">
              <a:buFont typeface="Arial"/>
              <a:buChar char="•"/>
            </a:pPr>
            <a:r>
              <a:rPr lang="en-US" dirty="0"/>
              <a:t>Tap </a:t>
            </a:r>
            <a:r>
              <a:rPr lang="en-US" b="1" dirty="0"/>
              <a:t>Word Prediction</a:t>
            </a:r>
            <a:endParaRPr lang="en-US" dirty="0"/>
          </a:p>
          <a:p>
            <a:pPr marL="343414" indent="-343414">
              <a:buFont typeface="Arial"/>
              <a:buChar char="•"/>
            </a:pPr>
            <a:r>
              <a:rPr lang="en-US" dirty="0"/>
              <a:t>Tap </a:t>
            </a:r>
            <a:r>
              <a:rPr lang="en-US" b="1" dirty="0"/>
              <a:t>Prediction Type</a:t>
            </a:r>
            <a:endParaRPr lang="en-US" dirty="0"/>
          </a:p>
          <a:p>
            <a:pPr marL="343414" indent="-343414">
              <a:buFont typeface="Arial"/>
              <a:buChar char="•"/>
            </a:pPr>
            <a:r>
              <a:rPr lang="en-US" dirty="0"/>
              <a:t>Toggle </a:t>
            </a:r>
            <a:r>
              <a:rPr lang="en-US" b="1" dirty="0"/>
              <a:t>Auto-Completion </a:t>
            </a:r>
            <a:r>
              <a:rPr lang="en-US" dirty="0"/>
              <a:t>to on or off. Auto-Complete predicts word in red shown directly on the </a:t>
            </a:r>
            <a:r>
              <a:rPr lang="en-US" b="1" dirty="0"/>
              <a:t>message window.</a:t>
            </a:r>
            <a:r>
              <a:rPr lang="en-US" dirty="0"/>
              <a:t> Press the </a:t>
            </a:r>
            <a:r>
              <a:rPr lang="en-US" b="1" dirty="0"/>
              <a:t>space bar </a:t>
            </a:r>
            <a:r>
              <a:rPr lang="en-US" dirty="0"/>
              <a:t>to input the red word in the message window.</a:t>
            </a:r>
          </a:p>
          <a:p>
            <a:pPr marL="800614" lvl="1" indent="-343414">
              <a:buFont typeface="Arial"/>
              <a:buChar char="•"/>
            </a:pPr>
            <a:r>
              <a:rPr lang="en-US" dirty="0"/>
              <a:t>If the user is able to type quickly, the auto complete feature can sometimes be a hinderance as it can sometimes input unwanted words into the phrase being typed.</a:t>
            </a:r>
          </a:p>
          <a:p>
            <a:pPr marL="343414" indent="-343414">
              <a:buFont typeface="Arial"/>
              <a:buChar char="•"/>
            </a:pPr>
            <a:r>
              <a:rPr lang="en-US" dirty="0"/>
              <a:t>Change</a:t>
            </a:r>
            <a:r>
              <a:rPr lang="en-US" b="1" dirty="0"/>
              <a:t> Spell check </a:t>
            </a:r>
            <a:r>
              <a:rPr lang="en-US" dirty="0"/>
              <a:t>options. If </a:t>
            </a:r>
            <a:r>
              <a:rPr lang="en-US" b="1" dirty="0"/>
              <a:t>Spell check </a:t>
            </a:r>
            <a:r>
              <a:rPr lang="en-US" dirty="0"/>
              <a:t>is selected the misspelled word in the message bar will appear </a:t>
            </a:r>
            <a:r>
              <a:rPr lang="en-US" b="1" dirty="0"/>
              <a:t>orange</a:t>
            </a:r>
            <a:r>
              <a:rPr lang="en-US" dirty="0"/>
              <a:t>. Turn off </a:t>
            </a:r>
            <a:r>
              <a:rPr lang="en-US" b="1" dirty="0"/>
              <a:t>Auto-completion </a:t>
            </a:r>
            <a:r>
              <a:rPr lang="en-US" dirty="0"/>
              <a:t>to use the </a:t>
            </a:r>
            <a:r>
              <a:rPr lang="en-US" b="1" dirty="0"/>
              <a:t>Auto-correct </a:t>
            </a:r>
            <a:r>
              <a:rPr lang="en-US" dirty="0"/>
              <a:t>feature. When you tap the space bar, a misspelled word will be changed to the closest correctly spelled word. This feature becomes more accurate over time. </a:t>
            </a:r>
          </a:p>
          <a:p>
            <a:pPr marL="343414" indent="-343414" defTabSz="915772">
              <a:buFont typeface="Arial"/>
              <a:buChar char="•"/>
              <a:defRPr/>
            </a:pPr>
            <a:r>
              <a:rPr lang="en-US" dirty="0"/>
              <a:t>Tap </a:t>
            </a:r>
            <a:r>
              <a:rPr lang="en-US" b="1" dirty="0"/>
              <a:t>Predictable</a:t>
            </a:r>
            <a:r>
              <a:rPr lang="en-US" dirty="0"/>
              <a:t> at the top left to exit the settings menu</a:t>
            </a:r>
          </a:p>
          <a:p>
            <a:pPr marL="343414" indent="-343414">
              <a:buFont typeface="Arial"/>
              <a:buChar char="•"/>
            </a:pPr>
            <a:endParaRPr lang="en-US" dirty="0"/>
          </a:p>
          <a:p>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13</a:t>
            </a:fld>
            <a:endParaRPr lang="en-US" dirty="0"/>
          </a:p>
        </p:txBody>
      </p:sp>
    </p:spTree>
    <p:extLst>
      <p:ext uri="{BB962C8B-B14F-4D97-AF65-F5344CB8AC3E}">
        <p14:creationId xmlns:p14="http://schemas.microsoft.com/office/powerpoint/2010/main" val="2167393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locations on the keyboard are shortcuts called Keyboard Feature Keys. These are the quick access features located in the lower right-hand corner of the keyboard. Some of the features available include: </a:t>
            </a:r>
            <a:r>
              <a:rPr lang="en-US" b="1" dirty="0"/>
              <a:t>speak, floor hold, handwriting recognition, search, </a:t>
            </a:r>
            <a:r>
              <a:rPr lang="en-US" dirty="0"/>
              <a:t>and</a:t>
            </a:r>
            <a:r>
              <a:rPr lang="en-US" b="1" dirty="0"/>
              <a:t> emotes</a:t>
            </a:r>
            <a:r>
              <a:rPr lang="en-US" dirty="0"/>
              <a:t>. </a:t>
            </a:r>
          </a:p>
          <a:p>
            <a:pPr lvl="0"/>
            <a:r>
              <a:rPr lang="en-US" dirty="0"/>
              <a:t>Open settings by tapping the </a:t>
            </a:r>
            <a:r>
              <a:rPr lang="en-US" b="1" dirty="0"/>
              <a:t>gear</a:t>
            </a:r>
            <a:r>
              <a:rPr lang="en-US" dirty="0"/>
              <a:t> icon</a:t>
            </a:r>
          </a:p>
          <a:p>
            <a:pPr lvl="0"/>
            <a:r>
              <a:rPr lang="en-US" dirty="0"/>
              <a:t>Tap </a:t>
            </a:r>
            <a:r>
              <a:rPr lang="en-US" b="1" dirty="0"/>
              <a:t>Keyboard</a:t>
            </a:r>
            <a:r>
              <a:rPr lang="en-US" dirty="0"/>
              <a:t> </a:t>
            </a:r>
          </a:p>
          <a:p>
            <a:pPr lvl="0"/>
            <a:r>
              <a:rPr lang="en-US" dirty="0"/>
              <a:t>Tap </a:t>
            </a:r>
            <a:r>
              <a:rPr lang="en-US" b="1" dirty="0"/>
              <a:t>Keyboard Feature Keys</a:t>
            </a:r>
            <a:endParaRPr lang="en-US" dirty="0"/>
          </a:p>
          <a:p>
            <a:pPr lvl="0"/>
            <a:r>
              <a:rPr lang="en-US" dirty="0"/>
              <a:t>Tap on one of the three </a:t>
            </a:r>
            <a:r>
              <a:rPr lang="en-US" b="1" dirty="0"/>
              <a:t>Keyboard feature image icons</a:t>
            </a:r>
            <a:endParaRPr lang="en-US" dirty="0"/>
          </a:p>
          <a:p>
            <a:pPr lvl="0"/>
            <a:r>
              <a:rPr lang="en-US" dirty="0"/>
              <a:t>Tap on the menu: </a:t>
            </a:r>
            <a:r>
              <a:rPr lang="en-US" b="1" dirty="0"/>
              <a:t>Feature, Emotes, </a:t>
            </a:r>
            <a:r>
              <a:rPr lang="en-US" dirty="0"/>
              <a:t>or</a:t>
            </a:r>
            <a:r>
              <a:rPr lang="en-US" b="1" dirty="0"/>
              <a:t> Symbol</a:t>
            </a:r>
            <a:endParaRPr lang="en-US" dirty="0"/>
          </a:p>
          <a:p>
            <a:pPr lvl="0"/>
            <a:r>
              <a:rPr lang="en-US" dirty="0"/>
              <a:t>Scroll through the menu and select the </a:t>
            </a:r>
            <a:r>
              <a:rPr lang="en-US" b="1" dirty="0"/>
              <a:t>feature</a:t>
            </a:r>
            <a:endParaRPr lang="en-US" dirty="0"/>
          </a:p>
          <a:p>
            <a:pPr lvl="0"/>
            <a:r>
              <a:rPr lang="en-US" dirty="0"/>
              <a:t>Tap </a:t>
            </a:r>
            <a:r>
              <a:rPr lang="en-US" b="1" dirty="0"/>
              <a:t>Predictable</a:t>
            </a:r>
            <a:endParaRPr lang="en-US" dirty="0"/>
          </a:p>
          <a:p>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14</a:t>
            </a:fld>
            <a:endParaRPr lang="en-US" dirty="0"/>
          </a:p>
        </p:txBody>
      </p:sp>
    </p:spTree>
    <p:extLst>
      <p:ext uri="{BB962C8B-B14F-4D97-AF65-F5344CB8AC3E}">
        <p14:creationId xmlns:p14="http://schemas.microsoft.com/office/powerpoint/2010/main" val="1850746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being able to input text via the keyboard, the option of using handwriting is possible. You can write a letter or word and then select it to go in the message window. Handwriting Recognition is a keyboard feature key option. It acts like any other keyboard entry and will work with prediction settings. Additionally, the feature recognizes both print and cursive writing.</a:t>
            </a:r>
          </a:p>
          <a:p>
            <a:endParaRPr lang="en-US" dirty="0"/>
          </a:p>
          <a:p>
            <a:r>
              <a:rPr lang="en-US" dirty="0"/>
              <a:t>To access Handwriting Recognition, tap the green </a:t>
            </a:r>
            <a:r>
              <a:rPr lang="en-US" b="1" dirty="0"/>
              <a:t>pen and paper </a:t>
            </a:r>
            <a:r>
              <a:rPr lang="en-US" dirty="0"/>
              <a:t>icon. </a:t>
            </a:r>
          </a:p>
          <a:p>
            <a:r>
              <a:rPr lang="en-US" dirty="0"/>
              <a:t>First write the </a:t>
            </a:r>
            <a:r>
              <a:rPr lang="en-US" b="1" dirty="0"/>
              <a:t>letter(s)</a:t>
            </a:r>
            <a:r>
              <a:rPr lang="en-US" dirty="0"/>
              <a:t>.</a:t>
            </a:r>
          </a:p>
          <a:p>
            <a:r>
              <a:rPr lang="en-US" dirty="0"/>
              <a:t>Then check that the note pad is accurately recognizing it by looking at the prediction strip or window in the note pad. </a:t>
            </a:r>
          </a:p>
          <a:p>
            <a:r>
              <a:rPr lang="en-US" dirty="0"/>
              <a:t>If it is correct, select the </a:t>
            </a:r>
            <a:r>
              <a:rPr lang="en-US" b="1" dirty="0"/>
              <a:t>predicted word</a:t>
            </a:r>
            <a:r>
              <a:rPr lang="en-US" dirty="0"/>
              <a:t>. </a:t>
            </a:r>
          </a:p>
          <a:p>
            <a:r>
              <a:rPr lang="en-US" dirty="0"/>
              <a:t>To erase the writing, tap the </a:t>
            </a:r>
            <a:r>
              <a:rPr lang="en-US" b="1" dirty="0"/>
              <a:t>Pencil Eraser </a:t>
            </a:r>
            <a:r>
              <a:rPr lang="en-US" dirty="0"/>
              <a:t>icon. To return to the keyboard, select the </a:t>
            </a:r>
            <a:r>
              <a:rPr lang="en-US" b="1" dirty="0"/>
              <a:t>Keyboard key </a:t>
            </a:r>
            <a:r>
              <a:rPr lang="en-US" dirty="0"/>
              <a:t>on the message window space.	</a:t>
            </a:r>
          </a:p>
          <a:p>
            <a:endParaRPr lang="en-US" dirty="0"/>
          </a:p>
          <a:p>
            <a:r>
              <a:rPr lang="en-US" dirty="0"/>
              <a:t>RESOURCE: </a:t>
            </a:r>
            <a:r>
              <a:rPr lang="en-US" dirty="0">
                <a:hlinkClick r:id="rId3"/>
              </a:rPr>
              <a:t>https://www.youtube.com/watch?v=iO96rc4zozc</a:t>
            </a:r>
            <a:endParaRPr lang="en-US" b="1" dirty="0"/>
          </a:p>
        </p:txBody>
      </p:sp>
      <p:sp>
        <p:nvSpPr>
          <p:cNvPr id="4" name="Slide Number Placeholder 3"/>
          <p:cNvSpPr>
            <a:spLocks noGrp="1"/>
          </p:cNvSpPr>
          <p:nvPr>
            <p:ph type="sldNum" sz="quarter" idx="10"/>
          </p:nvPr>
        </p:nvSpPr>
        <p:spPr/>
        <p:txBody>
          <a:bodyPr/>
          <a:lstStyle/>
          <a:p>
            <a:fld id="{D8900C81-D389-4587-A3AF-71F7AA7579A1}" type="slidenum">
              <a:rPr lang="en-US" smtClean="0"/>
              <a:t>15</a:t>
            </a:fld>
            <a:endParaRPr lang="en-US" dirty="0"/>
          </a:p>
        </p:txBody>
      </p:sp>
    </p:spTree>
    <p:extLst>
      <p:ext uri="{BB962C8B-B14F-4D97-AF65-F5344CB8AC3E}">
        <p14:creationId xmlns:p14="http://schemas.microsoft.com/office/powerpoint/2010/main" val="2308048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Selecting a Keyboard</a:t>
            </a:r>
            <a:endParaRPr lang="en-US" dirty="0"/>
          </a:p>
          <a:p>
            <a:r>
              <a:rPr lang="en-US" dirty="0"/>
              <a:t>The following 5 keyboards are available: QWERTY, alphabetical, high frequency, Apple iPad Keyboard, and 10 Key</a:t>
            </a:r>
          </a:p>
          <a:p>
            <a:pPr marL="171707" indent="-171707">
              <a:buFont typeface="Arial"/>
              <a:buChar char="•"/>
            </a:pPr>
            <a:r>
              <a:rPr lang="en-US" dirty="0"/>
              <a:t>Open settings by tapping the </a:t>
            </a:r>
            <a:r>
              <a:rPr lang="en-US" b="1" dirty="0"/>
              <a:t>gear</a:t>
            </a:r>
            <a:r>
              <a:rPr lang="en-US" dirty="0"/>
              <a:t> icon</a:t>
            </a:r>
          </a:p>
          <a:p>
            <a:pPr marL="171707" indent="-171707">
              <a:buFont typeface="Arial"/>
              <a:buChar char="•"/>
            </a:pPr>
            <a:r>
              <a:rPr lang="en-US" dirty="0"/>
              <a:t>Tap </a:t>
            </a:r>
            <a:r>
              <a:rPr lang="en-US" b="1" dirty="0"/>
              <a:t>Keyboard</a:t>
            </a:r>
            <a:endParaRPr lang="en-US" dirty="0"/>
          </a:p>
          <a:p>
            <a:pPr marL="171707" indent="-171707" defTabSz="915772">
              <a:buFont typeface="Arial"/>
              <a:buChar char="•"/>
              <a:defRPr/>
            </a:pPr>
            <a:r>
              <a:rPr lang="en-US" dirty="0"/>
              <a:t>Select a keyboard</a:t>
            </a:r>
          </a:p>
          <a:p>
            <a:pPr marL="171707" indent="-171707">
              <a:buFont typeface="Arial"/>
              <a:buChar char="•"/>
            </a:pPr>
            <a:r>
              <a:rPr lang="en-US" dirty="0"/>
              <a:t>When selected a keyboard preview displays and a </a:t>
            </a:r>
            <a:r>
              <a:rPr lang="en-US" b="1" dirty="0"/>
              <a:t>checkmark</a:t>
            </a:r>
            <a:r>
              <a:rPr lang="en-US" dirty="0"/>
              <a:t> will appear next to the keyboard.</a:t>
            </a:r>
          </a:p>
          <a:p>
            <a:pPr marL="171707" indent="-171707" defTabSz="915772">
              <a:buFont typeface="Arial"/>
              <a:buChar char="•"/>
              <a:defRPr/>
            </a:pPr>
            <a:r>
              <a:rPr lang="en-US" dirty="0"/>
              <a:t>Tap </a:t>
            </a:r>
            <a:r>
              <a:rPr lang="en-US" b="1" dirty="0"/>
              <a:t>Predictable</a:t>
            </a:r>
          </a:p>
          <a:p>
            <a:pPr defTabSz="915772">
              <a:defRPr/>
            </a:pPr>
            <a:endParaRPr lang="en-US" dirty="0"/>
          </a:p>
          <a:p>
            <a:r>
              <a:rPr lang="en-US" b="1" u="sng" dirty="0"/>
              <a:t>Different languages </a:t>
            </a:r>
            <a:r>
              <a:rPr lang="en-US" dirty="0"/>
              <a:t>are available for Apple keyboard and voices, but if you have Predictable English the </a:t>
            </a:r>
            <a:r>
              <a:rPr lang="en-US" b="1" u="sng" dirty="0"/>
              <a:t>menu will remain in English. </a:t>
            </a:r>
          </a:p>
          <a:p>
            <a:endParaRPr lang="en-US" dirty="0"/>
          </a:p>
          <a:p>
            <a:pPr marL="171707" indent="-171707">
              <a:buFont typeface="Arial"/>
              <a:buChar char="•"/>
            </a:pPr>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16</a:t>
            </a:fld>
            <a:endParaRPr lang="en-US" dirty="0"/>
          </a:p>
        </p:txBody>
      </p:sp>
    </p:spTree>
    <p:extLst>
      <p:ext uri="{BB962C8B-B14F-4D97-AF65-F5344CB8AC3E}">
        <p14:creationId xmlns:p14="http://schemas.microsoft.com/office/powerpoint/2010/main" val="1751817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Emotes are sounds representing an emotion or action such as a whistle, kiss, or cough.</a:t>
            </a:r>
          </a:p>
          <a:p>
            <a:r>
              <a:rPr lang="en-US" dirty="0"/>
              <a:t>Use an Emote by tapping on the </a:t>
            </a:r>
            <a:r>
              <a:rPr lang="en-US" b="1" dirty="0"/>
              <a:t>Emotes Quick Key, the smiley face</a:t>
            </a:r>
            <a:r>
              <a:rPr lang="en-US" dirty="0"/>
              <a:t> icon in the message window, to select an emotion sound.</a:t>
            </a:r>
          </a:p>
          <a:p>
            <a:endParaRPr lang="en-US" dirty="0"/>
          </a:p>
          <a:p>
            <a:r>
              <a:rPr lang="en-US" b="1" dirty="0"/>
              <a:t>Adding an Emote</a:t>
            </a:r>
            <a:endParaRPr lang="en-US" dirty="0"/>
          </a:p>
          <a:p>
            <a:pPr lvl="0"/>
            <a:r>
              <a:rPr lang="en-US" dirty="0"/>
              <a:t>Tap the </a:t>
            </a:r>
            <a:r>
              <a:rPr lang="en-US" b="1" dirty="0"/>
              <a:t>gear</a:t>
            </a:r>
            <a:r>
              <a:rPr lang="en-US" dirty="0"/>
              <a:t> icon to open the settings</a:t>
            </a:r>
          </a:p>
          <a:p>
            <a:pPr lvl="0"/>
            <a:r>
              <a:rPr lang="en-US" dirty="0"/>
              <a:t>Tap </a:t>
            </a:r>
            <a:r>
              <a:rPr lang="en-US" b="1" dirty="0"/>
              <a:t>Layout</a:t>
            </a:r>
            <a:endParaRPr lang="en-US" dirty="0"/>
          </a:p>
          <a:p>
            <a:pPr lvl="0"/>
            <a:r>
              <a:rPr lang="en-US" dirty="0"/>
              <a:t>Tap </a:t>
            </a:r>
            <a:r>
              <a:rPr lang="en-US" b="1" dirty="0"/>
              <a:t>Manage Emotes</a:t>
            </a:r>
            <a:endParaRPr lang="en-US" dirty="0"/>
          </a:p>
          <a:p>
            <a:pPr lvl="0"/>
            <a:r>
              <a:rPr lang="en-US" dirty="0"/>
              <a:t>To create an emote tap, </a:t>
            </a:r>
            <a:r>
              <a:rPr lang="en-US" b="1" dirty="0"/>
              <a:t>Create new emote</a:t>
            </a:r>
            <a:endParaRPr lang="en-US" dirty="0"/>
          </a:p>
          <a:p>
            <a:pPr lvl="0"/>
            <a:r>
              <a:rPr lang="en-US" dirty="0"/>
              <a:t>Then type an emote </a:t>
            </a:r>
            <a:r>
              <a:rPr lang="en-US" b="1" dirty="0"/>
              <a:t>name</a:t>
            </a:r>
            <a:endParaRPr lang="en-US" dirty="0"/>
          </a:p>
          <a:p>
            <a:pPr lvl="0"/>
            <a:r>
              <a:rPr lang="en-US" dirty="0"/>
              <a:t>Select </a:t>
            </a:r>
            <a:r>
              <a:rPr lang="en-US" b="1" dirty="0"/>
              <a:t>Record Now</a:t>
            </a:r>
            <a:r>
              <a:rPr lang="en-US" dirty="0"/>
              <a:t> or </a:t>
            </a:r>
            <a:r>
              <a:rPr lang="en-US" b="1" dirty="0"/>
              <a:t>Choose from Audio Library</a:t>
            </a:r>
          </a:p>
          <a:p>
            <a:pPr defTabSz="915772">
              <a:defRPr/>
            </a:pPr>
            <a:r>
              <a:rPr lang="en-US" dirty="0"/>
              <a:t>Select an image for your emote</a:t>
            </a:r>
          </a:p>
          <a:p>
            <a:pPr defTabSz="915772">
              <a:defRPr/>
            </a:pPr>
            <a:r>
              <a:rPr lang="en-US" dirty="0"/>
              <a:t>Tap</a:t>
            </a:r>
            <a:r>
              <a:rPr lang="en-US" b="1" dirty="0"/>
              <a:t> Predictable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17</a:t>
            </a:fld>
            <a:endParaRPr lang="en-US" dirty="0"/>
          </a:p>
        </p:txBody>
      </p:sp>
    </p:spTree>
    <p:extLst>
      <p:ext uri="{BB962C8B-B14F-4D97-AF65-F5344CB8AC3E}">
        <p14:creationId xmlns:p14="http://schemas.microsoft.com/office/powerpoint/2010/main" val="4291501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t>
            </a:r>
            <a:r>
              <a:rPr lang="de-DE" b="1" dirty="0"/>
              <a:t>he F</a:t>
            </a:r>
            <a:r>
              <a:rPr lang="en-US" b="1" dirty="0"/>
              <a:t>loor hold function lets the communication partner know you are still typing a message.</a:t>
            </a:r>
          </a:p>
          <a:p>
            <a:endParaRPr lang="en-US" b="1" dirty="0"/>
          </a:p>
          <a:p>
            <a:r>
              <a:rPr lang="en-US" b="1" dirty="0"/>
              <a:t>Floor hold</a:t>
            </a:r>
            <a:r>
              <a:rPr lang="en-US" dirty="0"/>
              <a:t>: This feature speaks a message to let the listener know that you are constructing a message. You can choose to speak an automatic phrase after a set amount of time or speak an automatic phrase by manually pressing the </a:t>
            </a:r>
            <a:r>
              <a:rPr lang="en-US" b="1" dirty="0"/>
              <a:t>Floor hold</a:t>
            </a:r>
            <a:r>
              <a:rPr lang="en-US" dirty="0"/>
              <a:t> button.</a:t>
            </a:r>
          </a:p>
          <a:p>
            <a:endParaRPr lang="en-US" dirty="0"/>
          </a:p>
          <a:p>
            <a:pPr lvl="0"/>
            <a:r>
              <a:rPr lang="en-US" dirty="0"/>
              <a:t>Tap the </a:t>
            </a:r>
            <a:r>
              <a:rPr lang="en-US" b="1" dirty="0"/>
              <a:t>gear</a:t>
            </a:r>
            <a:r>
              <a:rPr lang="en-US" dirty="0"/>
              <a:t> icon to open the settings</a:t>
            </a:r>
          </a:p>
          <a:p>
            <a:pPr lvl="0"/>
            <a:r>
              <a:rPr lang="en-US" dirty="0"/>
              <a:t>Tap </a:t>
            </a:r>
            <a:r>
              <a:rPr lang="en-US" b="1" dirty="0"/>
              <a:t>Accessibility</a:t>
            </a:r>
            <a:endParaRPr lang="en-US" dirty="0"/>
          </a:p>
          <a:p>
            <a:pPr lvl="0"/>
            <a:r>
              <a:rPr lang="en-US" dirty="0"/>
              <a:t>Tap </a:t>
            </a:r>
            <a:r>
              <a:rPr lang="en-US" b="1" dirty="0"/>
              <a:t>Floor hold</a:t>
            </a:r>
            <a:endParaRPr lang="en-US" dirty="0"/>
          </a:p>
          <a:p>
            <a:pPr lvl="0"/>
            <a:r>
              <a:rPr lang="en-US" dirty="0"/>
              <a:t>Select the floor hold </a:t>
            </a:r>
            <a:r>
              <a:rPr lang="en-US" b="1" dirty="0"/>
              <a:t>option. Automatic </a:t>
            </a:r>
            <a:r>
              <a:rPr lang="en-US" b="0" dirty="0"/>
              <a:t>will speak the floor hold message at the duration you set once you tap the floor hold button. If you select manual, you must tap the floor hold button in order to speak the floor hold message. </a:t>
            </a:r>
          </a:p>
          <a:p>
            <a:pPr lvl="0"/>
            <a:r>
              <a:rPr lang="en-US" dirty="0"/>
              <a:t>Use the </a:t>
            </a:r>
            <a:r>
              <a:rPr lang="en-US" b="1" dirty="0"/>
              <a:t>slider</a:t>
            </a:r>
            <a:r>
              <a:rPr lang="en-US" dirty="0"/>
              <a:t> to change how frequent the Floor hold will speak.</a:t>
            </a:r>
          </a:p>
          <a:p>
            <a:pPr lvl="0"/>
            <a:r>
              <a:rPr lang="en-US" dirty="0"/>
              <a:t>Tap </a:t>
            </a:r>
            <a:r>
              <a:rPr lang="en-US" b="1" dirty="0"/>
              <a:t>Add new floor hold phrase</a:t>
            </a:r>
            <a:r>
              <a:rPr lang="en-US" dirty="0"/>
              <a:t> to add a new phrase.</a:t>
            </a:r>
          </a:p>
          <a:p>
            <a:pPr lvl="0"/>
            <a:r>
              <a:rPr lang="en-US" dirty="0"/>
              <a:t>Tap on the floor hold phrases to select which ones will speak.  A </a:t>
            </a:r>
            <a:r>
              <a:rPr lang="en-US" b="1" dirty="0"/>
              <a:t>checkmark</a:t>
            </a:r>
            <a:r>
              <a:rPr lang="en-US" dirty="0"/>
              <a:t> will appear.</a:t>
            </a:r>
          </a:p>
          <a:p>
            <a:pPr lvl="0"/>
            <a:r>
              <a:rPr lang="en-US" dirty="0"/>
              <a:t>Tap </a:t>
            </a:r>
            <a:r>
              <a:rPr lang="en-US" b="1" dirty="0"/>
              <a:t>Predictable</a:t>
            </a:r>
          </a:p>
          <a:p>
            <a:pPr lvl="0"/>
            <a:endParaRPr lang="en-US" dirty="0"/>
          </a:p>
          <a:p>
            <a:pPr lvl="0"/>
            <a:endParaRPr lang="en-US" dirty="0"/>
          </a:p>
          <a:p>
            <a:pPr lvl="0"/>
            <a:r>
              <a:rPr lang="tr-TR" dirty="0"/>
              <a:t>Y</a:t>
            </a:r>
            <a:r>
              <a:rPr lang="en-US" dirty="0"/>
              <a:t>ouTube; </a:t>
            </a:r>
            <a:br>
              <a:rPr lang="en-US" dirty="0"/>
            </a:br>
            <a:r>
              <a:rPr lang="en-US" u="sng" dirty="0">
                <a:hlinkClick r:id="rId3"/>
              </a:rPr>
              <a:t>https://www.youtube.com/watch?v=2SJ1EqRisTQ</a:t>
            </a:r>
            <a:r>
              <a:rPr lang="en-US" dirty="0">
                <a:effectLst/>
              </a:rPr>
              <a:t> </a:t>
            </a:r>
          </a:p>
          <a:p>
            <a:pPr lvl="0"/>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18</a:t>
            </a:fld>
            <a:endParaRPr lang="en-US" dirty="0"/>
          </a:p>
        </p:txBody>
      </p:sp>
    </p:spTree>
    <p:extLst>
      <p:ext uri="{BB962C8B-B14F-4D97-AF65-F5344CB8AC3E}">
        <p14:creationId xmlns:p14="http://schemas.microsoft.com/office/powerpoint/2010/main" val="3403610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Various changes can be made to help those with visual impairments and personal preferences. Change the font, the font size, color, high contrast, and many more features to help you customize the app to your needs. </a:t>
            </a:r>
          </a:p>
          <a:p>
            <a:pPr lvl="0">
              <a:buFont typeface="Arial"/>
              <a:buChar char="•"/>
            </a:pPr>
            <a:endParaRPr lang="en-US" dirty="0"/>
          </a:p>
          <a:p>
            <a:pPr marL="171450" lvl="0" indent="-171450">
              <a:buFont typeface="Arial" panose="020B0604020202020204" pitchFamily="34" charset="0"/>
              <a:buChar char="•"/>
            </a:pPr>
            <a:r>
              <a:rPr lang="en-US" dirty="0"/>
              <a:t>Tap the </a:t>
            </a:r>
            <a:r>
              <a:rPr lang="en-US" b="1" dirty="0">
                <a:solidFill>
                  <a:srgbClr val="FFFF00"/>
                </a:solidFill>
              </a:rPr>
              <a:t>gear</a:t>
            </a:r>
            <a:r>
              <a:rPr lang="en-US" dirty="0"/>
              <a:t> icon to open the settings</a:t>
            </a:r>
          </a:p>
          <a:p>
            <a:pPr marL="171450" lvl="0" indent="-171450">
              <a:buFont typeface="Arial" panose="020B0604020202020204" pitchFamily="34" charset="0"/>
              <a:buChar char="•"/>
            </a:pPr>
            <a:r>
              <a:rPr lang="en-US" dirty="0"/>
              <a:t>Tap </a:t>
            </a:r>
            <a:r>
              <a:rPr lang="en-US" b="1" dirty="0">
                <a:solidFill>
                  <a:srgbClr val="FFFF00"/>
                </a:solidFill>
              </a:rPr>
              <a:t>Layout</a:t>
            </a:r>
          </a:p>
          <a:p>
            <a:pPr marL="171450" lvl="0" indent="-171450">
              <a:buFont typeface="Arial" panose="020B0604020202020204" pitchFamily="34" charset="0"/>
              <a:buChar char="•"/>
            </a:pPr>
            <a:r>
              <a:rPr lang="en-US" dirty="0"/>
              <a:t>Tap </a:t>
            </a:r>
            <a:r>
              <a:rPr lang="en-US" b="1" dirty="0">
                <a:solidFill>
                  <a:srgbClr val="FFFF00"/>
                </a:solidFill>
              </a:rPr>
              <a:t>Appearance</a:t>
            </a:r>
          </a:p>
          <a:p>
            <a:pPr marL="171450" lvl="0" indent="-171450">
              <a:buFont typeface="Arial" panose="020B0604020202020204" pitchFamily="34" charset="0"/>
              <a:buChar char="•"/>
            </a:pPr>
            <a:r>
              <a:rPr lang="en-US" dirty="0">
                <a:solidFill>
                  <a:srgbClr val="FFFF00"/>
                </a:solidFill>
              </a:rPr>
              <a:t>Modify the settings to suit your needs</a:t>
            </a:r>
          </a:p>
          <a:p>
            <a:pPr marL="171450" indent="-171450">
              <a:buFont typeface="Arial" panose="020B0604020202020204" pitchFamily="34" charset="0"/>
              <a:buChar char="•"/>
            </a:pPr>
            <a:r>
              <a:rPr lang="en-US" dirty="0"/>
              <a:t>Tap </a:t>
            </a:r>
            <a:r>
              <a:rPr lang="en-US" b="1" dirty="0">
                <a:solidFill>
                  <a:srgbClr val="FFFF00"/>
                </a:solidFill>
              </a:rPr>
              <a:t>Predictable</a:t>
            </a:r>
          </a:p>
          <a:p>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19</a:t>
            </a:fld>
            <a:endParaRPr lang="en-US" dirty="0"/>
          </a:p>
        </p:txBody>
      </p:sp>
    </p:spTree>
    <p:extLst>
      <p:ext uri="{BB962C8B-B14F-4D97-AF65-F5344CB8AC3E}">
        <p14:creationId xmlns:p14="http://schemas.microsoft.com/office/powerpoint/2010/main" val="244570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latin typeface="Verdana" panose="020B0604030504040204" pitchFamily="34" charset="0"/>
                <a:ea typeface="Verdana" panose="020B0604030504040204" pitchFamily="34" charset="0"/>
              </a:rPr>
              <a:t>By the end of the training, you will be able to:</a:t>
            </a:r>
          </a:p>
          <a:p>
            <a:pPr marL="0" indent="0">
              <a:buNone/>
            </a:pPr>
            <a:endParaRPr lang="en-US" sz="1200" dirty="0">
              <a:latin typeface="Verdana" panose="020B0604030504040204" pitchFamily="34" charset="0"/>
              <a:ea typeface="Verdana" panose="020B0604030504040204" pitchFamily="34" charset="0"/>
            </a:endParaRPr>
          </a:p>
          <a:p>
            <a:pPr marL="171450" indent="-171450">
              <a:buFont typeface="Arial" panose="020B0604020202020204" pitchFamily="34" charset="0"/>
              <a:buChar char="•"/>
            </a:pPr>
            <a:r>
              <a:rPr lang="en-US" sz="1200" dirty="0">
                <a:latin typeface="Verdana" panose="020B0604030504040204" pitchFamily="34" charset="0"/>
                <a:ea typeface="Verdana" panose="020B0604030504040204" pitchFamily="34" charset="0"/>
              </a:rPr>
              <a:t>Identify individuals who would benefit from this application</a:t>
            </a:r>
          </a:p>
          <a:p>
            <a:pPr marL="171450" indent="-171450">
              <a:buFont typeface="Arial" panose="020B0604020202020204" pitchFamily="34" charset="0"/>
              <a:buChar char="•"/>
            </a:pPr>
            <a:r>
              <a:rPr lang="en-US" sz="1200" dirty="0">
                <a:latin typeface="Verdana" panose="020B0604030504040204" pitchFamily="34" charset="0"/>
                <a:ea typeface="Verdana" panose="020B0604030504040204" pitchFamily="34" charset="0"/>
              </a:rPr>
              <a:t>Set-up and personalize vocabulary</a:t>
            </a:r>
          </a:p>
          <a:p>
            <a:pPr marL="171450" indent="-171450">
              <a:buFont typeface="Arial" panose="020B0604020202020204" pitchFamily="34" charset="0"/>
              <a:buChar char="•"/>
            </a:pPr>
            <a:r>
              <a:rPr lang="en-US" sz="1200" dirty="0">
                <a:latin typeface="Verdana" panose="020B0604030504040204" pitchFamily="34" charset="0"/>
                <a:ea typeface="Verdana" panose="020B0604030504040204" pitchFamily="34" charset="0"/>
              </a:rPr>
              <a:t>Maximize the use of this app for phone communication</a:t>
            </a:r>
          </a:p>
          <a:p>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2</a:t>
            </a:fld>
            <a:endParaRPr lang="en-US" dirty="0"/>
          </a:p>
        </p:txBody>
      </p:sp>
    </p:spTree>
    <p:extLst>
      <p:ext uri="{BB962C8B-B14F-4D97-AF65-F5344CB8AC3E}">
        <p14:creationId xmlns:p14="http://schemas.microsoft.com/office/powerpoint/2010/main" val="39039883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Tap the </a:t>
            </a:r>
            <a:r>
              <a:rPr lang="en-US" b="1" dirty="0"/>
              <a:t>Phrases Quick Key</a:t>
            </a:r>
            <a:r>
              <a:rPr lang="en-US" dirty="0"/>
              <a:t> icon to open the categories section</a:t>
            </a:r>
            <a:endParaRPr lang="en-US" sz="1100" dirty="0"/>
          </a:p>
          <a:p>
            <a:pPr lvl="0"/>
            <a:r>
              <a:rPr lang="en-US" dirty="0"/>
              <a:t>Tap the </a:t>
            </a:r>
            <a:r>
              <a:rPr lang="en-US" b="1" dirty="0"/>
              <a:t>Pencil</a:t>
            </a:r>
            <a:r>
              <a:rPr lang="en-US" dirty="0"/>
              <a:t> icon to allow editing</a:t>
            </a:r>
            <a:endParaRPr lang="en-US" sz="1100" dirty="0"/>
          </a:p>
          <a:p>
            <a:pPr lvl="0"/>
            <a:r>
              <a:rPr lang="en-US" dirty="0"/>
              <a:t>Tap on the </a:t>
            </a:r>
            <a:r>
              <a:rPr lang="en-US" b="1" dirty="0"/>
              <a:t>Category</a:t>
            </a:r>
            <a:r>
              <a:rPr lang="en-US" dirty="0"/>
              <a:t> to edit</a:t>
            </a:r>
            <a:endParaRPr lang="en-US" sz="1100" dirty="0"/>
          </a:p>
          <a:p>
            <a:pPr lvl="0"/>
            <a:r>
              <a:rPr lang="en-US" dirty="0"/>
              <a:t>Three options will appear: </a:t>
            </a:r>
            <a:r>
              <a:rPr lang="en-US" b="1" dirty="0"/>
              <a:t>Move</a:t>
            </a:r>
            <a:r>
              <a:rPr lang="en-US" dirty="0"/>
              <a:t>, </a:t>
            </a:r>
            <a:r>
              <a:rPr lang="en-US" b="1" dirty="0"/>
              <a:t>Edit</a:t>
            </a:r>
            <a:r>
              <a:rPr lang="en-US" dirty="0"/>
              <a:t>, and </a:t>
            </a:r>
            <a:r>
              <a:rPr lang="en-US" b="1" dirty="0"/>
              <a:t>Delete</a:t>
            </a:r>
            <a:endParaRPr lang="en-US" sz="1100" dirty="0"/>
          </a:p>
          <a:p>
            <a:pPr lvl="0"/>
            <a:r>
              <a:rPr lang="en-US" dirty="0"/>
              <a:t>Tap </a:t>
            </a:r>
            <a:r>
              <a:rPr lang="en-US" b="1" dirty="0"/>
              <a:t>Edit </a:t>
            </a:r>
            <a:r>
              <a:rPr lang="en-US" b="0" dirty="0"/>
              <a:t>(Stuff I say all the time – Favorite Phrases)</a:t>
            </a:r>
          </a:p>
          <a:p>
            <a:pPr lvl="0"/>
            <a:r>
              <a:rPr lang="en-US" sz="1100" dirty="0"/>
              <a:t>Tap on the </a:t>
            </a:r>
            <a:r>
              <a:rPr lang="en-US" sz="1100" b="1" dirty="0"/>
              <a:t>text to display </a:t>
            </a:r>
            <a:r>
              <a:rPr lang="en-US" sz="1100" dirty="0"/>
              <a:t>line</a:t>
            </a:r>
          </a:p>
          <a:p>
            <a:pPr lvl="0"/>
            <a:r>
              <a:rPr lang="en-US" sz="1100" dirty="0"/>
              <a:t>Tap</a:t>
            </a:r>
            <a:r>
              <a:rPr lang="en-US" sz="1100" b="1" dirty="0"/>
              <a:t> Predictable</a:t>
            </a:r>
            <a:r>
              <a:rPr lang="en-US" sz="1100" dirty="0"/>
              <a:t>, then tap </a:t>
            </a:r>
            <a:r>
              <a:rPr lang="en-US" sz="1100" b="1" dirty="0"/>
              <a:t>Save</a:t>
            </a:r>
          </a:p>
          <a:p>
            <a:pPr lvl="0"/>
            <a:endParaRPr lang="en-US" sz="1100" dirty="0"/>
          </a:p>
          <a:p>
            <a:pPr lvl="0"/>
            <a:endParaRPr lang="en-US" dirty="0"/>
          </a:p>
          <a:p>
            <a:pPr lvl="0"/>
            <a:r>
              <a:rPr lang="en-US" dirty="0"/>
              <a:t>Other Editing: </a:t>
            </a:r>
          </a:p>
          <a:p>
            <a:pPr lvl="0"/>
            <a:r>
              <a:rPr lang="en-US" dirty="0"/>
              <a:t>Tap </a:t>
            </a:r>
            <a:r>
              <a:rPr lang="en-US" b="1" dirty="0"/>
              <a:t>Move</a:t>
            </a:r>
            <a:r>
              <a:rPr lang="en-US" dirty="0"/>
              <a:t> to change the order of categories within Category screens</a:t>
            </a:r>
            <a:endParaRPr lang="en-US" sz="1100" dirty="0"/>
          </a:p>
          <a:p>
            <a:pPr lvl="0"/>
            <a:r>
              <a:rPr lang="en-US" dirty="0"/>
              <a:t>Press and hold on a category and drag to move</a:t>
            </a:r>
          </a:p>
          <a:p>
            <a:pPr lvl="0"/>
            <a:r>
              <a:rPr lang="en-US" dirty="0"/>
              <a:t>Tap </a:t>
            </a:r>
            <a:r>
              <a:rPr lang="en-US" b="1" dirty="0"/>
              <a:t>Done</a:t>
            </a:r>
            <a:endParaRPr lang="en-US" sz="1100" b="1" dirty="0"/>
          </a:p>
          <a:p>
            <a:pPr lvl="0"/>
            <a:r>
              <a:rPr lang="en-US" dirty="0"/>
              <a:t>Tap </a:t>
            </a:r>
            <a:r>
              <a:rPr lang="en-US" b="1" dirty="0"/>
              <a:t>Delete</a:t>
            </a:r>
            <a:r>
              <a:rPr lang="en-US" dirty="0"/>
              <a:t> to remove an entire Category and the Phrases within it.</a:t>
            </a:r>
            <a:endParaRPr lang="en-US" sz="1100" dirty="0"/>
          </a:p>
          <a:p>
            <a:pPr lvl="0"/>
            <a:r>
              <a:rPr lang="en-US" dirty="0"/>
              <a:t>Tap </a:t>
            </a:r>
            <a:r>
              <a:rPr lang="en-US" b="1" dirty="0"/>
              <a:t>Yes</a:t>
            </a:r>
            <a:r>
              <a:rPr lang="en-US" dirty="0"/>
              <a:t> to finalize deletion</a:t>
            </a:r>
          </a:p>
          <a:p>
            <a:pPr lvl="0"/>
            <a:r>
              <a:rPr lang="en-US" dirty="0"/>
              <a:t>Content will be</a:t>
            </a:r>
            <a:r>
              <a:rPr lang="en-US" b="1" dirty="0"/>
              <a:t> lost</a:t>
            </a:r>
            <a:r>
              <a:rPr lang="en-US" dirty="0"/>
              <a:t> and will not be restored.</a:t>
            </a:r>
            <a:endParaRPr lang="en-US" sz="1100" dirty="0"/>
          </a:p>
        </p:txBody>
      </p:sp>
      <p:sp>
        <p:nvSpPr>
          <p:cNvPr id="4" name="Slide Number Placeholder 3"/>
          <p:cNvSpPr>
            <a:spLocks noGrp="1"/>
          </p:cNvSpPr>
          <p:nvPr>
            <p:ph type="sldNum" sz="quarter" idx="10"/>
          </p:nvPr>
        </p:nvSpPr>
        <p:spPr/>
        <p:txBody>
          <a:bodyPr/>
          <a:lstStyle/>
          <a:p>
            <a:fld id="{D8900C81-D389-4587-A3AF-71F7AA7579A1}" type="slidenum">
              <a:rPr lang="en-US" smtClean="0"/>
              <a:t>20</a:t>
            </a:fld>
            <a:endParaRPr lang="en-US" dirty="0"/>
          </a:p>
        </p:txBody>
      </p:sp>
    </p:spTree>
    <p:extLst>
      <p:ext uri="{BB962C8B-B14F-4D97-AF65-F5344CB8AC3E}">
        <p14:creationId xmlns:p14="http://schemas.microsoft.com/office/powerpoint/2010/main" val="3252195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a:p>
            <a:pPr rtl="0"/>
            <a:r>
              <a:rPr lang="en-US" dirty="0"/>
              <a:t>Let’s look at how to edit an existing phrase.</a:t>
            </a:r>
          </a:p>
          <a:p>
            <a:pPr rtl="0"/>
            <a:endParaRPr lang="en-US" b="0" dirty="0">
              <a:effectLst/>
            </a:endParaRPr>
          </a:p>
          <a:p>
            <a:pPr rtl="0"/>
            <a:r>
              <a:rPr lang="en-US" b="0" dirty="0">
                <a:effectLst/>
              </a:rPr>
              <a:t>Watch video. </a:t>
            </a:r>
          </a:p>
          <a:p>
            <a:pPr rtl="0"/>
            <a:endParaRPr lang="en-US" b="0" dirty="0">
              <a:effectLst/>
            </a:endParaRPr>
          </a:p>
          <a:p>
            <a:pPr rtl="0"/>
            <a:r>
              <a:rPr lang="en-US" b="1" u="sng" dirty="0">
                <a:effectLst/>
              </a:rPr>
              <a:t>Activity</a:t>
            </a:r>
            <a:r>
              <a:rPr lang="en-US" b="1" dirty="0">
                <a:effectLst/>
              </a:rPr>
              <a:t>:  Let the participants practice. Change the image of “I am good” within</a:t>
            </a:r>
            <a:r>
              <a:rPr lang="en-US" b="1" baseline="0" dirty="0">
                <a:effectLst/>
              </a:rPr>
              <a:t> “Chat” to a smiling picture using the iPad Camera.</a:t>
            </a:r>
            <a:endParaRPr lang="en-US" b="1" dirty="0">
              <a:effectLst/>
            </a:endParaRPr>
          </a:p>
          <a:p>
            <a:pPr rtl="0"/>
            <a:endParaRPr lang="en-US" b="0" dirty="0">
              <a:effectLst/>
            </a:endParaRPr>
          </a:p>
          <a:p>
            <a:pPr lvl="0"/>
            <a:r>
              <a:rPr lang="en-US" dirty="0"/>
              <a:t>In order to customize the phrases:</a:t>
            </a:r>
          </a:p>
          <a:p>
            <a:pPr lvl="0"/>
            <a:r>
              <a:rPr lang="en-US" dirty="0"/>
              <a:t>Tap the </a:t>
            </a:r>
            <a:r>
              <a:rPr lang="en-US" b="1" dirty="0"/>
              <a:t>Phrases Quick Key</a:t>
            </a:r>
            <a:r>
              <a:rPr lang="en-US" dirty="0"/>
              <a:t> icon to open the categories section</a:t>
            </a:r>
          </a:p>
          <a:p>
            <a:pPr lvl="0"/>
            <a:r>
              <a:rPr lang="en-US" dirty="0"/>
              <a:t>Tap on the </a:t>
            </a:r>
            <a:r>
              <a:rPr lang="en-US" b="1" dirty="0"/>
              <a:t>Category</a:t>
            </a:r>
            <a:r>
              <a:rPr lang="en-US" dirty="0"/>
              <a:t> to edit</a:t>
            </a:r>
          </a:p>
          <a:p>
            <a:pPr defTabSz="915772">
              <a:defRPr/>
            </a:pPr>
            <a:r>
              <a:rPr lang="en-US" dirty="0"/>
              <a:t>Tap the </a:t>
            </a:r>
            <a:r>
              <a:rPr lang="en-US" b="1" dirty="0"/>
              <a:t>Pencil</a:t>
            </a:r>
            <a:r>
              <a:rPr lang="en-US" dirty="0"/>
              <a:t> icon to allow editing</a:t>
            </a:r>
          </a:p>
          <a:p>
            <a:pPr lvl="0"/>
            <a:r>
              <a:rPr lang="en-US" dirty="0"/>
              <a:t>Select a </a:t>
            </a:r>
            <a:r>
              <a:rPr lang="en-US" b="1" dirty="0"/>
              <a:t>phrase</a:t>
            </a:r>
            <a:r>
              <a:rPr lang="en-US" dirty="0"/>
              <a:t> to edit</a:t>
            </a:r>
          </a:p>
          <a:p>
            <a:pPr marL="171450" lvl="0" indent="-171450">
              <a:buFont typeface="Arial" panose="020B0604020202020204" pitchFamily="34" charset="0"/>
              <a:buChar char="•"/>
            </a:pPr>
            <a:r>
              <a:rPr lang="en-US" dirty="0">
                <a:latin typeface="Verdana"/>
                <a:cs typeface="Verdana"/>
              </a:rPr>
              <a:t>Three options will appear: </a:t>
            </a:r>
            <a:r>
              <a:rPr lang="en-US" b="1" dirty="0">
                <a:solidFill>
                  <a:srgbClr val="FFFF00"/>
                </a:solidFill>
                <a:latin typeface="Verdana"/>
                <a:cs typeface="Verdana"/>
              </a:rPr>
              <a:t>Move, Edit</a:t>
            </a:r>
            <a:r>
              <a:rPr lang="en-US" b="1" dirty="0">
                <a:latin typeface="Verdana"/>
                <a:cs typeface="Verdana"/>
              </a:rPr>
              <a:t>, </a:t>
            </a:r>
            <a:r>
              <a:rPr lang="en-US" dirty="0">
                <a:latin typeface="Verdana"/>
                <a:cs typeface="Verdana"/>
              </a:rPr>
              <a:t>and</a:t>
            </a:r>
            <a:r>
              <a:rPr lang="en-US" b="1" dirty="0">
                <a:latin typeface="Verdana"/>
                <a:cs typeface="Verdana"/>
              </a:rPr>
              <a:t> </a:t>
            </a:r>
            <a:r>
              <a:rPr lang="en-US" b="1" dirty="0">
                <a:solidFill>
                  <a:srgbClr val="FFFF00"/>
                </a:solidFill>
                <a:latin typeface="Verdana"/>
                <a:cs typeface="Verdana"/>
              </a:rPr>
              <a:t>Delete</a:t>
            </a:r>
          </a:p>
          <a:p>
            <a:pPr marL="171450" lvl="0" indent="-171450">
              <a:buFont typeface="Arial" panose="020B0604020202020204" pitchFamily="34" charset="0"/>
              <a:buChar char="•"/>
            </a:pPr>
            <a:r>
              <a:rPr lang="en-US" dirty="0">
                <a:latin typeface="Verdana"/>
                <a:cs typeface="Verdana"/>
              </a:rPr>
              <a:t>Tap </a:t>
            </a:r>
            <a:r>
              <a:rPr lang="en-US" b="1" dirty="0">
                <a:solidFill>
                  <a:srgbClr val="FFFF00"/>
                </a:solidFill>
                <a:latin typeface="Verdana"/>
                <a:cs typeface="Verdana"/>
              </a:rPr>
              <a:t>Edit</a:t>
            </a:r>
            <a:r>
              <a:rPr lang="en-US" dirty="0">
                <a:latin typeface="Verdana"/>
                <a:cs typeface="Verdana"/>
              </a:rPr>
              <a:t>, then customize</a:t>
            </a:r>
          </a:p>
          <a:p>
            <a:pPr lvl="0"/>
            <a:r>
              <a:rPr lang="en-US" dirty="0"/>
              <a:t>Tap on the phrase </a:t>
            </a:r>
            <a:r>
              <a:rPr lang="en-US" b="1" dirty="0"/>
              <a:t>message</a:t>
            </a:r>
            <a:r>
              <a:rPr lang="en-US" dirty="0"/>
              <a:t> or the </a:t>
            </a:r>
            <a:r>
              <a:rPr lang="en-US" b="1" dirty="0"/>
              <a:t>text to display </a:t>
            </a:r>
            <a:r>
              <a:rPr lang="en-US" dirty="0"/>
              <a:t>line to modify text</a:t>
            </a:r>
          </a:p>
          <a:p>
            <a:pPr defTabSz="915772">
              <a:defRPr/>
            </a:pPr>
            <a:r>
              <a:rPr lang="en-US" dirty="0"/>
              <a:t>To </a:t>
            </a:r>
            <a:r>
              <a:rPr lang="en-US" b="1" dirty="0"/>
              <a:t>preview</a:t>
            </a:r>
            <a:r>
              <a:rPr lang="en-US" dirty="0"/>
              <a:t> the updated, exit the keyboard by tapping the </a:t>
            </a:r>
            <a:r>
              <a:rPr lang="en-US" b="1" dirty="0"/>
              <a:t>Keyboard Hide </a:t>
            </a:r>
            <a:r>
              <a:rPr lang="en-US" dirty="0"/>
              <a:t>icon at the bottom right. A preview displays at the top.</a:t>
            </a:r>
          </a:p>
          <a:p>
            <a:pPr lvl="0"/>
            <a:r>
              <a:rPr lang="en-US" dirty="0"/>
              <a:t>Tap</a:t>
            </a:r>
            <a:r>
              <a:rPr lang="en-US" b="1" dirty="0"/>
              <a:t> Predictable</a:t>
            </a:r>
            <a:r>
              <a:rPr lang="en-US" dirty="0"/>
              <a:t>, then tap </a:t>
            </a:r>
            <a:r>
              <a:rPr lang="en-US" b="1" dirty="0"/>
              <a:t>Save</a:t>
            </a:r>
          </a:p>
          <a:p>
            <a:pPr lvl="0"/>
            <a:endParaRPr lang="en-US" b="1" dirty="0"/>
          </a:p>
          <a:p>
            <a:pPr rtl="0"/>
            <a:endParaRPr lang="en-US" dirty="0"/>
          </a:p>
          <a:p>
            <a:pPr rtl="0"/>
            <a:endParaRPr lang="en-US" b="1" dirty="0"/>
          </a:p>
          <a:p>
            <a:pPr rtl="0"/>
            <a:endParaRPr lang="en-US" b="1" dirty="0"/>
          </a:p>
          <a:p>
            <a:pPr rtl="0"/>
            <a:endParaRPr lang="en-US" b="1" dirty="0"/>
          </a:p>
          <a:p>
            <a:pPr rtl="0"/>
            <a:endParaRPr lang="en-US" b="1" dirty="0"/>
          </a:p>
          <a:p>
            <a:pPr rtl="0"/>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21</a:t>
            </a:fld>
            <a:endParaRPr lang="en-US" dirty="0"/>
          </a:p>
        </p:txBody>
      </p:sp>
    </p:spTree>
    <p:extLst>
      <p:ext uri="{BB962C8B-B14F-4D97-AF65-F5344CB8AC3E}">
        <p14:creationId xmlns:p14="http://schemas.microsoft.com/office/powerpoint/2010/main" val="3628024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Choose an image for “Phone Chat”</a:t>
            </a:r>
          </a:p>
          <a:p>
            <a:endParaRPr lang="en-US" b="1" u="sng" dirty="0"/>
          </a:p>
          <a:p>
            <a:r>
              <a:rPr lang="en-US" b="1" u="sng" dirty="0"/>
              <a:t>Adding an Image to a Category</a:t>
            </a:r>
          </a:p>
          <a:p>
            <a:pPr lvl="0"/>
            <a:r>
              <a:rPr lang="en-US" sz="1100" dirty="0"/>
              <a:t>Tap the </a:t>
            </a:r>
            <a:r>
              <a:rPr lang="en-US" sz="1100" b="1" dirty="0"/>
              <a:t>Phrases Quick Key</a:t>
            </a:r>
            <a:r>
              <a:rPr lang="en-US" sz="1100" dirty="0"/>
              <a:t> icon to open the categories section</a:t>
            </a:r>
          </a:p>
          <a:p>
            <a:pPr lvl="0"/>
            <a:r>
              <a:rPr lang="en-US" sz="1100" dirty="0"/>
              <a:t>Tap the </a:t>
            </a:r>
            <a:r>
              <a:rPr lang="en-US" sz="1100" b="1" dirty="0"/>
              <a:t>Pencil</a:t>
            </a:r>
            <a:r>
              <a:rPr lang="en-US" sz="1100" dirty="0"/>
              <a:t> icon to allow editing</a:t>
            </a:r>
          </a:p>
          <a:p>
            <a:pPr lvl="0"/>
            <a:r>
              <a:rPr lang="en-US" sz="1100" dirty="0"/>
              <a:t>Swipe and tap the </a:t>
            </a:r>
            <a:r>
              <a:rPr lang="en-US" sz="1100" b="1" dirty="0"/>
              <a:t>Category</a:t>
            </a:r>
            <a:r>
              <a:rPr lang="en-US" sz="1100" dirty="0"/>
              <a:t> to edit</a:t>
            </a:r>
          </a:p>
          <a:p>
            <a:pPr lvl="0">
              <a:buFont typeface="Arial"/>
              <a:buNone/>
            </a:pPr>
            <a:r>
              <a:rPr lang="en-US" sz="1100" dirty="0">
                <a:latin typeface="Verdana"/>
                <a:cs typeface="Verdana"/>
              </a:rPr>
              <a:t>Three options will appear: </a:t>
            </a:r>
            <a:r>
              <a:rPr lang="en-US" sz="1100" dirty="0">
                <a:solidFill>
                  <a:srgbClr val="FFFF00"/>
                </a:solidFill>
                <a:latin typeface="Verdana"/>
                <a:cs typeface="Verdana"/>
              </a:rPr>
              <a:t>Move, Edit</a:t>
            </a:r>
            <a:r>
              <a:rPr lang="en-US" sz="1100" dirty="0">
                <a:latin typeface="Verdana"/>
                <a:cs typeface="Verdana"/>
              </a:rPr>
              <a:t>, and </a:t>
            </a:r>
            <a:r>
              <a:rPr lang="en-US" sz="1100" dirty="0">
                <a:solidFill>
                  <a:srgbClr val="FFFF00"/>
                </a:solidFill>
                <a:latin typeface="Verdana"/>
                <a:cs typeface="Verdana"/>
              </a:rPr>
              <a:t>Delete</a:t>
            </a:r>
          </a:p>
          <a:p>
            <a:pPr lvl="0">
              <a:buFont typeface="Arial"/>
              <a:buNone/>
            </a:pPr>
            <a:r>
              <a:rPr lang="en-US" sz="1100" dirty="0">
                <a:latin typeface="Verdana"/>
                <a:cs typeface="Verdana"/>
              </a:rPr>
              <a:t>Tap </a:t>
            </a:r>
            <a:r>
              <a:rPr lang="en-US" sz="1100" b="1" dirty="0">
                <a:solidFill>
                  <a:srgbClr val="FFFF00"/>
                </a:solidFill>
                <a:latin typeface="Verdana"/>
                <a:cs typeface="Verdana"/>
              </a:rPr>
              <a:t>Edit</a:t>
            </a:r>
            <a:endParaRPr lang="en-US" sz="1100" dirty="0"/>
          </a:p>
          <a:p>
            <a:pPr lvl="0"/>
            <a:r>
              <a:rPr lang="en-US" dirty="0"/>
              <a:t>Take a picture by pressing </a:t>
            </a:r>
            <a:r>
              <a:rPr lang="en-US" b="1" dirty="0"/>
              <a:t>Take from camera, </a:t>
            </a:r>
            <a:r>
              <a:rPr lang="en-US" dirty="0"/>
              <a:t>tap</a:t>
            </a:r>
            <a:r>
              <a:rPr lang="en-US" b="1" dirty="0"/>
              <a:t> OK </a:t>
            </a:r>
            <a:r>
              <a:rPr lang="en-US" dirty="0"/>
              <a:t>to use the Camera within Predictable.</a:t>
            </a:r>
            <a:r>
              <a:rPr lang="en-US" b="1" dirty="0"/>
              <a:t> </a:t>
            </a:r>
            <a:endParaRPr lang="en-US" sz="1100" dirty="0"/>
          </a:p>
          <a:p>
            <a:pPr lvl="0"/>
            <a:r>
              <a:rPr lang="en-US" dirty="0"/>
              <a:t>Tap </a:t>
            </a:r>
            <a:r>
              <a:rPr lang="en-US" b="1" dirty="0"/>
              <a:t>choose from gallery</a:t>
            </a:r>
            <a:r>
              <a:rPr lang="en-US" dirty="0"/>
              <a:t> to select a picture from the iPad’s cameral roll. Tap</a:t>
            </a:r>
            <a:r>
              <a:rPr lang="en-US" b="1" dirty="0"/>
              <a:t> OK </a:t>
            </a:r>
            <a:r>
              <a:rPr lang="en-US" dirty="0"/>
              <a:t>to view photos. Select an image</a:t>
            </a:r>
            <a:endParaRPr lang="en-US" sz="1100" dirty="0"/>
          </a:p>
          <a:p>
            <a:pPr lvl="0"/>
            <a:r>
              <a:rPr lang="en-US" dirty="0"/>
              <a:t>Tap </a:t>
            </a:r>
            <a:r>
              <a:rPr lang="en-US" b="1" dirty="0"/>
              <a:t>choose from Predictable image library. Swipe up </a:t>
            </a:r>
            <a:r>
              <a:rPr lang="en-US" dirty="0"/>
              <a:t>on the screen to view more images</a:t>
            </a:r>
            <a:r>
              <a:rPr lang="en-US" b="1" dirty="0"/>
              <a:t>. Select an image</a:t>
            </a:r>
            <a:endParaRPr lang="en-US" sz="1100" b="1" dirty="0"/>
          </a:p>
          <a:p>
            <a:pPr lvl="0"/>
            <a:r>
              <a:rPr lang="en-US" dirty="0"/>
              <a:t>Tap the </a:t>
            </a:r>
            <a:r>
              <a:rPr lang="en-US" b="1" dirty="0"/>
              <a:t>disc</a:t>
            </a:r>
            <a:r>
              <a:rPr lang="en-US" dirty="0"/>
              <a:t> icon to save</a:t>
            </a:r>
            <a:endParaRPr lang="en-US" sz="1100" dirty="0"/>
          </a:p>
          <a:p>
            <a:pPr lvl="0"/>
            <a:r>
              <a:rPr lang="en-US" dirty="0"/>
              <a:t>Tap </a:t>
            </a:r>
            <a:r>
              <a:rPr lang="en-US" b="1" dirty="0"/>
              <a:t>Predictable, </a:t>
            </a:r>
            <a:r>
              <a:rPr lang="en-US" dirty="0"/>
              <a:t>then tap </a:t>
            </a:r>
            <a:r>
              <a:rPr lang="en-US" b="1" dirty="0"/>
              <a:t>Save</a:t>
            </a:r>
            <a:r>
              <a:rPr lang="en-US" dirty="0"/>
              <a:t> to exit edit mode</a:t>
            </a:r>
            <a:endParaRPr lang="en-US" sz="1100" dirty="0"/>
          </a:p>
          <a:p>
            <a:pPr lvl="0"/>
            <a:r>
              <a:rPr lang="en-US" dirty="0"/>
              <a:t>Tap the </a:t>
            </a:r>
            <a:r>
              <a:rPr lang="en-US" b="1" dirty="0"/>
              <a:t>Keyboard</a:t>
            </a:r>
            <a:r>
              <a:rPr lang="en-US" dirty="0"/>
              <a:t> icon to return to the keyboard</a:t>
            </a:r>
          </a:p>
          <a:p>
            <a:pPr defTabSz="915772">
              <a:defRPr/>
            </a:pPr>
            <a:r>
              <a:rPr lang="en-US" sz="1100" dirty="0"/>
              <a:t>Tap</a:t>
            </a:r>
            <a:r>
              <a:rPr lang="en-US" sz="1100" b="1" dirty="0"/>
              <a:t> Predictable</a:t>
            </a:r>
            <a:r>
              <a:rPr lang="en-US" sz="1100" dirty="0"/>
              <a:t>, then tap </a:t>
            </a:r>
            <a:r>
              <a:rPr lang="en-US" sz="1100" b="1" dirty="0"/>
              <a:t>Save</a:t>
            </a:r>
            <a:endParaRPr lang="en-US" sz="1100" dirty="0"/>
          </a:p>
          <a:p>
            <a:pPr lvl="0"/>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u="sng" dirty="0"/>
              <a:t>Adding an Image to a Phrase</a:t>
            </a:r>
          </a:p>
          <a:p>
            <a:pPr lvl="0"/>
            <a:r>
              <a:rPr lang="en-US" sz="1100" dirty="0"/>
              <a:t>Swipe and tap the </a:t>
            </a:r>
            <a:r>
              <a:rPr lang="en-US" sz="1100" b="1" dirty="0"/>
              <a:t>Category</a:t>
            </a:r>
            <a:r>
              <a:rPr lang="en-US" sz="1100" dirty="0"/>
              <a:t> edit.</a:t>
            </a:r>
          </a:p>
          <a:p>
            <a:pPr lvl="0"/>
            <a:r>
              <a:rPr lang="en-US" sz="1100" dirty="0"/>
              <a:t>Tap the </a:t>
            </a:r>
            <a:r>
              <a:rPr lang="en-US" sz="1100" b="1" dirty="0"/>
              <a:t>Pencil</a:t>
            </a:r>
            <a:r>
              <a:rPr lang="en-US" sz="1100" dirty="0"/>
              <a:t> icon.</a:t>
            </a:r>
          </a:p>
          <a:p>
            <a:pPr lvl="0"/>
            <a:r>
              <a:rPr lang="en-US" sz="1100" dirty="0"/>
              <a:t>Tap the </a:t>
            </a:r>
            <a:r>
              <a:rPr lang="en-US" sz="1100" b="1" dirty="0"/>
              <a:t>Phrase</a:t>
            </a:r>
            <a:r>
              <a:rPr lang="en-US" sz="1100" dirty="0"/>
              <a:t> to edit.</a:t>
            </a:r>
          </a:p>
          <a:p>
            <a:pPr lvl="0">
              <a:buFont typeface="Arial"/>
              <a:buNone/>
            </a:pPr>
            <a:r>
              <a:rPr lang="en-US" sz="1100" dirty="0">
                <a:latin typeface="Verdana"/>
                <a:cs typeface="Verdana"/>
              </a:rPr>
              <a:t>Three options will appear: </a:t>
            </a:r>
            <a:r>
              <a:rPr lang="en-US" sz="1100" dirty="0">
                <a:solidFill>
                  <a:srgbClr val="FFFF00"/>
                </a:solidFill>
                <a:latin typeface="Verdana"/>
                <a:cs typeface="Verdana"/>
              </a:rPr>
              <a:t>Move, Edit</a:t>
            </a:r>
            <a:r>
              <a:rPr lang="en-US" sz="1100" dirty="0">
                <a:latin typeface="Verdana"/>
                <a:cs typeface="Verdana"/>
              </a:rPr>
              <a:t>, and </a:t>
            </a:r>
            <a:r>
              <a:rPr lang="en-US" sz="1100" dirty="0">
                <a:solidFill>
                  <a:srgbClr val="FFFF00"/>
                </a:solidFill>
                <a:latin typeface="Verdana"/>
                <a:cs typeface="Verdana"/>
              </a:rPr>
              <a:t>Delete</a:t>
            </a:r>
          </a:p>
          <a:p>
            <a:pPr lvl="0">
              <a:buFont typeface="Arial"/>
              <a:buNone/>
            </a:pPr>
            <a:r>
              <a:rPr lang="en-US" sz="1100" dirty="0">
                <a:latin typeface="Verdana"/>
                <a:cs typeface="Verdana"/>
              </a:rPr>
              <a:t>Tap </a:t>
            </a:r>
            <a:r>
              <a:rPr lang="en-US" sz="1100" b="1" dirty="0">
                <a:solidFill>
                  <a:srgbClr val="FFFF00"/>
                </a:solidFill>
                <a:latin typeface="Verdana"/>
                <a:cs typeface="Verdana"/>
              </a:rPr>
              <a:t>Edit.</a:t>
            </a:r>
            <a:endParaRPr lang="en-US" sz="1100" dirty="0"/>
          </a:p>
          <a:p>
            <a:pPr lvl="0"/>
            <a:r>
              <a:rPr lang="en-US" sz="1100" dirty="0"/>
              <a:t>Tap </a:t>
            </a:r>
            <a:r>
              <a:rPr lang="en-US" sz="1100" b="1" dirty="0"/>
              <a:t>Image</a:t>
            </a:r>
            <a:r>
              <a:rPr lang="en-US" sz="1100" dirty="0"/>
              <a:t> in the left margin to access the Image edit menu.</a:t>
            </a:r>
          </a:p>
          <a:p>
            <a:pPr lvl="0"/>
            <a:r>
              <a:rPr lang="en-US" sz="1100" dirty="0"/>
              <a:t>From here, it is just like adding an image to a category with the options to Take a picture </a:t>
            </a:r>
            <a:r>
              <a:rPr lang="en-US" sz="1100" b="1" dirty="0"/>
              <a:t>from the camera, </a:t>
            </a:r>
            <a:r>
              <a:rPr lang="en-US" sz="1100" dirty="0"/>
              <a:t>to </a:t>
            </a:r>
            <a:r>
              <a:rPr lang="en-US" sz="1100" b="1" dirty="0"/>
              <a:t>choose from your gallery, or</a:t>
            </a:r>
            <a:r>
              <a:rPr lang="en-US" sz="1100" dirty="0"/>
              <a:t> to </a:t>
            </a:r>
            <a:r>
              <a:rPr lang="en-US" sz="1100" b="1" dirty="0"/>
              <a:t>choose from </a:t>
            </a:r>
            <a:r>
              <a:rPr lang="en-US" sz="1100" b="1" dirty="0" err="1"/>
              <a:t>Predictable’s</a:t>
            </a:r>
            <a:r>
              <a:rPr lang="en-US" sz="1100" b="1" dirty="0"/>
              <a:t> image library. </a:t>
            </a:r>
          </a:p>
          <a:p>
            <a:pPr lvl="0"/>
            <a:endParaRPr lang="en-US" sz="1100" b="1" dirty="0"/>
          </a:p>
          <a:p>
            <a:pPr lvl="0"/>
            <a:r>
              <a:rPr lang="en-US" sz="1100" dirty="0"/>
              <a:t>Tap the </a:t>
            </a:r>
            <a:r>
              <a:rPr lang="en-US" sz="1100" b="1" dirty="0"/>
              <a:t>disc</a:t>
            </a:r>
            <a:r>
              <a:rPr lang="en-US" sz="1100" dirty="0"/>
              <a:t> icon to save</a:t>
            </a:r>
          </a:p>
          <a:p>
            <a:pPr lvl="0"/>
            <a:r>
              <a:rPr lang="en-US" sz="1100" dirty="0"/>
              <a:t>Tap </a:t>
            </a:r>
            <a:r>
              <a:rPr lang="en-US" sz="1100" b="1" dirty="0"/>
              <a:t>Predictable, </a:t>
            </a:r>
            <a:r>
              <a:rPr lang="en-US" sz="1100" dirty="0"/>
              <a:t>then tap </a:t>
            </a:r>
            <a:r>
              <a:rPr lang="en-US" sz="1100" b="1" dirty="0"/>
              <a:t>Save</a:t>
            </a:r>
            <a:r>
              <a:rPr lang="en-US" sz="1100" dirty="0"/>
              <a:t> to exit edit mode</a:t>
            </a:r>
          </a:p>
          <a:p>
            <a:pPr lvl="0"/>
            <a:r>
              <a:rPr lang="en-US" sz="1100" dirty="0"/>
              <a:t>Tap the </a:t>
            </a:r>
            <a:r>
              <a:rPr lang="en-US" sz="1100" b="1" dirty="0"/>
              <a:t>Keyboard</a:t>
            </a:r>
            <a:r>
              <a:rPr lang="en-US" sz="1100" dirty="0"/>
              <a:t> icon to return to the keyboard</a:t>
            </a:r>
          </a:p>
          <a:p>
            <a:pPr defTabSz="915772">
              <a:defRPr/>
            </a:pPr>
            <a:r>
              <a:rPr lang="en-US" sz="1100" dirty="0"/>
              <a:t>Tap</a:t>
            </a:r>
            <a:r>
              <a:rPr lang="en-US" sz="1100" b="1" dirty="0"/>
              <a:t> Predictable</a:t>
            </a:r>
            <a:r>
              <a:rPr lang="en-US" sz="1100" dirty="0"/>
              <a:t>, then tap </a:t>
            </a:r>
            <a:r>
              <a:rPr lang="en-US" sz="1100" b="1" dirty="0"/>
              <a:t>Save</a:t>
            </a:r>
            <a:endParaRPr lang="en-US" sz="1100" dirty="0"/>
          </a:p>
          <a:p>
            <a:pPr lvl="0"/>
            <a:endParaRPr lang="en-US" sz="1100" dirty="0"/>
          </a:p>
          <a:p>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22</a:t>
            </a:fld>
            <a:endParaRPr lang="en-US" dirty="0"/>
          </a:p>
        </p:txBody>
      </p:sp>
    </p:spTree>
    <p:extLst>
      <p:ext uri="{BB962C8B-B14F-4D97-AF65-F5344CB8AC3E}">
        <p14:creationId xmlns:p14="http://schemas.microsoft.com/office/powerpoint/2010/main" val="107812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pPr>
            <a:r>
              <a:rPr lang="en-US" b="1" u="sng" dirty="0">
                <a:solidFill>
                  <a:schemeClr val="dk1"/>
                </a:solidFill>
              </a:rPr>
              <a:t>DISTANCE COMMUNICATION</a:t>
            </a:r>
            <a:r>
              <a:rPr lang="en-US" b="1" dirty="0">
                <a:solidFill>
                  <a:schemeClr val="dk1"/>
                </a:solidFill>
              </a:rPr>
              <a:t>   </a:t>
            </a:r>
            <a:r>
              <a:rPr lang="en-US" dirty="0">
                <a:solidFill>
                  <a:schemeClr val="dk1"/>
                </a:solidFill>
                <a:ea typeface="Calibri"/>
                <a:cs typeface="Calibri"/>
                <a:sym typeface="Calibri"/>
              </a:rPr>
              <a:t>The most simple way to use an AAC device with a telephone is to listen and speak </a:t>
            </a:r>
            <a:r>
              <a:rPr lang="en-US" b="1" u="sng" dirty="0">
                <a:solidFill>
                  <a:schemeClr val="dk1"/>
                </a:solidFill>
                <a:ea typeface="Calibri"/>
                <a:cs typeface="Calibri"/>
                <a:sym typeface="Calibri"/>
              </a:rPr>
              <a:t>over a speakerphone</a:t>
            </a:r>
            <a:r>
              <a:rPr lang="en-US" dirty="0">
                <a:solidFill>
                  <a:schemeClr val="dk1"/>
                </a:solidFill>
                <a:ea typeface="Calibri"/>
                <a:cs typeface="Calibri"/>
                <a:sym typeface="Calibri"/>
              </a:rPr>
              <a:t>. Some apps also have features to support email, text messaging, and social media.</a:t>
            </a:r>
          </a:p>
          <a:p>
            <a:pPr>
              <a:buClr>
                <a:schemeClr val="dk1"/>
              </a:buClr>
              <a:buSzPts val="1100"/>
            </a:pPr>
            <a:endParaRPr lang="en-US" dirty="0">
              <a:solidFill>
                <a:schemeClr val="dk1"/>
              </a:solidFill>
              <a:ea typeface="Calibri"/>
              <a:cs typeface="Calibri"/>
              <a:sym typeface="Calibri"/>
            </a:endParaRPr>
          </a:p>
          <a:p>
            <a:pPr>
              <a:buClr>
                <a:schemeClr val="dk1"/>
              </a:buClr>
              <a:buSzPts val="1100"/>
            </a:pPr>
            <a:r>
              <a:rPr lang="en-US" dirty="0">
                <a:solidFill>
                  <a:schemeClr val="dk1"/>
                </a:solidFill>
                <a:ea typeface="Calibri"/>
                <a:cs typeface="Calibri"/>
                <a:sym typeface="Calibri"/>
              </a:rPr>
              <a:t>NOTE: The California Telephone Access Program, or CTAP, has a variety of adapted speaker phones that will assist you in “picking-up” dialing and “hanging up the phone. These phones may be helpful to you and information can be found at </a:t>
            </a:r>
            <a:r>
              <a:rPr lang="en-US" u="sng" dirty="0">
                <a:solidFill>
                  <a:schemeClr val="hlink"/>
                </a:solidFill>
                <a:ea typeface="Calibri"/>
                <a:cs typeface="Calibri"/>
                <a:sym typeface="Calibri"/>
                <a:hlinkClick r:id="rId3"/>
              </a:rPr>
              <a:t>www.californiaphones.org</a:t>
            </a:r>
            <a:r>
              <a:rPr lang="en-US" dirty="0">
                <a:solidFill>
                  <a:schemeClr val="dk1"/>
                </a:solidFill>
                <a:ea typeface="Calibri"/>
                <a:cs typeface="Calibri"/>
                <a:sym typeface="Calibri"/>
              </a:rPr>
              <a:t>. </a:t>
            </a:r>
          </a:p>
          <a:p>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23</a:t>
            </a:fld>
            <a:endParaRPr lang="en-US" dirty="0"/>
          </a:p>
        </p:txBody>
      </p:sp>
    </p:spTree>
    <p:extLst>
      <p:ext uri="{BB962C8B-B14F-4D97-AF65-F5344CB8AC3E}">
        <p14:creationId xmlns:p14="http://schemas.microsoft.com/office/powerpoint/2010/main" val="409844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pPr>
            <a:r>
              <a:rPr lang="en-US" b="1" u="sng" dirty="0">
                <a:solidFill>
                  <a:schemeClr val="dk1"/>
                </a:solidFill>
              </a:rPr>
              <a:t>COMMUNICATING IN PERSON versus COMMUNICATING AT A DISTANCE </a:t>
            </a:r>
          </a:p>
          <a:p>
            <a:pPr marL="0" marR="0" lvl="0" indent="0" algn="l" defTabSz="914400" rtl="0" eaLnBrk="1" fontAlgn="auto" latinLnBrk="0" hangingPunct="1">
              <a:lnSpc>
                <a:spcPct val="100000"/>
              </a:lnSpc>
              <a:spcBef>
                <a:spcPts val="0"/>
              </a:spcBef>
              <a:spcAft>
                <a:spcPts val="0"/>
              </a:spcAft>
              <a:buClr>
                <a:schemeClr val="dk1"/>
              </a:buClr>
              <a:buSzPts val="1100"/>
              <a:buFontTx/>
              <a:buNone/>
              <a:tabLst/>
              <a:defRPr/>
            </a:pPr>
            <a:r>
              <a:rPr lang="en-US" dirty="0">
                <a:solidFill>
                  <a:schemeClr val="dk1"/>
                </a:solidFill>
              </a:rPr>
              <a:t>When using your Voice Options Tablets, individuals have the opportunity to speak with others in a variety of settings. This may be the first time they have the opportunity to talk on the phone independently or carry on a conversation with an audible voice.</a:t>
            </a:r>
          </a:p>
          <a:p>
            <a:pPr>
              <a:buClr>
                <a:schemeClr val="dk1"/>
              </a:buClr>
              <a:buSzPts val="1100"/>
            </a:pPr>
            <a:endParaRPr lang="en-US" b="1" u="sng" dirty="0">
              <a:solidFill>
                <a:schemeClr val="dk1"/>
              </a:solidFill>
            </a:endParaRPr>
          </a:p>
          <a:p>
            <a:pPr>
              <a:buClr>
                <a:schemeClr val="dk1"/>
              </a:buClr>
              <a:buSzPts val="1100"/>
            </a:pPr>
            <a:endParaRPr lang="en-US" b="1" u="sng" dirty="0">
              <a:solidFill>
                <a:schemeClr val="dk1"/>
              </a:solidFill>
            </a:endParaRPr>
          </a:p>
          <a:p>
            <a:pPr>
              <a:lnSpc>
                <a:spcPct val="115000"/>
              </a:lnSpc>
              <a:spcBef>
                <a:spcPts val="1630"/>
              </a:spcBef>
              <a:buClr>
                <a:schemeClr val="dk1"/>
              </a:buClr>
              <a:buSzPts val="1100"/>
            </a:pPr>
            <a:r>
              <a:rPr lang="en-US" dirty="0">
                <a:solidFill>
                  <a:schemeClr val="dk1"/>
                </a:solidFill>
              </a:rPr>
              <a:t>Some i</a:t>
            </a:r>
            <a:r>
              <a:rPr lang="en-US" dirty="0">
                <a:solidFill>
                  <a:schemeClr val="dk1"/>
                </a:solidFill>
                <a:ea typeface="Calibri"/>
                <a:cs typeface="Calibri"/>
                <a:sym typeface="Calibri"/>
              </a:rPr>
              <a:t>ndividuals with Complex Communication Needs, or CCN, have no discernable verbal speech.  Others may use a little bit of verbal speech that can be understood if it is accompanied by signs, facial expressions, gestures, or no or low-tech communication systems.   AAC Systems are a tool to be considered for anyone with CCN.</a:t>
            </a:r>
          </a:p>
          <a:p>
            <a:pPr>
              <a:lnSpc>
                <a:spcPct val="115000"/>
              </a:lnSpc>
              <a:spcBef>
                <a:spcPts val="1630"/>
              </a:spcBef>
              <a:buClr>
                <a:schemeClr val="dk1"/>
              </a:buClr>
              <a:buSzPts val="1100"/>
            </a:pPr>
            <a:r>
              <a:rPr lang="en-US" dirty="0">
                <a:solidFill>
                  <a:schemeClr val="dk1"/>
                </a:solidFill>
                <a:ea typeface="Calibri"/>
                <a:cs typeface="Calibri"/>
                <a:sym typeface="Calibri"/>
              </a:rPr>
              <a:t>Many individuals with CCN depend upon a combination of multiple strategies or use of Total Communication, in which the communication partner can see them and hear their device or verbal speech. </a:t>
            </a:r>
          </a:p>
          <a:p>
            <a:pPr>
              <a:lnSpc>
                <a:spcPct val="115000"/>
              </a:lnSpc>
              <a:spcBef>
                <a:spcPts val="1630"/>
              </a:spcBef>
              <a:buClr>
                <a:schemeClr val="dk1"/>
              </a:buClr>
              <a:buSzPts val="1100"/>
            </a:pPr>
            <a:endParaRPr lang="en-US" dirty="0">
              <a:solidFill>
                <a:schemeClr val="dk1"/>
              </a:solidFill>
              <a:ea typeface="Calibri"/>
              <a:cs typeface="Calibri"/>
              <a:sym typeface="Calibri"/>
            </a:endParaRPr>
          </a:p>
          <a:p>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24</a:t>
            </a:fld>
            <a:endParaRPr lang="en-US" dirty="0"/>
          </a:p>
        </p:txBody>
      </p:sp>
    </p:spTree>
    <p:extLst>
      <p:ext uri="{BB962C8B-B14F-4D97-AF65-F5344CB8AC3E}">
        <p14:creationId xmlns:p14="http://schemas.microsoft.com/office/powerpoint/2010/main" val="12744263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1630"/>
              </a:spcBef>
              <a:buClr>
                <a:schemeClr val="dk1"/>
              </a:buClr>
              <a:buSzPts val="1100"/>
            </a:pPr>
            <a:r>
              <a:rPr lang="en-US" dirty="0">
                <a:solidFill>
                  <a:schemeClr val="dk1"/>
                </a:solidFill>
                <a:ea typeface="Calibri"/>
                <a:cs typeface="Calibri"/>
                <a:sym typeface="Calibri"/>
              </a:rPr>
              <a:t>Consider the communication setting.</a:t>
            </a:r>
          </a:p>
          <a:p>
            <a:pPr>
              <a:lnSpc>
                <a:spcPct val="115000"/>
              </a:lnSpc>
              <a:spcBef>
                <a:spcPts val="1630"/>
              </a:spcBef>
              <a:buClr>
                <a:schemeClr val="dk1"/>
              </a:buClr>
              <a:buSzPts val="1100"/>
            </a:pPr>
            <a:endParaRPr lang="en-US" b="1" u="sng" dirty="0">
              <a:solidFill>
                <a:schemeClr val="dk1"/>
              </a:solidFill>
            </a:endParaRPr>
          </a:p>
          <a:p>
            <a:pPr marL="465887" indent="-310591">
              <a:lnSpc>
                <a:spcPct val="115000"/>
              </a:lnSpc>
              <a:spcBef>
                <a:spcPts val="1630"/>
              </a:spcBef>
              <a:buClr>
                <a:schemeClr val="dk1"/>
              </a:buClr>
              <a:buSzPts val="1200"/>
              <a:buChar char="●"/>
            </a:pPr>
            <a:r>
              <a:rPr lang="en-US" b="1" u="sng" dirty="0">
                <a:solidFill>
                  <a:schemeClr val="dk1"/>
                </a:solidFill>
              </a:rPr>
              <a:t>YOU CAN HEAR ME &amp; SEE ME. </a:t>
            </a:r>
            <a:r>
              <a:rPr lang="en-US" dirty="0">
                <a:solidFill>
                  <a:schemeClr val="dk1"/>
                </a:solidFill>
              </a:rPr>
              <a:t> Being together in the same room gives individuals the ability to use non verbal strategies and their device or verbal speech </a:t>
            </a:r>
          </a:p>
          <a:p>
            <a:pPr marL="465887" indent="-310591">
              <a:lnSpc>
                <a:spcPct val="115000"/>
              </a:lnSpc>
              <a:buClr>
                <a:schemeClr val="dk1"/>
              </a:buClr>
              <a:buSzPts val="1200"/>
              <a:buChar char="●"/>
            </a:pPr>
            <a:r>
              <a:rPr lang="en-US" b="1" u="sng" dirty="0">
                <a:solidFill>
                  <a:schemeClr val="dk1"/>
                </a:solidFill>
              </a:rPr>
              <a:t>YOU CAN ONLY HEAR ME.  </a:t>
            </a:r>
            <a:r>
              <a:rPr lang="en-US" dirty="0">
                <a:solidFill>
                  <a:schemeClr val="dk1"/>
                </a:solidFill>
              </a:rPr>
              <a:t>If I want to speak on the phone, or if I need to speak to an individual who is in the other room I can not rely on my nonverbal communication strategies. </a:t>
            </a:r>
          </a:p>
          <a:p>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25</a:t>
            </a:fld>
            <a:endParaRPr lang="en-US" dirty="0"/>
          </a:p>
        </p:txBody>
      </p:sp>
    </p:spTree>
    <p:extLst>
      <p:ext uri="{BB962C8B-B14F-4D97-AF65-F5344CB8AC3E}">
        <p14:creationId xmlns:p14="http://schemas.microsoft.com/office/powerpoint/2010/main" val="17002067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6586" indent="-311057">
              <a:lnSpc>
                <a:spcPct val="115000"/>
              </a:lnSpc>
              <a:buClr>
                <a:schemeClr val="dk1"/>
              </a:buClr>
              <a:buSzPts val="1200"/>
              <a:buChar char="●"/>
            </a:pPr>
            <a:r>
              <a:rPr lang="en-US" b="1" u="sng" dirty="0">
                <a:solidFill>
                  <a:schemeClr val="dk1"/>
                </a:solidFill>
              </a:rPr>
              <a:t>YOU CAN ONLY HEAR ME.  </a:t>
            </a:r>
            <a:r>
              <a:rPr lang="en-US" dirty="0">
                <a:solidFill>
                  <a:schemeClr val="dk1"/>
                </a:solidFill>
              </a:rPr>
              <a:t>If I want to speak on the phone, or if I need to speak to an individual who is in the other room, I can not rely on my non-verbal communication strategies. </a:t>
            </a:r>
          </a:p>
          <a:p>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26</a:t>
            </a:fld>
            <a:endParaRPr lang="en-US" dirty="0"/>
          </a:p>
        </p:txBody>
      </p:sp>
    </p:spTree>
    <p:extLst>
      <p:ext uri="{BB962C8B-B14F-4D97-AF65-F5344CB8AC3E}">
        <p14:creationId xmlns:p14="http://schemas.microsoft.com/office/powerpoint/2010/main" val="15524021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u="sng" dirty="0"/>
              <a:t>What is a phone script? </a:t>
            </a:r>
          </a:p>
          <a:p>
            <a:pPr rtl="0"/>
            <a:r>
              <a:rPr lang="en-US" b="0" u="none" dirty="0"/>
              <a:t>A phone script allows individuals to prepare for communicating over the phone by pre-constructing the main points that need to be communicated during the phone conversation.</a:t>
            </a:r>
          </a:p>
          <a:p>
            <a:pPr rtl="0"/>
            <a:endParaRPr lang="en-US" b="0" u="none" dirty="0"/>
          </a:p>
          <a:p>
            <a:pPr rtl="0"/>
            <a:r>
              <a:rPr lang="en-US" b="1" u="sng" dirty="0"/>
              <a:t>PHONE SCRIPTS help…</a:t>
            </a:r>
            <a:endParaRPr lang="en-US" b="0" dirty="0">
              <a:effectLst/>
            </a:endParaRPr>
          </a:p>
          <a:p>
            <a:pPr marL="171450" indent="-171450" rtl="0" fontAlgn="base">
              <a:buFont typeface="Arial" panose="020B0604020202020204" pitchFamily="34" charset="0"/>
              <a:buChar char="•"/>
            </a:pPr>
            <a:r>
              <a:rPr lang="en-US" b="1" u="sng" dirty="0"/>
              <a:t>SPEED UP COMMUNICATION</a:t>
            </a:r>
            <a:endParaRPr lang="en-US" b="1" dirty="0"/>
          </a:p>
          <a:p>
            <a:pPr marL="171450" indent="-171450" rtl="0" fontAlgn="base">
              <a:buFont typeface="Arial" panose="020B0604020202020204" pitchFamily="34" charset="0"/>
              <a:buChar char="•"/>
            </a:pPr>
            <a:r>
              <a:rPr lang="en-US" b="1" u="sng" dirty="0"/>
              <a:t>GET YOUR POINT ACROSS ACCURATELY</a:t>
            </a:r>
            <a:endParaRPr lang="en-US" b="1" dirty="0"/>
          </a:p>
          <a:p>
            <a:pPr marL="171450" indent="-171450" rtl="0" fontAlgn="base">
              <a:buFont typeface="Arial" panose="020B0604020202020204" pitchFamily="34" charset="0"/>
              <a:buChar char="•"/>
            </a:pPr>
            <a:r>
              <a:rPr lang="en-US" b="1" u="sng" dirty="0"/>
              <a:t>CONTROL THE CONVERSATION</a:t>
            </a:r>
          </a:p>
          <a:p>
            <a:pPr marL="171450" indent="-171450" rtl="0" fontAlgn="base">
              <a:buFont typeface="Arial" panose="020B0604020202020204" pitchFamily="34" charset="0"/>
              <a:buChar char="•"/>
            </a:pPr>
            <a:r>
              <a:rPr lang="en-US" b="1" u="sng" dirty="0"/>
              <a:t>Repair breakdowns</a:t>
            </a:r>
            <a:endParaRPr lang="en-US" b="1" dirty="0"/>
          </a:p>
          <a:p>
            <a:pPr marL="171450" indent="-171450" rtl="0" fontAlgn="base">
              <a:buFont typeface="Arial" panose="020B0604020202020204" pitchFamily="34" charset="0"/>
              <a:buChar char="•"/>
            </a:pPr>
            <a:endParaRPr lang="en-US" b="1" dirty="0"/>
          </a:p>
          <a:p>
            <a:br>
              <a:rPr lang="en-US" b="0" dirty="0">
                <a:effectLst/>
              </a:rPr>
            </a:br>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27</a:t>
            </a:fld>
            <a:endParaRPr lang="en-US" dirty="0"/>
          </a:p>
        </p:txBody>
      </p:sp>
    </p:spTree>
    <p:extLst>
      <p:ext uri="{BB962C8B-B14F-4D97-AF65-F5344CB8AC3E}">
        <p14:creationId xmlns:p14="http://schemas.microsoft.com/office/powerpoint/2010/main" val="1506923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u="sng" dirty="0"/>
              <a:t>Some examples of PHONE SCRIPTS include:</a:t>
            </a:r>
            <a:endParaRPr lang="en-US" b="0" dirty="0">
              <a:effectLst/>
            </a:endParaRPr>
          </a:p>
          <a:p>
            <a:pPr marL="171450" indent="-171450" rtl="0" fontAlgn="base">
              <a:buFont typeface="Arial" panose="020B0604020202020204" pitchFamily="34" charset="0"/>
              <a:buChar char="•"/>
            </a:pPr>
            <a:r>
              <a:rPr lang="en-US" b="1" u="sng" dirty="0"/>
              <a:t>Manage the call (set expectations)</a:t>
            </a:r>
          </a:p>
          <a:p>
            <a:pPr marL="628650" lvl="1" indent="-171450" rtl="0" fontAlgn="base">
              <a:buFont typeface="Arial" panose="020B0604020202020204" pitchFamily="34" charset="0"/>
              <a:buChar char="•"/>
            </a:pPr>
            <a:r>
              <a:rPr lang="en-US" b="1" u="sng" dirty="0"/>
              <a:t>Hello, I am using a device to speak, please be patient.</a:t>
            </a:r>
          </a:p>
          <a:p>
            <a:pPr marL="628650" lvl="1" indent="-171450" rtl="0" fontAlgn="base">
              <a:buFont typeface="Arial" panose="020B0604020202020204" pitchFamily="34" charset="0"/>
              <a:buChar char="•"/>
            </a:pPr>
            <a:r>
              <a:rPr lang="en-US" b="1" u="sng" dirty="0"/>
              <a:t>Please bear with me while I use speech-generating device.</a:t>
            </a:r>
          </a:p>
          <a:p>
            <a:pPr marL="171450" indent="-171450" rtl="0" fontAlgn="base">
              <a:buFont typeface="Arial" panose="020B0604020202020204" pitchFamily="34" charset="0"/>
              <a:buChar char="•"/>
            </a:pPr>
            <a:r>
              <a:rPr lang="en-US" b="1" u="sng" dirty="0"/>
              <a:t>Compose greetings &amp; closings</a:t>
            </a:r>
          </a:p>
          <a:p>
            <a:pPr marL="628650" lvl="1" indent="-171450" rtl="0" fontAlgn="base">
              <a:buFont typeface="Arial" panose="020B0604020202020204" pitchFamily="34" charset="0"/>
              <a:buChar char="•"/>
            </a:pPr>
            <a:r>
              <a:rPr lang="en-US" b="1" u="sng" dirty="0"/>
              <a:t>Hi, how are you?</a:t>
            </a:r>
          </a:p>
          <a:p>
            <a:pPr marL="628650" lvl="1" indent="-171450" rtl="0" fontAlgn="base">
              <a:buFont typeface="Arial" panose="020B0604020202020204" pitchFamily="34" charset="0"/>
              <a:buChar char="•"/>
            </a:pPr>
            <a:r>
              <a:rPr lang="en-US" b="1" u="sng" dirty="0"/>
              <a:t>Talk to you later, bye</a:t>
            </a:r>
          </a:p>
          <a:p>
            <a:pPr marL="171450" indent="-171450" rtl="0" fontAlgn="base">
              <a:buFont typeface="Arial" panose="020B0604020202020204" pitchFamily="34" charset="0"/>
              <a:buChar char="•"/>
            </a:pPr>
            <a:r>
              <a:rPr lang="en-US" b="1" u="sng" dirty="0"/>
              <a:t>Repair breakdowns</a:t>
            </a:r>
          </a:p>
          <a:p>
            <a:pPr marL="628650" lvl="1" indent="-171450" rtl="0" fontAlgn="base">
              <a:buFont typeface="Arial" panose="020B0604020202020204" pitchFamily="34" charset="0"/>
              <a:buChar char="•"/>
            </a:pPr>
            <a:r>
              <a:rPr lang="en-US" b="1" u="sng" dirty="0"/>
              <a:t>Can you understand me?</a:t>
            </a:r>
          </a:p>
          <a:p>
            <a:pPr marL="628650" lvl="1" indent="-171450" rtl="0" fontAlgn="base">
              <a:buFont typeface="Arial" panose="020B0604020202020204" pitchFamily="34" charset="0"/>
              <a:buChar char="•"/>
            </a:pPr>
            <a:r>
              <a:rPr lang="en-US" b="1" u="sng" dirty="0"/>
              <a:t>Does that make sense?</a:t>
            </a:r>
          </a:p>
          <a:p>
            <a:pPr marL="171450" indent="-171450" rtl="0" fontAlgn="base">
              <a:buFont typeface="Arial" panose="020B0604020202020204" pitchFamily="34" charset="0"/>
              <a:buChar char="•"/>
            </a:pPr>
            <a:r>
              <a:rPr lang="en-US" b="1" u="sng" dirty="0"/>
              <a:t>And, of course, it’s always good to compose the main points of what needs to be communicated, ahead of time.</a:t>
            </a:r>
            <a:endParaRPr lang="en-US" b="1" dirty="0"/>
          </a:p>
          <a:p>
            <a:br>
              <a:rPr lang="en-US" b="0" dirty="0">
                <a:effectLst/>
              </a:rPr>
            </a:br>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28</a:t>
            </a:fld>
            <a:endParaRPr lang="en-US" dirty="0"/>
          </a:p>
        </p:txBody>
      </p:sp>
    </p:spTree>
    <p:extLst>
      <p:ext uri="{BB962C8B-B14F-4D97-AF65-F5344CB8AC3E}">
        <p14:creationId xmlns:p14="http://schemas.microsoft.com/office/powerpoint/2010/main" val="42756185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categories may work great for the main message and content of a phone call but might not include phrases to help with greetings, closings, and repairing a communication breakdown.</a:t>
            </a:r>
          </a:p>
          <a:p>
            <a:endParaRPr lang="en-US" dirty="0"/>
          </a:p>
          <a:p>
            <a:r>
              <a:rPr lang="en-US" b="1" u="sng" dirty="0"/>
              <a:t>Activity</a:t>
            </a:r>
            <a:r>
              <a:rPr lang="en-US" dirty="0"/>
              <a:t>: Let’s add a </a:t>
            </a:r>
            <a:r>
              <a:rPr lang="en-US" b="1" u="sng" dirty="0"/>
              <a:t>PHONE CHAT </a:t>
            </a:r>
            <a:r>
              <a:rPr lang="en-US" b="0" u="sng" dirty="0"/>
              <a:t>phrase category</a:t>
            </a:r>
          </a:p>
          <a:p>
            <a:endParaRPr lang="en-US" b="1" u="sng" dirty="0"/>
          </a:p>
          <a:p>
            <a:r>
              <a:rPr lang="en-US" b="1" u="sng" dirty="0"/>
              <a:t>Adding a Category</a:t>
            </a:r>
            <a:endParaRPr lang="en-US" sz="1100" dirty="0"/>
          </a:p>
          <a:p>
            <a:pPr marL="171450" lvl="0" indent="-171450">
              <a:buFont typeface="Arial" panose="020B0604020202020204" pitchFamily="34" charset="0"/>
              <a:buChar char="•"/>
            </a:pPr>
            <a:r>
              <a:rPr lang="en-US" dirty="0"/>
              <a:t>Tap the </a:t>
            </a:r>
            <a:r>
              <a:rPr lang="en-US" b="1" dirty="0"/>
              <a:t>Phrases Quick Key</a:t>
            </a:r>
            <a:r>
              <a:rPr lang="en-US" dirty="0"/>
              <a:t> icon to open the categories section</a:t>
            </a:r>
          </a:p>
          <a:p>
            <a:pPr marL="171450" lvl="0" indent="-171450">
              <a:buFont typeface="Arial" panose="020B0604020202020204" pitchFamily="34" charset="0"/>
              <a:buChar char="•"/>
            </a:pPr>
            <a:r>
              <a:rPr lang="en-US" sz="1100" dirty="0"/>
              <a:t>Tap the </a:t>
            </a:r>
            <a:r>
              <a:rPr lang="en-US" sz="1100" b="1" dirty="0"/>
              <a:t>Pencil </a:t>
            </a:r>
            <a:r>
              <a:rPr lang="en-US" sz="1100" dirty="0"/>
              <a:t>icon</a:t>
            </a:r>
          </a:p>
          <a:p>
            <a:pPr marL="171450" lvl="0" indent="-171450">
              <a:buFont typeface="Arial" panose="020B0604020202020204" pitchFamily="34" charset="0"/>
              <a:buChar char="•"/>
            </a:pPr>
            <a:r>
              <a:rPr lang="en-US" dirty="0"/>
              <a:t>Tap the </a:t>
            </a:r>
            <a:r>
              <a:rPr lang="en-US" b="1" dirty="0"/>
              <a:t>Add Category</a:t>
            </a:r>
            <a:r>
              <a:rPr lang="en-US" dirty="0"/>
              <a:t> button. Y</a:t>
            </a:r>
            <a:r>
              <a:rPr lang="en-US" b="0" dirty="0"/>
              <a:t>ou may have to swipe left to get to the </a:t>
            </a:r>
            <a:r>
              <a:rPr lang="en-US" b="1" dirty="0"/>
              <a:t>Add Category button.</a:t>
            </a:r>
            <a:endParaRPr lang="en-US" sz="1100" dirty="0"/>
          </a:p>
          <a:p>
            <a:pPr marL="171450" lvl="0" indent="-171450">
              <a:buFont typeface="Arial" panose="020B0604020202020204" pitchFamily="34" charset="0"/>
              <a:buChar char="•"/>
            </a:pPr>
            <a:r>
              <a:rPr lang="en-US" dirty="0"/>
              <a:t>Type a </a:t>
            </a:r>
            <a:r>
              <a:rPr lang="en-US" b="1" dirty="0"/>
              <a:t>Category name</a:t>
            </a:r>
          </a:p>
          <a:p>
            <a:pPr marL="171450" indent="-171450" defTabSz="915772">
              <a:buFont typeface="Arial" panose="020B0604020202020204" pitchFamily="34" charset="0"/>
              <a:buChar char="•"/>
              <a:defRPr/>
            </a:pPr>
            <a:r>
              <a:rPr lang="en-US" sz="1100" dirty="0">
                <a:solidFill>
                  <a:srgbClr val="FFFFFF"/>
                </a:solidFill>
                <a:latin typeface="Verdana"/>
                <a:cs typeface="Verdana"/>
              </a:rPr>
              <a:t>Tap</a:t>
            </a:r>
            <a:r>
              <a:rPr lang="en-US" sz="1100" dirty="0">
                <a:solidFill>
                  <a:srgbClr val="FFFF00"/>
                </a:solidFill>
                <a:latin typeface="Verdana"/>
                <a:cs typeface="Verdana"/>
              </a:rPr>
              <a:t> </a:t>
            </a:r>
            <a:r>
              <a:rPr lang="en-US" sz="1100" b="1" dirty="0">
                <a:solidFill>
                  <a:srgbClr val="FFFF00"/>
                </a:solidFill>
                <a:latin typeface="Verdana"/>
                <a:cs typeface="Verdana"/>
              </a:rPr>
              <a:t>Predictable</a:t>
            </a:r>
            <a:r>
              <a:rPr lang="en-US" sz="1100" dirty="0">
                <a:solidFill>
                  <a:srgbClr val="FFFF00"/>
                </a:solidFill>
                <a:latin typeface="Verdana"/>
                <a:cs typeface="Verdana"/>
              </a:rPr>
              <a:t>, </a:t>
            </a:r>
            <a:r>
              <a:rPr lang="en-US" sz="1100" dirty="0">
                <a:latin typeface="Verdana"/>
                <a:cs typeface="Verdana"/>
              </a:rPr>
              <a:t>then tap </a:t>
            </a:r>
            <a:r>
              <a:rPr lang="en-US" sz="1100" b="1" dirty="0">
                <a:solidFill>
                  <a:srgbClr val="FFFF00"/>
                </a:solidFill>
                <a:latin typeface="Verdana"/>
                <a:cs typeface="Verdana"/>
              </a:rPr>
              <a:t>Save</a:t>
            </a:r>
          </a:p>
        </p:txBody>
      </p:sp>
      <p:sp>
        <p:nvSpPr>
          <p:cNvPr id="4" name="Slide Number Placeholder 3"/>
          <p:cNvSpPr>
            <a:spLocks noGrp="1"/>
          </p:cNvSpPr>
          <p:nvPr>
            <p:ph type="sldNum" sz="quarter" idx="10"/>
          </p:nvPr>
        </p:nvSpPr>
        <p:spPr/>
        <p:txBody>
          <a:bodyPr/>
          <a:lstStyle/>
          <a:p>
            <a:fld id="{D8900C81-D389-4587-A3AF-71F7AA7579A1}" type="slidenum">
              <a:rPr lang="en-US" smtClean="0"/>
              <a:t>29</a:t>
            </a:fld>
            <a:endParaRPr lang="en-US" dirty="0"/>
          </a:p>
        </p:txBody>
      </p:sp>
    </p:spTree>
    <p:extLst>
      <p:ext uri="{BB962C8B-B14F-4D97-AF65-F5344CB8AC3E}">
        <p14:creationId xmlns:p14="http://schemas.microsoft.com/office/powerpoint/2010/main" val="3187021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u="sng" dirty="0"/>
              <a:t>Predictable</a:t>
            </a:r>
            <a:r>
              <a:rPr lang="en-US" dirty="0"/>
              <a:t> is a powerful, simple communication app.  It is appropriate for individuals who want to communicate by spelling.  </a:t>
            </a:r>
          </a:p>
          <a:p>
            <a:r>
              <a:rPr lang="en-US" dirty="0"/>
              <a:t> </a:t>
            </a:r>
          </a:p>
          <a:p>
            <a:r>
              <a:rPr lang="en-US" b="1" u="sng" dirty="0"/>
              <a:t>Some of our FAVORITE FEATURES are</a:t>
            </a:r>
            <a:endParaRPr lang="en-US" dirty="0"/>
          </a:p>
          <a:p>
            <a:r>
              <a:rPr lang="en-US" b="1" u="sng" dirty="0"/>
              <a:t>Quick Emote buttons</a:t>
            </a:r>
            <a:endParaRPr lang="en-US" dirty="0"/>
          </a:p>
          <a:p>
            <a:r>
              <a:rPr lang="en-US" b="1" u="sng" dirty="0"/>
              <a:t>5 keyboards available</a:t>
            </a:r>
            <a:endParaRPr lang="en-US" dirty="0"/>
          </a:p>
          <a:p>
            <a:r>
              <a:rPr lang="en-US" b="1" u="sng" dirty="0"/>
              <a:t>Dyslexia support feature that corrects common spelling errors. </a:t>
            </a:r>
            <a:endParaRPr lang="en-US" dirty="0"/>
          </a:p>
          <a:p>
            <a:r>
              <a:rPr lang="en-US" b="1" u="sng" dirty="0"/>
              <a:t>Intelligent word prediction</a:t>
            </a:r>
            <a:endParaRPr lang="en-US" dirty="0"/>
          </a:p>
          <a:p>
            <a:r>
              <a:rPr lang="en-US" b="1" u="sng" dirty="0"/>
              <a:t>High contrast setting for visual needs</a:t>
            </a:r>
            <a:endParaRPr lang="en-US" dirty="0"/>
          </a:p>
          <a:p>
            <a:r>
              <a:rPr lang="en-US" b="1" u="sng" dirty="0"/>
              <a:t>Add photos, media links and audio to phrases. </a:t>
            </a:r>
            <a:endParaRPr lang="en-US" dirty="0"/>
          </a:p>
          <a:p>
            <a:r>
              <a:rPr lang="en-US" dirty="0"/>
              <a:t> </a:t>
            </a:r>
          </a:p>
          <a:p>
            <a:r>
              <a:rPr lang="en-US" dirty="0"/>
              <a:t> </a:t>
            </a:r>
          </a:p>
          <a:p>
            <a:r>
              <a:rPr lang="en-US" dirty="0"/>
              <a:t> </a:t>
            </a:r>
          </a:p>
          <a:p>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3</a:t>
            </a:fld>
            <a:endParaRPr lang="en-US" dirty="0"/>
          </a:p>
        </p:txBody>
      </p:sp>
    </p:spTree>
    <p:extLst>
      <p:ext uri="{BB962C8B-B14F-4D97-AF65-F5344CB8AC3E}">
        <p14:creationId xmlns:p14="http://schemas.microsoft.com/office/powerpoint/2010/main" val="30992080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t>In Phone Chat,</a:t>
            </a:r>
            <a:r>
              <a:rPr lang="en-US" baseline="0" dirty="0"/>
              <a:t> l</a:t>
            </a:r>
            <a:r>
              <a:rPr lang="en-US" dirty="0"/>
              <a:t>et’s add some things we would say over the phone.</a:t>
            </a:r>
          </a:p>
          <a:p>
            <a:pPr defTabSz="915772">
              <a:defRPr/>
            </a:pPr>
            <a:endParaRPr lang="en-US" dirty="0"/>
          </a:p>
          <a:p>
            <a:pPr defTabSz="915772">
              <a:defRPr/>
            </a:pPr>
            <a:r>
              <a:rPr lang="en-US" b="0" dirty="0">
                <a:effectLst/>
              </a:rPr>
              <a:t>ADD A </a:t>
            </a:r>
            <a:r>
              <a:rPr lang="en-US" b="1" u="sng" dirty="0">
                <a:effectLst/>
              </a:rPr>
              <a:t>GREETING,</a:t>
            </a:r>
            <a:r>
              <a:rPr lang="en-US" b="1" u="sng" baseline="0" dirty="0">
                <a:effectLst/>
              </a:rPr>
              <a:t> CLOSING, MAIN MESSAGE, AND A QUESTION</a:t>
            </a:r>
            <a:endParaRPr lang="en-US" b="1" u="sng" dirty="0">
              <a:effectLst/>
            </a:endParaRPr>
          </a:p>
          <a:p>
            <a:endParaRPr lang="en-US" dirty="0"/>
          </a:p>
          <a:p>
            <a:pPr defTabSz="915772">
              <a:defRPr/>
            </a:pPr>
            <a:r>
              <a:rPr lang="en-US" dirty="0"/>
              <a:t>Tap the </a:t>
            </a:r>
            <a:r>
              <a:rPr lang="en-US" b="1" dirty="0"/>
              <a:t>Use</a:t>
            </a:r>
            <a:r>
              <a:rPr lang="en-US" dirty="0"/>
              <a:t> icon, then tap the </a:t>
            </a:r>
            <a:r>
              <a:rPr lang="en-US" b="1" dirty="0"/>
              <a:t>Plus</a:t>
            </a:r>
            <a:r>
              <a:rPr lang="en-US" dirty="0"/>
              <a:t> icon to short cut to Add Phrases or</a:t>
            </a:r>
          </a:p>
          <a:p>
            <a:endParaRPr lang="en-US" dirty="0"/>
          </a:p>
          <a:p>
            <a:pPr lvl="0"/>
            <a:r>
              <a:rPr lang="en-US" dirty="0"/>
              <a:t>Tap the </a:t>
            </a:r>
            <a:r>
              <a:rPr lang="en-US" b="1" dirty="0"/>
              <a:t>Phrases Quick Key</a:t>
            </a:r>
            <a:r>
              <a:rPr lang="en-US" dirty="0"/>
              <a:t> icon to open the categories section</a:t>
            </a:r>
          </a:p>
          <a:p>
            <a:pPr lvl="0"/>
            <a:r>
              <a:rPr lang="en-US" b="1" dirty="0"/>
              <a:t>Swipe</a:t>
            </a:r>
            <a:r>
              <a:rPr lang="en-US" dirty="0"/>
              <a:t> left or right to find the </a:t>
            </a:r>
            <a:r>
              <a:rPr lang="en-US" b="1" dirty="0"/>
              <a:t>Chat</a:t>
            </a:r>
            <a:r>
              <a:rPr lang="en-US" dirty="0"/>
              <a:t> category.</a:t>
            </a:r>
          </a:p>
          <a:p>
            <a:pPr lvl="0"/>
            <a:r>
              <a:rPr lang="en-US" dirty="0"/>
              <a:t>Select Phone Chat</a:t>
            </a:r>
          </a:p>
          <a:p>
            <a:pPr lvl="0"/>
            <a:r>
              <a:rPr lang="en-US" dirty="0"/>
              <a:t>Scroll down to tap on </a:t>
            </a:r>
            <a:r>
              <a:rPr lang="en-US" b="1" dirty="0"/>
              <a:t>Add a New Phrase </a:t>
            </a:r>
          </a:p>
          <a:p>
            <a:pPr lvl="0"/>
            <a:r>
              <a:rPr lang="en-US" dirty="0"/>
              <a:t>Select the</a:t>
            </a:r>
            <a:r>
              <a:rPr lang="en-US" b="1" dirty="0"/>
              <a:t> Category</a:t>
            </a:r>
            <a:endParaRPr lang="en-US" dirty="0"/>
          </a:p>
          <a:p>
            <a:pPr lvl="0"/>
            <a:r>
              <a:rPr lang="en-US" dirty="0"/>
              <a:t>Tap </a:t>
            </a:r>
            <a:r>
              <a:rPr lang="en-US" b="1" dirty="0"/>
              <a:t>Text</a:t>
            </a:r>
            <a:endParaRPr lang="en-US" dirty="0"/>
          </a:p>
          <a:p>
            <a:pPr lvl="0"/>
            <a:r>
              <a:rPr lang="en-US" b="1" dirty="0"/>
              <a:t>Type</a:t>
            </a:r>
            <a:r>
              <a:rPr lang="en-US" dirty="0"/>
              <a:t> to create the phrase message in the </a:t>
            </a:r>
            <a:r>
              <a:rPr lang="en-US" b="1" dirty="0"/>
              <a:t>Text to Speak</a:t>
            </a:r>
            <a:r>
              <a:rPr lang="en-US" dirty="0"/>
              <a:t> line</a:t>
            </a:r>
          </a:p>
          <a:p>
            <a:pPr lvl="0"/>
            <a:r>
              <a:rPr lang="en-US" dirty="0"/>
              <a:t>Tap on the</a:t>
            </a:r>
            <a:r>
              <a:rPr lang="en-US" b="1" dirty="0"/>
              <a:t> Text to display </a:t>
            </a:r>
            <a:r>
              <a:rPr lang="en-US" dirty="0"/>
              <a:t>line, then type the </a:t>
            </a:r>
            <a:r>
              <a:rPr lang="en-US" b="1" dirty="0"/>
              <a:t>phrase label</a:t>
            </a:r>
          </a:p>
          <a:p>
            <a:pPr lvl="0"/>
            <a:r>
              <a:rPr lang="en-US" dirty="0"/>
              <a:t>A preview of the phrase will appear above the content</a:t>
            </a:r>
          </a:p>
          <a:p>
            <a:pPr lvl="0"/>
            <a:r>
              <a:rPr lang="en-US" dirty="0"/>
              <a:t>Add an </a:t>
            </a:r>
            <a:r>
              <a:rPr lang="en-US" b="1" dirty="0"/>
              <a:t>Image</a:t>
            </a:r>
            <a:r>
              <a:rPr lang="en-US" dirty="0"/>
              <a:t> and </a:t>
            </a:r>
            <a:r>
              <a:rPr lang="en-US" b="1" dirty="0"/>
              <a:t>Audio</a:t>
            </a:r>
            <a:r>
              <a:rPr lang="en-US" dirty="0"/>
              <a:t> to the phrase</a:t>
            </a:r>
          </a:p>
          <a:p>
            <a:pPr lvl="0"/>
            <a:r>
              <a:rPr lang="en-US" dirty="0"/>
              <a:t>Tap the </a:t>
            </a:r>
            <a:r>
              <a:rPr lang="en-US" b="1" dirty="0"/>
              <a:t>disc</a:t>
            </a:r>
            <a:r>
              <a:rPr lang="en-US" dirty="0"/>
              <a:t> icon to save or </a:t>
            </a:r>
            <a:r>
              <a:rPr lang="en-US" b="1" dirty="0"/>
              <a:t>Predictable</a:t>
            </a:r>
            <a:r>
              <a:rPr lang="en-US" dirty="0"/>
              <a:t> and then </a:t>
            </a:r>
            <a:r>
              <a:rPr lang="en-US" b="1" dirty="0"/>
              <a:t>Save</a:t>
            </a:r>
            <a:r>
              <a:rPr lang="en-US" dirty="0"/>
              <a:t> to save changes to the Phrase</a:t>
            </a:r>
          </a:p>
          <a:p>
            <a:pPr lv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 </a:t>
            </a:r>
            <a:r>
              <a:rPr lang="en-US" b="1" dirty="0"/>
              <a:t>(Thank you for assisting me with my account.)</a:t>
            </a:r>
            <a:endParaRPr lang="en-US" dirty="0"/>
          </a:p>
          <a:p>
            <a:pPr lvl="0"/>
            <a:endParaRPr lang="en-US" dirty="0"/>
          </a:p>
          <a:p>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30</a:t>
            </a:fld>
            <a:endParaRPr lang="en-US" dirty="0"/>
          </a:p>
        </p:txBody>
      </p:sp>
    </p:spTree>
    <p:extLst>
      <p:ext uri="{BB962C8B-B14F-4D97-AF65-F5344CB8AC3E}">
        <p14:creationId xmlns:p14="http://schemas.microsoft.com/office/powerpoint/2010/main" val="39872367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886" indent="-457886">
              <a:buFont typeface="+mj-lt"/>
              <a:buAutoNum type="arabicPeriod"/>
            </a:pPr>
            <a:r>
              <a:rPr lang="en-US" dirty="0">
                <a:solidFill>
                  <a:srgbClr val="FFFF00"/>
                </a:solidFill>
                <a:latin typeface="Verdana"/>
                <a:cs typeface="Verdana"/>
              </a:rPr>
              <a:t>Type</a:t>
            </a:r>
            <a:r>
              <a:rPr lang="en-US" dirty="0">
                <a:latin typeface="Verdana"/>
                <a:cs typeface="Verdana"/>
              </a:rPr>
              <a:t> a message using the keyboard</a:t>
            </a:r>
          </a:p>
          <a:p>
            <a:pPr marL="457886" indent="-457886">
              <a:buFont typeface="+mj-lt"/>
              <a:buAutoNum type="arabicPeriod"/>
            </a:pPr>
            <a:r>
              <a:rPr lang="en-US" dirty="0">
                <a:latin typeface="Verdana"/>
                <a:cs typeface="Verdana"/>
              </a:rPr>
              <a:t>Tap </a:t>
            </a:r>
            <a:r>
              <a:rPr lang="en-US" dirty="0">
                <a:solidFill>
                  <a:srgbClr val="FFFF00"/>
                </a:solidFill>
                <a:latin typeface="Verdana"/>
                <a:cs typeface="Verdana"/>
              </a:rPr>
              <a:t>Use (blue arrow)</a:t>
            </a:r>
          </a:p>
          <a:p>
            <a:pPr marL="457886" indent="-457886">
              <a:buFont typeface="+mj-lt"/>
              <a:buAutoNum type="arabicPeriod"/>
            </a:pPr>
            <a:r>
              <a:rPr lang="en-US" dirty="0">
                <a:latin typeface="Verdana"/>
                <a:cs typeface="Verdana"/>
              </a:rPr>
              <a:t>Tap the pink </a:t>
            </a:r>
            <a:r>
              <a:rPr lang="en-US" dirty="0">
                <a:solidFill>
                  <a:srgbClr val="FFFF00"/>
                </a:solidFill>
                <a:latin typeface="Verdana"/>
                <a:cs typeface="Verdana"/>
              </a:rPr>
              <a:t>Plus</a:t>
            </a:r>
            <a:r>
              <a:rPr lang="en-US" dirty="0">
                <a:latin typeface="Verdana"/>
                <a:cs typeface="Verdana"/>
              </a:rPr>
              <a:t> icon</a:t>
            </a:r>
          </a:p>
          <a:p>
            <a:pPr marL="457886" indent="-457886">
              <a:buFont typeface="+mj-lt"/>
              <a:buAutoNum type="arabicPeriod"/>
            </a:pPr>
            <a:r>
              <a:rPr lang="en-US" dirty="0">
                <a:latin typeface="Verdana"/>
                <a:cs typeface="Verdana"/>
              </a:rPr>
              <a:t>Select a </a:t>
            </a:r>
            <a:r>
              <a:rPr lang="en-US" dirty="0">
                <a:solidFill>
                  <a:srgbClr val="FFFF00"/>
                </a:solidFill>
                <a:latin typeface="Verdana"/>
                <a:cs typeface="Verdana"/>
              </a:rPr>
              <a:t>category</a:t>
            </a:r>
            <a:r>
              <a:rPr lang="en-US" dirty="0">
                <a:latin typeface="Verdana"/>
                <a:cs typeface="Verdana"/>
              </a:rPr>
              <a:t> to store the phrase</a:t>
            </a:r>
          </a:p>
          <a:p>
            <a:pPr marL="457886" indent="-457886">
              <a:buFont typeface="+mj-lt"/>
              <a:buAutoNum type="arabicPeriod"/>
            </a:pPr>
            <a:r>
              <a:rPr lang="en-US" dirty="0">
                <a:latin typeface="Verdana"/>
                <a:cs typeface="Verdana"/>
              </a:rPr>
              <a:t>Customize by selecting the </a:t>
            </a:r>
            <a:r>
              <a:rPr lang="en-US" dirty="0">
                <a:solidFill>
                  <a:srgbClr val="FFFF00"/>
                </a:solidFill>
                <a:latin typeface="Verdana"/>
                <a:cs typeface="Verdana"/>
              </a:rPr>
              <a:t>Text</a:t>
            </a:r>
            <a:r>
              <a:rPr lang="en-US" dirty="0">
                <a:latin typeface="Verdana"/>
                <a:cs typeface="Verdana"/>
              </a:rPr>
              <a:t> and </a:t>
            </a:r>
            <a:r>
              <a:rPr lang="en-US" dirty="0">
                <a:solidFill>
                  <a:srgbClr val="FFFF00"/>
                </a:solidFill>
                <a:latin typeface="Verdana"/>
                <a:cs typeface="Verdana"/>
              </a:rPr>
              <a:t>Image</a:t>
            </a:r>
            <a:r>
              <a:rPr lang="en-US" dirty="0">
                <a:latin typeface="Verdana"/>
                <a:cs typeface="Verdana"/>
              </a:rPr>
              <a:t> menus</a:t>
            </a:r>
          </a:p>
          <a:p>
            <a:pPr marL="457886" indent="-457886">
              <a:buFont typeface="+mj-lt"/>
              <a:buAutoNum type="arabicPeriod"/>
            </a:pPr>
            <a:r>
              <a:rPr lang="en-US" dirty="0">
                <a:solidFill>
                  <a:srgbClr val="FFFFFF"/>
                </a:solidFill>
                <a:latin typeface="Verdana"/>
                <a:cs typeface="Verdana"/>
              </a:rPr>
              <a:t>Tap</a:t>
            </a:r>
            <a:r>
              <a:rPr lang="en-US" dirty="0">
                <a:solidFill>
                  <a:srgbClr val="FFFF00"/>
                </a:solidFill>
                <a:latin typeface="Verdana"/>
                <a:cs typeface="Verdana"/>
              </a:rPr>
              <a:t> Predictable</a:t>
            </a:r>
            <a:r>
              <a:rPr lang="en-US" dirty="0">
                <a:latin typeface="Verdana"/>
                <a:cs typeface="Verdana"/>
              </a:rPr>
              <a:t> and then </a:t>
            </a:r>
            <a:r>
              <a:rPr lang="en-US" dirty="0">
                <a:solidFill>
                  <a:srgbClr val="FFFF00"/>
                </a:solidFill>
                <a:latin typeface="Verdana"/>
                <a:cs typeface="Verdana"/>
              </a:rPr>
              <a:t>Save</a:t>
            </a:r>
            <a:endParaRPr lang="en-US" dirty="0"/>
          </a:p>
          <a:p>
            <a:pPr>
              <a:buFont typeface="+mj-lt"/>
              <a:buAutoNum type="arabicPeriod"/>
            </a:pPr>
            <a:endParaRPr lang="en-US" dirty="0"/>
          </a:p>
          <a:p>
            <a:r>
              <a:rPr lang="en-US" dirty="0"/>
              <a:t>Try: The mako shark is the fastest shark in the ocean. </a:t>
            </a:r>
          </a:p>
        </p:txBody>
      </p:sp>
      <p:sp>
        <p:nvSpPr>
          <p:cNvPr id="4" name="Slide Number Placeholder 3"/>
          <p:cNvSpPr>
            <a:spLocks noGrp="1"/>
          </p:cNvSpPr>
          <p:nvPr>
            <p:ph type="sldNum" sz="quarter" idx="10"/>
          </p:nvPr>
        </p:nvSpPr>
        <p:spPr/>
        <p:txBody>
          <a:bodyPr/>
          <a:lstStyle/>
          <a:p>
            <a:fld id="{D8900C81-D389-4587-A3AF-71F7AA7579A1}" type="slidenum">
              <a:rPr lang="en-US" smtClean="0"/>
              <a:t>31</a:t>
            </a:fld>
            <a:endParaRPr lang="en-US" dirty="0"/>
          </a:p>
        </p:txBody>
      </p:sp>
    </p:spTree>
    <p:extLst>
      <p:ext uri="{BB962C8B-B14F-4D97-AF65-F5344CB8AC3E}">
        <p14:creationId xmlns:p14="http://schemas.microsoft.com/office/powerpoint/2010/main" val="14835976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Managing conversations is important to avoid delays and confusion for the individual and communication partner. It could make conversations easier to have certain categories next to each other. For example, managing a phone call easier when the phrases are in a sequential list.</a:t>
            </a:r>
          </a:p>
          <a:p>
            <a:pPr rtl="0"/>
            <a:endParaRPr lang="en-US" b="1" dirty="0"/>
          </a:p>
          <a:p>
            <a:pPr rtl="0"/>
            <a:r>
              <a:rPr lang="en-US" b="1" dirty="0"/>
              <a:t>Now, let’s look at how to move categories and phrases</a:t>
            </a:r>
          </a:p>
          <a:p>
            <a:pPr rtl="0"/>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To move categories </a:t>
            </a:r>
            <a:endParaRPr lang="en-US" dirty="0"/>
          </a:p>
          <a:p>
            <a:pPr marL="171450" lvl="0" indent="-171450">
              <a:buFont typeface="Arial" panose="020B0604020202020204" pitchFamily="34" charset="0"/>
              <a:buChar char="•"/>
            </a:pPr>
            <a:r>
              <a:rPr lang="en-US" dirty="0"/>
              <a:t>Tap the </a:t>
            </a:r>
            <a:r>
              <a:rPr lang="en-US" b="1" dirty="0"/>
              <a:t>Phrases Quick Key</a:t>
            </a:r>
            <a:r>
              <a:rPr lang="en-US" dirty="0"/>
              <a:t> icon to open the categories section</a:t>
            </a:r>
          </a:p>
          <a:p>
            <a:pPr marL="171450" lvl="0" indent="-171450">
              <a:buFont typeface="Arial" panose="020B0604020202020204" pitchFamily="34" charset="0"/>
              <a:buChar char="•"/>
            </a:pPr>
            <a:r>
              <a:rPr lang="en-US" b="1" dirty="0"/>
              <a:t>Swipe</a:t>
            </a:r>
            <a:r>
              <a:rPr lang="en-US" dirty="0"/>
              <a:t> left or right to view all category screen pages. </a:t>
            </a:r>
          </a:p>
          <a:p>
            <a:pPr marL="171450" lvl="0" indent="-171450">
              <a:buFont typeface="Arial" panose="020B0604020202020204" pitchFamily="34" charset="0"/>
              <a:buChar char="•"/>
            </a:pPr>
            <a:r>
              <a:rPr lang="en-US" dirty="0"/>
              <a:t>To move a category Tap the </a:t>
            </a:r>
            <a:r>
              <a:rPr lang="en-US" b="1" dirty="0"/>
              <a:t>Pencil</a:t>
            </a:r>
            <a:r>
              <a:rPr lang="en-US" dirty="0"/>
              <a:t> icon</a:t>
            </a:r>
          </a:p>
          <a:p>
            <a:pPr marL="171450" lvl="0" indent="-171450">
              <a:buFont typeface="Arial" panose="020B0604020202020204" pitchFamily="34" charset="0"/>
              <a:buChar char="•"/>
            </a:pPr>
            <a:r>
              <a:rPr lang="en-US" dirty="0"/>
              <a:t>Tap on a category to move.</a:t>
            </a:r>
          </a:p>
          <a:p>
            <a:pPr marL="628650" lvl="1" indent="-171450">
              <a:buFont typeface="Arial" panose="020B0604020202020204" pitchFamily="34" charset="0"/>
              <a:buChar char="•"/>
            </a:pPr>
            <a:r>
              <a:rPr lang="en-US" dirty="0"/>
              <a:t>Three options will appear: </a:t>
            </a:r>
            <a:r>
              <a:rPr lang="en-US" b="1" dirty="0"/>
              <a:t>Move</a:t>
            </a:r>
            <a:r>
              <a:rPr lang="en-US" dirty="0"/>
              <a:t>, </a:t>
            </a:r>
            <a:r>
              <a:rPr lang="en-US" b="1" dirty="0"/>
              <a:t>Edit</a:t>
            </a:r>
            <a:r>
              <a:rPr lang="en-US" dirty="0"/>
              <a:t>, and </a:t>
            </a:r>
            <a:r>
              <a:rPr lang="en-US" b="1" dirty="0"/>
              <a:t>Delete</a:t>
            </a:r>
            <a:endParaRPr lang="en-US" dirty="0"/>
          </a:p>
          <a:p>
            <a:pPr marL="171450" lvl="0" indent="-171450">
              <a:buFont typeface="Arial" panose="020B0604020202020204" pitchFamily="34" charset="0"/>
              <a:buChar char="•"/>
            </a:pPr>
            <a:r>
              <a:rPr lang="en-US" dirty="0"/>
              <a:t>Tap </a:t>
            </a:r>
            <a:r>
              <a:rPr lang="en-US" b="1" dirty="0"/>
              <a:t>Move</a:t>
            </a:r>
          </a:p>
          <a:p>
            <a:pPr marL="171450" lvl="0" indent="-171450">
              <a:buFont typeface="Arial" panose="020B0604020202020204" pitchFamily="34" charset="0"/>
              <a:buChar char="•"/>
            </a:pPr>
            <a:r>
              <a:rPr lang="en-US" b="1" dirty="0"/>
              <a:t>Adjust the categories screens by pressing down and dragging the category icon to reorganize screens or the category order.</a:t>
            </a:r>
          </a:p>
          <a:p>
            <a:pPr marL="171450" lvl="0" indent="-171450">
              <a:buFont typeface="Arial" panose="020B0604020202020204" pitchFamily="34" charset="0"/>
              <a:buChar char="•"/>
            </a:pPr>
            <a:r>
              <a:rPr lang="en-US" b="1" dirty="0"/>
              <a:t>Tap Done</a:t>
            </a:r>
          </a:p>
          <a:p>
            <a:pPr lvl="0"/>
            <a:endParaRPr lang="en-US" b="1" dirty="0"/>
          </a:p>
          <a:p>
            <a:pPr lvl="0"/>
            <a:r>
              <a:rPr lang="en-US" b="1" dirty="0"/>
              <a:t>To move phrases </a:t>
            </a:r>
            <a:endParaRPr lang="en-US" dirty="0"/>
          </a:p>
          <a:p>
            <a:pPr marL="171450" lvl="0" indent="-171450">
              <a:buFont typeface="Arial" panose="020B0604020202020204" pitchFamily="34" charset="0"/>
              <a:buChar char="•"/>
            </a:pPr>
            <a:r>
              <a:rPr lang="en-US" dirty="0"/>
              <a:t>Tap the </a:t>
            </a:r>
            <a:r>
              <a:rPr lang="en-US" b="1" dirty="0"/>
              <a:t>Phrases Quick Key</a:t>
            </a:r>
            <a:r>
              <a:rPr lang="en-US" dirty="0"/>
              <a:t> icon to open the categories section</a:t>
            </a:r>
          </a:p>
          <a:p>
            <a:pPr marL="171450" lvl="0" indent="-171450">
              <a:buFont typeface="Arial" panose="020B0604020202020204" pitchFamily="34" charset="0"/>
              <a:buChar char="•"/>
            </a:pPr>
            <a:r>
              <a:rPr lang="en-US" b="1" dirty="0"/>
              <a:t>Swipe</a:t>
            </a:r>
            <a:r>
              <a:rPr lang="en-US" dirty="0"/>
              <a:t> left or right to view all category screen pages and select a </a:t>
            </a:r>
            <a:r>
              <a:rPr lang="en-US" b="1" dirty="0"/>
              <a:t>category</a:t>
            </a:r>
            <a:r>
              <a:rPr lang="en-US" dirty="0"/>
              <a:t>. (Phone Chat)</a:t>
            </a:r>
          </a:p>
          <a:p>
            <a:pPr marL="171450" lvl="0" indent="-171450">
              <a:buFont typeface="Arial" panose="020B0604020202020204" pitchFamily="34" charset="0"/>
              <a:buChar char="•"/>
            </a:pPr>
            <a:r>
              <a:rPr lang="en-US" dirty="0"/>
              <a:t>To move a phase, tap the </a:t>
            </a:r>
            <a:r>
              <a:rPr lang="en-US" b="1" dirty="0"/>
              <a:t>Pencil</a:t>
            </a:r>
            <a:r>
              <a:rPr lang="en-US" dirty="0"/>
              <a:t> icon</a:t>
            </a:r>
          </a:p>
          <a:p>
            <a:pPr marL="628650" lvl="1" indent="-171450">
              <a:buFont typeface="Arial" panose="020B0604020202020204" pitchFamily="34" charset="0"/>
              <a:buChar char="•"/>
            </a:pPr>
            <a:r>
              <a:rPr lang="en-US" dirty="0"/>
              <a:t>Three options will appear: </a:t>
            </a:r>
            <a:r>
              <a:rPr lang="en-US" b="1" dirty="0"/>
              <a:t>Move</a:t>
            </a:r>
            <a:r>
              <a:rPr lang="en-US" dirty="0"/>
              <a:t>, </a:t>
            </a:r>
            <a:r>
              <a:rPr lang="en-US" b="1" dirty="0"/>
              <a:t>Edit</a:t>
            </a:r>
            <a:r>
              <a:rPr lang="en-US" dirty="0"/>
              <a:t>, and </a:t>
            </a:r>
            <a:r>
              <a:rPr lang="en-US" b="1" dirty="0"/>
              <a:t>Delete</a:t>
            </a:r>
            <a:endParaRPr lang="en-US" dirty="0"/>
          </a:p>
          <a:p>
            <a:pPr marL="171450" lvl="0" indent="-171450">
              <a:buFont typeface="Arial" panose="020B0604020202020204" pitchFamily="34" charset="0"/>
              <a:buChar char="•"/>
            </a:pPr>
            <a:r>
              <a:rPr lang="en-US" dirty="0"/>
              <a:t>Tap </a:t>
            </a:r>
            <a:r>
              <a:rPr lang="en-US" b="1" dirty="0"/>
              <a:t>Move</a:t>
            </a:r>
          </a:p>
          <a:p>
            <a:pPr marL="171450" lvl="0" indent="-171450">
              <a:buFont typeface="Arial" panose="020B0604020202020204" pitchFamily="34" charset="0"/>
              <a:buChar char="•"/>
            </a:pPr>
            <a:r>
              <a:rPr lang="en-US" b="1" dirty="0"/>
              <a:t>Adjust the phrase screens by pressing down and dragging the phrase icon to reorganize screens (grid view) or the phrase order.</a:t>
            </a:r>
          </a:p>
          <a:p>
            <a:pPr marL="171450" lvl="0" indent="-171450">
              <a:buFont typeface="Arial" panose="020B0604020202020204" pitchFamily="34" charset="0"/>
              <a:buChar char="•"/>
            </a:pPr>
            <a:r>
              <a:rPr lang="en-US" dirty="0"/>
              <a:t>Tap the </a:t>
            </a:r>
            <a:r>
              <a:rPr lang="en-US" b="1" dirty="0"/>
              <a:t>Pencil</a:t>
            </a:r>
            <a:r>
              <a:rPr lang="en-US" dirty="0"/>
              <a:t> icon when done.</a:t>
            </a:r>
          </a:p>
          <a:p>
            <a:pPr lvl="0"/>
            <a:endParaRPr lang="en-US" b="1" dirty="0"/>
          </a:p>
          <a:p>
            <a:pPr lvl="0"/>
            <a:r>
              <a:rPr lang="en-US" b="1" dirty="0"/>
              <a:t>To delete: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When the three options </a:t>
            </a:r>
            <a:r>
              <a:rPr lang="en-US" b="1" dirty="0"/>
              <a:t>Move</a:t>
            </a:r>
            <a:r>
              <a:rPr lang="en-US" dirty="0"/>
              <a:t>, </a:t>
            </a:r>
            <a:r>
              <a:rPr lang="en-US" b="1" dirty="0"/>
              <a:t>Edit</a:t>
            </a:r>
            <a:r>
              <a:rPr lang="en-US" dirty="0"/>
              <a:t>, and </a:t>
            </a:r>
            <a:r>
              <a:rPr lang="en-US" b="1" dirty="0"/>
              <a:t>Delete </a:t>
            </a:r>
            <a:r>
              <a:rPr lang="en-US" b="0" dirty="0"/>
              <a:t>appear, t</a:t>
            </a:r>
            <a:r>
              <a:rPr lang="en-US" dirty="0"/>
              <a:t>ap </a:t>
            </a:r>
            <a:r>
              <a:rPr lang="en-US" b="1" dirty="0"/>
              <a:t>Delete</a:t>
            </a:r>
            <a:r>
              <a:rPr lang="en-US" dirty="0"/>
              <a:t> to remove an entire category or a phrase.</a:t>
            </a:r>
            <a:endParaRPr lang="en-US" sz="1100" dirty="0"/>
          </a:p>
          <a:p>
            <a:pPr marL="171450" lvl="0" indent="-171450">
              <a:buFont typeface="Arial" panose="020B0604020202020204" pitchFamily="34" charset="0"/>
              <a:buChar char="•"/>
            </a:pPr>
            <a:r>
              <a:rPr lang="en-US" b="1" dirty="0"/>
              <a:t>Tap</a:t>
            </a:r>
            <a:r>
              <a:rPr lang="en-US" dirty="0"/>
              <a:t> Yes to finalize deletion (category only)</a:t>
            </a:r>
            <a:endParaRPr lang="en-US" sz="1100" dirty="0"/>
          </a:p>
          <a:p>
            <a:pPr marL="171450" lvl="0" indent="-171450">
              <a:buFont typeface="Arial" panose="020B0604020202020204" pitchFamily="34" charset="0"/>
              <a:buChar char="•"/>
            </a:pPr>
            <a:r>
              <a:rPr lang="en-US" b="1" u="sng" dirty="0">
                <a:solidFill>
                  <a:schemeClr val="accent1"/>
                </a:solidFill>
              </a:rPr>
              <a:t>CONTENT WILL BE LOST AND WILL NOT BE RESTORED</a:t>
            </a:r>
            <a:r>
              <a:rPr lang="en-US" u="sng" dirty="0">
                <a:solidFill>
                  <a:schemeClr val="accent1"/>
                </a:solidFill>
              </a:rPr>
              <a:t> </a:t>
            </a:r>
            <a:r>
              <a:rPr lang="en-US" dirty="0"/>
              <a:t>as backups are automatically synced to the cloud</a:t>
            </a:r>
            <a:endParaRPr lang="en-US" sz="1100" dirty="0"/>
          </a:p>
          <a:p>
            <a:pPr lvl="0"/>
            <a:endParaRPr lang="en-US" b="1" dirty="0"/>
          </a:p>
          <a:p>
            <a:br>
              <a:rPr lang="en-US" b="0" dirty="0">
                <a:effectLst/>
              </a:rPr>
            </a:br>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32</a:t>
            </a:fld>
            <a:endParaRPr lang="en-US" dirty="0"/>
          </a:p>
        </p:txBody>
      </p:sp>
    </p:spTree>
    <p:extLst>
      <p:ext uri="{BB962C8B-B14F-4D97-AF65-F5344CB8AC3E}">
        <p14:creationId xmlns:p14="http://schemas.microsoft.com/office/powerpoint/2010/main" val="10884841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phrase label and message are required in order to add multimedia.</a:t>
            </a:r>
          </a:p>
          <a:p>
            <a:endParaRPr lang="en-US" sz="1100" dirty="0"/>
          </a:p>
          <a:p>
            <a:pPr lvl="0"/>
            <a:r>
              <a:rPr lang="en-US" dirty="0"/>
              <a:t>Tap the </a:t>
            </a:r>
            <a:r>
              <a:rPr lang="en-US" b="1" dirty="0"/>
              <a:t>Phrases Quick Key</a:t>
            </a:r>
            <a:r>
              <a:rPr lang="en-US" dirty="0"/>
              <a:t> icon to open the categories section</a:t>
            </a:r>
            <a:endParaRPr lang="en-US" sz="1100" dirty="0"/>
          </a:p>
          <a:p>
            <a:pPr lvl="0"/>
            <a:r>
              <a:rPr lang="en-US" b="1" dirty="0"/>
              <a:t>Swipe</a:t>
            </a:r>
            <a:r>
              <a:rPr lang="en-US" dirty="0"/>
              <a:t> left or right to view all category screen pages.</a:t>
            </a:r>
            <a:endParaRPr lang="en-US" sz="1100" dirty="0"/>
          </a:p>
          <a:p>
            <a:pPr lvl="0"/>
            <a:r>
              <a:rPr lang="en-US" dirty="0"/>
              <a:t>Select a category of phrases. </a:t>
            </a:r>
            <a:endParaRPr lang="en-US" sz="1100" dirty="0"/>
          </a:p>
          <a:p>
            <a:pPr lvl="0"/>
            <a:r>
              <a:rPr lang="en-US" dirty="0"/>
              <a:t>Tap the </a:t>
            </a:r>
            <a:r>
              <a:rPr lang="en-US" b="1" dirty="0"/>
              <a:t>Pencil</a:t>
            </a:r>
            <a:r>
              <a:rPr lang="en-US" dirty="0"/>
              <a:t> icon to allow editing.</a:t>
            </a:r>
            <a:endParaRPr lang="en-US" sz="1100" dirty="0"/>
          </a:p>
          <a:p>
            <a:pPr lvl="0"/>
            <a:r>
              <a:rPr lang="en-US" dirty="0"/>
              <a:t>Tap the phrase you wish to edit.</a:t>
            </a:r>
            <a:endParaRPr lang="en-US" sz="1100" dirty="0"/>
          </a:p>
          <a:p>
            <a:pPr lvl="0"/>
            <a:r>
              <a:rPr lang="en-US" dirty="0"/>
              <a:t>Three options will appear: </a:t>
            </a:r>
            <a:r>
              <a:rPr lang="en-US" b="1" dirty="0"/>
              <a:t>Move</a:t>
            </a:r>
            <a:r>
              <a:rPr lang="en-US" dirty="0"/>
              <a:t>, </a:t>
            </a:r>
            <a:r>
              <a:rPr lang="en-US" b="1" dirty="0"/>
              <a:t>Edit</a:t>
            </a:r>
            <a:r>
              <a:rPr lang="en-US" dirty="0"/>
              <a:t>, and </a:t>
            </a:r>
            <a:r>
              <a:rPr lang="en-US" b="1" dirty="0"/>
              <a:t>Delete</a:t>
            </a:r>
            <a:endParaRPr lang="en-US" sz="1100" dirty="0"/>
          </a:p>
          <a:p>
            <a:pPr lvl="0"/>
            <a:r>
              <a:rPr lang="en-US" dirty="0"/>
              <a:t>Tap </a:t>
            </a:r>
            <a:r>
              <a:rPr lang="en-US" b="1" dirty="0"/>
              <a:t>Edit</a:t>
            </a:r>
          </a:p>
          <a:p>
            <a:pPr lvl="0"/>
            <a:endParaRPr lang="en-US" b="1" dirty="0"/>
          </a:p>
          <a:p>
            <a:pPr lvl="0"/>
            <a:r>
              <a:rPr lang="en-US" dirty="0"/>
              <a:t>To add </a:t>
            </a:r>
            <a:r>
              <a:rPr lang="en-US" u="sng" dirty="0"/>
              <a:t>Audio</a:t>
            </a:r>
            <a:r>
              <a:rPr lang="en-US" dirty="0"/>
              <a:t>: </a:t>
            </a:r>
          </a:p>
          <a:p>
            <a:pPr lvl="0"/>
            <a:r>
              <a:rPr lang="en-US" dirty="0"/>
              <a:t>Tap </a:t>
            </a:r>
            <a:r>
              <a:rPr lang="en-US" b="1" dirty="0"/>
              <a:t>Audio</a:t>
            </a:r>
          </a:p>
          <a:p>
            <a:pPr lvl="0"/>
            <a:r>
              <a:rPr lang="en-US" dirty="0"/>
              <a:t>Tap </a:t>
            </a:r>
            <a:r>
              <a:rPr lang="en-US" b="1" dirty="0"/>
              <a:t>Tom’s voice</a:t>
            </a:r>
            <a:endParaRPr lang="en-US" dirty="0"/>
          </a:p>
          <a:p>
            <a:pPr lvl="0"/>
            <a:r>
              <a:rPr lang="en-US" dirty="0"/>
              <a:t>Tap </a:t>
            </a:r>
            <a:r>
              <a:rPr lang="en-US" b="1" dirty="0"/>
              <a:t>Record Audio</a:t>
            </a:r>
            <a:r>
              <a:rPr lang="en-US" dirty="0"/>
              <a:t>. Tap </a:t>
            </a:r>
            <a:r>
              <a:rPr lang="en-US" b="1" dirty="0"/>
              <a:t>OK</a:t>
            </a:r>
            <a:r>
              <a:rPr lang="en-US" dirty="0"/>
              <a:t> to give Predictable access to the Microphone. Tap the </a:t>
            </a:r>
            <a:r>
              <a:rPr lang="en-US" b="1" dirty="0"/>
              <a:t>Microphone</a:t>
            </a:r>
            <a:r>
              <a:rPr lang="en-US" dirty="0"/>
              <a:t> to being recording then tap the </a:t>
            </a:r>
            <a:r>
              <a:rPr lang="en-US" b="1" dirty="0"/>
              <a:t>Stop</a:t>
            </a:r>
            <a:r>
              <a:rPr lang="en-US" dirty="0"/>
              <a:t> icon to stop recording. Tap the </a:t>
            </a:r>
            <a:r>
              <a:rPr lang="en-US" b="1" dirty="0"/>
              <a:t>Play</a:t>
            </a:r>
            <a:r>
              <a:rPr lang="en-US" dirty="0"/>
              <a:t> icon to preview the stored message</a:t>
            </a:r>
          </a:p>
          <a:p>
            <a:pPr lvl="0"/>
            <a:r>
              <a:rPr lang="en-US" dirty="0"/>
              <a:t>Tap Choose from Predictable Message Bank to use an Emote sound</a:t>
            </a:r>
          </a:p>
          <a:p>
            <a:pPr lvl="0"/>
            <a:r>
              <a:rPr lang="en-US" dirty="0"/>
              <a:t>Tap the </a:t>
            </a:r>
            <a:r>
              <a:rPr lang="en-US" b="1" dirty="0"/>
              <a:t>Save</a:t>
            </a:r>
            <a:r>
              <a:rPr lang="en-US" dirty="0"/>
              <a:t> or </a:t>
            </a:r>
            <a:r>
              <a:rPr lang="en-US" b="1" dirty="0"/>
              <a:t>Predictable</a:t>
            </a:r>
            <a:r>
              <a:rPr lang="en-US" dirty="0"/>
              <a:t> and then </a:t>
            </a:r>
            <a:r>
              <a:rPr lang="en-US" b="1" dirty="0"/>
              <a:t>Save</a:t>
            </a:r>
            <a:r>
              <a:rPr lang="en-US" dirty="0"/>
              <a:t> to save changes to the Phrase</a:t>
            </a:r>
          </a:p>
          <a:p>
            <a:pPr lvl="0"/>
            <a:endParaRPr lang="en-US" b="1" dirty="0"/>
          </a:p>
          <a:p>
            <a:pPr lvl="0"/>
            <a:r>
              <a:rPr lang="en-US" dirty="0"/>
              <a:t>To add the </a:t>
            </a:r>
            <a:r>
              <a:rPr lang="en-US" u="sng" dirty="0"/>
              <a:t>Multimedia</a:t>
            </a:r>
            <a:r>
              <a:rPr lang="en-US" dirty="0"/>
              <a:t> function to open a video from YouTube:</a:t>
            </a:r>
          </a:p>
          <a:p>
            <a:pPr lvl="0"/>
            <a:r>
              <a:rPr lang="en-US" dirty="0"/>
              <a:t>Tap </a:t>
            </a:r>
            <a:r>
              <a:rPr lang="en-US" b="1" dirty="0"/>
              <a:t>Multimedia</a:t>
            </a:r>
            <a:endParaRPr lang="en-US" sz="1100" b="1" dirty="0"/>
          </a:p>
          <a:p>
            <a:pPr lvl="0"/>
            <a:r>
              <a:rPr lang="en-US" dirty="0"/>
              <a:t>To add the multimedia function to open a video from </a:t>
            </a:r>
            <a:r>
              <a:rPr lang="en-US" b="1" dirty="0"/>
              <a:t>YouTube:</a:t>
            </a:r>
            <a:endParaRPr lang="en-US" sz="1100" dirty="0"/>
          </a:p>
          <a:p>
            <a:pPr lvl="1"/>
            <a:r>
              <a:rPr lang="en-US" dirty="0"/>
              <a:t>Tap </a:t>
            </a:r>
            <a:r>
              <a:rPr lang="en-US" b="1" dirty="0"/>
              <a:t>Select a video from YouTube</a:t>
            </a:r>
            <a:endParaRPr lang="en-US" sz="1100" dirty="0"/>
          </a:p>
          <a:p>
            <a:pPr lvl="1"/>
            <a:r>
              <a:rPr lang="en-US" dirty="0"/>
              <a:t>Type the </a:t>
            </a:r>
            <a:r>
              <a:rPr lang="en-US" b="1" dirty="0"/>
              <a:t>name</a:t>
            </a:r>
            <a:r>
              <a:rPr lang="en-US" dirty="0"/>
              <a:t> to search YouTube videos. Not all YouTube videos will be available. Select the video to play when the phrase is selected.</a:t>
            </a:r>
            <a:endParaRPr lang="en-US" sz="1100" dirty="0"/>
          </a:p>
          <a:p>
            <a:pPr lvl="1"/>
            <a:r>
              <a:rPr lang="en-US" dirty="0"/>
              <a:t>Select the video to play. Tap back to get to the Multimedia page</a:t>
            </a:r>
            <a:endParaRPr lang="en-US" sz="1100" dirty="0"/>
          </a:p>
          <a:p>
            <a:pPr lvl="1"/>
            <a:r>
              <a:rPr lang="en-US" dirty="0"/>
              <a:t>A </a:t>
            </a:r>
            <a:r>
              <a:rPr lang="en-US" b="1" dirty="0"/>
              <a:t>checkmark</a:t>
            </a:r>
            <a:r>
              <a:rPr lang="en-US" dirty="0"/>
              <a:t> appears by Select a video from </a:t>
            </a:r>
            <a:r>
              <a:rPr lang="en-US" b="1" dirty="0"/>
              <a:t>YouTube</a:t>
            </a:r>
            <a:r>
              <a:rPr lang="en-US" dirty="0"/>
              <a:t>.</a:t>
            </a:r>
            <a:endParaRPr lang="en-US" sz="1100" dirty="0"/>
          </a:p>
          <a:p>
            <a:pPr lvl="1"/>
            <a:r>
              <a:rPr lang="en-US" dirty="0"/>
              <a:t>***To </a:t>
            </a:r>
            <a:r>
              <a:rPr lang="en-US" b="1" dirty="0"/>
              <a:t>exit</a:t>
            </a:r>
            <a:r>
              <a:rPr lang="en-US" dirty="0"/>
              <a:t> the video after selecting the phrase, tap on the video, tap the </a:t>
            </a:r>
            <a:r>
              <a:rPr lang="en-US" b="1" dirty="0"/>
              <a:t>X</a:t>
            </a:r>
            <a:r>
              <a:rPr lang="en-US" dirty="0"/>
              <a:t> at the top left, tap </a:t>
            </a:r>
            <a:r>
              <a:rPr lang="en-US" b="1" dirty="0"/>
              <a:t>back</a:t>
            </a:r>
            <a:r>
              <a:rPr lang="en-US" dirty="0"/>
              <a:t> at the top left</a:t>
            </a:r>
            <a:endParaRPr lang="en-US" sz="1100" dirty="0"/>
          </a:p>
          <a:p>
            <a:pPr lvl="0"/>
            <a:r>
              <a:rPr lang="en-US" dirty="0"/>
              <a:t>To add the Multimedia function to open a website with a </a:t>
            </a:r>
            <a:r>
              <a:rPr lang="en-US" b="1" dirty="0"/>
              <a:t>URL</a:t>
            </a:r>
            <a:r>
              <a:rPr lang="en-US" dirty="0"/>
              <a:t>:</a:t>
            </a:r>
            <a:endParaRPr lang="en-US" sz="1100" dirty="0"/>
          </a:p>
          <a:p>
            <a:pPr lvl="1"/>
            <a:r>
              <a:rPr lang="en-US" dirty="0"/>
              <a:t>Tap the line of the incomplete URL </a:t>
            </a:r>
            <a:r>
              <a:rPr lang="en-US" b="1" dirty="0"/>
              <a:t>http://www.</a:t>
            </a:r>
            <a:endParaRPr lang="en-US" sz="1100" dirty="0"/>
          </a:p>
          <a:p>
            <a:pPr lvl="1"/>
            <a:r>
              <a:rPr lang="en-US" dirty="0"/>
              <a:t>Type to complete the </a:t>
            </a:r>
            <a:r>
              <a:rPr lang="en-US" b="1" dirty="0"/>
              <a:t>URL</a:t>
            </a:r>
            <a:endParaRPr lang="en-US" sz="1100" dirty="0"/>
          </a:p>
          <a:p>
            <a:pPr lvl="1"/>
            <a:r>
              <a:rPr lang="en-US" dirty="0"/>
              <a:t>Tap </a:t>
            </a:r>
            <a:r>
              <a:rPr lang="en-US" b="1" dirty="0"/>
              <a:t>Search</a:t>
            </a:r>
            <a:r>
              <a:rPr lang="en-US" dirty="0"/>
              <a:t> or the </a:t>
            </a:r>
            <a:r>
              <a:rPr lang="en-US" b="1" dirty="0"/>
              <a:t>Hide Keyboard</a:t>
            </a:r>
            <a:r>
              <a:rPr lang="en-US" dirty="0"/>
              <a:t> icon to exit the keyboard</a:t>
            </a:r>
          </a:p>
          <a:p>
            <a:pPr lvl="0"/>
            <a:r>
              <a:rPr lang="en-US" dirty="0"/>
              <a:t>*****To browse the website, use </a:t>
            </a:r>
            <a:r>
              <a:rPr lang="en-US" b="1" dirty="0"/>
              <a:t>direct touch </a:t>
            </a:r>
            <a:r>
              <a:rPr lang="en-US" dirty="0"/>
              <a:t>access and the </a:t>
            </a:r>
            <a:r>
              <a:rPr lang="en-US" b="1" dirty="0"/>
              <a:t>iOS</a:t>
            </a:r>
            <a:r>
              <a:rPr lang="en-US" dirty="0"/>
              <a:t> </a:t>
            </a:r>
            <a:r>
              <a:rPr lang="en-US" b="1" dirty="0"/>
              <a:t>keyboard. </a:t>
            </a:r>
            <a:r>
              <a:rPr lang="en-US" dirty="0"/>
              <a:t>To </a:t>
            </a:r>
            <a:r>
              <a:rPr lang="en-US" b="1" dirty="0"/>
              <a:t>exit</a:t>
            </a:r>
            <a:r>
              <a:rPr lang="en-US" dirty="0"/>
              <a:t> the video after selecting the phrase, tap </a:t>
            </a:r>
            <a:r>
              <a:rPr lang="en-US" b="1" dirty="0"/>
              <a:t>back</a:t>
            </a:r>
            <a:r>
              <a:rPr lang="en-US" dirty="0"/>
              <a:t> at the top left</a:t>
            </a:r>
          </a:p>
          <a:p>
            <a:pPr lvl="1"/>
            <a:endParaRPr lang="en-US" sz="1100" dirty="0"/>
          </a:p>
          <a:p>
            <a:pPr lvl="0"/>
            <a:r>
              <a:rPr lang="en-US" dirty="0"/>
              <a:t>Tap the </a:t>
            </a:r>
            <a:r>
              <a:rPr lang="en-US" b="1" dirty="0"/>
              <a:t>Save</a:t>
            </a:r>
            <a:r>
              <a:rPr lang="en-US" dirty="0"/>
              <a:t> icon</a:t>
            </a:r>
            <a:endParaRPr lang="en-US" sz="1100" dirty="0"/>
          </a:p>
          <a:p>
            <a:pPr lvl="0"/>
            <a:endParaRPr lang="en-US" sz="1100" dirty="0"/>
          </a:p>
          <a:p>
            <a:pPr lvl="0"/>
            <a:r>
              <a:rPr lang="en-US" sz="1100" dirty="0"/>
              <a:t>To add the Multimedia function to open a website with a URL:</a:t>
            </a:r>
          </a:p>
          <a:p>
            <a:pPr lvl="0"/>
            <a:r>
              <a:rPr lang="en-US" dirty="0"/>
              <a:t>Tap </a:t>
            </a:r>
            <a:r>
              <a:rPr lang="en-US" b="1" dirty="0"/>
              <a:t>Multimedia</a:t>
            </a:r>
          </a:p>
          <a:p>
            <a:pPr lvl="0"/>
            <a:r>
              <a:rPr lang="en-US" dirty="0"/>
              <a:t>Type the incomplete URL after </a:t>
            </a:r>
            <a:r>
              <a:rPr lang="en-US" b="1" dirty="0"/>
              <a:t>http://www.</a:t>
            </a:r>
            <a:endParaRPr lang="en-US" sz="1100" dirty="0"/>
          </a:p>
          <a:p>
            <a:pPr lvl="0"/>
            <a:r>
              <a:rPr lang="en-US" dirty="0"/>
              <a:t>Tap </a:t>
            </a:r>
            <a:r>
              <a:rPr lang="en-US" b="1" dirty="0"/>
              <a:t>Search</a:t>
            </a:r>
            <a:r>
              <a:rPr lang="en-US" dirty="0"/>
              <a:t> or the Keyboard icon to exit the keyboard</a:t>
            </a:r>
            <a:endParaRPr lang="en-US" sz="1100" dirty="0"/>
          </a:p>
          <a:p>
            <a:pPr lvl="0"/>
            <a:r>
              <a:rPr lang="en-US" dirty="0"/>
              <a:t>Tap Predictable, then </a:t>
            </a:r>
            <a:r>
              <a:rPr lang="en-US" b="1" dirty="0"/>
              <a:t>Save</a:t>
            </a:r>
            <a:r>
              <a:rPr lang="en-US" dirty="0"/>
              <a:t> </a:t>
            </a:r>
          </a:p>
          <a:p>
            <a:pPr lvl="0"/>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33</a:t>
            </a:fld>
            <a:endParaRPr lang="en-US" dirty="0"/>
          </a:p>
        </p:txBody>
      </p:sp>
    </p:spTree>
    <p:extLst>
      <p:ext uri="{BB962C8B-B14F-4D97-AF65-F5344CB8AC3E}">
        <p14:creationId xmlns:p14="http://schemas.microsoft.com/office/powerpoint/2010/main" val="5890173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Many of us communicate via text, email, and social media. Once a message is generated, you can easily send it over email, a chat app. or social media post.</a:t>
            </a:r>
            <a:endParaRPr lang="en-US" b="0" dirty="0">
              <a:effectLst/>
            </a:endParaRPr>
          </a:p>
          <a:p>
            <a:endParaRPr lang="en-US" b="0" dirty="0">
              <a:effectLst/>
            </a:endParaRPr>
          </a:p>
          <a:p>
            <a:r>
              <a:rPr lang="en-US" b="1" dirty="0"/>
              <a:t>Share messages via social media</a:t>
            </a:r>
            <a:endParaRPr lang="en-US" dirty="0"/>
          </a:p>
          <a:p>
            <a:r>
              <a:rPr lang="en-US" dirty="0"/>
              <a:t>By tapping use in the navigation bar, there are a variety of ways to use a message that has been typed into the message window.</a:t>
            </a:r>
          </a:p>
          <a:p>
            <a:pPr lvl="0"/>
            <a:r>
              <a:rPr lang="en-US" dirty="0"/>
              <a:t>Tap </a:t>
            </a:r>
            <a:r>
              <a:rPr lang="en-US" b="1" dirty="0"/>
              <a:t>Use</a:t>
            </a:r>
            <a:r>
              <a:rPr lang="en-US" dirty="0"/>
              <a:t> to open options to use the message in the message window</a:t>
            </a:r>
          </a:p>
          <a:p>
            <a:pPr lvl="0"/>
            <a:r>
              <a:rPr lang="en-US" dirty="0"/>
              <a:t>Tap </a:t>
            </a:r>
            <a:r>
              <a:rPr lang="en-US" b="1" dirty="0"/>
              <a:t>Add Phrase</a:t>
            </a:r>
            <a:r>
              <a:rPr lang="en-US" dirty="0"/>
              <a:t> to save the text into a new phrase</a:t>
            </a:r>
          </a:p>
          <a:p>
            <a:pPr lvl="0"/>
            <a:r>
              <a:rPr lang="en-US" dirty="0"/>
              <a:t>Tap </a:t>
            </a:r>
            <a:r>
              <a:rPr lang="en-US" b="1" dirty="0"/>
              <a:t>Copy</a:t>
            </a:r>
            <a:r>
              <a:rPr lang="en-US" dirty="0"/>
              <a:t> to store text to the clipboard</a:t>
            </a:r>
          </a:p>
          <a:p>
            <a:pPr lvl="0"/>
            <a:r>
              <a:rPr lang="en-US" dirty="0"/>
              <a:t>Tap </a:t>
            </a:r>
            <a:r>
              <a:rPr lang="en-US" b="1" dirty="0"/>
              <a:t>Paste</a:t>
            </a:r>
            <a:r>
              <a:rPr lang="en-US" dirty="0"/>
              <a:t> to paste text from the clipboard</a:t>
            </a:r>
          </a:p>
          <a:p>
            <a:pPr lvl="0"/>
            <a:r>
              <a:rPr lang="en-US" dirty="0"/>
              <a:t>Tap </a:t>
            </a:r>
            <a:r>
              <a:rPr lang="en-US" b="1" dirty="0"/>
              <a:t>Email</a:t>
            </a:r>
            <a:r>
              <a:rPr lang="en-US" dirty="0"/>
              <a:t> compose an email with selected text</a:t>
            </a:r>
          </a:p>
          <a:p>
            <a:pPr lvl="0"/>
            <a:r>
              <a:rPr lang="en-US" dirty="0"/>
              <a:t>Tap </a:t>
            </a:r>
            <a:r>
              <a:rPr lang="en-US" b="1" dirty="0"/>
              <a:t>Twitter</a:t>
            </a:r>
            <a:r>
              <a:rPr lang="en-US" dirty="0"/>
              <a:t> to share text to Twitter</a:t>
            </a:r>
          </a:p>
          <a:p>
            <a:pPr lvl="0"/>
            <a:r>
              <a:rPr lang="en-US" dirty="0"/>
              <a:t>Tap </a:t>
            </a:r>
            <a:r>
              <a:rPr lang="en-US" b="1" dirty="0"/>
              <a:t>Newsfeed</a:t>
            </a:r>
            <a:r>
              <a:rPr lang="en-US" dirty="0"/>
              <a:t> to open a list of the most recent articles from a selected news source</a:t>
            </a:r>
          </a:p>
          <a:p>
            <a:pPr lvl="0"/>
            <a:r>
              <a:rPr lang="en-US"/>
              <a:t>Tap i</a:t>
            </a:r>
            <a:r>
              <a:rPr lang="en-US" b="1"/>
              <a:t>Message</a:t>
            </a:r>
            <a:r>
              <a:rPr lang="en-US"/>
              <a:t> </a:t>
            </a:r>
            <a:r>
              <a:rPr lang="en-US" dirty="0"/>
              <a:t>to send the text as an iMessage if its enabled on the device</a:t>
            </a:r>
          </a:p>
          <a:p>
            <a:pPr lvl="0"/>
            <a:r>
              <a:rPr lang="en-US" dirty="0"/>
              <a:t>Tap </a:t>
            </a:r>
            <a:r>
              <a:rPr lang="en-US" b="1" dirty="0"/>
              <a:t>History</a:t>
            </a:r>
            <a:r>
              <a:rPr lang="en-US" dirty="0"/>
              <a:t> to view a lists a history of messages</a:t>
            </a:r>
          </a:p>
          <a:p>
            <a:pPr lvl="0"/>
            <a:r>
              <a:rPr lang="en-US" dirty="0"/>
              <a:t>Tap </a:t>
            </a:r>
            <a:r>
              <a:rPr lang="en-US" b="1" dirty="0"/>
              <a:t>Share</a:t>
            </a:r>
            <a:r>
              <a:rPr lang="en-US" dirty="0"/>
              <a:t> allows you to share to different apps downloaded on the iPad (ie: Skype, Facebook, etc.) </a:t>
            </a:r>
          </a:p>
          <a:p>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34</a:t>
            </a:fld>
            <a:endParaRPr lang="en-US" dirty="0"/>
          </a:p>
        </p:txBody>
      </p:sp>
    </p:spTree>
    <p:extLst>
      <p:ext uri="{BB962C8B-B14F-4D97-AF65-F5344CB8AC3E}">
        <p14:creationId xmlns:p14="http://schemas.microsoft.com/office/powerpoint/2010/main" val="9997399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Automatic Backing up</a:t>
            </a:r>
            <a:endParaRPr lang="en-US" dirty="0"/>
          </a:p>
          <a:p>
            <a:r>
              <a:rPr lang="en-US" dirty="0"/>
              <a:t>A user account allows for automatic backups.</a:t>
            </a:r>
            <a:r>
              <a:rPr lang="en-US" b="1" dirty="0"/>
              <a:t> </a:t>
            </a:r>
            <a:r>
              <a:rPr lang="en-US" dirty="0"/>
              <a:t>Using </a:t>
            </a:r>
            <a:r>
              <a:rPr lang="en-US" b="1" dirty="0"/>
              <a:t>guest mode</a:t>
            </a:r>
            <a:r>
              <a:rPr lang="en-US" dirty="0"/>
              <a:t> will allow you to use the app without sync/backup capabilities. User Accounts can be opened on different devices with the latest updates. The data is encrypted and can be transferred onto another device, giving users easy access to their personal settings and features, no matter which of their personal devices they are using. </a:t>
            </a:r>
          </a:p>
          <a:p>
            <a:pPr marL="171707" indent="-171707">
              <a:buFont typeface="Arial"/>
              <a:buChar char="•"/>
            </a:pPr>
            <a:r>
              <a:rPr lang="en-US" dirty="0"/>
              <a:t>Tap on the </a:t>
            </a:r>
            <a:r>
              <a:rPr lang="en-US" b="1" dirty="0"/>
              <a:t>gear</a:t>
            </a:r>
            <a:r>
              <a:rPr lang="en-US" dirty="0"/>
              <a:t> icon</a:t>
            </a:r>
          </a:p>
          <a:p>
            <a:pPr marL="171707" indent="-171707">
              <a:buFont typeface="Arial"/>
              <a:buChar char="•"/>
            </a:pPr>
            <a:r>
              <a:rPr lang="en-US" dirty="0"/>
              <a:t>Tap on </a:t>
            </a:r>
            <a:r>
              <a:rPr lang="en-US" b="1" dirty="0"/>
              <a:t>User</a:t>
            </a:r>
            <a:endParaRPr lang="en-US" dirty="0"/>
          </a:p>
          <a:p>
            <a:pPr marL="171707" indent="-171707">
              <a:buFont typeface="Arial"/>
              <a:buChar char="•"/>
            </a:pPr>
            <a:r>
              <a:rPr lang="en-US" dirty="0"/>
              <a:t>Select </a:t>
            </a:r>
            <a:r>
              <a:rPr lang="en-US" b="1" dirty="0"/>
              <a:t>Online</a:t>
            </a:r>
            <a:r>
              <a:rPr lang="en-US" dirty="0"/>
              <a:t> to enable automatic backups. A device needs to be connected to Wi-Fi in order for it to be automatically backed up. </a:t>
            </a:r>
          </a:p>
          <a:p>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35</a:t>
            </a:fld>
            <a:endParaRPr lang="en-US" dirty="0"/>
          </a:p>
        </p:txBody>
      </p:sp>
    </p:spTree>
    <p:extLst>
      <p:ext uri="{BB962C8B-B14F-4D97-AF65-F5344CB8AC3E}">
        <p14:creationId xmlns:p14="http://schemas.microsoft.com/office/powerpoint/2010/main" val="8330948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baseline="0" dirty="0">
                <a:solidFill>
                  <a:schemeClr val="dk1"/>
                </a:solidFill>
              </a:rPr>
              <a:t>Visit the manufacturer website at </a:t>
            </a:r>
            <a:r>
              <a:rPr lang="en-US" dirty="0">
                <a:latin typeface="Verdana" panose="020B0604030504040204" pitchFamily="34" charset="0"/>
                <a:ea typeface="Verdana" panose="020B0604030504040204" pitchFamily="34" charset="0"/>
              </a:rPr>
              <a:t>https://www.therapy-box.co.uk/predictable</a:t>
            </a:r>
          </a:p>
          <a:p>
            <a:pPr defTabSz="915772">
              <a:defRPr/>
            </a:pPr>
            <a:endParaRPr lang="en-US" dirty="0">
              <a:latin typeface="Verdana" panose="020B0604030504040204" pitchFamily="34" charset="0"/>
              <a:ea typeface="Verdana" panose="020B0604030504040204" pitchFamily="34" charset="0"/>
            </a:endParaRPr>
          </a:p>
          <a:p>
            <a:pPr defTabSz="915772">
              <a:defRPr/>
            </a:pPr>
            <a:r>
              <a:rPr lang="en-US" dirty="0"/>
              <a:t>Please reference the website and most current User Manual </a:t>
            </a:r>
            <a:r>
              <a:rPr lang="en-US" dirty="0">
                <a:latin typeface="Verdana" panose="020B0604030504040204" pitchFamily="34" charset="0"/>
                <a:ea typeface="Verdana" panose="020B0604030504040204" pitchFamily="34" charset="0"/>
              </a:rPr>
              <a:t>for topics NOT covered in this presentation: </a:t>
            </a:r>
          </a:p>
          <a:p>
            <a:pPr defTabSz="915772">
              <a:defRPr/>
            </a:pPr>
            <a:r>
              <a:rPr lang="en-US" dirty="0"/>
              <a:t>relocating a phrase to a different category</a:t>
            </a:r>
          </a:p>
          <a:p>
            <a:pPr defTabSz="915772">
              <a:defRPr/>
            </a:pPr>
            <a:r>
              <a:rPr lang="en-US" dirty="0"/>
              <a:t>using specific multimedia shares</a:t>
            </a:r>
          </a:p>
          <a:p>
            <a:pPr defTabSz="915772">
              <a:defRPr/>
            </a:pPr>
            <a:r>
              <a:rPr lang="en-US" dirty="0"/>
              <a:t>deleting functions</a:t>
            </a:r>
          </a:p>
          <a:p>
            <a:pPr defTabSz="915772">
              <a:defRPr/>
            </a:pPr>
            <a:r>
              <a:rPr lang="en-US" dirty="0"/>
              <a:t>different language options</a:t>
            </a:r>
          </a:p>
          <a:p>
            <a:pPr defTabSz="915772">
              <a:defRPr/>
            </a:pPr>
            <a:r>
              <a:rPr lang="en-US" dirty="0"/>
              <a:t>Accessibility settings</a:t>
            </a:r>
          </a:p>
          <a:p>
            <a:pPr defTabSz="915772">
              <a:defRPr/>
            </a:pPr>
            <a:r>
              <a:rPr lang="en-US" dirty="0"/>
              <a:t>Predictable 5 future updates</a:t>
            </a:r>
          </a:p>
          <a:p>
            <a:pPr defTabSz="915772">
              <a:defRPr/>
            </a:pPr>
            <a:r>
              <a:rPr lang="en-US" dirty="0"/>
              <a:t>Predictable 6 release</a:t>
            </a:r>
          </a:p>
          <a:p>
            <a:pPr defTabSz="915772">
              <a:defRPr/>
            </a:pPr>
            <a:endParaRPr lang="en-US" dirty="0"/>
          </a:p>
          <a:p>
            <a:pPr defTabSz="915772">
              <a:defRPr/>
            </a:pPr>
            <a:r>
              <a:rPr lang="en-US" dirty="0"/>
              <a:t>In the Predictable Settings tap on </a:t>
            </a:r>
            <a:r>
              <a:rPr lang="en-US" b="1" dirty="0"/>
              <a:t>About Predictable </a:t>
            </a:r>
            <a:r>
              <a:rPr lang="en-US" dirty="0"/>
              <a:t>to access a Predictable 5 feature guide, User Guide, and an Email for support query. Reference the </a:t>
            </a:r>
            <a:r>
              <a:rPr lang="en-US" b="1" dirty="0"/>
              <a:t>Notifications</a:t>
            </a:r>
            <a:r>
              <a:rPr lang="en-US" dirty="0"/>
              <a:t> section in Predictable settings for the most current updates. </a:t>
            </a:r>
          </a:p>
          <a:p>
            <a:pPr defTabSz="915772">
              <a:defRPr/>
            </a:pPr>
            <a:endParaRPr lang="en-US" dirty="0"/>
          </a:p>
          <a:p>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36</a:t>
            </a:fld>
            <a:endParaRPr lang="en-US" dirty="0"/>
          </a:p>
        </p:txBody>
      </p:sp>
    </p:spTree>
    <p:extLst>
      <p:ext uri="{BB962C8B-B14F-4D97-AF65-F5344CB8AC3E}">
        <p14:creationId xmlns:p14="http://schemas.microsoft.com/office/powerpoint/2010/main" val="56793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rgbClr val="FFFF00"/>
              </a:buClr>
              <a:buFont typeface="Arial" panose="020B0604020202020204" pitchFamily="34" charset="0"/>
              <a:buNone/>
            </a:pPr>
            <a:r>
              <a:rPr lang="en-US" sz="1200" b="1" dirty="0">
                <a:latin typeface="Verdana" panose="020B0604030504040204" pitchFamily="34" charset="0"/>
                <a:ea typeface="Verdana" panose="020B0604030504040204" pitchFamily="34" charset="0"/>
              </a:rPr>
              <a:t>Considerations for Selection</a:t>
            </a:r>
          </a:p>
          <a:p>
            <a:pPr marL="171450" indent="-171450">
              <a:buClr>
                <a:srgbClr val="FFFF00"/>
              </a:buClr>
              <a:buFont typeface="Arial" panose="020B0604020202020204" pitchFamily="34" charset="0"/>
              <a:buChar char="•"/>
            </a:pPr>
            <a:endParaRPr lang="en-US" sz="1200" dirty="0">
              <a:latin typeface="Verdana" panose="020B0604030504040204" pitchFamily="34" charset="0"/>
              <a:ea typeface="Verdana" panose="020B0604030504040204" pitchFamily="34" charset="0"/>
            </a:endParaRPr>
          </a:p>
          <a:p>
            <a:pPr marL="171450" indent="-171450">
              <a:buClr>
                <a:srgbClr val="FFFF00"/>
              </a:buClr>
              <a:buFont typeface="Arial" panose="020B0604020202020204" pitchFamily="34" charset="0"/>
              <a:buChar char="•"/>
            </a:pPr>
            <a:r>
              <a:rPr lang="en-US" sz="1200" dirty="0">
                <a:latin typeface="Verdana" panose="020B0604030504040204" pitchFamily="34" charset="0"/>
                <a:ea typeface="Verdana" panose="020B0604030504040204" pitchFamily="34" charset="0"/>
              </a:rPr>
              <a:t>Has developed or retained effective literacy skills</a:t>
            </a:r>
          </a:p>
          <a:p>
            <a:pPr marL="171450" indent="-171450">
              <a:buClr>
                <a:srgbClr val="FFFF00"/>
              </a:buClr>
              <a:buFont typeface="Arial" panose="020B0604020202020204" pitchFamily="34" charset="0"/>
              <a:buChar char="•"/>
            </a:pPr>
            <a:r>
              <a:rPr lang="en-US" sz="1200" dirty="0">
                <a:latin typeface="Verdana" panose="020B0604030504040204" pitchFamily="34" charset="0"/>
                <a:ea typeface="Verdana" panose="020B0604030504040204" pitchFamily="34" charset="0"/>
              </a:rPr>
              <a:t>They are comfortable with text-based communication</a:t>
            </a:r>
          </a:p>
          <a:p>
            <a:pPr marL="171450" indent="-171450">
              <a:buClr>
                <a:srgbClr val="FFFF00"/>
              </a:buClr>
              <a:buFont typeface="Arial" panose="020B0604020202020204" pitchFamily="34" charset="0"/>
              <a:buChar char="•"/>
            </a:pPr>
            <a:r>
              <a:rPr lang="en-US" sz="1200" dirty="0">
                <a:latin typeface="Verdana" panose="020B0604030504040204" pitchFamily="34" charset="0"/>
                <a:ea typeface="Verdana" panose="020B0604030504040204" pitchFamily="34" charset="0"/>
              </a:rPr>
              <a:t>May need an alternative or customized keyboard</a:t>
            </a:r>
          </a:p>
          <a:p>
            <a:pPr marL="171450" indent="-171450">
              <a:buClr>
                <a:srgbClr val="FFFF00"/>
              </a:buClr>
              <a:buFont typeface="Arial" panose="020B0604020202020204" pitchFamily="34" charset="0"/>
              <a:buChar char="•"/>
            </a:pPr>
            <a:r>
              <a:rPr lang="en-US" sz="1200" dirty="0">
                <a:latin typeface="Verdana" panose="020B0604030504040204" pitchFamily="34" charset="0"/>
                <a:ea typeface="Verdana" panose="020B0604030504040204" pitchFamily="34" charset="0"/>
              </a:rPr>
              <a:t>They use phrases to communicate</a:t>
            </a:r>
          </a:p>
          <a:p>
            <a:pPr>
              <a:buFont typeface="Arial" panose="020B0604020202020204" pitchFamily="34" charset="0"/>
              <a:buChar char="•"/>
            </a:pPr>
            <a:endParaRPr lang="en-US" dirty="0">
              <a:latin typeface="Verdana" panose="020B0604030504040204" pitchFamily="34" charset="0"/>
              <a:ea typeface="Verdana" panose="020B0604030504040204"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4</a:t>
            </a:fld>
            <a:endParaRPr lang="en-US" dirty="0"/>
          </a:p>
        </p:txBody>
      </p:sp>
    </p:spTree>
    <p:extLst>
      <p:ext uri="{BB962C8B-B14F-4D97-AF65-F5344CB8AC3E}">
        <p14:creationId xmlns:p14="http://schemas.microsoft.com/office/powerpoint/2010/main" val="2290785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solidFill>
                  <a:schemeClr val="dk1"/>
                </a:solidFill>
              </a:rPr>
              <a:t>Link YouTube: </a:t>
            </a:r>
            <a:r>
              <a:rPr lang="en-US" u="sng" dirty="0">
                <a:hlinkClick r:id="rId3"/>
              </a:rPr>
              <a:t>https://youtu.be/iO96rc4zozc</a:t>
            </a:r>
            <a:endParaRPr lang="en-US" dirty="0">
              <a:solidFill>
                <a:schemeClr val="dk1"/>
              </a:solidFill>
            </a:endParaRPr>
          </a:p>
          <a:p>
            <a:endParaRPr lang="en-US" dirty="0">
              <a:solidFill>
                <a:schemeClr val="dk1"/>
              </a:solidFill>
            </a:endParaRPr>
          </a:p>
          <a:p>
            <a:r>
              <a:rPr lang="en-US" dirty="0">
                <a:solidFill>
                  <a:schemeClr val="dk1"/>
                </a:solidFill>
              </a:rPr>
              <a:t>Predictable is a </a:t>
            </a:r>
            <a:r>
              <a:rPr lang="en-US" baseline="0" dirty="0">
                <a:solidFill>
                  <a:schemeClr val="dk1"/>
                </a:solidFill>
              </a:rPr>
              <a:t>text-based application that allows individuals to switch between</a:t>
            </a:r>
            <a:r>
              <a:rPr lang="en-US" dirty="0">
                <a:solidFill>
                  <a:schemeClr val="dk1"/>
                </a:solidFill>
              </a:rPr>
              <a:t> stored </a:t>
            </a:r>
            <a:r>
              <a:rPr lang="en-US" baseline="0" dirty="0">
                <a:solidFill>
                  <a:schemeClr val="dk1"/>
                </a:solidFill>
              </a:rPr>
              <a:t>phrases, categories, and hand-typed messages while communicating with others.</a:t>
            </a:r>
            <a:r>
              <a:rPr lang="en-US" dirty="0">
                <a:solidFill>
                  <a:schemeClr val="dk1"/>
                </a:solidFill>
              </a:rPr>
              <a:t> </a:t>
            </a:r>
          </a:p>
          <a:p>
            <a:endParaRPr lang="en-US" dirty="0"/>
          </a:p>
          <a:p>
            <a:r>
              <a:rPr lang="en-US" b="1" u="sng" dirty="0"/>
              <a:t>Setting Up a New User</a:t>
            </a:r>
            <a:endParaRPr lang="en-US" dirty="0"/>
          </a:p>
          <a:p>
            <a:r>
              <a:rPr lang="en-US" dirty="0"/>
              <a:t>When starting up Predictable for the first time, it will guide you through the steps to setting up a user. Connect to Wi-Fi in the iOS settings to begin using Predictable. A user account allows for automatic backups.</a:t>
            </a:r>
          </a:p>
          <a:p>
            <a:pPr marL="171707" indent="-171707">
              <a:buFont typeface="Arial"/>
              <a:buChar char="•"/>
            </a:pPr>
            <a:r>
              <a:rPr lang="en-US" dirty="0"/>
              <a:t>Use your username and password or create one.</a:t>
            </a:r>
          </a:p>
          <a:p>
            <a:pPr marL="171707" indent="-171707">
              <a:buFont typeface="Arial"/>
              <a:buChar char="•"/>
            </a:pPr>
            <a:r>
              <a:rPr lang="en-US" dirty="0"/>
              <a:t>To add another user, tap the </a:t>
            </a:r>
            <a:r>
              <a:rPr lang="en-US" b="1" dirty="0"/>
              <a:t>gear </a:t>
            </a:r>
            <a:r>
              <a:rPr lang="en-US" dirty="0"/>
              <a:t>icon on the keyboard to open the settings</a:t>
            </a:r>
          </a:p>
          <a:p>
            <a:pPr marL="171707" indent="-171707">
              <a:buFont typeface="Arial"/>
              <a:buChar char="•"/>
            </a:pPr>
            <a:r>
              <a:rPr lang="en-US" dirty="0"/>
              <a:t>Tap</a:t>
            </a:r>
            <a:r>
              <a:rPr lang="en-US" b="1" dirty="0"/>
              <a:t> User or Register Now</a:t>
            </a:r>
            <a:endParaRPr lang="en-US" dirty="0"/>
          </a:p>
          <a:p>
            <a:pPr marL="171707" indent="-171707">
              <a:buFont typeface="Arial"/>
              <a:buChar char="•"/>
            </a:pPr>
            <a:r>
              <a:rPr lang="en-US" b="1" dirty="0"/>
              <a:t>Type your </a:t>
            </a:r>
            <a:r>
              <a:rPr lang="en-US" b="0" dirty="0"/>
              <a:t>n</a:t>
            </a:r>
            <a:r>
              <a:rPr lang="en-US" dirty="0"/>
              <a:t>ame, email, and password confirmation, then tap</a:t>
            </a:r>
            <a:r>
              <a:rPr lang="en-US" b="1" dirty="0"/>
              <a:t> Sign Up</a:t>
            </a:r>
            <a:endParaRPr lang="en-US" dirty="0"/>
          </a:p>
          <a:p>
            <a:pPr marL="171707" indent="-171707">
              <a:buFont typeface="Arial"/>
              <a:buChar char="•"/>
            </a:pPr>
            <a:r>
              <a:rPr lang="en-US" dirty="0"/>
              <a:t>You will receive an email from Therapy Box. Open that email and follow the prompt to </a:t>
            </a:r>
            <a:r>
              <a:rPr lang="en-US" b="1" dirty="0"/>
              <a:t>Activate</a:t>
            </a:r>
            <a:r>
              <a:rPr lang="en-US" dirty="0"/>
              <a:t> your account</a:t>
            </a:r>
          </a:p>
          <a:p>
            <a:pPr marL="171707" indent="-171707">
              <a:buFont typeface="Arial"/>
              <a:buChar char="•"/>
            </a:pPr>
            <a:r>
              <a:rPr lang="en-US" dirty="0"/>
              <a:t>Retype your account information and tap </a:t>
            </a:r>
            <a:r>
              <a:rPr lang="en-US" b="1" dirty="0"/>
              <a:t>Sign In</a:t>
            </a:r>
            <a:r>
              <a:rPr lang="en-US" dirty="0"/>
              <a:t> within the Predictable app.</a:t>
            </a:r>
          </a:p>
          <a:p>
            <a:pPr marL="171707" indent="-171707">
              <a:buFont typeface="Arial"/>
              <a:buChar char="•"/>
            </a:pPr>
            <a:r>
              <a:rPr lang="en-US" dirty="0"/>
              <a:t>Use the </a:t>
            </a:r>
            <a:r>
              <a:rPr lang="en-US" b="1" dirty="0"/>
              <a:t>setup wizard</a:t>
            </a:r>
            <a:r>
              <a:rPr lang="en-US" dirty="0"/>
              <a:t> to modify</a:t>
            </a:r>
            <a:r>
              <a:rPr lang="en-US" b="1" dirty="0"/>
              <a:t> Setup Word Prediction</a:t>
            </a:r>
            <a:r>
              <a:rPr lang="en-US" dirty="0"/>
              <a:t>, </a:t>
            </a:r>
            <a:r>
              <a:rPr lang="en-US" b="1" dirty="0"/>
              <a:t>Appearance</a:t>
            </a:r>
            <a:r>
              <a:rPr lang="en-US" dirty="0"/>
              <a:t>, and </a:t>
            </a:r>
            <a:r>
              <a:rPr lang="en-US" b="1" dirty="0"/>
              <a:t>Floor hold </a:t>
            </a:r>
            <a:r>
              <a:rPr lang="en-US" dirty="0"/>
              <a:t>or tap next.</a:t>
            </a:r>
          </a:p>
          <a:p>
            <a:pPr marL="171707" indent="-171707">
              <a:buFont typeface="Arial"/>
              <a:buChar char="•"/>
            </a:pPr>
            <a:r>
              <a:rPr lang="en-US" dirty="0"/>
              <a:t>Tap </a:t>
            </a:r>
            <a:r>
              <a:rPr lang="en-US" b="1" dirty="0"/>
              <a:t>Go to Predictable</a:t>
            </a:r>
            <a:endParaRPr lang="en-US" dirty="0"/>
          </a:p>
          <a:p>
            <a:endParaRPr lang="en-US" dirty="0"/>
          </a:p>
          <a:p>
            <a:r>
              <a:rPr lang="en-US" dirty="0"/>
              <a:t>Video tutorials and print-based instructions are available at the website listed.  The Vocab quick reference guide pdf gives info about the vocabulary</a:t>
            </a:r>
          </a:p>
          <a:p>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5</a:t>
            </a:fld>
            <a:endParaRPr lang="en-US" dirty="0"/>
          </a:p>
        </p:txBody>
      </p:sp>
    </p:spTree>
    <p:extLst>
      <p:ext uri="{BB962C8B-B14F-4D97-AF65-F5344CB8AC3E}">
        <p14:creationId xmlns:p14="http://schemas.microsoft.com/office/powerpoint/2010/main" val="1718892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easily move about the app, there are</a:t>
            </a:r>
            <a:r>
              <a:rPr lang="en-US" dirty="0">
                <a:solidFill>
                  <a:srgbClr val="FFFF00"/>
                </a:solidFill>
              </a:rPr>
              <a:t> Quick Keys and icon based keys</a:t>
            </a:r>
            <a:endParaRPr lang="en-US" dirty="0"/>
          </a:p>
          <a:p>
            <a:endParaRPr lang="en-US" dirty="0"/>
          </a:p>
          <a:p>
            <a:r>
              <a:rPr lang="en-US" dirty="0"/>
              <a:t>1. Speak Button: Speaks any text in the message window</a:t>
            </a:r>
          </a:p>
          <a:p>
            <a:endParaRPr lang="en-US" dirty="0"/>
          </a:p>
          <a:p>
            <a:r>
              <a:rPr lang="en-US" dirty="0"/>
              <a:t>Quick Keys include the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Use Quick key</a:t>
            </a:r>
          </a:p>
          <a:p>
            <a:r>
              <a:rPr lang="en-US" dirty="0"/>
              <a:t>3. Delete Quick key</a:t>
            </a:r>
          </a:p>
          <a:p>
            <a:r>
              <a:rPr lang="en-US" dirty="0"/>
              <a:t>4. Phrases/Keyboard Quick key</a:t>
            </a:r>
          </a:p>
          <a:p>
            <a:r>
              <a:rPr lang="en-US" dirty="0"/>
              <a:t>5. Emotes Quick key</a:t>
            </a:r>
          </a:p>
          <a:p>
            <a:endParaRPr lang="en-US" dirty="0"/>
          </a:p>
          <a:p>
            <a:r>
              <a:rPr lang="en-US" dirty="0"/>
              <a:t>6. Word Prediction Bubble</a:t>
            </a:r>
          </a:p>
          <a:p>
            <a:endParaRPr lang="en-US" dirty="0"/>
          </a:p>
          <a:p>
            <a:r>
              <a:rPr lang="en-US" dirty="0"/>
              <a:t>7. Word prediction Strip</a:t>
            </a:r>
          </a:p>
          <a:p>
            <a:endParaRPr lang="en-US" dirty="0"/>
          </a:p>
          <a:p>
            <a:r>
              <a:rPr lang="en-US" dirty="0"/>
              <a:t>8. Settings Key</a:t>
            </a:r>
          </a:p>
          <a:p>
            <a:endParaRPr lang="en-US" dirty="0"/>
          </a:p>
          <a:p>
            <a:r>
              <a:rPr lang="en-US" dirty="0"/>
              <a:t>9. Keyboard Feature Keys: You can customize these keys so that the features you use most frequently are available here.</a:t>
            </a:r>
          </a:p>
          <a:p>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6</a:t>
            </a:fld>
            <a:endParaRPr lang="en-US" dirty="0"/>
          </a:p>
        </p:txBody>
      </p:sp>
    </p:spTree>
    <p:extLst>
      <p:ext uri="{BB962C8B-B14F-4D97-AF65-F5344CB8AC3E}">
        <p14:creationId xmlns:p14="http://schemas.microsoft.com/office/powerpoint/2010/main" val="3763875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easily change the voice of the speech device</a:t>
            </a:r>
          </a:p>
          <a:p>
            <a:pPr marL="171707" indent="-171707">
              <a:buFont typeface="Arial"/>
              <a:buChar char="•"/>
            </a:pPr>
            <a:r>
              <a:rPr lang="en-US" dirty="0"/>
              <a:t>Tap the </a:t>
            </a:r>
            <a:r>
              <a:rPr lang="en-US" b="1" dirty="0"/>
              <a:t>gear </a:t>
            </a:r>
            <a:r>
              <a:rPr lang="en-US" dirty="0"/>
              <a:t>icon to open the settings</a:t>
            </a:r>
          </a:p>
          <a:p>
            <a:pPr marL="171707" indent="-171707">
              <a:buFont typeface="Arial"/>
              <a:buChar char="•"/>
            </a:pPr>
            <a:r>
              <a:rPr lang="en-US" dirty="0"/>
              <a:t>Tap </a:t>
            </a:r>
            <a:r>
              <a:rPr lang="en-US" b="1" dirty="0"/>
              <a:t>Speech</a:t>
            </a:r>
            <a:endParaRPr lang="en-US" dirty="0"/>
          </a:p>
          <a:p>
            <a:pPr marL="171707" indent="-171707">
              <a:buFont typeface="Arial"/>
              <a:buChar char="•"/>
            </a:pPr>
            <a:r>
              <a:rPr lang="en-US" dirty="0"/>
              <a:t>Use an iOS voice from </a:t>
            </a:r>
            <a:r>
              <a:rPr lang="en-US" b="1" dirty="0">
                <a:solidFill>
                  <a:srgbClr val="FFFF00"/>
                </a:solidFill>
              </a:rPr>
              <a:t>iOS</a:t>
            </a:r>
            <a:r>
              <a:rPr lang="en-US" dirty="0"/>
              <a:t>, or an enhanced free voice from Predictable’s voices </a:t>
            </a:r>
            <a:r>
              <a:rPr lang="en-US" b="1" dirty="0">
                <a:solidFill>
                  <a:srgbClr val="FFFF00"/>
                </a:solidFill>
              </a:rPr>
              <a:t>Nuance.</a:t>
            </a:r>
          </a:p>
          <a:p>
            <a:pPr marL="171707" indent="-171707" defTabSz="915772">
              <a:buFont typeface="Arial"/>
              <a:buChar char="•"/>
              <a:defRPr/>
            </a:pPr>
            <a:r>
              <a:rPr lang="en-US" dirty="0"/>
              <a:t>Tap </a:t>
            </a:r>
            <a:r>
              <a:rPr lang="en-US" b="1" dirty="0"/>
              <a:t>Predictable</a:t>
            </a:r>
            <a:r>
              <a:rPr lang="en-US" dirty="0"/>
              <a:t> at the top left to exit the settings menu</a:t>
            </a:r>
          </a:p>
          <a:p>
            <a:pPr lvl="0"/>
            <a:endParaRPr lang="en-US" dirty="0"/>
          </a:p>
          <a:p>
            <a:endParaRPr lang="en-US" dirty="0"/>
          </a:p>
          <a:p>
            <a:pPr defTabSz="915772">
              <a:defRPr/>
            </a:pPr>
            <a:endParaRPr lang="en-US" dirty="0"/>
          </a:p>
          <a:p>
            <a:pPr defTabSz="915772">
              <a:defRPr/>
            </a:pPr>
            <a:r>
              <a:rPr lang="en-US" dirty="0"/>
              <a:t>YouTube: </a:t>
            </a:r>
            <a:r>
              <a:rPr lang="en-US" u="sng" dirty="0">
                <a:hlinkClick r:id="rId3"/>
              </a:rPr>
              <a:t>https://www.youtube.com/watch?v=ciab9VKK9Uw</a:t>
            </a:r>
            <a:r>
              <a:rPr lang="en-US" dirty="0">
                <a:effectLst/>
              </a:rPr>
              <a:t> </a:t>
            </a:r>
            <a:endParaRPr lang="en-US" dirty="0"/>
          </a:p>
          <a:p>
            <a:pPr defTabSz="915772">
              <a:defRPr/>
            </a:pPr>
            <a:endParaRPr lang="en-US" dirty="0"/>
          </a:p>
          <a:p>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7</a:t>
            </a:fld>
            <a:endParaRPr lang="en-US" dirty="0"/>
          </a:p>
        </p:txBody>
      </p:sp>
    </p:spTree>
    <p:extLst>
      <p:ext uri="{BB962C8B-B14F-4D97-AF65-F5344CB8AC3E}">
        <p14:creationId xmlns:p14="http://schemas.microsoft.com/office/powerpoint/2010/main" val="2760352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Adding an iOS Voice</a:t>
            </a:r>
          </a:p>
          <a:p>
            <a:pPr lvl="0"/>
            <a:r>
              <a:rPr lang="en-US" dirty="0"/>
              <a:t>Press the iPad </a:t>
            </a:r>
            <a:r>
              <a:rPr lang="en-US" b="1" dirty="0"/>
              <a:t>Home</a:t>
            </a:r>
            <a:r>
              <a:rPr lang="en-US" dirty="0"/>
              <a:t> button</a:t>
            </a:r>
          </a:p>
          <a:p>
            <a:pPr lvl="0"/>
            <a:r>
              <a:rPr lang="en-US" dirty="0"/>
              <a:t>Select the iPad’s </a:t>
            </a:r>
            <a:r>
              <a:rPr lang="en-US" b="1" dirty="0"/>
              <a:t>Settings </a:t>
            </a:r>
            <a:r>
              <a:rPr lang="en-US" dirty="0"/>
              <a:t>App</a:t>
            </a:r>
          </a:p>
          <a:p>
            <a:pPr lvl="0"/>
            <a:r>
              <a:rPr lang="en-US" dirty="0"/>
              <a:t>Tap </a:t>
            </a:r>
            <a:r>
              <a:rPr lang="en-US" b="1" dirty="0"/>
              <a:t>Accessibility</a:t>
            </a:r>
            <a:endParaRPr lang="en-US" dirty="0"/>
          </a:p>
          <a:p>
            <a:pPr lvl="0"/>
            <a:r>
              <a:rPr lang="en-US" dirty="0"/>
              <a:t>Tap </a:t>
            </a:r>
            <a:r>
              <a:rPr lang="en-US" b="1" dirty="0"/>
              <a:t>Spoken Content</a:t>
            </a:r>
            <a:endParaRPr lang="en-US" dirty="0"/>
          </a:p>
          <a:p>
            <a:pPr lvl="0"/>
            <a:r>
              <a:rPr lang="en-US" dirty="0"/>
              <a:t>Tap </a:t>
            </a:r>
            <a:r>
              <a:rPr lang="en-US" b="1" dirty="0"/>
              <a:t>Voices</a:t>
            </a:r>
            <a:endParaRPr lang="en-US" dirty="0"/>
          </a:p>
          <a:p>
            <a:pPr lvl="0"/>
            <a:r>
              <a:rPr lang="en-US" dirty="0"/>
              <a:t>Tap the language from which you wish to download a voice</a:t>
            </a:r>
          </a:p>
          <a:p>
            <a:pPr lvl="0"/>
            <a:r>
              <a:rPr lang="en-US" dirty="0"/>
              <a:t>Tap on the </a:t>
            </a:r>
            <a:r>
              <a:rPr lang="en-US" b="1" dirty="0"/>
              <a:t>Cloud </a:t>
            </a:r>
            <a:r>
              <a:rPr lang="en-US" dirty="0"/>
              <a:t>icon to download and preview different voices</a:t>
            </a:r>
          </a:p>
          <a:p>
            <a:pPr lvl="0"/>
            <a:r>
              <a:rPr lang="en-US" dirty="0"/>
              <a:t>Reference </a:t>
            </a:r>
            <a:r>
              <a:rPr lang="en-US" b="1" dirty="0"/>
              <a:t>Setting Up Voice</a:t>
            </a:r>
            <a:r>
              <a:rPr lang="en-US" dirty="0"/>
              <a:t> to select the newly downloaded voice within </a:t>
            </a:r>
            <a:r>
              <a:rPr lang="en-US" b="1" dirty="0"/>
              <a:t>Predictable Voices</a:t>
            </a:r>
          </a:p>
          <a:p>
            <a:pPr defTabSz="915772">
              <a:defRPr/>
            </a:pPr>
            <a:r>
              <a:rPr lang="en-US" dirty="0"/>
              <a:t>Tap </a:t>
            </a:r>
            <a:r>
              <a:rPr lang="en-US" b="1" dirty="0"/>
              <a:t>Predictable</a:t>
            </a:r>
            <a:r>
              <a:rPr lang="en-US" dirty="0"/>
              <a:t> at the top left to exit the settings menu</a:t>
            </a:r>
          </a:p>
          <a:p>
            <a:pPr defTabSz="915772">
              <a:defRPr/>
            </a:pPr>
            <a:endParaRPr lang="en-US" dirty="0"/>
          </a:p>
          <a:p>
            <a:pPr defTabSz="915772">
              <a:defRPr/>
            </a:pPr>
            <a:r>
              <a:rPr lang="en-US" dirty="0"/>
              <a:t>Possible previous version</a:t>
            </a:r>
          </a:p>
          <a:p>
            <a:pPr lvl="0"/>
            <a:r>
              <a:rPr lang="en-US" dirty="0"/>
              <a:t>Tap </a:t>
            </a:r>
            <a:r>
              <a:rPr lang="en-US" b="1" dirty="0"/>
              <a:t>General</a:t>
            </a:r>
            <a:endParaRPr lang="en-US" dirty="0"/>
          </a:p>
          <a:p>
            <a:pPr lvl="0"/>
            <a:r>
              <a:rPr lang="en-US" dirty="0"/>
              <a:t>Tap </a:t>
            </a:r>
            <a:r>
              <a:rPr lang="en-US" b="1" dirty="0"/>
              <a:t>Accessibility</a:t>
            </a:r>
            <a:endParaRPr lang="en-US" dirty="0"/>
          </a:p>
          <a:p>
            <a:pPr lvl="0"/>
            <a:r>
              <a:rPr lang="en-US" dirty="0"/>
              <a:t>Tap </a:t>
            </a:r>
            <a:r>
              <a:rPr lang="en-US" b="1" dirty="0"/>
              <a:t>Speech</a:t>
            </a:r>
            <a:endParaRPr lang="en-US" dirty="0"/>
          </a:p>
          <a:p>
            <a:pPr lvl="0"/>
            <a:r>
              <a:rPr lang="en-US" dirty="0"/>
              <a:t>Tap </a:t>
            </a:r>
            <a:r>
              <a:rPr lang="en-US" b="1" dirty="0"/>
              <a:t>Voices</a:t>
            </a:r>
            <a:endParaRPr lang="en-US" dirty="0"/>
          </a:p>
          <a:p>
            <a:pPr defTabSz="915772">
              <a:defRPr/>
            </a:pPr>
            <a:endParaRPr lang="en-US" dirty="0"/>
          </a:p>
          <a:p>
            <a:pPr lvl="0"/>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8</a:t>
            </a:fld>
            <a:endParaRPr lang="en-US" dirty="0"/>
          </a:p>
        </p:txBody>
      </p:sp>
    </p:spTree>
    <p:extLst>
      <p:ext uri="{BB962C8B-B14F-4D97-AF65-F5344CB8AC3E}">
        <p14:creationId xmlns:p14="http://schemas.microsoft.com/office/powerpoint/2010/main" val="654821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Tap the </a:t>
            </a:r>
            <a:r>
              <a:rPr lang="en-US" b="1" dirty="0"/>
              <a:t>Swap</a:t>
            </a:r>
            <a:r>
              <a:rPr lang="en-US" dirty="0"/>
              <a:t> icon, </a:t>
            </a:r>
            <a:r>
              <a:rPr lang="en-US" b="1" dirty="0"/>
              <a:t>gear with double arrows</a:t>
            </a:r>
            <a:r>
              <a:rPr lang="en-US" dirty="0"/>
              <a:t>, at the top right to </a:t>
            </a:r>
            <a:r>
              <a:rPr lang="en-US" b="1" dirty="0"/>
              <a:t>swap</a:t>
            </a:r>
            <a:r>
              <a:rPr lang="en-US" dirty="0"/>
              <a:t> to the Speech settings menu</a:t>
            </a:r>
          </a:p>
          <a:p>
            <a:pPr lvl="0"/>
            <a:r>
              <a:rPr lang="en-US" dirty="0"/>
              <a:t>Use </a:t>
            </a:r>
            <a:r>
              <a:rPr lang="en-US" b="1" dirty="0"/>
              <a:t>sliders</a:t>
            </a:r>
            <a:r>
              <a:rPr lang="en-US" dirty="0"/>
              <a:t> to change the </a:t>
            </a:r>
            <a:r>
              <a:rPr lang="en-US" b="1" dirty="0"/>
              <a:t>speed</a:t>
            </a:r>
            <a:r>
              <a:rPr lang="en-US" dirty="0"/>
              <a:t> and </a:t>
            </a:r>
            <a:r>
              <a:rPr lang="en-US" b="1" dirty="0"/>
              <a:t>pitch</a:t>
            </a:r>
            <a:r>
              <a:rPr lang="en-US" dirty="0"/>
              <a:t> the voice speaks</a:t>
            </a:r>
          </a:p>
          <a:p>
            <a:pPr lvl="0"/>
            <a:r>
              <a:rPr lang="en-US" dirty="0"/>
              <a:t>Tap </a:t>
            </a:r>
            <a:r>
              <a:rPr lang="en-US" b="1" dirty="0"/>
              <a:t>Speak Options</a:t>
            </a:r>
            <a:r>
              <a:rPr lang="en-US" dirty="0"/>
              <a:t> to personalize when Predictable will speak</a:t>
            </a:r>
          </a:p>
          <a:p>
            <a:pPr lvl="0"/>
            <a:r>
              <a:rPr lang="en-US" dirty="0"/>
              <a:t>Tap </a:t>
            </a:r>
            <a:r>
              <a:rPr lang="en-US" b="1" dirty="0"/>
              <a:t>Custom Words</a:t>
            </a:r>
            <a:r>
              <a:rPr lang="en-US" dirty="0"/>
              <a:t> to personalize pronunciation of word</a:t>
            </a:r>
          </a:p>
          <a:p>
            <a:pPr lvl="0"/>
            <a:r>
              <a:rPr lang="en-US" dirty="0"/>
              <a:t>Tap </a:t>
            </a:r>
            <a:r>
              <a:rPr lang="en-US" b="1" dirty="0"/>
              <a:t>Predictable</a:t>
            </a:r>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9</a:t>
            </a:fld>
            <a:endParaRPr lang="en-US" dirty="0"/>
          </a:p>
        </p:txBody>
      </p:sp>
    </p:spTree>
    <p:extLst>
      <p:ext uri="{BB962C8B-B14F-4D97-AF65-F5344CB8AC3E}">
        <p14:creationId xmlns:p14="http://schemas.microsoft.com/office/powerpoint/2010/main" val="2099302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6/15/2020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dirty="0"/>
              <a:t>Click icon to add picture</a:t>
            </a:r>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6/15/2020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6/15/2020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6/15/2020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6/15/2020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6/15/2020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6/15/2020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6/15/2020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6/15/2020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6/15/2020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6/15/2020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6/15/2020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6/15/2020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dirty="0"/>
              <a:t>Click icon to add picture</a:t>
            </a:r>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6/15/2020</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6/15/2020</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1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13.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14.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tags" Target="../tags/tag15.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tags" Target="../tags/tag16.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8.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https://www.youtube.com/embed/2SJ1EqRisTQ" TargetMode="External"/><Relationship Id="rId1" Type="http://schemas.openxmlformats.org/officeDocument/2006/relationships/tags" Target="../tags/tag19.xml"/><Relationship Id="rId5" Type="http://schemas.openxmlformats.org/officeDocument/2006/relationships/image" Target="../media/image19.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tags" Target="../tags/tag20.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tags" Target="../tags/tag21.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23.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6.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27.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4" Type="http://schemas.openxmlformats.org/officeDocument/2006/relationships/image" Target="../media/image25.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9.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xml"/><Relationship Id="rId1" Type="http://schemas.openxmlformats.org/officeDocument/2006/relationships/tags" Target="../tags/tag30.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HPuSJGVmcJo" TargetMode="External"/><Relationship Id="rId1" Type="http://schemas.openxmlformats.org/officeDocument/2006/relationships/tags" Target="../tags/tag4.xml"/><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tags" Target="../tags/tag33.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xml"/><Relationship Id="rId1" Type="http://schemas.openxmlformats.org/officeDocument/2006/relationships/tags" Target="../tags/tag36.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image" Target="../media/image32.jpg"/><Relationship Id="rId5" Type="http://schemas.openxmlformats.org/officeDocument/2006/relationships/hyperlink" Target="https://therapy-box.co.uk/apps/" TargetMode="External"/><Relationship Id="rId4" Type="http://schemas.openxmlformats.org/officeDocument/2006/relationships/hyperlink" Target="https://www.therapy-box.co.uk/assistive-technology/"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https://www.youtube.com/embed/iO96rc4zozc" TargetMode="External"/><Relationship Id="rId1" Type="http://schemas.openxmlformats.org/officeDocument/2006/relationships/tags" Target="../tags/tag6.xml"/><Relationship Id="rId5" Type="http://schemas.openxmlformats.org/officeDocument/2006/relationships/image" Target="../media/image6.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https://www.youtube.com/embed/ciab9VKK9Uw" TargetMode="External"/><Relationship Id="rId1" Type="http://schemas.openxmlformats.org/officeDocument/2006/relationships/tags" Target="../tags/tag8.xml"/><Relationship Id="rId5" Type="http://schemas.openxmlformats.org/officeDocument/2006/relationships/image" Target="../media/image8.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9.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R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251" y="356853"/>
            <a:ext cx="3657607" cy="960122"/>
          </a:xfrm>
          <a:prstGeom prst="rect">
            <a:avLst/>
          </a:prstGeom>
        </p:spPr>
      </p:pic>
      <p:pic>
        <p:nvPicPr>
          <p:cNvPr id="5" name="Image 1 voice options logo" descr="Logo for Voice Options.  California's Speech Technology Program.">
            <a:extLst>
              <a:ext uri="{FF2B5EF4-FFF2-40B4-BE49-F238E27FC236}">
                <a16:creationId xmlns:a16="http://schemas.microsoft.com/office/drawing/2014/main" id="{090141C2-AE6D-422F-90E8-27EEFF6744AD}"/>
              </a:ext>
              <a:ext uri="{C183D7F6-B498-43B3-948B-1728B52AA6E4}">
                <adec:decorative xmlns:adec="http://schemas.microsoft.com/office/drawing/2017/decorative" val="0"/>
              </a:ext>
            </a:extLst>
          </p:cNvPr>
          <p:cNvPicPr preferRelativeResize="0"/>
          <p:nvPr/>
        </p:nvPicPr>
        <p:blipFill>
          <a:blip r:embed="rId5">
            <a:alphaModFix/>
          </a:blip>
          <a:stretch>
            <a:fillRect/>
          </a:stretch>
        </p:blipFill>
        <p:spPr>
          <a:xfrm>
            <a:off x="9096643" y="28923"/>
            <a:ext cx="3087630" cy="1391675"/>
          </a:xfrm>
          <a:prstGeom prst="rect">
            <a:avLst/>
          </a:prstGeom>
          <a:solidFill>
            <a:schemeClr val="accent2"/>
          </a:solidFill>
          <a:ln>
            <a:noFill/>
          </a:ln>
        </p:spPr>
      </p:pic>
      <p:pic>
        <p:nvPicPr>
          <p:cNvPr id="8" name="Picture 7" descr="image of Predictable logo"/>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251" y="1972070"/>
            <a:ext cx="2511029" cy="2511029"/>
          </a:xfrm>
          <a:prstGeom prst="rect">
            <a:avLst/>
          </a:prstGeom>
        </p:spPr>
      </p:pic>
      <p:sp>
        <p:nvSpPr>
          <p:cNvPr id="2" name="Title slide 1" descr="Title of the presentation">
            <a:extLst>
              <a:ext uri="{FF2B5EF4-FFF2-40B4-BE49-F238E27FC236}">
                <a16:creationId xmlns:a16="http://schemas.microsoft.com/office/drawing/2014/main" id="{00E54E8F-38F6-47A1-B69E-84D37F04643C}"/>
              </a:ext>
            </a:extLst>
          </p:cNvPr>
          <p:cNvSpPr>
            <a:spLocks noGrp="1"/>
          </p:cNvSpPr>
          <p:nvPr>
            <p:ph type="ctrTitle"/>
          </p:nvPr>
        </p:nvSpPr>
        <p:spPr>
          <a:xfrm>
            <a:off x="3096945" y="1913851"/>
            <a:ext cx="8794904" cy="2173242"/>
          </a:xfrm>
        </p:spPr>
        <p:txBody>
          <a:bodyPr/>
          <a:lstStyle/>
          <a:p>
            <a:pPr lvl="0">
              <a:spcBef>
                <a:spcPts val="0"/>
              </a:spcBef>
            </a:pPr>
            <a:r>
              <a:rPr lang="en-US" dirty="0">
                <a:latin typeface="Verdana"/>
                <a:ea typeface="Verdana" panose="020B0604030504040204" pitchFamily="34" charset="0"/>
                <a:cs typeface="Verdana"/>
              </a:rPr>
              <a:t>Setting Up &amp; Using </a:t>
            </a:r>
            <a:br>
              <a:rPr lang="en-US" dirty="0">
                <a:latin typeface="Verdana"/>
                <a:ea typeface="Verdana" panose="020B0604030504040204" pitchFamily="34" charset="0"/>
                <a:cs typeface="Verdana"/>
              </a:rPr>
            </a:br>
            <a:r>
              <a:rPr lang="en-US" dirty="0">
                <a:latin typeface="Verdana"/>
                <a:ea typeface="Verdana" panose="020B0604030504040204" pitchFamily="34" charset="0"/>
                <a:cs typeface="Verdana"/>
              </a:rPr>
              <a:t>Predictable (5.0.7)</a:t>
            </a:r>
            <a:endParaRPr lang="en-US" dirty="0">
              <a:latin typeface="Verdana"/>
              <a:cs typeface="Verdana"/>
            </a:endParaRPr>
          </a:p>
        </p:txBody>
      </p:sp>
      <p:sp>
        <p:nvSpPr>
          <p:cNvPr id="3" name="Subtitle">
            <a:extLst>
              <a:ext uri="{FF2B5EF4-FFF2-40B4-BE49-F238E27FC236}">
                <a16:creationId xmlns:a16="http://schemas.microsoft.com/office/drawing/2014/main" id="{D51B79CE-6FD3-410C-A52B-B8CFACF0B27E}"/>
              </a:ext>
            </a:extLst>
          </p:cNvPr>
          <p:cNvSpPr>
            <a:spLocks noGrp="1"/>
          </p:cNvSpPr>
          <p:nvPr>
            <p:ph type="subTitle" idx="1"/>
          </p:nvPr>
        </p:nvSpPr>
        <p:spPr>
          <a:xfrm>
            <a:off x="810001" y="5280846"/>
            <a:ext cx="9532879" cy="1160593"/>
          </a:xfrm>
        </p:spPr>
        <p:txBody>
          <a:bodyPr>
            <a:normAutofit/>
          </a:bodyPr>
          <a:lstStyle/>
          <a:p>
            <a:r>
              <a:rPr lang="en-US" sz="3200" dirty="0">
                <a:latin typeface="Verdana"/>
                <a:ea typeface="Verdana" panose="020B0604030504040204" pitchFamily="34" charset="0"/>
                <a:cs typeface="Verdana"/>
              </a:rPr>
              <a:t>Learn more about </a:t>
            </a:r>
            <a:r>
              <a:rPr lang="en-US" sz="3200" dirty="0">
                <a:solidFill>
                  <a:srgbClr val="FFFF00"/>
                </a:solidFill>
                <a:latin typeface="Verdana"/>
                <a:ea typeface="Verdana" panose="020B0604030504040204" pitchFamily="34" charset="0"/>
                <a:cs typeface="Verdana"/>
              </a:rPr>
              <a:t>Predictable</a:t>
            </a:r>
            <a:r>
              <a:rPr lang="en-US" sz="3200" dirty="0">
                <a:latin typeface="Verdana"/>
                <a:ea typeface="Verdana" panose="020B0604030504040204" pitchFamily="34" charset="0"/>
                <a:cs typeface="Verdana"/>
              </a:rPr>
              <a:t> products https://www.therapy-box.co.uk/predictable</a:t>
            </a:r>
            <a:endParaRPr lang="en-US" dirty="0">
              <a:latin typeface="Verdana"/>
              <a:cs typeface="Verdana"/>
            </a:endParaRPr>
          </a:p>
        </p:txBody>
      </p:sp>
    </p:spTree>
    <p:custDataLst>
      <p:tags r:id="rId1"/>
    </p:custDataLst>
    <p:extLst>
      <p:ext uri="{BB962C8B-B14F-4D97-AF65-F5344CB8AC3E}">
        <p14:creationId xmlns:p14="http://schemas.microsoft.com/office/powerpoint/2010/main" val="3494817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slide">
            <a:extLst>
              <a:ext uri="{FF2B5EF4-FFF2-40B4-BE49-F238E27FC236}">
                <a16:creationId xmlns:a16="http://schemas.microsoft.com/office/drawing/2014/main" id="{DD91CA3C-89BC-4ED1-A3C7-6DDFDC9D4DAA}"/>
              </a:ext>
            </a:extLst>
          </p:cNvPr>
          <p:cNvSpPr>
            <a:spLocks noGrp="1"/>
          </p:cNvSpPr>
          <p:nvPr>
            <p:ph type="title"/>
          </p:nvPr>
        </p:nvSpPr>
        <p:spPr>
          <a:xfrm>
            <a:off x="476104" y="728542"/>
            <a:ext cx="11192519" cy="970450"/>
          </a:xfrm>
        </p:spPr>
        <p:txBody>
          <a:bodyPr/>
          <a:lstStyle/>
          <a:p>
            <a:r>
              <a:rPr lang="en-US" sz="4400" dirty="0">
                <a:latin typeface="Verdana"/>
                <a:ea typeface="Verdana" panose="020B0604030504040204" pitchFamily="34" charset="0"/>
                <a:cs typeface="Verdana"/>
              </a:rPr>
              <a:t>SOUND SETTINGS: TURNING BUTTON CLICKS ON AND OFF</a:t>
            </a:r>
          </a:p>
        </p:txBody>
      </p:sp>
      <p:sp>
        <p:nvSpPr>
          <p:cNvPr id="3" name="Content Placeholder 2">
            <a:extLst>
              <a:ext uri="{FF2B5EF4-FFF2-40B4-BE49-F238E27FC236}">
                <a16:creationId xmlns:a16="http://schemas.microsoft.com/office/drawing/2014/main" id="{2DDEDAFF-11C1-461B-8FC5-219143D33047}"/>
              </a:ext>
            </a:extLst>
          </p:cNvPr>
          <p:cNvSpPr>
            <a:spLocks noGrp="1"/>
          </p:cNvSpPr>
          <p:nvPr>
            <p:ph sz="half" idx="1"/>
          </p:nvPr>
        </p:nvSpPr>
        <p:spPr>
          <a:xfrm>
            <a:off x="6200130" y="2348628"/>
            <a:ext cx="5421428" cy="3827997"/>
          </a:xfrm>
        </p:spPr>
        <p:txBody>
          <a:bodyPr anchor="t">
            <a:noAutofit/>
          </a:bodyPr>
          <a:lstStyle/>
          <a:p>
            <a:pPr marL="514350" lvl="0" indent="-514350">
              <a:buClr>
                <a:srgbClr val="FFFF00"/>
              </a:buClr>
              <a:buFont typeface="+mj-lt"/>
              <a:buAutoNum type="arabicPeriod"/>
            </a:pPr>
            <a:r>
              <a:rPr lang="en-US" sz="2800" dirty="0">
                <a:latin typeface="Verdana"/>
                <a:cs typeface="Verdana"/>
              </a:rPr>
              <a:t>Tap the </a:t>
            </a:r>
            <a:r>
              <a:rPr lang="en-US" sz="2800" dirty="0">
                <a:solidFill>
                  <a:srgbClr val="FFFF00"/>
                </a:solidFill>
                <a:latin typeface="Verdana"/>
                <a:cs typeface="Verdana"/>
              </a:rPr>
              <a:t>gear</a:t>
            </a:r>
            <a:r>
              <a:rPr lang="en-US" sz="2800" dirty="0">
                <a:latin typeface="Verdana"/>
                <a:cs typeface="Verdana"/>
              </a:rPr>
              <a:t> icon to open the settings.</a:t>
            </a:r>
          </a:p>
          <a:p>
            <a:pPr marL="514350" lvl="0" indent="-514350">
              <a:buClr>
                <a:srgbClr val="FFFF00"/>
              </a:buClr>
              <a:buFont typeface="+mj-lt"/>
              <a:buAutoNum type="arabicPeriod"/>
            </a:pPr>
            <a:r>
              <a:rPr lang="en-US" sz="2800" dirty="0">
                <a:latin typeface="Verdana"/>
                <a:cs typeface="Verdana"/>
              </a:rPr>
              <a:t>Tap </a:t>
            </a:r>
            <a:r>
              <a:rPr lang="en-US" sz="2800" dirty="0">
                <a:solidFill>
                  <a:srgbClr val="FFFF00"/>
                </a:solidFill>
                <a:latin typeface="Verdana"/>
                <a:cs typeface="Verdana"/>
              </a:rPr>
              <a:t>Keyboard.</a:t>
            </a:r>
          </a:p>
          <a:p>
            <a:pPr marL="514350" lvl="0" indent="-514350">
              <a:buClr>
                <a:srgbClr val="FFFF00"/>
              </a:buClr>
              <a:buFont typeface="+mj-lt"/>
              <a:buAutoNum type="arabicPeriod"/>
            </a:pPr>
            <a:r>
              <a:rPr lang="en-US" sz="2800" dirty="0">
                <a:latin typeface="Verdana"/>
                <a:cs typeface="Verdana"/>
              </a:rPr>
              <a:t>Toggle </a:t>
            </a:r>
            <a:r>
              <a:rPr lang="en-US" sz="2800" dirty="0">
                <a:solidFill>
                  <a:srgbClr val="FFFF00"/>
                </a:solidFill>
                <a:latin typeface="Verdana"/>
                <a:cs typeface="Verdana"/>
              </a:rPr>
              <a:t>Key Tone </a:t>
            </a:r>
            <a:r>
              <a:rPr lang="en-US" sz="2800" dirty="0">
                <a:latin typeface="Verdana"/>
                <a:cs typeface="Verdana"/>
              </a:rPr>
              <a:t>to blue.</a:t>
            </a:r>
          </a:p>
          <a:p>
            <a:pPr marL="514350" lvl="0" indent="-514350">
              <a:buClr>
                <a:srgbClr val="FFFF00"/>
              </a:buClr>
              <a:buFont typeface="+mj-lt"/>
              <a:buAutoNum type="arabicPeriod"/>
            </a:pPr>
            <a:r>
              <a:rPr lang="en-US" sz="2800" dirty="0">
                <a:latin typeface="Verdana"/>
                <a:cs typeface="Verdana"/>
              </a:rPr>
              <a:t>When toggled to grey no </a:t>
            </a:r>
            <a:r>
              <a:rPr lang="en-US" sz="2800" dirty="0">
                <a:solidFill>
                  <a:srgbClr val="FFFF00"/>
                </a:solidFill>
                <a:latin typeface="Verdana"/>
                <a:cs typeface="Verdana"/>
              </a:rPr>
              <a:t>Key Tone </a:t>
            </a:r>
            <a:r>
              <a:rPr lang="en-US" sz="2800" dirty="0">
                <a:latin typeface="Verdana"/>
                <a:cs typeface="Verdana"/>
              </a:rPr>
              <a:t>will sound when buttons are selected. </a:t>
            </a:r>
          </a:p>
        </p:txBody>
      </p:sp>
      <p:pic>
        <p:nvPicPr>
          <p:cNvPr id="5" name="Content Placeholder 4" descr="image of the Keyboard menu and settings to change keyboard features and key tone."/>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70442" y="2348628"/>
            <a:ext cx="5177141" cy="3882856"/>
          </a:xfrm>
        </p:spPr>
      </p:pic>
    </p:spTree>
    <p:custDataLst>
      <p:tags r:id="rId1"/>
    </p:custDataLst>
    <p:extLst>
      <p:ext uri="{BB962C8B-B14F-4D97-AF65-F5344CB8AC3E}">
        <p14:creationId xmlns:p14="http://schemas.microsoft.com/office/powerpoint/2010/main" val="423094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00" y="628590"/>
            <a:ext cx="10571998" cy="970450"/>
          </a:xfrm>
        </p:spPr>
        <p:txBody>
          <a:bodyPr/>
          <a:lstStyle/>
          <a:p>
            <a:r>
              <a:rPr lang="en-US" sz="4400" dirty="0">
                <a:latin typeface="Verdana"/>
                <a:cs typeface="Verdana"/>
              </a:rPr>
              <a:t>RATE ENHANCEMENT:</a:t>
            </a:r>
            <a:br>
              <a:rPr lang="en-US" sz="4400" dirty="0">
                <a:latin typeface="Verdana"/>
                <a:cs typeface="Verdana"/>
              </a:rPr>
            </a:br>
            <a:r>
              <a:rPr lang="en-US" sz="4400" dirty="0">
                <a:latin typeface="Verdana"/>
                <a:cs typeface="Verdana"/>
              </a:rPr>
              <a:t>QUICK KEYS</a:t>
            </a:r>
          </a:p>
        </p:txBody>
      </p:sp>
      <p:pic>
        <p:nvPicPr>
          <p:cNvPr id="8" name="Content Placeholder 7" descr="image of the quick keys: speak, use, delete, phrases, and emotes"/>
          <p:cNvPicPr>
            <a:picLocks noGrp="1" noChangeAspect="1"/>
          </p:cNvPicPr>
          <p:nvPr>
            <p:ph sz="quarter" idx="4"/>
          </p:nvPr>
        </p:nvPicPr>
        <p:blipFill>
          <a:blip r:embed="rId4">
            <a:extLst>
              <a:ext uri="{28A0092B-C50C-407E-A947-70E740481C1C}">
                <a14:useLocalDpi xmlns:a14="http://schemas.microsoft.com/office/drawing/2010/main" val="0"/>
              </a:ext>
            </a:extLst>
          </a:blip>
          <a:srcRect l="-54537" r="-54537"/>
          <a:stretch>
            <a:fillRect/>
          </a:stretch>
        </p:blipFill>
        <p:spPr>
          <a:xfrm>
            <a:off x="1171144" y="2203402"/>
            <a:ext cx="5135005" cy="4059254"/>
          </a:xfrm>
        </p:spPr>
      </p:pic>
      <p:sp>
        <p:nvSpPr>
          <p:cNvPr id="3" name="Content Placeholder 2"/>
          <p:cNvSpPr>
            <a:spLocks noGrp="1"/>
          </p:cNvSpPr>
          <p:nvPr>
            <p:ph sz="half" idx="2"/>
          </p:nvPr>
        </p:nvSpPr>
        <p:spPr>
          <a:xfrm>
            <a:off x="7180634" y="2786949"/>
            <a:ext cx="3260352" cy="2892160"/>
          </a:xfrm>
        </p:spPr>
        <p:txBody>
          <a:bodyPr anchor="t">
            <a:normAutofit/>
          </a:bodyPr>
          <a:lstStyle/>
          <a:p>
            <a:pPr lvl="0">
              <a:buClr>
                <a:srgbClr val="FFFF00"/>
              </a:buClr>
              <a:buFont typeface="Arial"/>
              <a:buChar char="•"/>
            </a:pPr>
            <a:r>
              <a:rPr lang="en-US" sz="3200" dirty="0">
                <a:latin typeface="Verdana"/>
                <a:cs typeface="Verdana"/>
              </a:rPr>
              <a:t>Use </a:t>
            </a:r>
          </a:p>
          <a:p>
            <a:pPr lvl="0">
              <a:buClr>
                <a:srgbClr val="FFFF00"/>
              </a:buClr>
              <a:buFont typeface="Arial"/>
              <a:buChar char="•"/>
            </a:pPr>
            <a:r>
              <a:rPr lang="en-US" sz="3200" dirty="0">
                <a:latin typeface="Verdana"/>
                <a:cs typeface="Verdana"/>
              </a:rPr>
              <a:t>Delete</a:t>
            </a:r>
          </a:p>
          <a:p>
            <a:pPr lvl="0">
              <a:buClr>
                <a:srgbClr val="FFFF00"/>
              </a:buClr>
              <a:buFont typeface="Arial"/>
              <a:buChar char="•"/>
            </a:pPr>
            <a:r>
              <a:rPr lang="en-US" sz="3200" dirty="0">
                <a:latin typeface="Verdana"/>
                <a:cs typeface="Verdana"/>
              </a:rPr>
              <a:t>Categories</a:t>
            </a:r>
          </a:p>
          <a:p>
            <a:pPr lvl="0">
              <a:buClr>
                <a:srgbClr val="FFFF00"/>
              </a:buClr>
              <a:buFont typeface="Arial"/>
              <a:buChar char="•"/>
            </a:pPr>
            <a:r>
              <a:rPr lang="en-US" sz="3200" dirty="0">
                <a:latin typeface="Verdana"/>
                <a:cs typeface="Verdana"/>
              </a:rPr>
              <a:t>Emotes</a:t>
            </a:r>
          </a:p>
        </p:txBody>
      </p:sp>
    </p:spTree>
    <p:custDataLst>
      <p:tags r:id="rId1"/>
    </p:custDataLst>
    <p:extLst>
      <p:ext uri="{BB962C8B-B14F-4D97-AF65-F5344CB8AC3E}">
        <p14:creationId xmlns:p14="http://schemas.microsoft.com/office/powerpoint/2010/main" val="127633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slide">
            <a:extLst>
              <a:ext uri="{FF2B5EF4-FFF2-40B4-BE49-F238E27FC236}">
                <a16:creationId xmlns:a16="http://schemas.microsoft.com/office/drawing/2014/main" id="{DD91CA3C-89BC-4ED1-A3C7-6DDFDC9D4DAA}"/>
              </a:ext>
            </a:extLst>
          </p:cNvPr>
          <p:cNvSpPr>
            <a:spLocks noGrp="1"/>
          </p:cNvSpPr>
          <p:nvPr>
            <p:ph type="title"/>
          </p:nvPr>
        </p:nvSpPr>
        <p:spPr>
          <a:xfrm>
            <a:off x="830160" y="608434"/>
            <a:ext cx="10571998" cy="970450"/>
          </a:xfrm>
        </p:spPr>
        <p:txBody>
          <a:bodyPr/>
          <a:lstStyle/>
          <a:p>
            <a:r>
              <a:rPr lang="en-US" sz="4400" dirty="0">
                <a:latin typeface="Verdana"/>
                <a:ea typeface="Verdana" panose="020B0604030504040204" pitchFamily="34" charset="0"/>
                <a:cs typeface="Verdana"/>
              </a:rPr>
              <a:t>RATE ENHANCEMENT:</a:t>
            </a:r>
            <a:br>
              <a:rPr lang="en-US" sz="4400" dirty="0">
                <a:latin typeface="Verdana"/>
                <a:ea typeface="Verdana" panose="020B0604030504040204" pitchFamily="34" charset="0"/>
                <a:cs typeface="Verdana"/>
              </a:rPr>
            </a:br>
            <a:r>
              <a:rPr lang="en-US" sz="4400" dirty="0">
                <a:latin typeface="Verdana"/>
                <a:ea typeface="Verdana" panose="020B0604030504040204" pitchFamily="34" charset="0"/>
                <a:cs typeface="Verdana"/>
              </a:rPr>
              <a:t>WORD PREDICTION</a:t>
            </a:r>
          </a:p>
        </p:txBody>
      </p:sp>
      <p:pic>
        <p:nvPicPr>
          <p:cNvPr id="7" name="Content Placeholder 6" descr="image of Prediction settings: bubble, strip, auto-complete and spell check.">
            <a:extLst>
              <a:ext uri="{FF2B5EF4-FFF2-40B4-BE49-F238E27FC236}">
                <a16:creationId xmlns:a16="http://schemas.microsoft.com/office/drawing/2014/main" id="{20745F57-9D2A-4F90-99C9-CFF4C588A0D4}"/>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1073426" y="2297758"/>
            <a:ext cx="3966956" cy="4262155"/>
          </a:xfrm>
        </p:spPr>
      </p:pic>
      <p:sp>
        <p:nvSpPr>
          <p:cNvPr id="9" name="Text Placeholder 8">
            <a:extLst>
              <a:ext uri="{FF2B5EF4-FFF2-40B4-BE49-F238E27FC236}">
                <a16:creationId xmlns:a16="http://schemas.microsoft.com/office/drawing/2014/main" id="{16936E92-F64A-4394-A0D1-302B08C37538}"/>
              </a:ext>
            </a:extLst>
          </p:cNvPr>
          <p:cNvSpPr>
            <a:spLocks noGrp="1"/>
          </p:cNvSpPr>
          <p:nvPr>
            <p:ph type="body" sz="quarter" idx="3"/>
          </p:nvPr>
        </p:nvSpPr>
        <p:spPr>
          <a:xfrm>
            <a:off x="6335147" y="2297758"/>
            <a:ext cx="5035318" cy="3527259"/>
          </a:xfrm>
        </p:spPr>
        <p:txBody>
          <a:bodyPr anchor="t"/>
          <a:lstStyle/>
          <a:p>
            <a:pPr marL="514350" lvl="0" indent="-514350" algn="l">
              <a:buClr>
                <a:srgbClr val="FFFF00"/>
              </a:buClr>
              <a:buFont typeface="+mj-lt"/>
              <a:buAutoNum type="arabicPeriod"/>
            </a:pPr>
            <a:r>
              <a:rPr lang="en-US" sz="2800" dirty="0">
                <a:latin typeface="Verdana"/>
                <a:cs typeface="Verdana"/>
              </a:rPr>
              <a:t>Tap the </a:t>
            </a:r>
            <a:r>
              <a:rPr lang="en-US" sz="2800" dirty="0">
                <a:solidFill>
                  <a:srgbClr val="FFFF00"/>
                </a:solidFill>
                <a:latin typeface="Verdana"/>
                <a:cs typeface="Verdana"/>
              </a:rPr>
              <a:t>gear</a:t>
            </a:r>
            <a:r>
              <a:rPr lang="en-US" sz="2800" dirty="0">
                <a:latin typeface="Verdana"/>
                <a:cs typeface="Verdana"/>
              </a:rPr>
              <a:t> icon. </a:t>
            </a:r>
          </a:p>
          <a:p>
            <a:pPr marL="514350" lvl="0" indent="-514350" algn="l">
              <a:buClr>
                <a:srgbClr val="FFFF00"/>
              </a:buClr>
              <a:buFont typeface="+mj-lt"/>
              <a:buAutoNum type="arabicPeriod"/>
            </a:pPr>
            <a:r>
              <a:rPr lang="en-US" sz="2800" dirty="0">
                <a:latin typeface="Verdana"/>
                <a:cs typeface="Verdana"/>
              </a:rPr>
              <a:t>Tap </a:t>
            </a:r>
            <a:r>
              <a:rPr lang="en-US" sz="2800" dirty="0">
                <a:solidFill>
                  <a:srgbClr val="FFFF00"/>
                </a:solidFill>
                <a:latin typeface="Verdana"/>
                <a:cs typeface="Verdana"/>
              </a:rPr>
              <a:t>Word Prediction.</a:t>
            </a:r>
          </a:p>
          <a:p>
            <a:pPr marL="514350" lvl="0" indent="-514350" algn="l">
              <a:buClr>
                <a:srgbClr val="FFFF00"/>
              </a:buClr>
              <a:buFont typeface="+mj-lt"/>
              <a:buAutoNum type="arabicPeriod"/>
            </a:pPr>
            <a:r>
              <a:rPr lang="en-US" sz="2800" dirty="0">
                <a:latin typeface="Verdana"/>
                <a:cs typeface="Verdana"/>
              </a:rPr>
              <a:t>Tap </a:t>
            </a:r>
            <a:r>
              <a:rPr lang="en-US" sz="2800" dirty="0">
                <a:solidFill>
                  <a:srgbClr val="FFFF00"/>
                </a:solidFill>
                <a:latin typeface="Verdana"/>
                <a:cs typeface="Verdana"/>
              </a:rPr>
              <a:t>Prediction Type.</a:t>
            </a:r>
          </a:p>
          <a:p>
            <a:pPr marL="514350" lvl="0" indent="-514350" algn="l">
              <a:buClr>
                <a:srgbClr val="FFFF00"/>
              </a:buClr>
              <a:buFont typeface="+mj-lt"/>
              <a:buAutoNum type="arabicPeriod"/>
            </a:pPr>
            <a:r>
              <a:rPr lang="en-US" sz="2800" dirty="0">
                <a:latin typeface="Verdana"/>
                <a:cs typeface="Verdana"/>
              </a:rPr>
              <a:t>Select</a:t>
            </a:r>
            <a:r>
              <a:rPr lang="en-US" sz="2800" dirty="0">
                <a:solidFill>
                  <a:srgbClr val="FFFF00"/>
                </a:solidFill>
                <a:latin typeface="Verdana"/>
                <a:cs typeface="Verdana"/>
              </a:rPr>
              <a:t> Bubble </a:t>
            </a:r>
            <a:r>
              <a:rPr lang="en-US" sz="2800" dirty="0">
                <a:solidFill>
                  <a:srgbClr val="FFFFFF"/>
                </a:solidFill>
                <a:latin typeface="Verdana"/>
                <a:cs typeface="Verdana"/>
              </a:rPr>
              <a:t>or</a:t>
            </a:r>
            <a:r>
              <a:rPr lang="en-US" sz="2800" dirty="0">
                <a:solidFill>
                  <a:srgbClr val="FFFF00"/>
                </a:solidFill>
                <a:latin typeface="Verdana"/>
                <a:cs typeface="Verdana"/>
              </a:rPr>
              <a:t> Sentence </a:t>
            </a:r>
            <a:r>
              <a:rPr lang="en-US" sz="2800" dirty="0">
                <a:solidFill>
                  <a:srgbClr val="FFFFFF"/>
                </a:solidFill>
                <a:latin typeface="Verdana"/>
                <a:cs typeface="Verdana"/>
              </a:rPr>
              <a:t>prediction, or set to</a:t>
            </a:r>
            <a:r>
              <a:rPr lang="en-US" sz="2800" dirty="0">
                <a:solidFill>
                  <a:srgbClr val="FFFF00"/>
                </a:solidFill>
                <a:latin typeface="Verdana"/>
                <a:cs typeface="Verdana"/>
              </a:rPr>
              <a:t> Both.</a:t>
            </a:r>
            <a:endParaRPr lang="en-US" sz="2800" dirty="0">
              <a:latin typeface="Verdana"/>
              <a:cs typeface="Verdana"/>
            </a:endParaRPr>
          </a:p>
          <a:p>
            <a:pPr marL="514350" lvl="0" indent="-514350" algn="l">
              <a:buClr>
                <a:srgbClr val="FFFF00"/>
              </a:buClr>
              <a:buFont typeface="+mj-lt"/>
              <a:buAutoNum type="arabicPeriod"/>
            </a:pPr>
            <a:r>
              <a:rPr lang="en-US" sz="2800" dirty="0">
                <a:latin typeface="Verdana"/>
                <a:cs typeface="Verdana"/>
              </a:rPr>
              <a:t>Tap </a:t>
            </a:r>
            <a:r>
              <a:rPr lang="en-US" sz="2800" dirty="0">
                <a:solidFill>
                  <a:srgbClr val="FFFF00"/>
                </a:solidFill>
                <a:latin typeface="Verdana"/>
                <a:cs typeface="Verdana"/>
              </a:rPr>
              <a:t>Predictable.</a:t>
            </a:r>
          </a:p>
        </p:txBody>
      </p:sp>
    </p:spTree>
    <p:custDataLst>
      <p:tags r:id="rId1"/>
    </p:custDataLst>
    <p:extLst>
      <p:ext uri="{BB962C8B-B14F-4D97-AF65-F5344CB8AC3E}">
        <p14:creationId xmlns:p14="http://schemas.microsoft.com/office/powerpoint/2010/main" val="2604950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slide">
            <a:extLst>
              <a:ext uri="{FF2B5EF4-FFF2-40B4-BE49-F238E27FC236}">
                <a16:creationId xmlns:a16="http://schemas.microsoft.com/office/drawing/2014/main" id="{DD91CA3C-89BC-4ED1-A3C7-6DDFDC9D4DAA}"/>
              </a:ext>
            </a:extLst>
          </p:cNvPr>
          <p:cNvSpPr>
            <a:spLocks noGrp="1"/>
          </p:cNvSpPr>
          <p:nvPr>
            <p:ph type="title"/>
          </p:nvPr>
        </p:nvSpPr>
        <p:spPr>
          <a:xfrm>
            <a:off x="810000" y="729369"/>
            <a:ext cx="10571998" cy="970450"/>
          </a:xfrm>
        </p:spPr>
        <p:txBody>
          <a:bodyPr/>
          <a:lstStyle/>
          <a:p>
            <a:r>
              <a:rPr lang="en-US" sz="4400" dirty="0">
                <a:latin typeface="Verdana"/>
                <a:ea typeface="Verdana" panose="020B0604030504040204" pitchFamily="34" charset="0"/>
                <a:cs typeface="Verdana"/>
              </a:rPr>
              <a:t>RATE ENHANCEMENT:</a:t>
            </a:r>
            <a:br>
              <a:rPr lang="en-US" sz="4400" dirty="0">
                <a:latin typeface="Verdana"/>
                <a:ea typeface="Verdana" panose="020B0604030504040204" pitchFamily="34" charset="0"/>
                <a:cs typeface="Verdana"/>
              </a:rPr>
            </a:br>
            <a:r>
              <a:rPr lang="en-US" sz="4400" dirty="0">
                <a:latin typeface="Verdana"/>
                <a:ea typeface="Verdana" panose="020B0604030504040204" pitchFamily="34" charset="0"/>
                <a:cs typeface="Verdana"/>
              </a:rPr>
              <a:t>DYSLEXIA SUPPORT</a:t>
            </a:r>
          </a:p>
        </p:txBody>
      </p:sp>
      <p:pic>
        <p:nvPicPr>
          <p:cNvPr id="7" name="Content Placeholder 6" descr="image of the keyboard open to type into the message window with bubble and strip prediction active.">
            <a:extLst>
              <a:ext uri="{FF2B5EF4-FFF2-40B4-BE49-F238E27FC236}">
                <a16:creationId xmlns:a16="http://schemas.microsoft.com/office/drawing/2014/main" id="{20745F57-9D2A-4F90-99C9-CFF4C588A0D4}"/>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01522" y="2348023"/>
            <a:ext cx="5289679" cy="3967258"/>
          </a:xfrm>
        </p:spPr>
      </p:pic>
      <p:sp>
        <p:nvSpPr>
          <p:cNvPr id="3" name="Content Placeholder 2"/>
          <p:cNvSpPr>
            <a:spLocks noGrp="1"/>
          </p:cNvSpPr>
          <p:nvPr>
            <p:ph sz="quarter" idx="4"/>
          </p:nvPr>
        </p:nvSpPr>
        <p:spPr>
          <a:xfrm>
            <a:off x="6400800" y="2348023"/>
            <a:ext cx="5597580" cy="3504252"/>
          </a:xfrm>
        </p:spPr>
        <p:txBody>
          <a:bodyPr>
            <a:normAutofit lnSpcReduction="10000"/>
          </a:bodyPr>
          <a:lstStyle/>
          <a:p>
            <a:pPr marL="457200" lvl="0" indent="-457200">
              <a:buClr>
                <a:srgbClr val="FFFF00"/>
              </a:buClr>
              <a:buFont typeface="+mj-lt"/>
              <a:buAutoNum type="arabicPeriod"/>
            </a:pPr>
            <a:r>
              <a:rPr lang="en-US" sz="2400" dirty="0">
                <a:latin typeface="Verdana"/>
                <a:cs typeface="Verdana"/>
              </a:rPr>
              <a:t>Tap the </a:t>
            </a:r>
            <a:r>
              <a:rPr lang="en-US" sz="2400" dirty="0">
                <a:solidFill>
                  <a:srgbClr val="FFFF00"/>
                </a:solidFill>
                <a:latin typeface="Verdana"/>
                <a:cs typeface="Verdana"/>
              </a:rPr>
              <a:t>gear</a:t>
            </a:r>
            <a:r>
              <a:rPr lang="en-US" sz="2400" dirty="0">
                <a:latin typeface="Verdana"/>
                <a:cs typeface="Verdana"/>
              </a:rPr>
              <a:t> icon. </a:t>
            </a:r>
          </a:p>
          <a:p>
            <a:pPr marL="457200" lvl="0" indent="-457200">
              <a:buClr>
                <a:srgbClr val="FFFF00"/>
              </a:buClr>
              <a:buFont typeface="+mj-lt"/>
              <a:buAutoNum type="arabicPeriod"/>
            </a:pPr>
            <a:r>
              <a:rPr lang="en-US" sz="2400" dirty="0">
                <a:latin typeface="Verdana"/>
                <a:cs typeface="Verdana"/>
              </a:rPr>
              <a:t>Tap </a:t>
            </a:r>
            <a:r>
              <a:rPr lang="en-US" sz="2400" dirty="0">
                <a:solidFill>
                  <a:srgbClr val="FFFF00"/>
                </a:solidFill>
                <a:latin typeface="Verdana"/>
                <a:cs typeface="Verdana"/>
              </a:rPr>
              <a:t>Word Prediction.</a:t>
            </a:r>
          </a:p>
          <a:p>
            <a:pPr marL="457200" lvl="0" indent="-457200">
              <a:buClr>
                <a:srgbClr val="FFFF00"/>
              </a:buClr>
              <a:buFont typeface="+mj-lt"/>
              <a:buAutoNum type="arabicPeriod"/>
            </a:pPr>
            <a:r>
              <a:rPr lang="en-US" sz="2400" dirty="0">
                <a:latin typeface="Verdana"/>
                <a:cs typeface="Verdana"/>
              </a:rPr>
              <a:t>Tap </a:t>
            </a:r>
            <a:r>
              <a:rPr lang="en-US" sz="2400" dirty="0">
                <a:solidFill>
                  <a:srgbClr val="FFFF00"/>
                </a:solidFill>
                <a:latin typeface="Verdana"/>
                <a:cs typeface="Verdana"/>
              </a:rPr>
              <a:t>Prediction Type.</a:t>
            </a:r>
          </a:p>
          <a:p>
            <a:pPr marL="457200" lvl="0" indent="-457200">
              <a:buClr>
                <a:srgbClr val="FFFF00"/>
              </a:buClr>
              <a:buFont typeface="+mj-lt"/>
              <a:buAutoNum type="arabicPeriod"/>
            </a:pPr>
            <a:r>
              <a:rPr lang="en-US" sz="2400" dirty="0">
                <a:latin typeface="Verdana"/>
                <a:cs typeface="Verdana"/>
              </a:rPr>
              <a:t>Toggle </a:t>
            </a:r>
            <a:r>
              <a:rPr lang="en-US" sz="2400" dirty="0">
                <a:solidFill>
                  <a:srgbClr val="FFFF00"/>
                </a:solidFill>
                <a:latin typeface="Verdana"/>
                <a:cs typeface="Verdana"/>
              </a:rPr>
              <a:t>Auto-Completion </a:t>
            </a:r>
            <a:r>
              <a:rPr lang="en-US" sz="2400" dirty="0">
                <a:latin typeface="Verdana"/>
                <a:cs typeface="Verdana"/>
              </a:rPr>
              <a:t>to on. </a:t>
            </a:r>
          </a:p>
          <a:p>
            <a:pPr marL="457200" lvl="0" indent="-457200">
              <a:buClr>
                <a:srgbClr val="FFFF00"/>
              </a:buClr>
              <a:buFont typeface="+mj-lt"/>
              <a:buAutoNum type="arabicPeriod"/>
            </a:pPr>
            <a:r>
              <a:rPr lang="en-US" sz="2400" dirty="0">
                <a:latin typeface="Verdana"/>
                <a:cs typeface="Verdana"/>
              </a:rPr>
              <a:t>Change </a:t>
            </a:r>
            <a:r>
              <a:rPr lang="en-US" sz="2400" dirty="0">
                <a:solidFill>
                  <a:srgbClr val="FFFF00"/>
                </a:solidFill>
                <a:latin typeface="Verdana"/>
                <a:cs typeface="Verdana"/>
              </a:rPr>
              <a:t>Spell check </a:t>
            </a:r>
            <a:r>
              <a:rPr lang="en-US" sz="2400" dirty="0">
                <a:latin typeface="Verdana"/>
                <a:cs typeface="Verdana"/>
              </a:rPr>
              <a:t>options to </a:t>
            </a:r>
            <a:r>
              <a:rPr lang="en-US" sz="2400" dirty="0">
                <a:solidFill>
                  <a:srgbClr val="FFFF00"/>
                </a:solidFill>
                <a:latin typeface="Verdana"/>
                <a:cs typeface="Verdana"/>
              </a:rPr>
              <a:t>highlight</a:t>
            </a:r>
            <a:r>
              <a:rPr lang="en-US" sz="2400" dirty="0">
                <a:latin typeface="Verdana"/>
                <a:cs typeface="Verdana"/>
              </a:rPr>
              <a:t> misspelled words or </a:t>
            </a:r>
            <a:r>
              <a:rPr lang="en-US" sz="2400" dirty="0">
                <a:solidFill>
                  <a:srgbClr val="FFFF00"/>
                </a:solidFill>
                <a:latin typeface="Verdana"/>
                <a:cs typeface="Verdana"/>
              </a:rPr>
              <a:t>to Auto-correct.</a:t>
            </a:r>
          </a:p>
          <a:p>
            <a:pPr marL="457200" indent="-457200">
              <a:buClr>
                <a:srgbClr val="FFFF00"/>
              </a:buClr>
              <a:buFont typeface="+mj-lt"/>
              <a:buAutoNum type="arabicPeriod"/>
            </a:pPr>
            <a:r>
              <a:rPr lang="en-US" sz="2400" dirty="0">
                <a:latin typeface="Verdana"/>
                <a:cs typeface="Verdana"/>
              </a:rPr>
              <a:t>Tap </a:t>
            </a:r>
            <a:r>
              <a:rPr lang="en-US" sz="2400" dirty="0">
                <a:solidFill>
                  <a:srgbClr val="FFFF00"/>
                </a:solidFill>
                <a:latin typeface="Verdana"/>
                <a:cs typeface="Verdana"/>
              </a:rPr>
              <a:t>Predictable.</a:t>
            </a:r>
          </a:p>
        </p:txBody>
      </p:sp>
    </p:spTree>
    <p:custDataLst>
      <p:tags r:id="rId1"/>
    </p:custDataLst>
    <p:extLst>
      <p:ext uri="{BB962C8B-B14F-4D97-AF65-F5344CB8AC3E}">
        <p14:creationId xmlns:p14="http://schemas.microsoft.com/office/powerpoint/2010/main" val="2393323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519" y="709213"/>
            <a:ext cx="10571998" cy="970450"/>
          </a:xfrm>
        </p:spPr>
        <p:txBody>
          <a:bodyPr/>
          <a:lstStyle/>
          <a:p>
            <a:r>
              <a:rPr lang="en-US" sz="4400" dirty="0">
                <a:latin typeface="Verdana"/>
                <a:cs typeface="Verdana"/>
              </a:rPr>
              <a:t>RATE ENHANCEMENT: </a:t>
            </a:r>
            <a:br>
              <a:rPr lang="en-US" sz="4400" dirty="0">
                <a:latin typeface="Verdana"/>
                <a:cs typeface="Verdana"/>
              </a:rPr>
            </a:br>
            <a:r>
              <a:rPr lang="en-US" sz="4400" dirty="0">
                <a:latin typeface="Verdana"/>
                <a:cs typeface="Verdana"/>
              </a:rPr>
              <a:t>FEATURE KEYS</a:t>
            </a:r>
          </a:p>
        </p:txBody>
      </p:sp>
      <p:pic>
        <p:nvPicPr>
          <p:cNvPr id="7" name="Content Placeholder 6" descr="image of the Keyboard feature keys and three menus, feature, emotes, and symbol, available to change a keyboard key."/>
          <p:cNvPicPr>
            <a:picLocks noGrp="1" noChangeAspect="1"/>
          </p:cNvPicPr>
          <p:nvPr>
            <p:ph sz="half" idx="2"/>
          </p:nvPr>
        </p:nvPicPr>
        <p:blipFill>
          <a:blip r:embed="rId4">
            <a:extLst>
              <a:ext uri="{28A0092B-C50C-407E-A947-70E740481C1C}">
                <a14:useLocalDpi xmlns:a14="http://schemas.microsoft.com/office/drawing/2010/main" val="0"/>
              </a:ext>
            </a:extLst>
          </a:blip>
          <a:srcRect l="-1149" r="-1149"/>
          <a:stretch>
            <a:fillRect/>
          </a:stretch>
        </p:blipFill>
        <p:spPr>
          <a:xfrm>
            <a:off x="405299" y="2307711"/>
            <a:ext cx="5511270" cy="4040633"/>
          </a:xfrm>
        </p:spPr>
      </p:pic>
      <p:cxnSp>
        <p:nvCxnSpPr>
          <p:cNvPr id="5" name="Straight Arrow Connector 4" descr="The image is a red arrow pointing to the word.">
            <a:extLst>
              <a:ext uri="{FF2B5EF4-FFF2-40B4-BE49-F238E27FC236}">
                <a16:creationId xmlns:a16="http://schemas.microsoft.com/office/drawing/2014/main" id="{C94C17EF-1405-4796-A2C6-B2895B9D1936}"/>
              </a:ext>
            </a:extLst>
          </p:cNvPr>
          <p:cNvCxnSpPr>
            <a:cxnSpLocks/>
          </p:cNvCxnSpPr>
          <p:nvPr/>
        </p:nvCxnSpPr>
        <p:spPr>
          <a:xfrm>
            <a:off x="1331843" y="2948054"/>
            <a:ext cx="854766" cy="480946"/>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descr="The image is a red arrow pointing to the word.">
            <a:extLst>
              <a:ext uri="{FF2B5EF4-FFF2-40B4-BE49-F238E27FC236}">
                <a16:creationId xmlns:a16="http://schemas.microsoft.com/office/drawing/2014/main" id="{55D9F3D2-6101-47D8-B15F-8DA4369890D4}"/>
              </a:ext>
            </a:extLst>
          </p:cNvPr>
          <p:cNvCxnSpPr>
            <a:cxnSpLocks/>
          </p:cNvCxnSpPr>
          <p:nvPr/>
        </p:nvCxnSpPr>
        <p:spPr>
          <a:xfrm>
            <a:off x="1484243" y="3539526"/>
            <a:ext cx="854766" cy="480946"/>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descr="The image is a red arrow pointing to the word.">
            <a:extLst>
              <a:ext uri="{FF2B5EF4-FFF2-40B4-BE49-F238E27FC236}">
                <a16:creationId xmlns:a16="http://schemas.microsoft.com/office/drawing/2014/main" id="{1567030A-0294-408B-BEB7-1195FA38CB2E}"/>
              </a:ext>
            </a:extLst>
          </p:cNvPr>
          <p:cNvCxnSpPr>
            <a:cxnSpLocks/>
          </p:cNvCxnSpPr>
          <p:nvPr/>
        </p:nvCxnSpPr>
        <p:spPr>
          <a:xfrm>
            <a:off x="1484243" y="4628925"/>
            <a:ext cx="854766" cy="480946"/>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 name="Content Placeholder 3"/>
          <p:cNvSpPr>
            <a:spLocks noGrp="1"/>
          </p:cNvSpPr>
          <p:nvPr>
            <p:ph sz="quarter" idx="4"/>
          </p:nvPr>
        </p:nvSpPr>
        <p:spPr>
          <a:xfrm>
            <a:off x="6096000" y="2307711"/>
            <a:ext cx="5690701" cy="4339274"/>
          </a:xfrm>
        </p:spPr>
        <p:txBody>
          <a:bodyPr anchor="t">
            <a:noAutofit/>
          </a:bodyPr>
          <a:lstStyle/>
          <a:p>
            <a:pPr marL="457200" lvl="0" indent="-457200">
              <a:buClr>
                <a:srgbClr val="FFFF00"/>
              </a:buClr>
              <a:buFont typeface="+mj-lt"/>
              <a:buAutoNum type="arabicPeriod"/>
            </a:pPr>
            <a:r>
              <a:rPr lang="en-US" sz="2400" dirty="0">
                <a:latin typeface="Verdana"/>
                <a:cs typeface="Verdana"/>
              </a:rPr>
              <a:t>Tap the </a:t>
            </a:r>
            <a:r>
              <a:rPr lang="en-US" sz="2400" dirty="0">
                <a:solidFill>
                  <a:srgbClr val="FFFF00"/>
                </a:solidFill>
                <a:latin typeface="Verdana"/>
                <a:cs typeface="Verdana"/>
              </a:rPr>
              <a:t>gear</a:t>
            </a:r>
            <a:r>
              <a:rPr lang="en-US" sz="2400" dirty="0">
                <a:latin typeface="Verdana"/>
                <a:cs typeface="Verdana"/>
              </a:rPr>
              <a:t> icon.</a:t>
            </a:r>
          </a:p>
          <a:p>
            <a:pPr marL="457200" lvl="0" indent="-457200">
              <a:buClr>
                <a:srgbClr val="FFFF00"/>
              </a:buClr>
              <a:buFont typeface="+mj-lt"/>
              <a:buAutoNum type="arabicPeriod"/>
            </a:pPr>
            <a:r>
              <a:rPr lang="en-US" sz="2400" dirty="0">
                <a:latin typeface="Verdana"/>
                <a:cs typeface="Verdana"/>
              </a:rPr>
              <a:t>Tap </a:t>
            </a:r>
            <a:r>
              <a:rPr lang="en-US" sz="2400" dirty="0">
                <a:solidFill>
                  <a:srgbClr val="FFFF00"/>
                </a:solidFill>
                <a:latin typeface="Verdana"/>
                <a:cs typeface="Verdana"/>
              </a:rPr>
              <a:t>Keyboard.</a:t>
            </a:r>
            <a:endParaRPr lang="en-US" sz="2400" dirty="0">
              <a:latin typeface="Verdana"/>
              <a:cs typeface="Verdana"/>
            </a:endParaRPr>
          </a:p>
          <a:p>
            <a:pPr marL="457200" lvl="0" indent="-457200">
              <a:buClr>
                <a:srgbClr val="FFFF00"/>
              </a:buClr>
              <a:buFont typeface="+mj-lt"/>
              <a:buAutoNum type="arabicPeriod"/>
            </a:pPr>
            <a:r>
              <a:rPr lang="en-US" sz="2400" dirty="0">
                <a:latin typeface="Verdana"/>
                <a:cs typeface="Verdana"/>
              </a:rPr>
              <a:t>Tap </a:t>
            </a:r>
            <a:r>
              <a:rPr lang="en-US" sz="2400" dirty="0">
                <a:solidFill>
                  <a:srgbClr val="FFFF00"/>
                </a:solidFill>
                <a:latin typeface="Verdana"/>
                <a:cs typeface="Verdana"/>
              </a:rPr>
              <a:t>Keyboard Feature Keys.</a:t>
            </a:r>
          </a:p>
          <a:p>
            <a:pPr marL="457200" lvl="0" indent="-457200">
              <a:buClr>
                <a:srgbClr val="FFFF00"/>
              </a:buClr>
              <a:buFont typeface="+mj-lt"/>
              <a:buAutoNum type="arabicPeriod"/>
            </a:pPr>
            <a:r>
              <a:rPr lang="en-US" sz="2400" dirty="0">
                <a:latin typeface="Verdana"/>
                <a:cs typeface="Verdana"/>
              </a:rPr>
              <a:t>Tap on a </a:t>
            </a:r>
            <a:r>
              <a:rPr lang="en-US" sz="2400" dirty="0">
                <a:solidFill>
                  <a:srgbClr val="FFFF00"/>
                </a:solidFill>
                <a:latin typeface="Verdana"/>
                <a:cs typeface="Verdana"/>
              </a:rPr>
              <a:t>Keyboard feature image</a:t>
            </a:r>
            <a:r>
              <a:rPr lang="en-US" sz="2400" dirty="0">
                <a:solidFill>
                  <a:srgbClr val="FFFFFF"/>
                </a:solidFill>
                <a:latin typeface="Verdana"/>
                <a:cs typeface="Verdana"/>
              </a:rPr>
              <a:t> icons, then select a menu</a:t>
            </a:r>
            <a:r>
              <a:rPr lang="en-US" sz="2400" dirty="0">
                <a:latin typeface="Verdana"/>
                <a:cs typeface="Verdana"/>
              </a:rPr>
              <a:t>: </a:t>
            </a:r>
            <a:r>
              <a:rPr lang="en-US" sz="2400" dirty="0">
                <a:solidFill>
                  <a:srgbClr val="FFFF00"/>
                </a:solidFill>
                <a:latin typeface="Verdana"/>
                <a:cs typeface="Verdana"/>
              </a:rPr>
              <a:t>Feature, Emotes,</a:t>
            </a:r>
            <a:r>
              <a:rPr lang="en-US" sz="2400" dirty="0">
                <a:latin typeface="Verdana"/>
                <a:cs typeface="Verdana"/>
              </a:rPr>
              <a:t> or </a:t>
            </a:r>
            <a:r>
              <a:rPr lang="en-US" sz="2400" dirty="0">
                <a:solidFill>
                  <a:srgbClr val="FFFF00"/>
                </a:solidFill>
                <a:latin typeface="Verdana"/>
                <a:cs typeface="Verdana"/>
              </a:rPr>
              <a:t>Symbol.</a:t>
            </a:r>
          </a:p>
          <a:p>
            <a:pPr marL="457200" lvl="0" indent="-457200">
              <a:buClr>
                <a:srgbClr val="FFFF00"/>
              </a:buClr>
              <a:buFont typeface="+mj-lt"/>
              <a:buAutoNum type="arabicPeriod"/>
            </a:pPr>
            <a:r>
              <a:rPr lang="en-US" sz="2400" dirty="0">
                <a:latin typeface="Verdana"/>
                <a:cs typeface="Verdana"/>
              </a:rPr>
              <a:t>Scroll and select the </a:t>
            </a:r>
            <a:r>
              <a:rPr lang="en-US" sz="2400" dirty="0">
                <a:solidFill>
                  <a:srgbClr val="FFFF00"/>
                </a:solidFill>
                <a:latin typeface="Verdana"/>
                <a:cs typeface="Verdana"/>
              </a:rPr>
              <a:t>feature.</a:t>
            </a:r>
          </a:p>
          <a:p>
            <a:pPr marL="457200" lvl="0" indent="-457200">
              <a:buClr>
                <a:srgbClr val="FFFF00"/>
              </a:buClr>
              <a:buFont typeface="+mj-lt"/>
              <a:buAutoNum type="arabicPeriod"/>
            </a:pPr>
            <a:r>
              <a:rPr lang="en-US" sz="2400" dirty="0">
                <a:latin typeface="Verdana"/>
                <a:cs typeface="Verdana"/>
              </a:rPr>
              <a:t>Tap </a:t>
            </a:r>
            <a:r>
              <a:rPr lang="en-US" sz="2400" dirty="0">
                <a:solidFill>
                  <a:srgbClr val="FFFF00"/>
                </a:solidFill>
                <a:latin typeface="Verdana"/>
                <a:cs typeface="Verdana"/>
              </a:rPr>
              <a:t>Predictable.</a:t>
            </a:r>
          </a:p>
        </p:txBody>
      </p:sp>
    </p:spTree>
    <p:custDataLst>
      <p:tags r:id="rId1"/>
    </p:custDataLst>
    <p:extLst>
      <p:ext uri="{BB962C8B-B14F-4D97-AF65-F5344CB8AC3E}">
        <p14:creationId xmlns:p14="http://schemas.microsoft.com/office/powerpoint/2010/main" val="4278181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680" y="769680"/>
            <a:ext cx="10571998" cy="970450"/>
          </a:xfrm>
        </p:spPr>
        <p:txBody>
          <a:bodyPr/>
          <a:lstStyle/>
          <a:p>
            <a:r>
              <a:rPr lang="en-US" sz="4400" dirty="0">
                <a:latin typeface="Verdana"/>
                <a:cs typeface="Verdana"/>
              </a:rPr>
              <a:t>RATE ENHANCEMENT:</a:t>
            </a:r>
            <a:br>
              <a:rPr lang="en-US" sz="4400" dirty="0">
                <a:latin typeface="Verdana"/>
                <a:cs typeface="Verdana"/>
              </a:rPr>
            </a:br>
            <a:r>
              <a:rPr lang="en-US" sz="4400" dirty="0">
                <a:latin typeface="Verdana"/>
                <a:cs typeface="Verdana"/>
              </a:rPr>
              <a:t>HANDWRITING RECOGNITION</a:t>
            </a:r>
          </a:p>
        </p:txBody>
      </p:sp>
      <p:pic>
        <p:nvPicPr>
          <p:cNvPr id="7" name="Content Placeholder 6" descr="image of Predictable with the handwriting pad open below the message window."/>
          <p:cNvPicPr>
            <a:picLocks noGrp="1" noChangeAspect="1"/>
          </p:cNvPicPr>
          <p:nvPr>
            <p:ph sz="quarter" idx="4"/>
          </p:nvPr>
        </p:nvPicPr>
        <p:blipFill>
          <a:blip r:embed="rId4">
            <a:extLst>
              <a:ext uri="{28A0092B-C50C-407E-A947-70E740481C1C}">
                <a14:useLocalDpi xmlns:a14="http://schemas.microsoft.com/office/drawing/2010/main" val="0"/>
              </a:ext>
            </a:extLst>
          </a:blip>
          <a:srcRect l="-12653" r="-12653"/>
          <a:stretch>
            <a:fillRect/>
          </a:stretch>
        </p:blipFill>
        <p:spPr>
          <a:xfrm>
            <a:off x="221288" y="2440144"/>
            <a:ext cx="6656590" cy="3984192"/>
          </a:xfrm>
        </p:spPr>
      </p:pic>
      <p:sp>
        <p:nvSpPr>
          <p:cNvPr id="4" name="Content Placeholder 3"/>
          <p:cNvSpPr>
            <a:spLocks noGrp="1"/>
          </p:cNvSpPr>
          <p:nvPr>
            <p:ph sz="half" idx="2"/>
          </p:nvPr>
        </p:nvSpPr>
        <p:spPr>
          <a:xfrm>
            <a:off x="6604979" y="2440144"/>
            <a:ext cx="5189856" cy="3109913"/>
          </a:xfrm>
        </p:spPr>
        <p:txBody>
          <a:bodyPr>
            <a:noAutofit/>
          </a:bodyPr>
          <a:lstStyle/>
          <a:p>
            <a:pPr marL="457200" indent="-457200">
              <a:buClr>
                <a:srgbClr val="FFFF00"/>
              </a:buClr>
              <a:buFont typeface="+mj-lt"/>
              <a:buAutoNum type="arabicPeriod"/>
            </a:pPr>
            <a:r>
              <a:rPr lang="en-US" sz="2400" dirty="0">
                <a:latin typeface="Verdana"/>
                <a:cs typeface="Verdana"/>
              </a:rPr>
              <a:t>Tap the green </a:t>
            </a:r>
            <a:r>
              <a:rPr lang="en-US" sz="2400" dirty="0">
                <a:solidFill>
                  <a:srgbClr val="FFFF00"/>
                </a:solidFill>
                <a:latin typeface="Verdana"/>
                <a:cs typeface="Verdana"/>
              </a:rPr>
              <a:t>Pen and Paper</a:t>
            </a:r>
            <a:r>
              <a:rPr lang="en-US" sz="2400" dirty="0">
                <a:latin typeface="Verdana"/>
                <a:cs typeface="Verdana"/>
              </a:rPr>
              <a:t> icon.</a:t>
            </a:r>
          </a:p>
          <a:p>
            <a:pPr marL="457200" indent="-457200">
              <a:buClr>
                <a:srgbClr val="FFFF00"/>
              </a:buClr>
              <a:buFont typeface="+mj-lt"/>
              <a:buAutoNum type="arabicPeriod"/>
            </a:pPr>
            <a:r>
              <a:rPr lang="en-US" sz="2400" dirty="0">
                <a:solidFill>
                  <a:srgbClr val="FFFF00"/>
                </a:solidFill>
                <a:latin typeface="Verdana"/>
                <a:cs typeface="Verdana"/>
              </a:rPr>
              <a:t>Handwrite</a:t>
            </a:r>
            <a:r>
              <a:rPr lang="en-US" sz="2400" dirty="0">
                <a:latin typeface="Verdana"/>
                <a:cs typeface="Verdana"/>
              </a:rPr>
              <a:t> letter/s.</a:t>
            </a:r>
          </a:p>
          <a:p>
            <a:pPr marL="457200" indent="-457200">
              <a:buClr>
                <a:srgbClr val="FFFF00"/>
              </a:buClr>
              <a:buFont typeface="+mj-lt"/>
              <a:buAutoNum type="arabicPeriod"/>
            </a:pPr>
            <a:r>
              <a:rPr lang="en-US" sz="2400" dirty="0">
                <a:latin typeface="Verdana"/>
                <a:cs typeface="Verdana"/>
              </a:rPr>
              <a:t>Use the writing pad prediction or tap on the brown </a:t>
            </a:r>
            <a:r>
              <a:rPr lang="en-US" sz="2400" dirty="0">
                <a:solidFill>
                  <a:srgbClr val="FFFF00"/>
                </a:solidFill>
                <a:latin typeface="Verdana"/>
                <a:cs typeface="Verdana"/>
              </a:rPr>
              <a:t>Pencil Eraser </a:t>
            </a:r>
            <a:r>
              <a:rPr lang="en-US" sz="2400" dirty="0">
                <a:latin typeface="Verdana"/>
                <a:cs typeface="Verdana"/>
              </a:rPr>
              <a:t>icon to rewrite letter/s.</a:t>
            </a:r>
          </a:p>
          <a:p>
            <a:pPr marL="457200" indent="-457200">
              <a:buClr>
                <a:srgbClr val="FFFF00"/>
              </a:buClr>
              <a:buFont typeface="+mj-lt"/>
              <a:buAutoNum type="arabicPeriod"/>
            </a:pPr>
            <a:r>
              <a:rPr lang="en-US" sz="2400" dirty="0">
                <a:latin typeface="Verdana"/>
                <a:cs typeface="Verdana"/>
              </a:rPr>
              <a:t>Tap the </a:t>
            </a:r>
            <a:r>
              <a:rPr lang="en-US" sz="2400" dirty="0">
                <a:solidFill>
                  <a:srgbClr val="FFFF00"/>
                </a:solidFill>
                <a:latin typeface="Verdana"/>
                <a:cs typeface="Verdana"/>
              </a:rPr>
              <a:t>Keyboard</a:t>
            </a:r>
            <a:r>
              <a:rPr lang="en-US" sz="2400" dirty="0">
                <a:latin typeface="Verdana"/>
                <a:cs typeface="Verdana"/>
              </a:rPr>
              <a:t> icon in the message window.</a:t>
            </a:r>
          </a:p>
        </p:txBody>
      </p:sp>
    </p:spTree>
    <p:custDataLst>
      <p:tags r:id="rId1"/>
    </p:custDataLst>
    <p:extLst>
      <p:ext uri="{BB962C8B-B14F-4D97-AF65-F5344CB8AC3E}">
        <p14:creationId xmlns:p14="http://schemas.microsoft.com/office/powerpoint/2010/main" val="2617101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latin typeface="Verdana"/>
                <a:cs typeface="Verdana"/>
              </a:rPr>
              <a:t>SETTING UP THE KEYBOARD</a:t>
            </a:r>
          </a:p>
        </p:txBody>
      </p:sp>
      <p:pic>
        <p:nvPicPr>
          <p:cNvPr id="5" name="Content Placeholder 4" descr="image of the Keyboard menu open set to the Apple Keyboard with a preview above."/>
          <p:cNvPicPr>
            <a:picLocks noGrp="1" noChangeAspect="1"/>
          </p:cNvPicPr>
          <p:nvPr>
            <p:ph sz="half" idx="2"/>
          </p:nvPr>
        </p:nvPicPr>
        <p:blipFill>
          <a:blip r:embed="rId4">
            <a:extLst>
              <a:ext uri="{28A0092B-C50C-407E-A947-70E740481C1C}">
                <a14:useLocalDpi xmlns:a14="http://schemas.microsoft.com/office/drawing/2010/main" val="0"/>
              </a:ext>
            </a:extLst>
          </a:blip>
          <a:srcRect t="3301" b="3301"/>
          <a:stretch>
            <a:fillRect/>
          </a:stretch>
        </p:blipFill>
        <p:spPr>
          <a:xfrm>
            <a:off x="510543" y="2259113"/>
            <a:ext cx="5926833" cy="4151699"/>
          </a:xfrm>
        </p:spPr>
      </p:pic>
      <p:sp>
        <p:nvSpPr>
          <p:cNvPr id="3" name="Content Placeholder 2"/>
          <p:cNvSpPr>
            <a:spLocks noGrp="1"/>
          </p:cNvSpPr>
          <p:nvPr>
            <p:ph sz="half" idx="1"/>
          </p:nvPr>
        </p:nvSpPr>
        <p:spPr>
          <a:xfrm>
            <a:off x="7306529" y="2617452"/>
            <a:ext cx="3737538" cy="3321396"/>
          </a:xfrm>
        </p:spPr>
        <p:txBody>
          <a:bodyPr anchor="t">
            <a:noAutofit/>
          </a:bodyPr>
          <a:lstStyle/>
          <a:p>
            <a:pPr marL="514350" indent="-514350">
              <a:buClr>
                <a:srgbClr val="FFFF00"/>
              </a:buClr>
              <a:buFont typeface="+mj-lt"/>
              <a:buAutoNum type="arabicPeriod"/>
            </a:pPr>
            <a:r>
              <a:rPr lang="en-US" sz="3000" dirty="0">
                <a:latin typeface="Verdana"/>
                <a:cs typeface="Verdana"/>
              </a:rPr>
              <a:t>Tap the </a:t>
            </a:r>
            <a:r>
              <a:rPr lang="en-US" sz="3000" dirty="0">
                <a:solidFill>
                  <a:srgbClr val="FFFF00"/>
                </a:solidFill>
                <a:latin typeface="Verdana"/>
                <a:cs typeface="Verdana"/>
              </a:rPr>
              <a:t>gear</a:t>
            </a:r>
            <a:r>
              <a:rPr lang="en-US" sz="3000" dirty="0">
                <a:latin typeface="Verdana"/>
                <a:cs typeface="Verdana"/>
              </a:rPr>
              <a:t> icon.</a:t>
            </a:r>
          </a:p>
          <a:p>
            <a:pPr marL="514350" lvl="0" indent="-514350">
              <a:buClr>
                <a:srgbClr val="FFFF00"/>
              </a:buClr>
              <a:buFont typeface="+mj-lt"/>
              <a:buAutoNum type="arabicPeriod"/>
            </a:pPr>
            <a:r>
              <a:rPr lang="en-US" sz="3000" dirty="0">
                <a:latin typeface="Verdana"/>
                <a:cs typeface="Verdana"/>
              </a:rPr>
              <a:t>Tap </a:t>
            </a:r>
            <a:r>
              <a:rPr lang="en-US" sz="3000" dirty="0">
                <a:solidFill>
                  <a:srgbClr val="FFFF00"/>
                </a:solidFill>
                <a:latin typeface="Verdana"/>
                <a:cs typeface="Verdana"/>
              </a:rPr>
              <a:t>Keyboard.</a:t>
            </a:r>
          </a:p>
          <a:p>
            <a:pPr marL="514350" lvl="0" indent="-514350">
              <a:buClr>
                <a:srgbClr val="FFFF00"/>
              </a:buClr>
              <a:buFont typeface="+mj-lt"/>
              <a:buAutoNum type="arabicPeriod"/>
            </a:pPr>
            <a:r>
              <a:rPr lang="en-US" sz="3000" dirty="0">
                <a:latin typeface="Verdana"/>
                <a:cs typeface="Verdana"/>
              </a:rPr>
              <a:t>Select a keyboard.</a:t>
            </a:r>
          </a:p>
          <a:p>
            <a:pPr marL="514350" indent="-514350">
              <a:buClr>
                <a:srgbClr val="FFFF00"/>
              </a:buClr>
              <a:buFont typeface="+mj-lt"/>
              <a:buAutoNum type="arabicPeriod"/>
            </a:pPr>
            <a:r>
              <a:rPr lang="en-US" sz="3000" dirty="0">
                <a:latin typeface="Verdana"/>
                <a:cs typeface="Verdana"/>
              </a:rPr>
              <a:t>Tap </a:t>
            </a:r>
            <a:r>
              <a:rPr lang="en-US" sz="3000" dirty="0">
                <a:solidFill>
                  <a:srgbClr val="FFFF00"/>
                </a:solidFill>
                <a:latin typeface="Verdana"/>
                <a:cs typeface="Verdana"/>
              </a:rPr>
              <a:t>Predictable.</a:t>
            </a:r>
          </a:p>
        </p:txBody>
      </p:sp>
    </p:spTree>
    <p:custDataLst>
      <p:tags r:id="rId1"/>
    </p:custDataLst>
    <p:extLst>
      <p:ext uri="{BB962C8B-B14F-4D97-AF65-F5344CB8AC3E}">
        <p14:creationId xmlns:p14="http://schemas.microsoft.com/office/powerpoint/2010/main" val="1145260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latin typeface="Verdana"/>
                <a:cs typeface="Verdana"/>
              </a:rPr>
              <a:t>USING AND ADDING EMOTES</a:t>
            </a:r>
          </a:p>
        </p:txBody>
      </p:sp>
      <p:pic>
        <p:nvPicPr>
          <p:cNvPr id="5" name="Content Placeholder 4" descr="Image shows the main setting menu with setting options on the left side editing buttons and social media buttons"/>
          <p:cNvPicPr>
            <a:picLocks noGrp="1" noChangeAspect="1"/>
          </p:cNvPicPr>
          <p:nvPr>
            <p:ph sz="half" idx="1"/>
          </p:nvPr>
        </p:nvPicPr>
        <p:blipFill>
          <a:blip r:embed="rId4">
            <a:extLst>
              <a:ext uri="{28A0092B-C50C-407E-A947-70E740481C1C}">
                <a14:useLocalDpi xmlns:a14="http://schemas.microsoft.com/office/drawing/2010/main" val="0"/>
              </a:ext>
            </a:extLst>
          </a:blip>
          <a:srcRect l="-2775" r="-2775"/>
          <a:stretch>
            <a:fillRect/>
          </a:stretch>
        </p:blipFill>
        <p:spPr>
          <a:xfrm>
            <a:off x="408653" y="2379179"/>
            <a:ext cx="3417741" cy="4031633"/>
          </a:xfrm>
        </p:spPr>
      </p:pic>
      <p:sp>
        <p:nvSpPr>
          <p:cNvPr id="4" name="Content Placeholder 3"/>
          <p:cNvSpPr>
            <a:spLocks noGrp="1"/>
          </p:cNvSpPr>
          <p:nvPr>
            <p:ph sz="half" idx="2"/>
          </p:nvPr>
        </p:nvSpPr>
        <p:spPr>
          <a:xfrm>
            <a:off x="3826394" y="2151737"/>
            <a:ext cx="8491112" cy="3638764"/>
          </a:xfrm>
        </p:spPr>
        <p:txBody>
          <a:bodyPr anchor="t">
            <a:noAutofit/>
          </a:bodyPr>
          <a:lstStyle/>
          <a:p>
            <a:pPr marL="457200" lvl="0" indent="-457200">
              <a:buClr>
                <a:srgbClr val="FFFF00"/>
              </a:buClr>
              <a:buFont typeface="+mj-lt"/>
              <a:buAutoNum type="arabicPeriod"/>
            </a:pPr>
            <a:r>
              <a:rPr lang="en-US" sz="2400" dirty="0">
                <a:latin typeface="Verdana"/>
                <a:cs typeface="Verdana"/>
              </a:rPr>
              <a:t>Tap the </a:t>
            </a:r>
            <a:r>
              <a:rPr lang="en-US" sz="2400" dirty="0">
                <a:solidFill>
                  <a:srgbClr val="FFFF00"/>
                </a:solidFill>
                <a:latin typeface="Verdana"/>
                <a:cs typeface="Verdana"/>
              </a:rPr>
              <a:t>gear</a:t>
            </a:r>
            <a:r>
              <a:rPr lang="en-US" sz="2400" dirty="0">
                <a:latin typeface="Verdana"/>
                <a:cs typeface="Verdana"/>
              </a:rPr>
              <a:t> icon to open the settings</a:t>
            </a:r>
          </a:p>
          <a:p>
            <a:pPr marL="457200" lvl="0" indent="-457200">
              <a:buClr>
                <a:srgbClr val="FFFF00"/>
              </a:buClr>
              <a:buFont typeface="+mj-lt"/>
              <a:buAutoNum type="arabicPeriod"/>
            </a:pPr>
            <a:r>
              <a:rPr lang="en-US" sz="2400" dirty="0">
                <a:latin typeface="Verdana"/>
                <a:cs typeface="Verdana"/>
              </a:rPr>
              <a:t>Tap </a:t>
            </a:r>
            <a:r>
              <a:rPr lang="en-US" sz="2400" dirty="0">
                <a:solidFill>
                  <a:srgbClr val="FFFF00"/>
                </a:solidFill>
                <a:latin typeface="Verdana"/>
                <a:cs typeface="Verdana"/>
              </a:rPr>
              <a:t>Layout.</a:t>
            </a:r>
          </a:p>
          <a:p>
            <a:pPr marL="457200" lvl="0" indent="-457200">
              <a:buClr>
                <a:srgbClr val="FFFF00"/>
              </a:buClr>
              <a:buFont typeface="+mj-lt"/>
              <a:buAutoNum type="arabicPeriod"/>
            </a:pPr>
            <a:r>
              <a:rPr lang="en-US" sz="2400" dirty="0">
                <a:latin typeface="Verdana"/>
                <a:cs typeface="Verdana"/>
              </a:rPr>
              <a:t>Tap </a:t>
            </a:r>
            <a:r>
              <a:rPr lang="en-US" sz="2400" dirty="0">
                <a:solidFill>
                  <a:srgbClr val="FFFF00"/>
                </a:solidFill>
                <a:latin typeface="Verdana"/>
                <a:cs typeface="Verdana"/>
              </a:rPr>
              <a:t>Manage Emotes.</a:t>
            </a:r>
          </a:p>
          <a:p>
            <a:pPr marL="457200" lvl="0" indent="-457200">
              <a:buClr>
                <a:srgbClr val="FFFF00"/>
              </a:buClr>
              <a:buFont typeface="+mj-lt"/>
              <a:buAutoNum type="arabicPeriod"/>
            </a:pPr>
            <a:r>
              <a:rPr lang="en-US" sz="2400" dirty="0">
                <a:latin typeface="Verdana"/>
                <a:cs typeface="Verdana"/>
              </a:rPr>
              <a:t>Tap </a:t>
            </a:r>
            <a:r>
              <a:rPr lang="en-US" sz="2400" dirty="0">
                <a:solidFill>
                  <a:srgbClr val="FFFF00"/>
                </a:solidFill>
                <a:latin typeface="Verdana"/>
                <a:cs typeface="Verdana"/>
              </a:rPr>
              <a:t>Create new emote, </a:t>
            </a:r>
            <a:r>
              <a:rPr lang="en-US" sz="2400" dirty="0">
                <a:latin typeface="Verdana"/>
                <a:cs typeface="Verdana"/>
              </a:rPr>
              <a:t>then type an emote </a:t>
            </a:r>
            <a:r>
              <a:rPr lang="en-US" sz="2400" dirty="0">
                <a:solidFill>
                  <a:srgbClr val="FFFF00"/>
                </a:solidFill>
                <a:latin typeface="Verdana"/>
                <a:cs typeface="Verdana"/>
              </a:rPr>
              <a:t>name.</a:t>
            </a:r>
          </a:p>
          <a:p>
            <a:pPr marL="457200" lvl="0" indent="-457200">
              <a:buClr>
                <a:srgbClr val="FFFF00"/>
              </a:buClr>
              <a:buFont typeface="+mj-lt"/>
              <a:buAutoNum type="arabicPeriod"/>
            </a:pPr>
            <a:r>
              <a:rPr lang="en-US" sz="2400" dirty="0">
                <a:latin typeface="Verdana"/>
                <a:cs typeface="Verdana"/>
              </a:rPr>
              <a:t>Select </a:t>
            </a:r>
            <a:r>
              <a:rPr lang="en-US" sz="2400" dirty="0">
                <a:solidFill>
                  <a:srgbClr val="FFFF00"/>
                </a:solidFill>
                <a:latin typeface="Verdana"/>
                <a:cs typeface="Verdana"/>
              </a:rPr>
              <a:t>Record Now </a:t>
            </a:r>
            <a:r>
              <a:rPr lang="en-US" sz="2400" dirty="0">
                <a:latin typeface="Verdana"/>
                <a:cs typeface="Verdana"/>
              </a:rPr>
              <a:t>or </a:t>
            </a:r>
            <a:r>
              <a:rPr lang="en-US" sz="2400" dirty="0">
                <a:solidFill>
                  <a:srgbClr val="FFFF00"/>
                </a:solidFill>
                <a:latin typeface="Verdana"/>
                <a:cs typeface="Verdana"/>
              </a:rPr>
              <a:t>Choose from Audio Library.</a:t>
            </a:r>
          </a:p>
          <a:p>
            <a:pPr marL="457200" indent="-457200">
              <a:buClr>
                <a:srgbClr val="FFFF00"/>
              </a:buClr>
              <a:buFont typeface="+mj-lt"/>
              <a:buAutoNum type="arabicPeriod"/>
            </a:pPr>
            <a:r>
              <a:rPr lang="en-US" sz="2400" dirty="0">
                <a:latin typeface="Verdana"/>
                <a:cs typeface="Verdana"/>
              </a:rPr>
              <a:t>Select an </a:t>
            </a:r>
            <a:r>
              <a:rPr lang="en-US" sz="2400" dirty="0">
                <a:solidFill>
                  <a:srgbClr val="FFFF00"/>
                </a:solidFill>
                <a:latin typeface="Verdana"/>
                <a:cs typeface="Verdana"/>
              </a:rPr>
              <a:t>image</a:t>
            </a:r>
            <a:r>
              <a:rPr lang="en-US" sz="2400" dirty="0">
                <a:latin typeface="Verdana"/>
                <a:cs typeface="Verdana"/>
              </a:rPr>
              <a:t> for the emote.</a:t>
            </a:r>
          </a:p>
          <a:p>
            <a:pPr marL="457200" lvl="0" indent="-457200">
              <a:buClr>
                <a:srgbClr val="FFFF00"/>
              </a:buClr>
              <a:buFont typeface="+mj-lt"/>
              <a:buAutoNum type="arabicPeriod"/>
            </a:pPr>
            <a:r>
              <a:rPr lang="en-US" sz="2400" dirty="0">
                <a:latin typeface="Verdana"/>
                <a:cs typeface="Verdana"/>
              </a:rPr>
              <a:t>Tap on an </a:t>
            </a:r>
            <a:r>
              <a:rPr lang="en-US" sz="2400" dirty="0">
                <a:solidFill>
                  <a:srgbClr val="FFFF00"/>
                </a:solidFill>
                <a:latin typeface="Verdana"/>
                <a:cs typeface="Verdana"/>
              </a:rPr>
              <a:t>Emote</a:t>
            </a:r>
            <a:r>
              <a:rPr lang="en-US" sz="2400" dirty="0">
                <a:latin typeface="Verdana"/>
                <a:cs typeface="Verdana"/>
              </a:rPr>
              <a:t> and select up to nine.</a:t>
            </a:r>
          </a:p>
          <a:p>
            <a:pPr marL="457200" lvl="0" indent="-457200">
              <a:buClr>
                <a:srgbClr val="FFFF00"/>
              </a:buClr>
              <a:buFont typeface="+mj-lt"/>
              <a:buAutoNum type="arabicPeriod"/>
            </a:pPr>
            <a:r>
              <a:rPr lang="en-US" sz="2400" dirty="0">
                <a:latin typeface="Verdana"/>
                <a:cs typeface="Verdana"/>
              </a:rPr>
              <a:t>Tap </a:t>
            </a:r>
            <a:r>
              <a:rPr lang="en-US" sz="2400" dirty="0">
                <a:solidFill>
                  <a:srgbClr val="FFFF00"/>
                </a:solidFill>
                <a:latin typeface="Verdana"/>
                <a:cs typeface="Verdana"/>
              </a:rPr>
              <a:t>Predictable.</a:t>
            </a:r>
          </a:p>
        </p:txBody>
      </p:sp>
    </p:spTree>
    <p:custDataLst>
      <p:tags r:id="rId1"/>
    </p:custDataLst>
    <p:extLst>
      <p:ext uri="{BB962C8B-B14F-4D97-AF65-F5344CB8AC3E}">
        <p14:creationId xmlns:p14="http://schemas.microsoft.com/office/powerpoint/2010/main" val="2956510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67EDD-6DC0-4A7E-AB0E-A9DABA852387}"/>
              </a:ext>
            </a:extLst>
          </p:cNvPr>
          <p:cNvSpPr>
            <a:spLocks noGrp="1"/>
          </p:cNvSpPr>
          <p:nvPr>
            <p:ph type="title"/>
          </p:nvPr>
        </p:nvSpPr>
        <p:spPr>
          <a:xfrm>
            <a:off x="720708" y="447188"/>
            <a:ext cx="10188849" cy="970450"/>
          </a:xfrm>
        </p:spPr>
        <p:txBody>
          <a:bodyPr/>
          <a:lstStyle/>
          <a:p>
            <a:r>
              <a:rPr lang="en-US" sz="4400" dirty="0">
                <a:latin typeface="Verdana"/>
                <a:ea typeface="Verdana" panose="020B0604030504040204" pitchFamily="34" charset="0"/>
                <a:cs typeface="Verdana"/>
              </a:rPr>
              <a:t>ACCESSIBILITY: FLOOR HOLD</a:t>
            </a:r>
          </a:p>
        </p:txBody>
      </p:sp>
      <p:sp>
        <p:nvSpPr>
          <p:cNvPr id="5" name="Content Placeholder 4">
            <a:extLst>
              <a:ext uri="{FF2B5EF4-FFF2-40B4-BE49-F238E27FC236}">
                <a16:creationId xmlns:a16="http://schemas.microsoft.com/office/drawing/2014/main" id="{84236F9F-B451-40B4-9D8C-4039CB9194E2}"/>
              </a:ext>
            </a:extLst>
          </p:cNvPr>
          <p:cNvSpPr>
            <a:spLocks noGrp="1"/>
          </p:cNvSpPr>
          <p:nvPr>
            <p:ph sz="half" idx="2"/>
          </p:nvPr>
        </p:nvSpPr>
        <p:spPr>
          <a:xfrm>
            <a:off x="5395051" y="2008094"/>
            <a:ext cx="6663536" cy="4643718"/>
          </a:xfrm>
        </p:spPr>
        <p:txBody>
          <a:bodyPr anchor="t">
            <a:noAutofit/>
          </a:bodyPr>
          <a:lstStyle/>
          <a:p>
            <a:pPr marL="457200" lvl="0" indent="-457200">
              <a:buClr>
                <a:srgbClr val="FFFF00"/>
              </a:buClr>
              <a:buFont typeface="+mj-lt"/>
              <a:buAutoNum type="arabicPeriod"/>
            </a:pPr>
            <a:r>
              <a:rPr lang="en-US" sz="2400" dirty="0">
                <a:latin typeface="Verdana"/>
                <a:cs typeface="Verdana"/>
              </a:rPr>
              <a:t>Tap the </a:t>
            </a:r>
            <a:r>
              <a:rPr lang="en-US" sz="2400" dirty="0">
                <a:solidFill>
                  <a:srgbClr val="FFFF00"/>
                </a:solidFill>
                <a:latin typeface="Verdana"/>
                <a:cs typeface="Verdana"/>
              </a:rPr>
              <a:t>gear</a:t>
            </a:r>
            <a:r>
              <a:rPr lang="en-US" sz="2400" dirty="0">
                <a:latin typeface="Verdana"/>
                <a:cs typeface="Verdana"/>
              </a:rPr>
              <a:t> icon to open the settings.</a:t>
            </a:r>
          </a:p>
          <a:p>
            <a:pPr marL="457200" lvl="0" indent="-457200">
              <a:buClr>
                <a:srgbClr val="FFFF00"/>
              </a:buClr>
              <a:buFont typeface="+mj-lt"/>
              <a:buAutoNum type="arabicPeriod"/>
            </a:pPr>
            <a:r>
              <a:rPr lang="en-US" sz="2400" dirty="0">
                <a:latin typeface="Verdana"/>
                <a:cs typeface="Verdana"/>
              </a:rPr>
              <a:t>Tap </a:t>
            </a:r>
            <a:r>
              <a:rPr lang="en-US" sz="2400" dirty="0">
                <a:solidFill>
                  <a:srgbClr val="FFFF00"/>
                </a:solidFill>
                <a:latin typeface="Verdana"/>
                <a:cs typeface="Verdana"/>
              </a:rPr>
              <a:t>Accessibility.</a:t>
            </a:r>
          </a:p>
          <a:p>
            <a:pPr marL="457200" lvl="0" indent="-457200">
              <a:buClr>
                <a:srgbClr val="FFFF00"/>
              </a:buClr>
              <a:buFont typeface="+mj-lt"/>
              <a:buAutoNum type="arabicPeriod"/>
            </a:pPr>
            <a:r>
              <a:rPr lang="en-US" sz="2400" dirty="0">
                <a:latin typeface="Verdana"/>
                <a:cs typeface="Verdana"/>
              </a:rPr>
              <a:t>Tap </a:t>
            </a:r>
            <a:r>
              <a:rPr lang="en-US" sz="2400" dirty="0">
                <a:solidFill>
                  <a:srgbClr val="FFFF00"/>
                </a:solidFill>
                <a:latin typeface="Verdana"/>
                <a:cs typeface="Verdana"/>
              </a:rPr>
              <a:t>Floor hold.</a:t>
            </a:r>
          </a:p>
          <a:p>
            <a:pPr marL="457200" lvl="0" indent="-457200">
              <a:buClr>
                <a:srgbClr val="FFFF00"/>
              </a:buClr>
              <a:buFont typeface="+mj-lt"/>
              <a:buAutoNum type="arabicPeriod"/>
            </a:pPr>
            <a:r>
              <a:rPr lang="en-US" sz="2400" dirty="0">
                <a:latin typeface="Verdana"/>
                <a:cs typeface="Verdana"/>
              </a:rPr>
              <a:t>Select the floor hold </a:t>
            </a:r>
            <a:r>
              <a:rPr lang="en-US" sz="2400" dirty="0">
                <a:solidFill>
                  <a:srgbClr val="FFFF00"/>
                </a:solidFill>
                <a:latin typeface="Verdana"/>
                <a:cs typeface="Verdana"/>
              </a:rPr>
              <a:t>option.</a:t>
            </a:r>
          </a:p>
          <a:p>
            <a:pPr marL="457200" lvl="0" indent="-457200">
              <a:buClr>
                <a:srgbClr val="FFFF00"/>
              </a:buClr>
              <a:buFont typeface="+mj-lt"/>
              <a:buAutoNum type="arabicPeriod"/>
            </a:pPr>
            <a:r>
              <a:rPr lang="en-US" sz="2400" dirty="0">
                <a:latin typeface="Verdana"/>
                <a:cs typeface="Verdana"/>
              </a:rPr>
              <a:t>Use the </a:t>
            </a:r>
            <a:r>
              <a:rPr lang="en-US" sz="2400" dirty="0">
                <a:solidFill>
                  <a:srgbClr val="FFFF00"/>
                </a:solidFill>
                <a:latin typeface="Verdana"/>
                <a:cs typeface="Verdana"/>
              </a:rPr>
              <a:t>slider</a:t>
            </a:r>
            <a:r>
              <a:rPr lang="en-US" sz="2400" dirty="0">
                <a:latin typeface="Verdana"/>
                <a:cs typeface="Verdana"/>
              </a:rPr>
              <a:t> to change how frequent the Floor hold will speak.</a:t>
            </a:r>
          </a:p>
          <a:p>
            <a:pPr marL="457200" lvl="0" indent="-457200">
              <a:buClr>
                <a:srgbClr val="FFFF00"/>
              </a:buClr>
              <a:buFont typeface="+mj-lt"/>
              <a:buAutoNum type="arabicPeriod"/>
            </a:pPr>
            <a:r>
              <a:rPr lang="en-US" sz="2400" dirty="0">
                <a:latin typeface="Verdana"/>
                <a:cs typeface="Verdana"/>
              </a:rPr>
              <a:t>Tap </a:t>
            </a:r>
            <a:r>
              <a:rPr lang="en-US" sz="2400" dirty="0">
                <a:solidFill>
                  <a:srgbClr val="FFFF00"/>
                </a:solidFill>
                <a:latin typeface="Verdana"/>
                <a:cs typeface="Verdana"/>
              </a:rPr>
              <a:t>Add new floor hold phrase </a:t>
            </a:r>
            <a:r>
              <a:rPr lang="en-US" sz="2400" dirty="0">
                <a:latin typeface="Verdana"/>
                <a:cs typeface="Verdana"/>
              </a:rPr>
              <a:t>to add a new phrase.</a:t>
            </a:r>
          </a:p>
          <a:p>
            <a:pPr marL="457200" lvl="0" indent="-457200">
              <a:buClr>
                <a:srgbClr val="FFFF00"/>
              </a:buClr>
              <a:buFont typeface="+mj-lt"/>
              <a:buAutoNum type="arabicPeriod"/>
            </a:pPr>
            <a:r>
              <a:rPr lang="en-US" sz="2400" dirty="0">
                <a:latin typeface="Verdana"/>
                <a:cs typeface="Verdana"/>
              </a:rPr>
              <a:t>Tap </a:t>
            </a:r>
            <a:r>
              <a:rPr lang="en-US" sz="2400" dirty="0">
                <a:solidFill>
                  <a:srgbClr val="FFFF00"/>
                </a:solidFill>
                <a:latin typeface="Verdana"/>
                <a:cs typeface="Verdana"/>
              </a:rPr>
              <a:t>Predictable.</a:t>
            </a:r>
          </a:p>
        </p:txBody>
      </p:sp>
      <p:pic>
        <p:nvPicPr>
          <p:cNvPr id="4" name="2SJ1EqRisTQ"/>
          <p:cNvPicPr>
            <a:picLocks noGrp="1" noRot="1" noChangeAspect="1"/>
          </p:cNvPicPr>
          <p:nvPr>
            <p:ph sz="half" idx="1"/>
            <a:videoFile r:link="rId2"/>
          </p:nvPr>
        </p:nvPicPr>
        <p:blipFill>
          <a:blip r:embed="rId5"/>
          <a:stretch>
            <a:fillRect/>
          </a:stretch>
        </p:blipFill>
        <p:spPr>
          <a:xfrm>
            <a:off x="203440" y="2428096"/>
            <a:ext cx="5191611" cy="2920281"/>
          </a:xfrm>
          <a:prstGeom prst="rect">
            <a:avLst/>
          </a:prstGeom>
        </p:spPr>
      </p:pic>
    </p:spTree>
    <p:custDataLst>
      <p:tags r:id="rId1"/>
    </p:custDataLst>
    <p:extLst>
      <p:ext uri="{BB962C8B-B14F-4D97-AF65-F5344CB8AC3E}">
        <p14:creationId xmlns:p14="http://schemas.microsoft.com/office/powerpoint/2010/main" val="38870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01" y="593492"/>
            <a:ext cx="10571998" cy="970450"/>
          </a:xfrm>
        </p:spPr>
        <p:txBody>
          <a:bodyPr/>
          <a:lstStyle/>
          <a:p>
            <a:r>
              <a:rPr lang="en-US" sz="4400" dirty="0">
                <a:latin typeface="Verdana"/>
                <a:cs typeface="Verdana"/>
              </a:rPr>
              <a:t>CUSTOMIZING:</a:t>
            </a:r>
            <a:br>
              <a:rPr lang="en-US" sz="4400" dirty="0">
                <a:latin typeface="Verdana"/>
                <a:cs typeface="Verdana"/>
              </a:rPr>
            </a:br>
            <a:r>
              <a:rPr lang="en-US" sz="4400" dirty="0">
                <a:latin typeface="Verdana"/>
                <a:cs typeface="Verdana"/>
              </a:rPr>
              <a:t>CHANGING THE APPEARANCE</a:t>
            </a:r>
          </a:p>
        </p:txBody>
      </p:sp>
      <p:pic>
        <p:nvPicPr>
          <p:cNvPr id="7" name="Content Placeholder 6" descr="image of the Appearance menu"/>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956816" y="2231333"/>
            <a:ext cx="3893480" cy="4179479"/>
          </a:xfrm>
        </p:spPr>
      </p:pic>
      <p:sp>
        <p:nvSpPr>
          <p:cNvPr id="4" name="Content Placeholder 3"/>
          <p:cNvSpPr>
            <a:spLocks noGrp="1"/>
          </p:cNvSpPr>
          <p:nvPr>
            <p:ph sz="half" idx="2"/>
          </p:nvPr>
        </p:nvSpPr>
        <p:spPr>
          <a:xfrm>
            <a:off x="6096000" y="2401312"/>
            <a:ext cx="5558001" cy="3164455"/>
          </a:xfrm>
        </p:spPr>
        <p:txBody>
          <a:bodyPr anchor="t">
            <a:noAutofit/>
          </a:bodyPr>
          <a:lstStyle/>
          <a:p>
            <a:pPr marL="457200" lvl="0" indent="-457200">
              <a:buClr>
                <a:srgbClr val="FFFF00"/>
              </a:buClr>
              <a:buFont typeface="+mj-lt"/>
              <a:buAutoNum type="arabicPeriod"/>
            </a:pPr>
            <a:r>
              <a:rPr lang="en-US" sz="3200" dirty="0">
                <a:latin typeface="Verdana"/>
                <a:cs typeface="Verdana"/>
              </a:rPr>
              <a:t>Tap the </a:t>
            </a:r>
            <a:r>
              <a:rPr lang="en-US" sz="3200" dirty="0">
                <a:solidFill>
                  <a:srgbClr val="FFFF00"/>
                </a:solidFill>
                <a:latin typeface="Verdana"/>
                <a:cs typeface="Verdana"/>
              </a:rPr>
              <a:t>gear</a:t>
            </a:r>
            <a:r>
              <a:rPr lang="en-US" sz="3200" dirty="0">
                <a:latin typeface="Verdana"/>
                <a:cs typeface="Verdana"/>
              </a:rPr>
              <a:t> icon to open the settings.</a:t>
            </a:r>
          </a:p>
          <a:p>
            <a:pPr marL="457200" lvl="0" indent="-457200">
              <a:buClr>
                <a:srgbClr val="FFFF00"/>
              </a:buClr>
              <a:buFont typeface="+mj-lt"/>
              <a:buAutoNum type="arabicPeriod"/>
            </a:pPr>
            <a:r>
              <a:rPr lang="en-US" sz="3200" dirty="0">
                <a:latin typeface="Verdana"/>
                <a:cs typeface="Verdana"/>
              </a:rPr>
              <a:t>Tap </a:t>
            </a:r>
            <a:r>
              <a:rPr lang="en-US" sz="3200" dirty="0">
                <a:solidFill>
                  <a:srgbClr val="FFFF00"/>
                </a:solidFill>
                <a:latin typeface="Verdana"/>
                <a:cs typeface="Verdana"/>
              </a:rPr>
              <a:t>Layout.</a:t>
            </a:r>
          </a:p>
          <a:p>
            <a:pPr marL="457200" lvl="0" indent="-457200">
              <a:buClr>
                <a:srgbClr val="FFFF00"/>
              </a:buClr>
              <a:buFont typeface="+mj-lt"/>
              <a:buAutoNum type="arabicPeriod"/>
            </a:pPr>
            <a:r>
              <a:rPr lang="en-US" sz="3200" dirty="0">
                <a:latin typeface="Verdana"/>
                <a:cs typeface="Verdana"/>
              </a:rPr>
              <a:t>Tap </a:t>
            </a:r>
            <a:r>
              <a:rPr lang="en-US" sz="3200" dirty="0">
                <a:solidFill>
                  <a:srgbClr val="FFFF00"/>
                </a:solidFill>
                <a:latin typeface="Verdana"/>
                <a:cs typeface="Verdana"/>
              </a:rPr>
              <a:t>Appearance.</a:t>
            </a:r>
          </a:p>
          <a:p>
            <a:pPr marL="457200" lvl="0" indent="-457200">
              <a:buClr>
                <a:srgbClr val="FFFF00"/>
              </a:buClr>
              <a:buFont typeface="+mj-lt"/>
              <a:buAutoNum type="arabicPeriod"/>
            </a:pPr>
            <a:r>
              <a:rPr lang="en-US" sz="3200" dirty="0">
                <a:latin typeface="Verdana"/>
                <a:cs typeface="Verdana"/>
              </a:rPr>
              <a:t>Personalize settings.</a:t>
            </a:r>
          </a:p>
          <a:p>
            <a:pPr marL="457200" indent="-457200">
              <a:buClr>
                <a:srgbClr val="FFFF00"/>
              </a:buClr>
              <a:buFont typeface="+mj-lt"/>
              <a:buAutoNum type="arabicPeriod"/>
            </a:pPr>
            <a:r>
              <a:rPr lang="en-US" sz="3200" dirty="0">
                <a:latin typeface="Verdana"/>
                <a:cs typeface="Verdana"/>
              </a:rPr>
              <a:t>Tap </a:t>
            </a:r>
            <a:r>
              <a:rPr lang="en-US" sz="3200" dirty="0">
                <a:solidFill>
                  <a:srgbClr val="FFFF00"/>
                </a:solidFill>
                <a:latin typeface="Verdana"/>
                <a:cs typeface="Verdana"/>
              </a:rPr>
              <a:t>Predictable.</a:t>
            </a:r>
          </a:p>
        </p:txBody>
      </p:sp>
    </p:spTree>
    <p:custDataLst>
      <p:tags r:id="rId1"/>
    </p:custDataLst>
    <p:extLst>
      <p:ext uri="{BB962C8B-B14F-4D97-AF65-F5344CB8AC3E}">
        <p14:creationId xmlns:p14="http://schemas.microsoft.com/office/powerpoint/2010/main" val="919629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latin typeface="Verdana" panose="020B0604030504040204" pitchFamily="34" charset="0"/>
                <a:ea typeface="Verdana" panose="020B0604030504040204" pitchFamily="34" charset="0"/>
              </a:rPr>
              <a:t>LEARNING OBJECTIVES</a:t>
            </a:r>
          </a:p>
        </p:txBody>
      </p:sp>
      <p:sp>
        <p:nvSpPr>
          <p:cNvPr id="3" name="Content Placeholder 2"/>
          <p:cNvSpPr>
            <a:spLocks noGrp="1"/>
          </p:cNvSpPr>
          <p:nvPr>
            <p:ph idx="1"/>
          </p:nvPr>
        </p:nvSpPr>
        <p:spPr>
          <a:xfrm>
            <a:off x="274320" y="2721029"/>
            <a:ext cx="11643360" cy="3512631"/>
          </a:xfrm>
        </p:spPr>
        <p:txBody>
          <a:bodyPr anchor="t"/>
          <a:lstStyle/>
          <a:p>
            <a:pPr marL="0" indent="0">
              <a:buNone/>
            </a:pPr>
            <a:r>
              <a:rPr lang="en-US" sz="3200" dirty="0">
                <a:latin typeface="Verdana" panose="020B0604030504040204" pitchFamily="34" charset="0"/>
                <a:ea typeface="Verdana" panose="020B0604030504040204" pitchFamily="34" charset="0"/>
              </a:rPr>
              <a:t>By the end of the training, you will be able to:</a:t>
            </a:r>
          </a:p>
          <a:p>
            <a:pPr>
              <a:buFont typeface="Arial"/>
              <a:buChar char="•"/>
            </a:pPr>
            <a:r>
              <a:rPr lang="en-US" sz="3200" dirty="0">
                <a:latin typeface="Verdana" panose="020B0604030504040204" pitchFamily="34" charset="0"/>
                <a:ea typeface="Verdana" panose="020B0604030504040204" pitchFamily="34" charset="0"/>
              </a:rPr>
              <a:t>Identify individuals who would benefit from this app</a:t>
            </a:r>
          </a:p>
          <a:p>
            <a:pPr>
              <a:buFont typeface="Arial"/>
              <a:buChar char="•"/>
            </a:pPr>
            <a:r>
              <a:rPr lang="en-US" sz="3200" dirty="0">
                <a:latin typeface="Verdana" panose="020B0604030504040204" pitchFamily="34" charset="0"/>
                <a:ea typeface="Verdana" panose="020B0604030504040204" pitchFamily="34" charset="0"/>
              </a:rPr>
              <a:t>Set-up and personalize vocabulary</a:t>
            </a:r>
          </a:p>
          <a:p>
            <a:pPr>
              <a:buFont typeface="Arial"/>
              <a:buChar char="•"/>
            </a:pPr>
            <a:r>
              <a:rPr lang="en-US" sz="3200" dirty="0">
                <a:latin typeface="Verdana" panose="020B0604030504040204" pitchFamily="34" charset="0"/>
                <a:ea typeface="Verdana" panose="020B0604030504040204" pitchFamily="34" charset="0"/>
              </a:rPr>
              <a:t>Maximize use of app for phone communication</a:t>
            </a:r>
          </a:p>
        </p:txBody>
      </p:sp>
    </p:spTree>
    <p:custDataLst>
      <p:tags r:id="rId1"/>
    </p:custDataLst>
    <p:extLst>
      <p:ext uri="{BB962C8B-B14F-4D97-AF65-F5344CB8AC3E}">
        <p14:creationId xmlns:p14="http://schemas.microsoft.com/office/powerpoint/2010/main" val="412001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839" y="668902"/>
            <a:ext cx="10571998" cy="970450"/>
          </a:xfrm>
        </p:spPr>
        <p:txBody>
          <a:bodyPr/>
          <a:lstStyle/>
          <a:p>
            <a:r>
              <a:rPr lang="en-US" dirty="0">
                <a:latin typeface="Verdana"/>
                <a:cs typeface="Verdana"/>
              </a:rPr>
              <a:t>EDIT AN EXISTING CATEGORY:</a:t>
            </a:r>
            <a:br>
              <a:rPr lang="en-US" dirty="0">
                <a:latin typeface="Verdana"/>
                <a:cs typeface="Verdana"/>
              </a:rPr>
            </a:br>
            <a:r>
              <a:rPr lang="en-US" dirty="0">
                <a:latin typeface="Verdana"/>
                <a:cs typeface="Verdana"/>
              </a:rPr>
              <a:t>NAME</a:t>
            </a:r>
          </a:p>
        </p:txBody>
      </p:sp>
      <p:pic>
        <p:nvPicPr>
          <p:cNvPr id="7" name="Content Placeholder 6" descr="image of the categories open with the edit menu open to select move, edit, or delete."/>
          <p:cNvPicPr>
            <a:picLocks noGrp="1" noChangeAspect="1"/>
          </p:cNvPicPr>
          <p:nvPr>
            <p:ph sz="quarter" idx="4"/>
          </p:nvPr>
        </p:nvPicPr>
        <p:blipFill>
          <a:blip r:embed="rId4">
            <a:extLst>
              <a:ext uri="{28A0092B-C50C-407E-A947-70E740481C1C}">
                <a14:useLocalDpi xmlns:a14="http://schemas.microsoft.com/office/drawing/2010/main" val="0"/>
              </a:ext>
            </a:extLst>
          </a:blip>
          <a:srcRect l="-12637" r="-12637"/>
          <a:stretch>
            <a:fillRect/>
          </a:stretch>
        </p:blipFill>
        <p:spPr>
          <a:xfrm>
            <a:off x="-326286" y="2277717"/>
            <a:ext cx="6533299" cy="3911381"/>
          </a:xfrm>
        </p:spPr>
      </p:pic>
      <p:cxnSp>
        <p:nvCxnSpPr>
          <p:cNvPr id="8" name="Straight Arrow Connector 7" descr="The image is a red arrow pointing to the word.">
            <a:extLst>
              <a:ext uri="{FF2B5EF4-FFF2-40B4-BE49-F238E27FC236}">
                <a16:creationId xmlns:a16="http://schemas.microsoft.com/office/drawing/2014/main" id="{0C2695AC-1C28-4181-8D8F-CC6278E6FCD5}"/>
              </a:ext>
            </a:extLst>
          </p:cNvPr>
          <p:cNvCxnSpPr>
            <a:cxnSpLocks/>
          </p:cNvCxnSpPr>
          <p:nvPr/>
        </p:nvCxnSpPr>
        <p:spPr>
          <a:xfrm flipH="1">
            <a:off x="2356474" y="2660092"/>
            <a:ext cx="784257" cy="953883"/>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 name="Content Placeholder 3"/>
          <p:cNvSpPr>
            <a:spLocks noGrp="1"/>
          </p:cNvSpPr>
          <p:nvPr>
            <p:ph sz="half" idx="2"/>
          </p:nvPr>
        </p:nvSpPr>
        <p:spPr>
          <a:xfrm>
            <a:off x="5823491" y="2277717"/>
            <a:ext cx="6312327" cy="4580283"/>
          </a:xfrm>
        </p:spPr>
        <p:txBody>
          <a:bodyPr>
            <a:noAutofit/>
          </a:bodyPr>
          <a:lstStyle/>
          <a:p>
            <a:pPr marL="457200" lvl="0" indent="-457200">
              <a:buClr>
                <a:srgbClr val="FFFF00"/>
              </a:buClr>
              <a:buFont typeface="+mj-lt"/>
              <a:buAutoNum type="arabicPeriod"/>
            </a:pPr>
            <a:r>
              <a:rPr lang="en-US" sz="2400" dirty="0">
                <a:latin typeface="Verdana"/>
                <a:cs typeface="Verdana"/>
              </a:rPr>
              <a:t>Tap the </a:t>
            </a:r>
            <a:r>
              <a:rPr lang="en-US" sz="2400" dirty="0">
                <a:solidFill>
                  <a:srgbClr val="FFFF00"/>
                </a:solidFill>
                <a:latin typeface="Verdana"/>
                <a:cs typeface="Verdana"/>
              </a:rPr>
              <a:t>Phrases Quick Key </a:t>
            </a:r>
            <a:r>
              <a:rPr lang="en-US" sz="2400" dirty="0">
                <a:latin typeface="Verdana"/>
                <a:cs typeface="Verdana"/>
              </a:rPr>
              <a:t>icon to open the categories section.</a:t>
            </a:r>
            <a:endParaRPr lang="en-US" sz="2000" dirty="0">
              <a:latin typeface="Verdana"/>
              <a:cs typeface="Verdana"/>
            </a:endParaRPr>
          </a:p>
          <a:p>
            <a:pPr marL="457200" lvl="0" indent="-457200">
              <a:buClr>
                <a:srgbClr val="FFFF00"/>
              </a:buClr>
              <a:buFont typeface="+mj-lt"/>
              <a:buAutoNum type="arabicPeriod"/>
            </a:pPr>
            <a:r>
              <a:rPr lang="en-US" sz="2400" dirty="0">
                <a:latin typeface="Verdana"/>
                <a:cs typeface="Verdana"/>
              </a:rPr>
              <a:t>Tap the </a:t>
            </a:r>
            <a:r>
              <a:rPr lang="en-US" sz="2400" dirty="0">
                <a:solidFill>
                  <a:srgbClr val="FFFF00"/>
                </a:solidFill>
                <a:latin typeface="Verdana"/>
                <a:cs typeface="Verdana"/>
              </a:rPr>
              <a:t>Pencil</a:t>
            </a:r>
            <a:r>
              <a:rPr lang="en-US" sz="2400" dirty="0">
                <a:latin typeface="Verdana"/>
                <a:cs typeface="Verdana"/>
              </a:rPr>
              <a:t> icon to allow editing.</a:t>
            </a:r>
            <a:endParaRPr lang="en-US" sz="2000" dirty="0">
              <a:latin typeface="Verdana"/>
              <a:cs typeface="Verdana"/>
            </a:endParaRPr>
          </a:p>
          <a:p>
            <a:pPr marL="457200" lvl="0" indent="-457200">
              <a:buClr>
                <a:srgbClr val="FFFF00"/>
              </a:buClr>
              <a:buFont typeface="+mj-lt"/>
              <a:buAutoNum type="arabicPeriod"/>
            </a:pPr>
            <a:r>
              <a:rPr lang="en-US" sz="2400" dirty="0">
                <a:latin typeface="Verdana"/>
                <a:cs typeface="Verdana"/>
              </a:rPr>
              <a:t>Tap on the </a:t>
            </a:r>
            <a:r>
              <a:rPr lang="en-US" sz="2400" dirty="0">
                <a:solidFill>
                  <a:srgbClr val="FFFF00"/>
                </a:solidFill>
                <a:latin typeface="Verdana"/>
                <a:cs typeface="Verdana"/>
              </a:rPr>
              <a:t>Category</a:t>
            </a:r>
            <a:r>
              <a:rPr lang="en-US" sz="2400" dirty="0">
                <a:latin typeface="Verdana"/>
                <a:cs typeface="Verdana"/>
              </a:rPr>
              <a:t> to edit.</a:t>
            </a:r>
            <a:endParaRPr lang="en-US" sz="2000" dirty="0">
              <a:latin typeface="Verdana"/>
              <a:cs typeface="Verdana"/>
            </a:endParaRPr>
          </a:p>
          <a:p>
            <a:pPr marL="457200" lvl="0" indent="-457200">
              <a:buClr>
                <a:srgbClr val="FFFF00"/>
              </a:buClr>
              <a:buFont typeface="+mj-lt"/>
              <a:buAutoNum type="arabicPeriod"/>
            </a:pPr>
            <a:r>
              <a:rPr lang="en-US" sz="2400" dirty="0">
                <a:latin typeface="Verdana"/>
                <a:cs typeface="Verdana"/>
              </a:rPr>
              <a:t>Three options will appear: </a:t>
            </a:r>
            <a:r>
              <a:rPr lang="en-US" sz="2400" dirty="0">
                <a:solidFill>
                  <a:srgbClr val="FFFF00"/>
                </a:solidFill>
                <a:latin typeface="Verdana"/>
                <a:cs typeface="Verdana"/>
              </a:rPr>
              <a:t>Move, Edit</a:t>
            </a:r>
            <a:r>
              <a:rPr lang="en-US" sz="2400" dirty="0">
                <a:latin typeface="Verdana"/>
                <a:cs typeface="Verdana"/>
              </a:rPr>
              <a:t>, and </a:t>
            </a:r>
            <a:r>
              <a:rPr lang="en-US" sz="2400" dirty="0">
                <a:solidFill>
                  <a:srgbClr val="FFFF00"/>
                </a:solidFill>
                <a:latin typeface="Verdana"/>
                <a:cs typeface="Verdana"/>
              </a:rPr>
              <a:t>Delete.</a:t>
            </a:r>
            <a:endParaRPr lang="en-US" sz="2000" dirty="0">
              <a:solidFill>
                <a:srgbClr val="FFFF00"/>
              </a:solidFill>
              <a:latin typeface="Verdana"/>
              <a:cs typeface="Verdana"/>
            </a:endParaRPr>
          </a:p>
          <a:p>
            <a:pPr marL="457200" lvl="0" indent="-457200">
              <a:buClr>
                <a:srgbClr val="FFFF00"/>
              </a:buClr>
              <a:buFont typeface="+mj-lt"/>
              <a:buAutoNum type="arabicPeriod"/>
            </a:pPr>
            <a:r>
              <a:rPr lang="en-US" sz="2400" dirty="0">
                <a:latin typeface="Verdana"/>
                <a:cs typeface="Verdana"/>
              </a:rPr>
              <a:t>Tap </a:t>
            </a:r>
            <a:r>
              <a:rPr lang="en-US" sz="2400" dirty="0">
                <a:solidFill>
                  <a:srgbClr val="FFFF00"/>
                </a:solidFill>
                <a:latin typeface="Verdana"/>
                <a:cs typeface="Verdana"/>
              </a:rPr>
              <a:t>Edit,</a:t>
            </a:r>
            <a:r>
              <a:rPr lang="en-US" sz="2400" dirty="0">
                <a:latin typeface="Verdana"/>
                <a:cs typeface="Verdana"/>
              </a:rPr>
              <a:t> then customize.</a:t>
            </a:r>
          </a:p>
          <a:p>
            <a:pPr marL="457200" lvl="0" indent="-457200">
              <a:buClr>
                <a:srgbClr val="FFFF00"/>
              </a:buClr>
              <a:buFont typeface="+mj-lt"/>
              <a:buAutoNum type="arabicPeriod"/>
            </a:pPr>
            <a:r>
              <a:rPr lang="en-US" sz="2400" dirty="0">
                <a:latin typeface="Verdana"/>
                <a:cs typeface="Verdana"/>
              </a:rPr>
              <a:t>Tap </a:t>
            </a:r>
            <a:r>
              <a:rPr lang="en-US" sz="2400" dirty="0">
                <a:solidFill>
                  <a:srgbClr val="FFFF00"/>
                </a:solidFill>
                <a:latin typeface="Verdana"/>
                <a:cs typeface="Verdana"/>
              </a:rPr>
              <a:t>Predictable</a:t>
            </a:r>
            <a:r>
              <a:rPr lang="en-US" sz="2400" dirty="0">
                <a:latin typeface="Verdana"/>
                <a:cs typeface="Verdana"/>
              </a:rPr>
              <a:t>, tap </a:t>
            </a:r>
            <a:r>
              <a:rPr lang="en-US" sz="2400" dirty="0">
                <a:solidFill>
                  <a:srgbClr val="FFFF00"/>
                </a:solidFill>
                <a:latin typeface="Verdana"/>
                <a:cs typeface="Verdana"/>
              </a:rPr>
              <a:t>Save.</a:t>
            </a:r>
          </a:p>
        </p:txBody>
      </p:sp>
    </p:spTree>
    <p:custDataLst>
      <p:tags r:id="rId1"/>
    </p:custDataLst>
    <p:extLst>
      <p:ext uri="{BB962C8B-B14F-4D97-AF65-F5344CB8AC3E}">
        <p14:creationId xmlns:p14="http://schemas.microsoft.com/office/powerpoint/2010/main" val="1515801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slide">
            <a:extLst>
              <a:ext uri="{FF2B5EF4-FFF2-40B4-BE49-F238E27FC236}">
                <a16:creationId xmlns:a16="http://schemas.microsoft.com/office/drawing/2014/main" id="{DF9E240B-4EF0-4B83-9C36-25DA0517DE91}"/>
              </a:ext>
            </a:extLst>
          </p:cNvPr>
          <p:cNvSpPr>
            <a:spLocks noGrp="1"/>
          </p:cNvSpPr>
          <p:nvPr>
            <p:ph type="title"/>
          </p:nvPr>
        </p:nvSpPr>
        <p:spPr>
          <a:xfrm>
            <a:off x="583431" y="655526"/>
            <a:ext cx="11893704" cy="975678"/>
          </a:xfrm>
        </p:spPr>
        <p:txBody>
          <a:bodyPr/>
          <a:lstStyle/>
          <a:p>
            <a:r>
              <a:rPr lang="en-US" sz="4400" dirty="0">
                <a:latin typeface="Verdana"/>
                <a:ea typeface="Verdana" panose="020B0604030504040204" pitchFamily="34" charset="0"/>
                <a:cs typeface="Verdana"/>
              </a:rPr>
              <a:t>EDITING AN EXISTING PHRASE: LABEL AND MESSAGE</a:t>
            </a:r>
          </a:p>
        </p:txBody>
      </p:sp>
      <p:pic>
        <p:nvPicPr>
          <p:cNvPr id="5" name="Content Placeholder 4" descr="image of the Text menu open to change a phrase label, message, and image."/>
          <p:cNvPicPr>
            <a:picLocks noGrp="1" noChangeAspect="1"/>
          </p:cNvPicPr>
          <p:nvPr>
            <p:ph sz="half" idx="1"/>
          </p:nvPr>
        </p:nvPicPr>
        <p:blipFill>
          <a:blip r:embed="rId4">
            <a:extLst>
              <a:ext uri="{28A0092B-C50C-407E-A947-70E740481C1C}">
                <a14:useLocalDpi xmlns:a14="http://schemas.microsoft.com/office/drawing/2010/main" val="0"/>
              </a:ext>
            </a:extLst>
          </a:blip>
          <a:srcRect l="-3444" r="-3444"/>
          <a:stretch>
            <a:fillRect/>
          </a:stretch>
        </p:blipFill>
        <p:spPr>
          <a:xfrm>
            <a:off x="260671" y="2265584"/>
            <a:ext cx="5835328" cy="4094465"/>
          </a:xfrm>
        </p:spPr>
      </p:pic>
      <p:sp>
        <p:nvSpPr>
          <p:cNvPr id="8" name="Content Placeholder 7">
            <a:extLst>
              <a:ext uri="{FF2B5EF4-FFF2-40B4-BE49-F238E27FC236}">
                <a16:creationId xmlns:a16="http://schemas.microsoft.com/office/drawing/2014/main" id="{36E7E069-7C03-4E85-84A2-A35D948DE8BA}"/>
              </a:ext>
            </a:extLst>
          </p:cNvPr>
          <p:cNvSpPr>
            <a:spLocks noGrp="1"/>
          </p:cNvSpPr>
          <p:nvPr>
            <p:ph sz="half" idx="2"/>
          </p:nvPr>
        </p:nvSpPr>
        <p:spPr>
          <a:xfrm>
            <a:off x="6095999" y="2222287"/>
            <a:ext cx="5709921" cy="3751640"/>
          </a:xfrm>
        </p:spPr>
        <p:txBody>
          <a:bodyPr>
            <a:noAutofit/>
          </a:bodyPr>
          <a:lstStyle/>
          <a:p>
            <a:pPr marL="457200" lvl="0" indent="-457200">
              <a:buClr>
                <a:srgbClr val="FFFF00"/>
              </a:buClr>
              <a:buFont typeface="+mj-lt"/>
              <a:buAutoNum type="arabicPeriod"/>
            </a:pPr>
            <a:r>
              <a:rPr lang="en-US" sz="2400" dirty="0">
                <a:latin typeface="Verdana"/>
                <a:cs typeface="Verdana"/>
              </a:rPr>
              <a:t>Tap the </a:t>
            </a:r>
            <a:r>
              <a:rPr lang="en-US" sz="2400" dirty="0">
                <a:solidFill>
                  <a:srgbClr val="FFFF00"/>
                </a:solidFill>
                <a:latin typeface="Verdana"/>
                <a:cs typeface="Verdana"/>
              </a:rPr>
              <a:t>Phrases Quick Key </a:t>
            </a:r>
            <a:r>
              <a:rPr lang="en-US" sz="2400" dirty="0">
                <a:latin typeface="Verdana"/>
                <a:cs typeface="Verdana"/>
              </a:rPr>
              <a:t>icon to open the categories section.</a:t>
            </a:r>
          </a:p>
          <a:p>
            <a:pPr marL="457200" lvl="0" indent="-457200">
              <a:buClr>
                <a:srgbClr val="FFFF00"/>
              </a:buClr>
              <a:buFont typeface="+mj-lt"/>
              <a:buAutoNum type="arabicPeriod"/>
            </a:pPr>
            <a:r>
              <a:rPr lang="en-US" sz="2400" dirty="0">
                <a:latin typeface="Verdana"/>
                <a:cs typeface="Verdana"/>
              </a:rPr>
              <a:t>Tap on the </a:t>
            </a:r>
            <a:r>
              <a:rPr lang="en-US" sz="2400" dirty="0">
                <a:solidFill>
                  <a:srgbClr val="FFFF00"/>
                </a:solidFill>
                <a:latin typeface="Verdana"/>
                <a:cs typeface="Verdana"/>
              </a:rPr>
              <a:t>Category</a:t>
            </a:r>
            <a:r>
              <a:rPr lang="en-US" sz="2400" dirty="0">
                <a:latin typeface="Verdana"/>
                <a:cs typeface="Verdana"/>
              </a:rPr>
              <a:t> to edit.</a:t>
            </a:r>
          </a:p>
          <a:p>
            <a:pPr marL="457200" lvl="0" indent="-457200">
              <a:buClr>
                <a:srgbClr val="FFFF00"/>
              </a:buClr>
              <a:buFont typeface="+mj-lt"/>
              <a:buAutoNum type="arabicPeriod"/>
            </a:pPr>
            <a:r>
              <a:rPr lang="en-US" sz="2400" dirty="0">
                <a:latin typeface="Verdana"/>
                <a:cs typeface="Verdana"/>
              </a:rPr>
              <a:t>Tap the </a:t>
            </a:r>
            <a:r>
              <a:rPr lang="en-US" sz="2400" dirty="0">
                <a:solidFill>
                  <a:srgbClr val="FFFF00"/>
                </a:solidFill>
                <a:latin typeface="Verdana"/>
                <a:cs typeface="Verdana"/>
              </a:rPr>
              <a:t>Pencil</a:t>
            </a:r>
            <a:r>
              <a:rPr lang="en-US" sz="2400" dirty="0">
                <a:latin typeface="Verdana"/>
                <a:cs typeface="Verdana"/>
              </a:rPr>
              <a:t> icon, then tap a </a:t>
            </a:r>
            <a:r>
              <a:rPr lang="en-US" sz="2400" dirty="0">
                <a:solidFill>
                  <a:srgbClr val="FFFF00"/>
                </a:solidFill>
                <a:latin typeface="Verdana"/>
                <a:cs typeface="Verdana"/>
              </a:rPr>
              <a:t>phrase</a:t>
            </a:r>
            <a:r>
              <a:rPr lang="en-US" sz="2400" dirty="0">
                <a:latin typeface="Verdana"/>
                <a:cs typeface="Verdana"/>
              </a:rPr>
              <a:t>.</a:t>
            </a:r>
          </a:p>
          <a:p>
            <a:pPr marL="457200" lvl="0" indent="-457200">
              <a:buClr>
                <a:srgbClr val="FFFF00"/>
              </a:buClr>
              <a:buFont typeface="+mj-lt"/>
              <a:buAutoNum type="arabicPeriod"/>
            </a:pPr>
            <a:r>
              <a:rPr lang="en-US" sz="2400" dirty="0">
                <a:latin typeface="Verdana"/>
                <a:cs typeface="Verdana"/>
              </a:rPr>
              <a:t>Three options will appear: </a:t>
            </a:r>
            <a:r>
              <a:rPr lang="en-US" sz="2400" dirty="0">
                <a:solidFill>
                  <a:srgbClr val="FFFF00"/>
                </a:solidFill>
                <a:latin typeface="Verdana"/>
                <a:cs typeface="Verdana"/>
              </a:rPr>
              <a:t>Move, Edit</a:t>
            </a:r>
            <a:r>
              <a:rPr lang="en-US" sz="2400" dirty="0">
                <a:latin typeface="Verdana"/>
                <a:cs typeface="Verdana"/>
              </a:rPr>
              <a:t>, and </a:t>
            </a:r>
            <a:r>
              <a:rPr lang="en-US" sz="2400" dirty="0">
                <a:solidFill>
                  <a:srgbClr val="FFFF00"/>
                </a:solidFill>
                <a:latin typeface="Verdana"/>
                <a:cs typeface="Verdana"/>
              </a:rPr>
              <a:t>Delete.</a:t>
            </a:r>
          </a:p>
          <a:p>
            <a:pPr marL="457200" lvl="0" indent="-457200">
              <a:buClr>
                <a:srgbClr val="FFFF00"/>
              </a:buClr>
              <a:buFont typeface="+mj-lt"/>
              <a:buAutoNum type="arabicPeriod"/>
            </a:pPr>
            <a:r>
              <a:rPr lang="en-US" sz="2400" dirty="0">
                <a:latin typeface="Verdana"/>
                <a:cs typeface="Verdana"/>
              </a:rPr>
              <a:t>Tap </a:t>
            </a:r>
            <a:r>
              <a:rPr lang="en-US" sz="2400" dirty="0">
                <a:solidFill>
                  <a:srgbClr val="FFFF00"/>
                </a:solidFill>
                <a:latin typeface="Verdana"/>
                <a:cs typeface="Verdana"/>
              </a:rPr>
              <a:t>Edit</a:t>
            </a:r>
            <a:r>
              <a:rPr lang="en-US" sz="2400" dirty="0">
                <a:latin typeface="Verdana"/>
                <a:cs typeface="Verdana"/>
              </a:rPr>
              <a:t>, then customize.</a:t>
            </a:r>
          </a:p>
          <a:p>
            <a:pPr marL="457200" indent="-457200">
              <a:buClr>
                <a:srgbClr val="FFFF00"/>
              </a:buClr>
              <a:buFont typeface="+mj-lt"/>
              <a:buAutoNum type="arabicPeriod"/>
            </a:pPr>
            <a:r>
              <a:rPr lang="en-US" sz="2400" dirty="0">
                <a:latin typeface="Verdana"/>
                <a:cs typeface="Verdana"/>
              </a:rPr>
              <a:t>Tap </a:t>
            </a:r>
            <a:r>
              <a:rPr lang="en-US" sz="2400" dirty="0">
                <a:solidFill>
                  <a:srgbClr val="FFFF00"/>
                </a:solidFill>
                <a:latin typeface="Verdana"/>
                <a:cs typeface="Verdana"/>
              </a:rPr>
              <a:t>Predictable</a:t>
            </a:r>
            <a:r>
              <a:rPr lang="en-US" sz="2400" dirty="0">
                <a:latin typeface="Verdana"/>
                <a:cs typeface="Verdana"/>
              </a:rPr>
              <a:t>, tap </a:t>
            </a:r>
            <a:r>
              <a:rPr lang="en-US" sz="2400" dirty="0">
                <a:solidFill>
                  <a:srgbClr val="FFFF00"/>
                </a:solidFill>
                <a:latin typeface="Verdana"/>
                <a:cs typeface="Verdana"/>
              </a:rPr>
              <a:t>Save.</a:t>
            </a:r>
          </a:p>
        </p:txBody>
      </p:sp>
    </p:spTree>
    <p:custDataLst>
      <p:tags r:id="rId1"/>
    </p:custDataLst>
    <p:extLst>
      <p:ext uri="{BB962C8B-B14F-4D97-AF65-F5344CB8AC3E}">
        <p14:creationId xmlns:p14="http://schemas.microsoft.com/office/powerpoint/2010/main" val="411295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00" y="608434"/>
            <a:ext cx="10571998" cy="970450"/>
          </a:xfrm>
        </p:spPr>
        <p:txBody>
          <a:bodyPr/>
          <a:lstStyle/>
          <a:p>
            <a:r>
              <a:rPr lang="en-US" dirty="0">
                <a:latin typeface="Verdana"/>
                <a:cs typeface="Verdana"/>
              </a:rPr>
              <a:t>EDITING A PHRASE OR CATEGORY IMAGE</a:t>
            </a:r>
          </a:p>
        </p:txBody>
      </p:sp>
      <p:pic>
        <p:nvPicPr>
          <p:cNvPr id="7" name="Content Placeholder 6" descr="image of the categories open with the edit menu open to tap move, edit, or delete."/>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263127" y="2374191"/>
            <a:ext cx="5496789" cy="4122592"/>
          </a:xfrm>
        </p:spPr>
      </p:pic>
      <p:sp>
        <p:nvSpPr>
          <p:cNvPr id="3" name="Content Placeholder 2"/>
          <p:cNvSpPr>
            <a:spLocks noGrp="1"/>
          </p:cNvSpPr>
          <p:nvPr>
            <p:ph sz="half" idx="1"/>
          </p:nvPr>
        </p:nvSpPr>
        <p:spPr>
          <a:xfrm>
            <a:off x="5968314" y="2374191"/>
            <a:ext cx="5960559" cy="4122592"/>
          </a:xfrm>
        </p:spPr>
        <p:txBody>
          <a:bodyPr anchor="t">
            <a:noAutofit/>
          </a:bodyPr>
          <a:lstStyle/>
          <a:p>
            <a:pPr marL="457200" indent="-457200">
              <a:buClr>
                <a:srgbClr val="FFFF00"/>
              </a:buClr>
              <a:buFont typeface="+mj-lt"/>
              <a:buAutoNum type="arabicPeriod"/>
            </a:pPr>
            <a:r>
              <a:rPr lang="en-US" sz="2400" dirty="0">
                <a:latin typeface="Verdana"/>
                <a:cs typeface="Verdana"/>
              </a:rPr>
              <a:t>Choose an image from the camera roll, take a live picture, or add a picture from Predictable’s image library.</a:t>
            </a:r>
          </a:p>
          <a:p>
            <a:pPr marL="457200" indent="-457200">
              <a:buClr>
                <a:srgbClr val="FFFF00"/>
              </a:buClr>
              <a:buFont typeface="+mj-lt"/>
              <a:buAutoNum type="arabicPeriod"/>
            </a:pPr>
            <a:r>
              <a:rPr lang="en-US" sz="2400" dirty="0">
                <a:latin typeface="Verdana"/>
                <a:cs typeface="Verdana"/>
              </a:rPr>
              <a:t>Tap the </a:t>
            </a:r>
            <a:r>
              <a:rPr lang="en-US" sz="2400" dirty="0">
                <a:solidFill>
                  <a:srgbClr val="FFFF00"/>
                </a:solidFill>
                <a:latin typeface="Verdana"/>
                <a:cs typeface="Verdana"/>
              </a:rPr>
              <a:t>disc</a:t>
            </a:r>
            <a:r>
              <a:rPr lang="en-US" sz="2400" dirty="0">
                <a:latin typeface="Verdana"/>
                <a:cs typeface="Verdana"/>
              </a:rPr>
              <a:t> icon to save.</a:t>
            </a:r>
            <a:endParaRPr lang="en-US" sz="2000" dirty="0">
              <a:latin typeface="Verdana"/>
              <a:cs typeface="Verdana"/>
            </a:endParaRPr>
          </a:p>
          <a:p>
            <a:pPr marL="457200" indent="-457200">
              <a:buClr>
                <a:srgbClr val="FFFF00"/>
              </a:buClr>
              <a:buFont typeface="+mj-lt"/>
              <a:buAutoNum type="arabicPeriod"/>
            </a:pPr>
            <a:r>
              <a:rPr lang="en-US" sz="2400" dirty="0">
                <a:latin typeface="Verdana"/>
                <a:cs typeface="Verdana"/>
              </a:rPr>
              <a:t>Select </a:t>
            </a:r>
            <a:r>
              <a:rPr lang="en-US" sz="2400" dirty="0">
                <a:solidFill>
                  <a:srgbClr val="FFFF00"/>
                </a:solidFill>
                <a:latin typeface="Verdana"/>
                <a:cs typeface="Verdana"/>
              </a:rPr>
              <a:t>Predictable</a:t>
            </a:r>
            <a:r>
              <a:rPr lang="en-US" sz="2400" dirty="0">
                <a:latin typeface="Verdana"/>
                <a:cs typeface="Verdana"/>
              </a:rPr>
              <a:t> in the upper left hand corner to exit edit mode.</a:t>
            </a:r>
            <a:endParaRPr lang="en-US" sz="2000" dirty="0">
              <a:latin typeface="Verdana"/>
              <a:cs typeface="Verdana"/>
            </a:endParaRPr>
          </a:p>
          <a:p>
            <a:pPr marL="457200" indent="-457200">
              <a:buClr>
                <a:srgbClr val="FFFF00"/>
              </a:buClr>
              <a:buFont typeface="+mj-lt"/>
              <a:buAutoNum type="arabicPeriod"/>
            </a:pPr>
            <a:r>
              <a:rPr lang="en-US" sz="2400" dirty="0">
                <a:latin typeface="Verdana"/>
                <a:cs typeface="Verdana"/>
              </a:rPr>
              <a:t>Tap the </a:t>
            </a:r>
            <a:r>
              <a:rPr lang="en-US" sz="2400" dirty="0">
                <a:solidFill>
                  <a:srgbClr val="FFFF00"/>
                </a:solidFill>
                <a:latin typeface="Verdana"/>
                <a:cs typeface="Verdana"/>
              </a:rPr>
              <a:t>Keyboard</a:t>
            </a:r>
            <a:r>
              <a:rPr lang="en-US" sz="2400" dirty="0">
                <a:latin typeface="Verdana"/>
                <a:cs typeface="Verdana"/>
              </a:rPr>
              <a:t> icon to return to the keyboard.</a:t>
            </a:r>
            <a:endParaRPr lang="en-US" sz="2000" dirty="0">
              <a:latin typeface="Verdana"/>
              <a:cs typeface="Verdana"/>
            </a:endParaRPr>
          </a:p>
        </p:txBody>
      </p:sp>
    </p:spTree>
    <p:custDataLst>
      <p:tags r:id="rId1"/>
    </p:custDataLst>
    <p:extLst>
      <p:ext uri="{BB962C8B-B14F-4D97-AF65-F5344CB8AC3E}">
        <p14:creationId xmlns:p14="http://schemas.microsoft.com/office/powerpoint/2010/main" val="2995051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slide">
            <a:extLst>
              <a:ext uri="{FF2B5EF4-FFF2-40B4-BE49-F238E27FC236}">
                <a16:creationId xmlns:a16="http://schemas.microsoft.com/office/drawing/2014/main" id="{79A22C51-AD0C-459D-8A2F-87F7DC8E3436}"/>
              </a:ext>
            </a:extLst>
          </p:cNvPr>
          <p:cNvSpPr>
            <a:spLocks noGrp="1"/>
          </p:cNvSpPr>
          <p:nvPr>
            <p:ph type="title"/>
          </p:nvPr>
        </p:nvSpPr>
        <p:spPr>
          <a:xfrm>
            <a:off x="476440" y="324095"/>
            <a:ext cx="11239119" cy="1469535"/>
          </a:xfrm>
        </p:spPr>
        <p:txBody>
          <a:bodyPr/>
          <a:lstStyle/>
          <a:p>
            <a:r>
              <a:rPr lang="en-US" sz="4400" dirty="0">
                <a:latin typeface="Verdana" panose="020B0604030504040204" pitchFamily="34" charset="0"/>
                <a:ea typeface="Verdana" panose="020B0604030504040204" pitchFamily="34" charset="0"/>
              </a:rPr>
              <a:t>COMMUNICATION</a:t>
            </a:r>
            <a:br>
              <a:rPr lang="en-US" sz="4400" dirty="0">
                <a:latin typeface="Verdana" panose="020B0604030504040204" pitchFamily="34" charset="0"/>
                <a:ea typeface="Verdana" panose="020B0604030504040204" pitchFamily="34" charset="0"/>
              </a:rPr>
            </a:br>
            <a:r>
              <a:rPr lang="en-US" sz="4400" dirty="0">
                <a:latin typeface="Verdana" panose="020B0604030504040204" pitchFamily="34" charset="0"/>
                <a:ea typeface="Verdana" panose="020B0604030504040204" pitchFamily="34" charset="0"/>
              </a:rPr>
              <a:t>OVER ANY SPEAKERPHONE</a:t>
            </a:r>
          </a:p>
        </p:txBody>
      </p:sp>
      <p:pic>
        <p:nvPicPr>
          <p:cNvPr id="6" name="Content Placeholder 5" descr="Image shows an iPad mounted on a wheelchair with a cell phone mounted on the right to make a phone call through the app">
            <a:extLst>
              <a:ext uri="{FF2B5EF4-FFF2-40B4-BE49-F238E27FC236}">
                <a16:creationId xmlns:a16="http://schemas.microsoft.com/office/drawing/2014/main" id="{6EC2FD8A-922E-4016-AB77-086B857360AF}"/>
              </a:ext>
            </a:extLst>
          </p:cNvPr>
          <p:cNvPicPr>
            <a:picLocks noGrp="1" noChangeAspect="1"/>
          </p:cNvPicPr>
          <p:nvPr>
            <p:ph idx="1"/>
          </p:nvPr>
        </p:nvPicPr>
        <p:blipFill>
          <a:blip r:embed="rId4"/>
          <a:stretch>
            <a:fillRect/>
          </a:stretch>
        </p:blipFill>
        <p:spPr>
          <a:xfrm>
            <a:off x="3663795" y="2138093"/>
            <a:ext cx="5269189" cy="4583767"/>
          </a:xfrm>
        </p:spPr>
      </p:pic>
    </p:spTree>
    <p:custDataLst>
      <p:tags r:id="rId1"/>
    </p:custDataLst>
    <p:extLst>
      <p:ext uri="{BB962C8B-B14F-4D97-AF65-F5344CB8AC3E}">
        <p14:creationId xmlns:p14="http://schemas.microsoft.com/office/powerpoint/2010/main" val="14489294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slide">
            <a:extLst>
              <a:ext uri="{FF2B5EF4-FFF2-40B4-BE49-F238E27FC236}">
                <a16:creationId xmlns:a16="http://schemas.microsoft.com/office/drawing/2014/main" id="{92C212F0-375C-4771-BAC5-6AAE6A1DC602}"/>
              </a:ext>
            </a:extLst>
          </p:cNvPr>
          <p:cNvSpPr>
            <a:spLocks noGrp="1"/>
          </p:cNvSpPr>
          <p:nvPr>
            <p:ph type="title"/>
          </p:nvPr>
        </p:nvSpPr>
        <p:spPr>
          <a:xfrm>
            <a:off x="480472" y="689212"/>
            <a:ext cx="11635347" cy="970450"/>
          </a:xfrm>
        </p:spPr>
        <p:txBody>
          <a:bodyPr/>
          <a:lstStyle/>
          <a:p>
            <a:r>
              <a:rPr lang="en-US" sz="4400" dirty="0">
                <a:latin typeface="Verdana" panose="020B0604030504040204" pitchFamily="34" charset="0"/>
                <a:ea typeface="Verdana" panose="020B0604030504040204" pitchFamily="34" charset="0"/>
              </a:rPr>
              <a:t>IN-PERSON VS.</a:t>
            </a:r>
            <a:br>
              <a:rPr lang="en-US" sz="4400" dirty="0">
                <a:latin typeface="Verdana" panose="020B0604030504040204" pitchFamily="34" charset="0"/>
                <a:ea typeface="Verdana" panose="020B0604030504040204" pitchFamily="34" charset="0"/>
              </a:rPr>
            </a:br>
            <a:r>
              <a:rPr lang="en-US" sz="4400" dirty="0">
                <a:latin typeface="Verdana" panose="020B0604030504040204" pitchFamily="34" charset="0"/>
                <a:ea typeface="Verdana" panose="020B0604030504040204" pitchFamily="34" charset="0"/>
              </a:rPr>
              <a:t>DISTANCE COMMUNICATION</a:t>
            </a:r>
          </a:p>
        </p:txBody>
      </p:sp>
      <p:pic>
        <p:nvPicPr>
          <p:cNvPr id="8" name="Content Placeholder 7" descr="Image is two females face to face one standing behind a desk the other in a wheel chair having a conversation.">
            <a:extLst>
              <a:ext uri="{FF2B5EF4-FFF2-40B4-BE49-F238E27FC236}">
                <a16:creationId xmlns:a16="http://schemas.microsoft.com/office/drawing/2014/main" id="{F5AAC209-CECA-4300-B51D-09DCC3192A24}"/>
              </a:ext>
            </a:extLst>
          </p:cNvPr>
          <p:cNvPicPr>
            <a:picLocks noGrp="1" noChangeAspect="1"/>
          </p:cNvPicPr>
          <p:nvPr>
            <p:ph sz="half" idx="2"/>
          </p:nvPr>
        </p:nvPicPr>
        <p:blipFill>
          <a:blip r:embed="rId4"/>
          <a:stretch>
            <a:fillRect/>
          </a:stretch>
        </p:blipFill>
        <p:spPr>
          <a:xfrm>
            <a:off x="275190" y="2396979"/>
            <a:ext cx="5529302" cy="3771809"/>
          </a:xfrm>
        </p:spPr>
      </p:pic>
      <p:pic>
        <p:nvPicPr>
          <p:cNvPr id="5" name="Content Placeholder 4" descr="Image shows an iPad mounted on a wheelchair with a cell phone mounted on the right to make a phone call through the app">
            <a:extLst>
              <a:ext uri="{FF2B5EF4-FFF2-40B4-BE49-F238E27FC236}">
                <a16:creationId xmlns:a16="http://schemas.microsoft.com/office/drawing/2014/main" id="{AE141A07-8FCE-42D6-BEE3-B4A0CD335264}"/>
              </a:ext>
            </a:extLst>
          </p:cNvPr>
          <p:cNvPicPr>
            <a:picLocks noGrp="1" noChangeAspect="1"/>
          </p:cNvPicPr>
          <p:nvPr>
            <p:ph sz="half" idx="1"/>
          </p:nvPr>
        </p:nvPicPr>
        <p:blipFill>
          <a:blip r:embed="rId5"/>
          <a:stretch>
            <a:fillRect/>
          </a:stretch>
        </p:blipFill>
        <p:spPr>
          <a:xfrm>
            <a:off x="6717323" y="2396978"/>
            <a:ext cx="4676881" cy="4068507"/>
          </a:xfrm>
        </p:spPr>
      </p:pic>
    </p:spTree>
    <p:custDataLst>
      <p:tags r:id="rId1"/>
    </p:custDataLst>
    <p:extLst>
      <p:ext uri="{BB962C8B-B14F-4D97-AF65-F5344CB8AC3E}">
        <p14:creationId xmlns:p14="http://schemas.microsoft.com/office/powerpoint/2010/main" val="21625928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3DAEC11-3ECC-4DC3-931F-F993CA6E1B3B}"/>
              </a:ext>
            </a:extLst>
          </p:cNvPr>
          <p:cNvSpPr>
            <a:spLocks noGrp="1"/>
          </p:cNvSpPr>
          <p:nvPr>
            <p:ph sz="half" idx="2"/>
          </p:nvPr>
        </p:nvSpPr>
        <p:spPr>
          <a:xfrm>
            <a:off x="6351188" y="2393547"/>
            <a:ext cx="5194583" cy="3638764"/>
          </a:xfrm>
        </p:spPr>
        <p:txBody>
          <a:bodyPr anchor="t">
            <a:noAutofit/>
          </a:bodyPr>
          <a:lstStyle/>
          <a:p>
            <a:pPr>
              <a:buClr>
                <a:srgbClr val="FFFF00"/>
              </a:buClr>
              <a:buFont typeface="Arial" panose="020B0604020202020204" pitchFamily="34" charset="0"/>
              <a:buChar char="•"/>
            </a:pPr>
            <a:r>
              <a:rPr lang="en-US" sz="3000" dirty="0">
                <a:latin typeface="Verdana" panose="020B0604030504040204" pitchFamily="34" charset="0"/>
                <a:ea typeface="Verdana" panose="020B0604030504040204" pitchFamily="34" charset="0"/>
              </a:rPr>
              <a:t>Signs</a:t>
            </a:r>
          </a:p>
          <a:p>
            <a:pPr>
              <a:buClr>
                <a:srgbClr val="FFFF00"/>
              </a:buClr>
              <a:buFont typeface="Arial" panose="020B0604020202020204" pitchFamily="34" charset="0"/>
              <a:buChar char="•"/>
            </a:pPr>
            <a:r>
              <a:rPr lang="en-US" sz="3000" dirty="0">
                <a:latin typeface="Verdana" panose="020B0604030504040204" pitchFamily="34" charset="0"/>
                <a:ea typeface="Verdana" panose="020B0604030504040204" pitchFamily="34" charset="0"/>
              </a:rPr>
              <a:t>Facial expressions</a:t>
            </a:r>
          </a:p>
          <a:p>
            <a:pPr>
              <a:buClr>
                <a:srgbClr val="FFFF00"/>
              </a:buClr>
              <a:buFont typeface="Arial" panose="020B0604020202020204" pitchFamily="34" charset="0"/>
              <a:buChar char="•"/>
            </a:pPr>
            <a:r>
              <a:rPr lang="en-US" sz="3000" dirty="0">
                <a:latin typeface="Verdana" panose="020B0604030504040204" pitchFamily="34" charset="0"/>
                <a:ea typeface="Verdana" panose="020B0604030504040204" pitchFamily="34" charset="0"/>
              </a:rPr>
              <a:t>Gestures</a:t>
            </a:r>
          </a:p>
          <a:p>
            <a:pPr>
              <a:buClr>
                <a:srgbClr val="FFFF00"/>
              </a:buClr>
              <a:buFont typeface="Arial" panose="020B0604020202020204" pitchFamily="34" charset="0"/>
              <a:buChar char="•"/>
            </a:pPr>
            <a:r>
              <a:rPr lang="en-US" sz="3000" dirty="0">
                <a:latin typeface="Verdana" panose="020B0604030504040204" pitchFamily="34" charset="0"/>
                <a:ea typeface="Verdana" panose="020B0604030504040204" pitchFamily="34" charset="0"/>
              </a:rPr>
              <a:t>Vocalizations</a:t>
            </a:r>
          </a:p>
          <a:p>
            <a:pPr>
              <a:buClr>
                <a:srgbClr val="FFFF00"/>
              </a:buClr>
              <a:buFont typeface="Arial" panose="020B0604020202020204" pitchFamily="34" charset="0"/>
              <a:buChar char="•"/>
            </a:pPr>
            <a:r>
              <a:rPr lang="en-US" sz="3000" dirty="0">
                <a:latin typeface="Verdana" panose="020B0604030504040204" pitchFamily="34" charset="0"/>
                <a:ea typeface="Verdana" panose="020B0604030504040204" pitchFamily="34" charset="0"/>
              </a:rPr>
              <a:t>Context</a:t>
            </a:r>
          </a:p>
          <a:p>
            <a:pPr>
              <a:buClr>
                <a:srgbClr val="FFFF00"/>
              </a:buClr>
              <a:buFont typeface="Arial" panose="020B0604020202020204" pitchFamily="34" charset="0"/>
              <a:buChar char="•"/>
            </a:pPr>
            <a:r>
              <a:rPr lang="en-US" sz="3000" dirty="0">
                <a:latin typeface="Verdana" panose="020B0604030504040204" pitchFamily="34" charset="0"/>
                <a:ea typeface="Verdana" panose="020B0604030504040204" pitchFamily="34" charset="0"/>
              </a:rPr>
              <a:t>Communication device</a:t>
            </a:r>
          </a:p>
        </p:txBody>
      </p:sp>
      <p:pic>
        <p:nvPicPr>
          <p:cNvPr id="5" name="Content Placeholder 4" descr="Image is two females face to face one standing behind a desk the other in a wheel chair having a conversation.">
            <a:extLst>
              <a:ext uri="{FF2B5EF4-FFF2-40B4-BE49-F238E27FC236}">
                <a16:creationId xmlns:a16="http://schemas.microsoft.com/office/drawing/2014/main" id="{125CA6AE-CFAB-406C-A350-B1CEE5D1774D}"/>
              </a:ext>
            </a:extLst>
          </p:cNvPr>
          <p:cNvPicPr>
            <a:picLocks noGrp="1" noChangeAspect="1"/>
          </p:cNvPicPr>
          <p:nvPr>
            <p:ph sz="half" idx="1"/>
          </p:nvPr>
        </p:nvPicPr>
        <p:blipFill>
          <a:blip r:embed="rId4"/>
          <a:stretch>
            <a:fillRect/>
          </a:stretch>
        </p:blipFill>
        <p:spPr>
          <a:xfrm>
            <a:off x="409432" y="2393547"/>
            <a:ext cx="5594493" cy="3775241"/>
          </a:xfrm>
        </p:spPr>
      </p:pic>
      <p:sp>
        <p:nvSpPr>
          <p:cNvPr id="2" name="Title slide">
            <a:extLst>
              <a:ext uri="{FF2B5EF4-FFF2-40B4-BE49-F238E27FC236}">
                <a16:creationId xmlns:a16="http://schemas.microsoft.com/office/drawing/2014/main" id="{92C212F0-375C-4771-BAC5-6AAE6A1DC602}"/>
              </a:ext>
            </a:extLst>
          </p:cNvPr>
          <p:cNvSpPr>
            <a:spLocks noGrp="1"/>
          </p:cNvSpPr>
          <p:nvPr>
            <p:ph type="title"/>
          </p:nvPr>
        </p:nvSpPr>
        <p:spPr>
          <a:xfrm>
            <a:off x="409432" y="340464"/>
            <a:ext cx="10571998" cy="970450"/>
          </a:xfrm>
        </p:spPr>
        <p:txBody>
          <a:bodyPr/>
          <a:lstStyle/>
          <a:p>
            <a:r>
              <a:rPr lang="en-US" sz="4400" dirty="0">
                <a:latin typeface="Verdana" panose="020B0604030504040204" pitchFamily="34" charset="0"/>
                <a:ea typeface="Verdana" panose="020B0604030504040204" pitchFamily="34" charset="0"/>
              </a:rPr>
              <a:t>YOU CAN HEAR ME &amp; SEE ME</a:t>
            </a:r>
          </a:p>
        </p:txBody>
      </p:sp>
    </p:spTree>
    <p:custDataLst>
      <p:tags r:id="rId1"/>
    </p:custDataLst>
    <p:extLst>
      <p:ext uri="{BB962C8B-B14F-4D97-AF65-F5344CB8AC3E}">
        <p14:creationId xmlns:p14="http://schemas.microsoft.com/office/powerpoint/2010/main" val="2394309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slide">
            <a:extLst>
              <a:ext uri="{FF2B5EF4-FFF2-40B4-BE49-F238E27FC236}">
                <a16:creationId xmlns:a16="http://schemas.microsoft.com/office/drawing/2014/main" id="{92C212F0-375C-4771-BAC5-6AAE6A1DC602}"/>
              </a:ext>
            </a:extLst>
          </p:cNvPr>
          <p:cNvSpPr>
            <a:spLocks noGrp="1"/>
          </p:cNvSpPr>
          <p:nvPr>
            <p:ph type="title"/>
          </p:nvPr>
        </p:nvSpPr>
        <p:spPr>
          <a:xfrm>
            <a:off x="652069" y="511725"/>
            <a:ext cx="10393015" cy="970450"/>
          </a:xfrm>
        </p:spPr>
        <p:txBody>
          <a:bodyPr/>
          <a:lstStyle/>
          <a:p>
            <a:r>
              <a:rPr lang="en-US" sz="4400" dirty="0">
                <a:latin typeface="Verdana" panose="020B0604030504040204" pitchFamily="34" charset="0"/>
                <a:ea typeface="Verdana" panose="020B0604030504040204" pitchFamily="34" charset="0"/>
              </a:rPr>
              <a:t>YOU CAN ONLY HEAR ME</a:t>
            </a:r>
          </a:p>
        </p:txBody>
      </p:sp>
      <p:pic>
        <p:nvPicPr>
          <p:cNvPr id="7" name="Content Placeholder 6" descr="image of Predictable being used on the iPad">
            <a:extLst>
              <a:ext uri="{FF2B5EF4-FFF2-40B4-BE49-F238E27FC236}">
                <a16:creationId xmlns:a16="http://schemas.microsoft.com/office/drawing/2014/main" id="{0DEAE7B6-949F-44DF-AF34-E7FEBE92514D}"/>
              </a:ext>
            </a:extLst>
          </p:cNvPr>
          <p:cNvPicPr>
            <a:picLocks noGrp="1" noChangeAspect="1"/>
          </p:cNvPicPr>
          <p:nvPr>
            <p:ph sz="half" idx="1"/>
          </p:nvPr>
        </p:nvPicPr>
        <p:blipFill>
          <a:blip r:embed="rId4"/>
          <a:stretch>
            <a:fillRect/>
          </a:stretch>
        </p:blipFill>
        <p:spPr>
          <a:xfrm>
            <a:off x="652070" y="2459566"/>
            <a:ext cx="4796558" cy="4172616"/>
          </a:xfrm>
        </p:spPr>
      </p:pic>
      <p:sp>
        <p:nvSpPr>
          <p:cNvPr id="8" name="Content Placeholder 5">
            <a:extLst>
              <a:ext uri="{FF2B5EF4-FFF2-40B4-BE49-F238E27FC236}">
                <a16:creationId xmlns:a16="http://schemas.microsoft.com/office/drawing/2014/main" id="{477D5FF9-7220-4173-BEDD-35C371062C6C}"/>
              </a:ext>
            </a:extLst>
          </p:cNvPr>
          <p:cNvSpPr>
            <a:spLocks noGrp="1"/>
          </p:cNvSpPr>
          <p:nvPr>
            <p:ph sz="half" idx="2"/>
          </p:nvPr>
        </p:nvSpPr>
        <p:spPr>
          <a:xfrm>
            <a:off x="6345630" y="2459566"/>
            <a:ext cx="5194300" cy="3424930"/>
          </a:xfrm>
        </p:spPr>
        <p:txBody>
          <a:bodyPr anchor="t">
            <a:noAutofit/>
          </a:bodyPr>
          <a:lstStyle/>
          <a:p>
            <a:pPr>
              <a:buClr>
                <a:srgbClr val="FFFF00"/>
              </a:buClr>
              <a:buFont typeface="Arial" panose="020B0604020202020204" pitchFamily="34" charset="0"/>
              <a:buChar char="•"/>
            </a:pPr>
            <a:r>
              <a:rPr lang="en-US" sz="3000" dirty="0">
                <a:latin typeface="Verdana" panose="020B0604030504040204" pitchFamily="34" charset="0"/>
                <a:ea typeface="Verdana" panose="020B0604030504040204" pitchFamily="34" charset="0"/>
              </a:rPr>
              <a:t>Vocalizations</a:t>
            </a:r>
          </a:p>
          <a:p>
            <a:pPr>
              <a:buClr>
                <a:srgbClr val="FFFF00"/>
              </a:buClr>
              <a:buFont typeface="Arial" panose="020B0604020202020204" pitchFamily="34" charset="0"/>
              <a:buChar char="•"/>
            </a:pPr>
            <a:r>
              <a:rPr lang="en-US" sz="3000" dirty="0">
                <a:latin typeface="Verdana" panose="020B0604030504040204" pitchFamily="34" charset="0"/>
                <a:ea typeface="Verdana" panose="020B0604030504040204" pitchFamily="34" charset="0"/>
              </a:rPr>
              <a:t>Context</a:t>
            </a:r>
          </a:p>
          <a:p>
            <a:pPr>
              <a:buClr>
                <a:srgbClr val="FFFF00"/>
              </a:buClr>
              <a:buFont typeface="Arial" panose="020B0604020202020204" pitchFamily="34" charset="0"/>
              <a:buChar char="•"/>
            </a:pPr>
            <a:r>
              <a:rPr lang="en-US" sz="3000" dirty="0">
                <a:latin typeface="Verdana" panose="020B0604030504040204" pitchFamily="34" charset="0"/>
                <a:ea typeface="Verdana" panose="020B0604030504040204" pitchFamily="34" charset="0"/>
              </a:rPr>
              <a:t>Communication device</a:t>
            </a:r>
          </a:p>
        </p:txBody>
      </p:sp>
    </p:spTree>
    <p:custDataLst>
      <p:tags r:id="rId1"/>
    </p:custDataLst>
    <p:extLst>
      <p:ext uri="{BB962C8B-B14F-4D97-AF65-F5344CB8AC3E}">
        <p14:creationId xmlns:p14="http://schemas.microsoft.com/office/powerpoint/2010/main" val="301543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700"/>
                                  </p:stCondLst>
                                  <p:childTnLst>
                                    <p:set>
                                      <p:cBhvr>
                                        <p:cTn id="6" dur="1" fill="hold">
                                          <p:stCondLst>
                                            <p:cond delay="0"/>
                                          </p:stCondLst>
                                        </p:cTn>
                                        <p:tgtEl>
                                          <p:spTgt spid="8">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EA8D5896-508E-41E8-8CAB-2BFA7C5C1692}"/>
              </a:ext>
            </a:extLst>
          </p:cNvPr>
          <p:cNvSpPr>
            <a:spLocks noGrp="1"/>
          </p:cNvSpPr>
          <p:nvPr>
            <p:ph type="title"/>
          </p:nvPr>
        </p:nvSpPr>
        <p:spPr>
          <a:xfrm>
            <a:off x="574026" y="373446"/>
            <a:ext cx="10571998" cy="970450"/>
          </a:xfrm>
        </p:spPr>
        <p:txBody>
          <a:bodyPr/>
          <a:lstStyle/>
          <a:p>
            <a:r>
              <a:rPr lang="en-US" sz="4400" dirty="0">
                <a:latin typeface="Verdana" panose="020B0604030504040204" pitchFamily="34" charset="0"/>
                <a:ea typeface="Verdana" panose="020B0604030504040204" pitchFamily="34" charset="0"/>
              </a:rPr>
              <a:t>PURPOSE OF A PHONE SCRIPT</a:t>
            </a:r>
          </a:p>
        </p:txBody>
      </p:sp>
      <p:pic>
        <p:nvPicPr>
          <p:cNvPr id="6" name="Content Placeholder 5" descr="Image is of a female sitting at a table using her iPad with a communication app">
            <a:extLst>
              <a:ext uri="{FF2B5EF4-FFF2-40B4-BE49-F238E27FC236}">
                <a16:creationId xmlns:a16="http://schemas.microsoft.com/office/drawing/2014/main" id="{932B7D52-1011-48A0-A0A8-32DA1F81D193}"/>
              </a:ext>
            </a:extLst>
          </p:cNvPr>
          <p:cNvPicPr>
            <a:picLocks noGrp="1" noChangeAspect="1"/>
          </p:cNvPicPr>
          <p:nvPr>
            <p:ph sz="half" idx="2"/>
          </p:nvPr>
        </p:nvPicPr>
        <p:blipFill>
          <a:blip r:embed="rId4"/>
          <a:stretch>
            <a:fillRect/>
          </a:stretch>
        </p:blipFill>
        <p:spPr>
          <a:xfrm>
            <a:off x="686726" y="2402169"/>
            <a:ext cx="4990301" cy="3888740"/>
          </a:xfrm>
        </p:spPr>
      </p:pic>
      <p:sp>
        <p:nvSpPr>
          <p:cNvPr id="3" name="Content Placeholder 2">
            <a:extLst>
              <a:ext uri="{FF2B5EF4-FFF2-40B4-BE49-F238E27FC236}">
                <a16:creationId xmlns:a16="http://schemas.microsoft.com/office/drawing/2014/main" id="{80EAE37B-1467-4844-8015-73079390BA65}"/>
              </a:ext>
            </a:extLst>
          </p:cNvPr>
          <p:cNvSpPr>
            <a:spLocks noGrp="1"/>
          </p:cNvSpPr>
          <p:nvPr>
            <p:ph sz="half" idx="1"/>
          </p:nvPr>
        </p:nvSpPr>
        <p:spPr>
          <a:xfrm>
            <a:off x="6514974" y="2402169"/>
            <a:ext cx="5185873" cy="3888953"/>
          </a:xfrm>
        </p:spPr>
        <p:txBody>
          <a:bodyPr anchor="t">
            <a:normAutofit/>
          </a:bodyPr>
          <a:lstStyle/>
          <a:p>
            <a:pPr>
              <a:buClr>
                <a:srgbClr val="FFFF00"/>
              </a:buClr>
              <a:buFont typeface="Arial"/>
              <a:buChar char="•"/>
            </a:pPr>
            <a:r>
              <a:rPr lang="en-US" sz="3000" dirty="0">
                <a:latin typeface="Verdana" panose="020B0604030504040204" pitchFamily="34" charset="0"/>
                <a:ea typeface="Verdana" panose="020B0604030504040204" pitchFamily="34" charset="0"/>
              </a:rPr>
              <a:t>Speed up communication</a:t>
            </a:r>
          </a:p>
          <a:p>
            <a:pPr>
              <a:buClr>
                <a:srgbClr val="FFFF00"/>
              </a:buClr>
              <a:buFont typeface="Arial"/>
              <a:buChar char="•"/>
            </a:pPr>
            <a:r>
              <a:rPr lang="en-US" sz="3000" dirty="0">
                <a:latin typeface="Verdana" panose="020B0604030504040204" pitchFamily="34" charset="0"/>
                <a:ea typeface="Verdana" panose="020B0604030504040204" pitchFamily="34" charset="0"/>
              </a:rPr>
              <a:t>Get your main point across accurately</a:t>
            </a:r>
          </a:p>
          <a:p>
            <a:pPr>
              <a:buClr>
                <a:srgbClr val="FFFF00"/>
              </a:buClr>
              <a:buFont typeface="Arial"/>
              <a:buChar char="•"/>
            </a:pPr>
            <a:r>
              <a:rPr lang="en-US" sz="3000" dirty="0">
                <a:latin typeface="Verdana" panose="020B0604030504040204" pitchFamily="34" charset="0"/>
                <a:ea typeface="Verdana" panose="020B0604030504040204" pitchFamily="34" charset="0"/>
              </a:rPr>
              <a:t>Control the conversation</a:t>
            </a:r>
          </a:p>
          <a:p>
            <a:pPr>
              <a:buClr>
                <a:srgbClr val="FFFF00"/>
              </a:buClr>
              <a:buFont typeface="Arial"/>
              <a:buChar char="•"/>
            </a:pPr>
            <a:r>
              <a:rPr lang="en-US" sz="3000" dirty="0">
                <a:latin typeface="Verdana" panose="020B0604030504040204" pitchFamily="34" charset="0"/>
                <a:ea typeface="Verdana" panose="020B0604030504040204" pitchFamily="34" charset="0"/>
              </a:rPr>
              <a:t>Repair breakdowns</a:t>
            </a:r>
          </a:p>
        </p:txBody>
      </p:sp>
    </p:spTree>
    <p:custDataLst>
      <p:tags r:id="rId1"/>
    </p:custDataLst>
    <p:extLst>
      <p:ext uri="{BB962C8B-B14F-4D97-AF65-F5344CB8AC3E}">
        <p14:creationId xmlns:p14="http://schemas.microsoft.com/office/powerpoint/2010/main" val="379712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EA8D5896-508E-41E8-8CAB-2BFA7C5C1692}"/>
              </a:ext>
            </a:extLst>
          </p:cNvPr>
          <p:cNvSpPr>
            <a:spLocks noGrp="1"/>
          </p:cNvSpPr>
          <p:nvPr>
            <p:ph type="title"/>
          </p:nvPr>
        </p:nvSpPr>
        <p:spPr/>
        <p:txBody>
          <a:bodyPr/>
          <a:lstStyle/>
          <a:p>
            <a:r>
              <a:rPr lang="en-US" sz="4400" dirty="0">
                <a:latin typeface="Verdana"/>
                <a:ea typeface="Verdana" panose="020B0604030504040204" pitchFamily="34" charset="0"/>
                <a:cs typeface="Verdana"/>
              </a:rPr>
              <a:t>CONTENTS OF A PHONE SCRIPT</a:t>
            </a:r>
          </a:p>
        </p:txBody>
      </p:sp>
      <p:pic>
        <p:nvPicPr>
          <p:cNvPr id="5" name="Content Placeholder 1" descr="image of the categories page open with favourite category first and chat category second.">
            <a:extLst>
              <a:ext uri="{FF2B5EF4-FFF2-40B4-BE49-F238E27FC236}">
                <a16:creationId xmlns:a16="http://schemas.microsoft.com/office/drawing/2014/main" id="{EBEAC19A-0F31-422B-9EF8-76FF27CCE163}"/>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28559" y="2295939"/>
            <a:ext cx="5658777" cy="4244082"/>
          </a:xfrm>
        </p:spPr>
      </p:pic>
      <p:sp>
        <p:nvSpPr>
          <p:cNvPr id="3" name="Content Placeholder 2">
            <a:extLst>
              <a:ext uri="{FF2B5EF4-FFF2-40B4-BE49-F238E27FC236}">
                <a16:creationId xmlns:a16="http://schemas.microsoft.com/office/drawing/2014/main" id="{80EAE37B-1467-4844-8015-73079390BA65}"/>
              </a:ext>
            </a:extLst>
          </p:cNvPr>
          <p:cNvSpPr>
            <a:spLocks noGrp="1"/>
          </p:cNvSpPr>
          <p:nvPr>
            <p:ph sz="half" idx="1"/>
          </p:nvPr>
        </p:nvSpPr>
        <p:spPr>
          <a:xfrm>
            <a:off x="6736268" y="2494105"/>
            <a:ext cx="5256950" cy="3502823"/>
          </a:xfrm>
        </p:spPr>
        <p:txBody>
          <a:bodyPr anchor="t">
            <a:normAutofit/>
          </a:bodyPr>
          <a:lstStyle/>
          <a:p>
            <a:pPr>
              <a:buClr>
                <a:srgbClr val="FFFF00"/>
              </a:buClr>
              <a:buFont typeface="Arial"/>
              <a:buChar char="•"/>
            </a:pPr>
            <a:r>
              <a:rPr lang="en-US" sz="3000" dirty="0">
                <a:latin typeface="Verdana"/>
                <a:ea typeface="Verdana" panose="020B0604030504040204" pitchFamily="34" charset="0"/>
                <a:cs typeface="Verdana"/>
              </a:rPr>
              <a:t>Manage the call</a:t>
            </a:r>
          </a:p>
          <a:p>
            <a:pPr>
              <a:buClr>
                <a:srgbClr val="FFFF00"/>
              </a:buClr>
              <a:buFont typeface="Arial"/>
              <a:buChar char="•"/>
            </a:pPr>
            <a:r>
              <a:rPr lang="en-US" sz="3000" dirty="0">
                <a:latin typeface="Verdana"/>
                <a:ea typeface="Verdana" panose="020B0604030504040204" pitchFamily="34" charset="0"/>
                <a:cs typeface="Verdana"/>
              </a:rPr>
              <a:t>Greetings &amp; Closings</a:t>
            </a:r>
          </a:p>
          <a:p>
            <a:pPr>
              <a:buClr>
                <a:srgbClr val="FFFF00"/>
              </a:buClr>
              <a:buFont typeface="Arial"/>
              <a:buChar char="•"/>
            </a:pPr>
            <a:r>
              <a:rPr lang="en-US" sz="3000" dirty="0">
                <a:latin typeface="Verdana"/>
                <a:ea typeface="Verdana" panose="020B0604030504040204" pitchFamily="34" charset="0"/>
                <a:cs typeface="Verdana"/>
              </a:rPr>
              <a:t>Repair breakdowns</a:t>
            </a:r>
          </a:p>
          <a:p>
            <a:pPr>
              <a:buClr>
                <a:srgbClr val="FFFF00"/>
              </a:buClr>
              <a:buFont typeface="Arial"/>
              <a:buChar char="•"/>
            </a:pPr>
            <a:r>
              <a:rPr lang="en-US" sz="3000" dirty="0">
                <a:latin typeface="Verdana"/>
                <a:ea typeface="Verdana" panose="020B0604030504040204" pitchFamily="34" charset="0"/>
                <a:cs typeface="Verdana"/>
              </a:rPr>
              <a:t>Share the main message</a:t>
            </a:r>
          </a:p>
        </p:txBody>
      </p:sp>
    </p:spTree>
    <p:custDataLst>
      <p:tags r:id="rId1"/>
    </p:custDataLst>
    <p:extLst>
      <p:ext uri="{BB962C8B-B14F-4D97-AF65-F5344CB8AC3E}">
        <p14:creationId xmlns:p14="http://schemas.microsoft.com/office/powerpoint/2010/main" val="127210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Verdana"/>
                <a:cs typeface="Verdana"/>
              </a:rPr>
              <a:t>PHONE CHAT: ADDING A CATEGORY</a:t>
            </a:r>
          </a:p>
        </p:txBody>
      </p:sp>
      <p:pic>
        <p:nvPicPr>
          <p:cNvPr id="7" name="Content Placeholder 6" descr="image of the Add Category menu open to change category label and image."/>
          <p:cNvPicPr>
            <a:picLocks noGrp="1" noChangeAspect="1"/>
          </p:cNvPicPr>
          <p:nvPr>
            <p:ph sz="quarter" idx="4"/>
          </p:nvPr>
        </p:nvPicPr>
        <p:blipFill rotWithShape="1">
          <a:blip r:embed="rId4">
            <a:extLst>
              <a:ext uri="{28A0092B-C50C-407E-A947-70E740481C1C}">
                <a14:useLocalDpi xmlns:a14="http://schemas.microsoft.com/office/drawing/2010/main" val="0"/>
              </a:ext>
            </a:extLst>
          </a:blip>
          <a:srcRect l="-989" r="-1900"/>
          <a:stretch/>
        </p:blipFill>
        <p:spPr>
          <a:xfrm>
            <a:off x="143436" y="2254736"/>
            <a:ext cx="5701554" cy="4156076"/>
          </a:xfrm>
        </p:spPr>
      </p:pic>
      <p:sp>
        <p:nvSpPr>
          <p:cNvPr id="4" name="Content Placeholder 3"/>
          <p:cNvSpPr>
            <a:spLocks noGrp="1"/>
          </p:cNvSpPr>
          <p:nvPr>
            <p:ph sz="half" idx="2"/>
          </p:nvPr>
        </p:nvSpPr>
        <p:spPr>
          <a:xfrm>
            <a:off x="6096001" y="2297481"/>
            <a:ext cx="5613756" cy="3305546"/>
          </a:xfrm>
        </p:spPr>
        <p:txBody>
          <a:bodyPr anchor="t">
            <a:noAutofit/>
          </a:bodyPr>
          <a:lstStyle/>
          <a:p>
            <a:pPr marL="457200" lvl="0" indent="-457200">
              <a:buClr>
                <a:srgbClr val="FFFF00"/>
              </a:buClr>
              <a:buFont typeface="+mj-lt"/>
              <a:buAutoNum type="arabicPeriod"/>
            </a:pPr>
            <a:r>
              <a:rPr lang="en-US" sz="3000" dirty="0">
                <a:latin typeface="Verdana"/>
                <a:cs typeface="Verdana"/>
              </a:rPr>
              <a:t>Tap the </a:t>
            </a:r>
            <a:r>
              <a:rPr lang="en-US" sz="3000" dirty="0">
                <a:solidFill>
                  <a:srgbClr val="FFFF00"/>
                </a:solidFill>
                <a:latin typeface="Verdana"/>
                <a:cs typeface="Verdana"/>
              </a:rPr>
              <a:t>Phrases Quick Key </a:t>
            </a:r>
            <a:r>
              <a:rPr lang="en-US" sz="3000" dirty="0">
                <a:latin typeface="Verdana"/>
                <a:cs typeface="Verdana"/>
              </a:rPr>
              <a:t>icon.</a:t>
            </a:r>
          </a:p>
          <a:p>
            <a:pPr marL="457200" indent="-457200">
              <a:buClr>
                <a:srgbClr val="FFFF00"/>
              </a:buClr>
              <a:buFont typeface="+mj-lt"/>
              <a:buAutoNum type="arabicPeriod"/>
            </a:pPr>
            <a:r>
              <a:rPr lang="en-US" sz="3200" dirty="0">
                <a:latin typeface="Verdana"/>
                <a:cs typeface="Verdana"/>
              </a:rPr>
              <a:t>Tap the </a:t>
            </a:r>
            <a:r>
              <a:rPr lang="en-US" sz="3200" dirty="0">
                <a:solidFill>
                  <a:srgbClr val="FFFF00"/>
                </a:solidFill>
                <a:latin typeface="Verdana"/>
                <a:cs typeface="Verdana"/>
              </a:rPr>
              <a:t>Pencil</a:t>
            </a:r>
            <a:r>
              <a:rPr lang="en-US" sz="3200" dirty="0">
                <a:latin typeface="Verdana"/>
                <a:cs typeface="Verdana"/>
              </a:rPr>
              <a:t> icon.</a:t>
            </a:r>
          </a:p>
          <a:p>
            <a:pPr marL="457200" lvl="0" indent="-457200">
              <a:buClr>
                <a:srgbClr val="FFFF00"/>
              </a:buClr>
              <a:buFont typeface="+mj-lt"/>
              <a:buAutoNum type="arabicPeriod"/>
            </a:pPr>
            <a:r>
              <a:rPr lang="en-US" sz="3000" dirty="0">
                <a:latin typeface="Verdana"/>
                <a:cs typeface="Verdana"/>
              </a:rPr>
              <a:t>Tap </a:t>
            </a:r>
            <a:r>
              <a:rPr lang="en-US" sz="3000" dirty="0">
                <a:solidFill>
                  <a:srgbClr val="FFFF00"/>
                </a:solidFill>
                <a:latin typeface="Verdana"/>
                <a:cs typeface="Verdana"/>
              </a:rPr>
              <a:t>Add Category. </a:t>
            </a:r>
          </a:p>
          <a:p>
            <a:pPr marL="457200" lvl="0" indent="-457200">
              <a:buClr>
                <a:srgbClr val="FFFF00"/>
              </a:buClr>
              <a:buFont typeface="+mj-lt"/>
              <a:buAutoNum type="arabicPeriod"/>
            </a:pPr>
            <a:r>
              <a:rPr lang="en-US" sz="3000" dirty="0">
                <a:latin typeface="Verdana"/>
                <a:cs typeface="Verdana"/>
              </a:rPr>
              <a:t>Type a </a:t>
            </a:r>
            <a:r>
              <a:rPr lang="en-US" sz="3000" dirty="0">
                <a:solidFill>
                  <a:srgbClr val="FFFF00"/>
                </a:solidFill>
                <a:latin typeface="Verdana"/>
                <a:cs typeface="Verdana"/>
              </a:rPr>
              <a:t>Category Name.</a:t>
            </a:r>
          </a:p>
          <a:p>
            <a:pPr marL="457200" lvl="0" indent="-457200">
              <a:buClr>
                <a:srgbClr val="FFFF00"/>
              </a:buClr>
              <a:buFont typeface="+mj-lt"/>
              <a:buAutoNum type="arabicPeriod"/>
            </a:pPr>
            <a:r>
              <a:rPr lang="en-US" sz="3000" dirty="0">
                <a:solidFill>
                  <a:srgbClr val="FFFFFF"/>
                </a:solidFill>
                <a:latin typeface="Verdana"/>
                <a:cs typeface="Verdana"/>
              </a:rPr>
              <a:t>Tap</a:t>
            </a:r>
            <a:r>
              <a:rPr lang="en-US" sz="3000" dirty="0">
                <a:solidFill>
                  <a:srgbClr val="FFFF00"/>
                </a:solidFill>
                <a:latin typeface="Verdana"/>
                <a:cs typeface="Verdana"/>
              </a:rPr>
              <a:t> Predictable, </a:t>
            </a:r>
            <a:r>
              <a:rPr lang="en-US" sz="3000" dirty="0">
                <a:latin typeface="Verdana"/>
                <a:cs typeface="Verdana"/>
              </a:rPr>
              <a:t>then tap </a:t>
            </a:r>
            <a:r>
              <a:rPr lang="en-US" sz="3000" dirty="0">
                <a:solidFill>
                  <a:srgbClr val="FFFF00"/>
                </a:solidFill>
                <a:latin typeface="Verdana"/>
                <a:cs typeface="Verdana"/>
              </a:rPr>
              <a:t>Save.</a:t>
            </a:r>
          </a:p>
        </p:txBody>
      </p:sp>
    </p:spTree>
    <p:custDataLst>
      <p:tags r:id="rId1"/>
    </p:custDataLst>
    <p:extLst>
      <p:ext uri="{BB962C8B-B14F-4D97-AF65-F5344CB8AC3E}">
        <p14:creationId xmlns:p14="http://schemas.microsoft.com/office/powerpoint/2010/main" val="1264484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741C8-F7EA-493D-87C2-FC4BB3B73BDC}"/>
              </a:ext>
            </a:extLst>
          </p:cNvPr>
          <p:cNvSpPr>
            <a:spLocks noGrp="1"/>
          </p:cNvSpPr>
          <p:nvPr>
            <p:ph type="title"/>
          </p:nvPr>
        </p:nvSpPr>
        <p:spPr/>
        <p:txBody>
          <a:bodyPr/>
          <a:lstStyle/>
          <a:p>
            <a:r>
              <a:rPr lang="en-US" sz="4400" dirty="0">
                <a:latin typeface="Verdana" panose="020B0604030504040204" pitchFamily="34" charset="0"/>
                <a:ea typeface="Verdana" panose="020B0604030504040204" pitchFamily="34" charset="0"/>
              </a:rPr>
              <a:t>PREDICTABLE IN ACTION</a:t>
            </a:r>
          </a:p>
        </p:txBody>
      </p:sp>
      <p:pic>
        <p:nvPicPr>
          <p:cNvPr id="3" name="Online Media 2" descr="This video shows a women using the Predictable app to make a phone call">
            <a:hlinkClick r:id="" action="ppaction://media"/>
            <a:extLst>
              <a:ext uri="{FF2B5EF4-FFF2-40B4-BE49-F238E27FC236}">
                <a16:creationId xmlns:a16="http://schemas.microsoft.com/office/drawing/2014/main" id="{9ECB0A78-1F52-426B-9BD0-3CEE518B55D2}"/>
              </a:ext>
            </a:extLst>
          </p:cNvPr>
          <p:cNvPicPr>
            <a:picLocks noGrp="1" noRot="1" noChangeAspect="1"/>
          </p:cNvPicPr>
          <p:nvPr>
            <p:ph idx="1"/>
            <a:videoFile r:link="rId2"/>
          </p:nvPr>
        </p:nvPicPr>
        <p:blipFill>
          <a:blip r:embed="rId5"/>
          <a:stretch>
            <a:fillRect/>
          </a:stretch>
        </p:blipFill>
        <p:spPr>
          <a:xfrm>
            <a:off x="2747974" y="2121631"/>
            <a:ext cx="7920026" cy="4455015"/>
          </a:xfrm>
          <a:prstGeom prst="rect">
            <a:avLst/>
          </a:prstGeom>
        </p:spPr>
      </p:pic>
    </p:spTree>
    <p:custDataLst>
      <p:tags r:id="rId1"/>
    </p:custDataLst>
    <p:extLst>
      <p:ext uri="{BB962C8B-B14F-4D97-AF65-F5344CB8AC3E}">
        <p14:creationId xmlns:p14="http://schemas.microsoft.com/office/powerpoint/2010/main" val="3443065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999" y="447188"/>
            <a:ext cx="10842709" cy="970450"/>
          </a:xfrm>
        </p:spPr>
        <p:txBody>
          <a:bodyPr/>
          <a:lstStyle/>
          <a:p>
            <a:r>
              <a:rPr lang="en-US" sz="4400" dirty="0">
                <a:latin typeface="Verdana"/>
                <a:cs typeface="Verdana"/>
              </a:rPr>
              <a:t>PHONE CHAT: ADDING A PHRASE</a:t>
            </a:r>
          </a:p>
        </p:txBody>
      </p:sp>
      <p:pic>
        <p:nvPicPr>
          <p:cNvPr id="5" name="Content Placeholder 4" descr="image of categories open and edit mode active. Add phrase icon presents at the bottom right."/>
          <p:cNvPicPr>
            <a:picLocks noGrp="1" noChangeAspect="1"/>
          </p:cNvPicPr>
          <p:nvPr>
            <p:ph sz="half" idx="2"/>
          </p:nvPr>
        </p:nvPicPr>
        <p:blipFill>
          <a:blip r:embed="rId4">
            <a:extLst>
              <a:ext uri="{28A0092B-C50C-407E-A947-70E740481C1C}">
                <a14:useLocalDpi xmlns:a14="http://schemas.microsoft.com/office/drawing/2010/main" val="0"/>
              </a:ext>
            </a:extLst>
          </a:blip>
          <a:srcRect t="-8567" b="-8567"/>
          <a:stretch>
            <a:fillRect/>
          </a:stretch>
        </p:blipFill>
        <p:spPr>
          <a:xfrm>
            <a:off x="306803" y="2100423"/>
            <a:ext cx="5112676" cy="4491474"/>
          </a:xfrm>
        </p:spPr>
      </p:pic>
      <p:cxnSp>
        <p:nvCxnSpPr>
          <p:cNvPr id="6" name="Straight Arrow Connector 5" descr="The image is a red arrow pointing to the word.">
            <a:extLst>
              <a:ext uri="{FF2B5EF4-FFF2-40B4-BE49-F238E27FC236}">
                <a16:creationId xmlns:a16="http://schemas.microsoft.com/office/drawing/2014/main" id="{C0D50AF1-611C-48DA-86A1-B6B5446295BD}"/>
              </a:ext>
            </a:extLst>
          </p:cNvPr>
          <p:cNvCxnSpPr>
            <a:cxnSpLocks/>
          </p:cNvCxnSpPr>
          <p:nvPr/>
        </p:nvCxnSpPr>
        <p:spPr>
          <a:xfrm flipH="1">
            <a:off x="3756992" y="5526156"/>
            <a:ext cx="1431235"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638139" y="2281509"/>
            <a:ext cx="6403281" cy="4129303"/>
          </a:xfrm>
        </p:spPr>
        <p:txBody>
          <a:bodyPr>
            <a:noAutofit/>
          </a:bodyPr>
          <a:lstStyle/>
          <a:p>
            <a:pPr marL="457200" lvl="0" indent="-457200">
              <a:buClr>
                <a:srgbClr val="FFFF00"/>
              </a:buClr>
              <a:buFont typeface="+mj-lt"/>
              <a:buAutoNum type="arabicPeriod"/>
            </a:pPr>
            <a:r>
              <a:rPr lang="en-US" sz="2400" dirty="0">
                <a:latin typeface="Verdana"/>
                <a:cs typeface="Verdana"/>
              </a:rPr>
              <a:t>Tap </a:t>
            </a:r>
            <a:r>
              <a:rPr lang="en-US" sz="2400" dirty="0">
                <a:solidFill>
                  <a:srgbClr val="FFFF00"/>
                </a:solidFill>
                <a:latin typeface="Verdana"/>
                <a:cs typeface="Verdana"/>
              </a:rPr>
              <a:t>Phone</a:t>
            </a:r>
            <a:r>
              <a:rPr lang="en-US" sz="2400" dirty="0">
                <a:latin typeface="Verdana"/>
                <a:cs typeface="Verdana"/>
              </a:rPr>
              <a:t> </a:t>
            </a:r>
            <a:r>
              <a:rPr lang="en-US" sz="2400" dirty="0">
                <a:solidFill>
                  <a:srgbClr val="FFFF00"/>
                </a:solidFill>
                <a:latin typeface="Verdana"/>
                <a:cs typeface="Verdana"/>
              </a:rPr>
              <a:t>Chat</a:t>
            </a:r>
            <a:r>
              <a:rPr lang="en-US" sz="2400" dirty="0">
                <a:latin typeface="Verdana"/>
                <a:cs typeface="Verdana"/>
              </a:rPr>
              <a:t> category.</a:t>
            </a:r>
          </a:p>
          <a:p>
            <a:pPr marL="457200" lvl="0" indent="-457200">
              <a:buClr>
                <a:srgbClr val="FFFF00"/>
              </a:buClr>
              <a:buFont typeface="+mj-lt"/>
              <a:buAutoNum type="arabicPeriod"/>
            </a:pPr>
            <a:r>
              <a:rPr lang="en-US" sz="2400" dirty="0">
                <a:latin typeface="Verdana"/>
                <a:cs typeface="Verdana"/>
              </a:rPr>
              <a:t>Scroll down or swipe to locate and tap </a:t>
            </a:r>
            <a:r>
              <a:rPr lang="en-US" sz="2400" dirty="0">
                <a:solidFill>
                  <a:srgbClr val="FFFF00"/>
                </a:solidFill>
                <a:latin typeface="Verdana"/>
                <a:cs typeface="Verdana"/>
              </a:rPr>
              <a:t>Add a New Phrase.</a:t>
            </a:r>
          </a:p>
          <a:p>
            <a:pPr marL="457200" lvl="0" indent="-457200">
              <a:buClr>
                <a:srgbClr val="FFFF00"/>
              </a:buClr>
              <a:buFont typeface="+mj-lt"/>
              <a:buAutoNum type="arabicPeriod"/>
            </a:pPr>
            <a:r>
              <a:rPr lang="en-US" sz="2400" dirty="0">
                <a:latin typeface="Verdana"/>
                <a:cs typeface="Verdana"/>
              </a:rPr>
              <a:t>Tap </a:t>
            </a:r>
            <a:r>
              <a:rPr lang="en-US" sz="2400" dirty="0">
                <a:solidFill>
                  <a:srgbClr val="FFFF00"/>
                </a:solidFill>
                <a:latin typeface="Verdana"/>
                <a:cs typeface="Verdana"/>
              </a:rPr>
              <a:t>Text, </a:t>
            </a:r>
            <a:r>
              <a:rPr lang="en-US" sz="2400" dirty="0">
                <a:solidFill>
                  <a:srgbClr val="FFFFFF"/>
                </a:solidFill>
                <a:latin typeface="Verdana"/>
                <a:cs typeface="Verdana"/>
              </a:rPr>
              <a:t>then</a:t>
            </a:r>
            <a:r>
              <a:rPr lang="en-US" sz="2400" dirty="0">
                <a:solidFill>
                  <a:srgbClr val="FFFF00"/>
                </a:solidFill>
                <a:latin typeface="Verdana"/>
                <a:cs typeface="Verdana"/>
              </a:rPr>
              <a:t> </a:t>
            </a:r>
            <a:r>
              <a:rPr lang="en-US" sz="2400" dirty="0">
                <a:solidFill>
                  <a:srgbClr val="FFFFFF"/>
                </a:solidFill>
                <a:latin typeface="Verdana"/>
                <a:cs typeface="Verdana"/>
              </a:rPr>
              <a:t>type</a:t>
            </a:r>
            <a:r>
              <a:rPr lang="en-US" sz="2400" dirty="0">
                <a:latin typeface="Verdana"/>
                <a:cs typeface="Verdana"/>
              </a:rPr>
              <a:t> in </a:t>
            </a:r>
            <a:r>
              <a:rPr lang="en-US" sz="2400" dirty="0">
                <a:solidFill>
                  <a:srgbClr val="FFFF00"/>
                </a:solidFill>
                <a:latin typeface="Verdana"/>
                <a:cs typeface="Verdana"/>
              </a:rPr>
              <a:t>Text to Speak</a:t>
            </a:r>
            <a:r>
              <a:rPr lang="en-US" sz="2400" dirty="0">
                <a:latin typeface="Verdana"/>
                <a:cs typeface="Verdana"/>
              </a:rPr>
              <a:t> and </a:t>
            </a:r>
            <a:r>
              <a:rPr lang="en-US" sz="2400" dirty="0">
                <a:solidFill>
                  <a:srgbClr val="FFFF00"/>
                </a:solidFill>
                <a:latin typeface="Verdana"/>
                <a:cs typeface="Verdana"/>
              </a:rPr>
              <a:t>Text to Display.</a:t>
            </a:r>
          </a:p>
          <a:p>
            <a:pPr marL="457200" lvl="0" indent="-457200">
              <a:buClr>
                <a:srgbClr val="FFFF00"/>
              </a:buClr>
              <a:buFont typeface="+mj-lt"/>
              <a:buAutoNum type="arabicPeriod"/>
            </a:pPr>
            <a:r>
              <a:rPr lang="en-US" sz="2400" dirty="0">
                <a:latin typeface="Verdana"/>
                <a:cs typeface="Verdana"/>
              </a:rPr>
              <a:t>Add an </a:t>
            </a:r>
            <a:r>
              <a:rPr lang="en-US" sz="2400" dirty="0">
                <a:solidFill>
                  <a:srgbClr val="FFFF00"/>
                </a:solidFill>
                <a:latin typeface="Verdana"/>
                <a:cs typeface="Verdana"/>
              </a:rPr>
              <a:t>image</a:t>
            </a:r>
            <a:r>
              <a:rPr lang="en-US" sz="2400" dirty="0">
                <a:latin typeface="Verdana"/>
                <a:cs typeface="Verdana"/>
              </a:rPr>
              <a:t> or </a:t>
            </a:r>
            <a:r>
              <a:rPr lang="en-US" sz="2400" dirty="0">
                <a:solidFill>
                  <a:srgbClr val="FFFF00"/>
                </a:solidFill>
                <a:latin typeface="Verdana"/>
                <a:cs typeface="Verdana"/>
              </a:rPr>
              <a:t>Audio</a:t>
            </a:r>
            <a:r>
              <a:rPr lang="en-US" sz="2400" dirty="0">
                <a:latin typeface="Verdana"/>
                <a:cs typeface="Verdana"/>
              </a:rPr>
              <a:t> to the phrase.</a:t>
            </a:r>
          </a:p>
          <a:p>
            <a:pPr marL="457200" lvl="0" indent="-457200">
              <a:buClr>
                <a:srgbClr val="FFFF00"/>
              </a:buClr>
              <a:buFont typeface="+mj-lt"/>
              <a:buAutoNum type="arabicPeriod"/>
            </a:pPr>
            <a:r>
              <a:rPr lang="en-US" sz="2400" dirty="0">
                <a:solidFill>
                  <a:srgbClr val="FFFFFF"/>
                </a:solidFill>
                <a:latin typeface="Verdana"/>
                <a:cs typeface="Verdana"/>
              </a:rPr>
              <a:t>Tap</a:t>
            </a:r>
            <a:r>
              <a:rPr lang="en-US" sz="2400" dirty="0">
                <a:solidFill>
                  <a:srgbClr val="FFFF00"/>
                </a:solidFill>
                <a:latin typeface="Verdana"/>
                <a:cs typeface="Verdana"/>
              </a:rPr>
              <a:t> Predictable</a:t>
            </a:r>
            <a:r>
              <a:rPr lang="en-US" sz="2400" dirty="0">
                <a:latin typeface="Verdana"/>
                <a:cs typeface="Verdana"/>
              </a:rPr>
              <a:t> and then </a:t>
            </a:r>
            <a:r>
              <a:rPr lang="en-US" sz="2400" dirty="0">
                <a:solidFill>
                  <a:srgbClr val="FFFF00"/>
                </a:solidFill>
                <a:latin typeface="Verdana"/>
                <a:cs typeface="Verdana"/>
              </a:rPr>
              <a:t>Save</a:t>
            </a:r>
            <a:r>
              <a:rPr lang="en-US" sz="2400" dirty="0">
                <a:latin typeface="Verdana"/>
                <a:cs typeface="Verdana"/>
              </a:rPr>
              <a:t> to save changes to the Phrase.</a:t>
            </a:r>
          </a:p>
        </p:txBody>
      </p:sp>
    </p:spTree>
    <p:custDataLst>
      <p:tags r:id="rId1"/>
    </p:custDataLst>
    <p:extLst>
      <p:ext uri="{BB962C8B-B14F-4D97-AF65-F5344CB8AC3E}">
        <p14:creationId xmlns:p14="http://schemas.microsoft.com/office/powerpoint/2010/main" val="26045948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latin typeface="Verdana" panose="020B0604030504040204" pitchFamily="34" charset="0"/>
                <a:ea typeface="Verdana" panose="020B0604030504040204" pitchFamily="34" charset="0"/>
                <a:cs typeface="Verdana" panose="020B0604030504040204" pitchFamily="34" charset="0"/>
              </a:rPr>
              <a:t>USE QUICK KEY: ADD PHRASE</a:t>
            </a:r>
          </a:p>
        </p:txBody>
      </p:sp>
      <p:pic>
        <p:nvPicPr>
          <p:cNvPr id="5" name="Content Placeholder 4" descr="image of the use features open: add phrase, copy, past, email, twitter, iMessage, History, Share, and News Feed."/>
          <p:cNvPicPr>
            <a:picLocks noGrp="1" noChangeAspect="1"/>
          </p:cNvPicPr>
          <p:nvPr>
            <p:ph sz="half" idx="1"/>
          </p:nvPr>
        </p:nvPicPr>
        <p:blipFill>
          <a:blip r:embed="rId4">
            <a:extLst>
              <a:ext uri="{28A0092B-C50C-407E-A947-70E740481C1C}">
                <a14:useLocalDpi xmlns:a14="http://schemas.microsoft.com/office/drawing/2010/main" val="0"/>
              </a:ext>
            </a:extLst>
          </a:blip>
          <a:srcRect t="3215" b="3215"/>
          <a:stretch>
            <a:fillRect/>
          </a:stretch>
        </p:blipFill>
        <p:spPr>
          <a:xfrm>
            <a:off x="369066" y="2261287"/>
            <a:ext cx="5726934" cy="4018408"/>
          </a:xfrm>
        </p:spPr>
      </p:pic>
      <p:sp>
        <p:nvSpPr>
          <p:cNvPr id="4" name="Content Placeholder 3"/>
          <p:cNvSpPr>
            <a:spLocks noGrp="1"/>
          </p:cNvSpPr>
          <p:nvPr>
            <p:ph sz="half" idx="2"/>
          </p:nvPr>
        </p:nvSpPr>
        <p:spPr>
          <a:xfrm>
            <a:off x="6425514" y="2261287"/>
            <a:ext cx="5520100" cy="3638764"/>
          </a:xfrm>
        </p:spPr>
        <p:txBody>
          <a:bodyPr anchor="t">
            <a:noAutofit/>
          </a:bodyPr>
          <a:lstStyle/>
          <a:p>
            <a:pPr marL="457200" indent="-457200">
              <a:buFont typeface="+mj-lt"/>
              <a:buAutoNum type="arabicPeriod"/>
            </a:pPr>
            <a:r>
              <a:rPr lang="en-US" sz="2400" dirty="0">
                <a:solidFill>
                  <a:srgbClr val="FFFF00"/>
                </a:solidFill>
                <a:latin typeface="Verdana"/>
                <a:cs typeface="Verdana"/>
              </a:rPr>
              <a:t>Type</a:t>
            </a:r>
            <a:r>
              <a:rPr lang="en-US" sz="2400" dirty="0">
                <a:latin typeface="Verdana"/>
                <a:cs typeface="Verdana"/>
              </a:rPr>
              <a:t> a message using the keyboard.</a:t>
            </a:r>
          </a:p>
          <a:p>
            <a:pPr marL="457200" indent="-457200">
              <a:buFont typeface="+mj-lt"/>
              <a:buAutoNum type="arabicPeriod"/>
            </a:pPr>
            <a:r>
              <a:rPr lang="en-US" sz="2400" dirty="0">
                <a:latin typeface="Verdana"/>
                <a:cs typeface="Verdana"/>
              </a:rPr>
              <a:t>Tap </a:t>
            </a:r>
            <a:r>
              <a:rPr lang="en-US" sz="2400" dirty="0">
                <a:solidFill>
                  <a:srgbClr val="FFFF00"/>
                </a:solidFill>
                <a:latin typeface="Verdana"/>
                <a:cs typeface="Verdana"/>
              </a:rPr>
              <a:t>Use </a:t>
            </a:r>
            <a:r>
              <a:rPr lang="en-US" sz="2400" dirty="0">
                <a:latin typeface="Verdana"/>
                <a:cs typeface="Verdana"/>
              </a:rPr>
              <a:t>icon</a:t>
            </a:r>
            <a:r>
              <a:rPr lang="en-US" sz="2400" dirty="0">
                <a:solidFill>
                  <a:srgbClr val="FFFF00"/>
                </a:solidFill>
                <a:latin typeface="Verdana"/>
                <a:cs typeface="Verdana"/>
              </a:rPr>
              <a:t>.</a:t>
            </a:r>
          </a:p>
          <a:p>
            <a:pPr marL="457200" indent="-457200">
              <a:buFont typeface="+mj-lt"/>
              <a:buAutoNum type="arabicPeriod"/>
            </a:pPr>
            <a:r>
              <a:rPr lang="en-US" sz="2400" dirty="0">
                <a:latin typeface="Verdana"/>
                <a:cs typeface="Verdana"/>
              </a:rPr>
              <a:t>Tap the pink </a:t>
            </a:r>
            <a:r>
              <a:rPr lang="en-US" sz="2400" dirty="0">
                <a:solidFill>
                  <a:srgbClr val="FFFF00"/>
                </a:solidFill>
                <a:latin typeface="Verdana"/>
                <a:cs typeface="Verdana"/>
              </a:rPr>
              <a:t>Plus</a:t>
            </a:r>
            <a:r>
              <a:rPr lang="en-US" sz="2400" dirty="0">
                <a:latin typeface="Verdana"/>
                <a:cs typeface="Verdana"/>
              </a:rPr>
              <a:t> icon.</a:t>
            </a:r>
          </a:p>
          <a:p>
            <a:pPr marL="457200" indent="-457200">
              <a:buFont typeface="+mj-lt"/>
              <a:buAutoNum type="arabicPeriod"/>
            </a:pPr>
            <a:r>
              <a:rPr lang="en-US" sz="2400" dirty="0">
                <a:latin typeface="Verdana"/>
                <a:cs typeface="Verdana"/>
              </a:rPr>
              <a:t>Select a </a:t>
            </a:r>
            <a:r>
              <a:rPr lang="en-US" sz="2400" dirty="0">
                <a:solidFill>
                  <a:srgbClr val="FFFF00"/>
                </a:solidFill>
                <a:latin typeface="Verdana"/>
                <a:cs typeface="Verdana"/>
              </a:rPr>
              <a:t>category</a:t>
            </a:r>
            <a:r>
              <a:rPr lang="en-US" sz="2400" dirty="0">
                <a:latin typeface="Verdana"/>
                <a:cs typeface="Verdana"/>
              </a:rPr>
              <a:t> to store the phrase.</a:t>
            </a:r>
          </a:p>
          <a:p>
            <a:pPr marL="457200" indent="-457200">
              <a:buFont typeface="+mj-lt"/>
              <a:buAutoNum type="arabicPeriod"/>
            </a:pPr>
            <a:r>
              <a:rPr lang="en-US" sz="2400" dirty="0">
                <a:latin typeface="Verdana"/>
                <a:cs typeface="Verdana"/>
              </a:rPr>
              <a:t>Customize by selecting the </a:t>
            </a:r>
            <a:r>
              <a:rPr lang="en-US" sz="2400" dirty="0">
                <a:solidFill>
                  <a:srgbClr val="FFFF00"/>
                </a:solidFill>
                <a:latin typeface="Verdana"/>
                <a:cs typeface="Verdana"/>
              </a:rPr>
              <a:t>Text</a:t>
            </a:r>
            <a:r>
              <a:rPr lang="en-US" sz="2400" dirty="0">
                <a:latin typeface="Verdana"/>
                <a:cs typeface="Verdana"/>
              </a:rPr>
              <a:t> and </a:t>
            </a:r>
            <a:r>
              <a:rPr lang="en-US" sz="2400" dirty="0">
                <a:solidFill>
                  <a:srgbClr val="FFFF00"/>
                </a:solidFill>
                <a:latin typeface="Verdana"/>
                <a:cs typeface="Verdana"/>
              </a:rPr>
              <a:t>Image</a:t>
            </a:r>
            <a:r>
              <a:rPr lang="en-US" sz="2400" dirty="0">
                <a:latin typeface="Verdana"/>
                <a:cs typeface="Verdana"/>
              </a:rPr>
              <a:t> menus.</a:t>
            </a:r>
          </a:p>
          <a:p>
            <a:pPr marL="457200" lvl="0" indent="-457200">
              <a:buFont typeface="+mj-lt"/>
              <a:buAutoNum type="arabicPeriod"/>
            </a:pPr>
            <a:r>
              <a:rPr lang="en-US" sz="2400" dirty="0">
                <a:solidFill>
                  <a:srgbClr val="FFFFFF"/>
                </a:solidFill>
                <a:latin typeface="Verdana"/>
                <a:cs typeface="Verdana"/>
              </a:rPr>
              <a:t>Tap</a:t>
            </a:r>
            <a:r>
              <a:rPr lang="en-US" sz="2400" dirty="0">
                <a:solidFill>
                  <a:srgbClr val="FFFF00"/>
                </a:solidFill>
                <a:latin typeface="Verdana"/>
                <a:cs typeface="Verdana"/>
              </a:rPr>
              <a:t> Predictable</a:t>
            </a:r>
            <a:r>
              <a:rPr lang="en-US" sz="2400" dirty="0">
                <a:latin typeface="Verdana"/>
                <a:cs typeface="Verdana"/>
              </a:rPr>
              <a:t> and then </a:t>
            </a:r>
            <a:r>
              <a:rPr lang="en-US" sz="2400" dirty="0">
                <a:solidFill>
                  <a:srgbClr val="FFFF00"/>
                </a:solidFill>
                <a:latin typeface="Verdana"/>
                <a:cs typeface="Verdana"/>
              </a:rPr>
              <a:t>Save.</a:t>
            </a:r>
            <a:endParaRPr lang="en-US" sz="2400" dirty="0"/>
          </a:p>
          <a:p>
            <a:pPr>
              <a:buFont typeface="+mj-lt"/>
              <a:buAutoNum type="arabicPeriod"/>
            </a:pPr>
            <a:endParaRPr lang="en-US" sz="2400" dirty="0"/>
          </a:p>
        </p:txBody>
      </p:sp>
    </p:spTree>
    <p:custDataLst>
      <p:tags r:id="rId1"/>
    </p:custDataLst>
    <p:extLst>
      <p:ext uri="{BB962C8B-B14F-4D97-AF65-F5344CB8AC3E}">
        <p14:creationId xmlns:p14="http://schemas.microsoft.com/office/powerpoint/2010/main" val="27223807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slide 16">
            <a:extLst>
              <a:ext uri="{FF2B5EF4-FFF2-40B4-BE49-F238E27FC236}">
                <a16:creationId xmlns:a16="http://schemas.microsoft.com/office/drawing/2014/main" id="{87B53A3C-883D-498F-8458-8FA1AD11790D}"/>
              </a:ext>
            </a:extLst>
          </p:cNvPr>
          <p:cNvSpPr>
            <a:spLocks noGrp="1"/>
          </p:cNvSpPr>
          <p:nvPr>
            <p:ph type="title"/>
          </p:nvPr>
        </p:nvSpPr>
        <p:spPr>
          <a:xfrm>
            <a:off x="769679" y="689057"/>
            <a:ext cx="10571998" cy="970450"/>
          </a:xfrm>
        </p:spPr>
        <p:txBody>
          <a:bodyPr/>
          <a:lstStyle/>
          <a:p>
            <a:r>
              <a:rPr lang="en-US" sz="4400" dirty="0">
                <a:latin typeface="Verdana" panose="020B0604030504040204" pitchFamily="34" charset="0"/>
                <a:ea typeface="Verdana" panose="020B0604030504040204" pitchFamily="34" charset="0"/>
              </a:rPr>
              <a:t>PHONE CHAT: MOVING A PHRASE OR CATEGORY</a:t>
            </a:r>
          </a:p>
        </p:txBody>
      </p:sp>
      <p:pic>
        <p:nvPicPr>
          <p:cNvPr id="6" name="Content Placeholder 5" descr="image of the category page open, edit mode open to move a category.">
            <a:extLst>
              <a:ext uri="{FF2B5EF4-FFF2-40B4-BE49-F238E27FC236}">
                <a16:creationId xmlns:a16="http://schemas.microsoft.com/office/drawing/2014/main" id="{F5FD843B-3300-484A-9462-9047A15AB8A1}"/>
              </a:ext>
            </a:extLst>
          </p:cNvPr>
          <p:cNvPicPr>
            <a:picLocks noGrp="1" noChangeAspect="1"/>
          </p:cNvPicPr>
          <p:nvPr>
            <p:ph sz="half" idx="2"/>
          </p:nvPr>
        </p:nvPicPr>
        <p:blipFill>
          <a:blip r:embed="rId4"/>
          <a:stretch>
            <a:fillRect/>
          </a:stretch>
        </p:blipFill>
        <p:spPr>
          <a:xfrm>
            <a:off x="769679" y="2489113"/>
            <a:ext cx="5462087" cy="4096566"/>
          </a:xfrm>
        </p:spPr>
      </p:pic>
      <p:cxnSp>
        <p:nvCxnSpPr>
          <p:cNvPr id="5" name="Straight Arrow Connector 4" descr="The image is a red arrow pointing to the word.">
            <a:extLst>
              <a:ext uri="{FF2B5EF4-FFF2-40B4-BE49-F238E27FC236}">
                <a16:creationId xmlns:a16="http://schemas.microsoft.com/office/drawing/2014/main" id="{AD42C40D-FD7F-499C-A50D-2B5919D5C54A}"/>
              </a:ext>
            </a:extLst>
          </p:cNvPr>
          <p:cNvCxnSpPr>
            <a:cxnSpLocks/>
          </p:cNvCxnSpPr>
          <p:nvPr/>
        </p:nvCxnSpPr>
        <p:spPr>
          <a:xfrm>
            <a:off x="1372483" y="3563123"/>
            <a:ext cx="854766" cy="480946"/>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623CA539-D73C-4B48-B6CA-F98988E57DE1}"/>
              </a:ext>
            </a:extLst>
          </p:cNvPr>
          <p:cNvSpPr>
            <a:spLocks noGrp="1"/>
          </p:cNvSpPr>
          <p:nvPr>
            <p:ph sz="quarter" idx="4"/>
          </p:nvPr>
        </p:nvSpPr>
        <p:spPr>
          <a:xfrm>
            <a:off x="6686179" y="2130018"/>
            <a:ext cx="5194583" cy="4096565"/>
          </a:xfrm>
        </p:spPr>
        <p:txBody>
          <a:bodyPr>
            <a:normAutofit fontScale="25000" lnSpcReduction="20000"/>
          </a:bodyPr>
          <a:lstStyle/>
          <a:p>
            <a:pPr marL="514350" lvl="0" indent="-514350">
              <a:buClr>
                <a:srgbClr val="FFFF00"/>
              </a:buClr>
              <a:buFont typeface="+mj-lt"/>
              <a:buAutoNum type="arabicPeriod"/>
            </a:pPr>
            <a:r>
              <a:rPr lang="en-US" sz="9600" dirty="0">
                <a:latin typeface="Verdana" panose="020B0604030504040204" pitchFamily="34" charset="0"/>
                <a:ea typeface="Verdana" panose="020B0604030504040204" pitchFamily="34" charset="0"/>
              </a:rPr>
              <a:t>Tap the </a:t>
            </a:r>
            <a:r>
              <a:rPr lang="en-US" sz="9600" b="1" dirty="0">
                <a:solidFill>
                  <a:srgbClr val="FFFF00"/>
                </a:solidFill>
                <a:latin typeface="Verdana" panose="020B0604030504040204" pitchFamily="34" charset="0"/>
                <a:ea typeface="Verdana" panose="020B0604030504040204" pitchFamily="34" charset="0"/>
              </a:rPr>
              <a:t>Phrases Quick Key</a:t>
            </a:r>
            <a:r>
              <a:rPr lang="en-US" sz="9600" dirty="0">
                <a:latin typeface="Verdana" panose="020B0604030504040204" pitchFamily="34" charset="0"/>
                <a:ea typeface="Verdana" panose="020B0604030504040204" pitchFamily="34" charset="0"/>
              </a:rPr>
              <a:t> icon </a:t>
            </a:r>
          </a:p>
          <a:p>
            <a:pPr marL="514350" lvl="0" indent="-514350">
              <a:buClr>
                <a:srgbClr val="FFFF00"/>
              </a:buClr>
              <a:buFont typeface="+mj-lt"/>
              <a:buAutoNum type="arabicPeriod"/>
            </a:pPr>
            <a:r>
              <a:rPr lang="en-US" sz="9600" b="1" dirty="0">
                <a:solidFill>
                  <a:srgbClr val="FFFF00"/>
                </a:solidFill>
                <a:latin typeface="Verdana" panose="020B0604030504040204" pitchFamily="34" charset="0"/>
                <a:ea typeface="Verdana" panose="020B0604030504040204" pitchFamily="34" charset="0"/>
              </a:rPr>
              <a:t>Swipe</a:t>
            </a:r>
            <a:r>
              <a:rPr lang="en-US" sz="9600" dirty="0">
                <a:latin typeface="Verdana" panose="020B0604030504040204" pitchFamily="34" charset="0"/>
                <a:ea typeface="Verdana" panose="020B0604030504040204" pitchFamily="34" charset="0"/>
              </a:rPr>
              <a:t> left or right to find and select your category</a:t>
            </a:r>
          </a:p>
          <a:p>
            <a:pPr marL="514350" lvl="0" indent="-514350">
              <a:buClr>
                <a:srgbClr val="FFFF00"/>
              </a:buClr>
              <a:buFont typeface="+mj-lt"/>
              <a:buAutoNum type="arabicPeriod"/>
            </a:pPr>
            <a:r>
              <a:rPr lang="en-US" sz="9600" dirty="0">
                <a:latin typeface="Verdana" panose="020B0604030504040204" pitchFamily="34" charset="0"/>
                <a:ea typeface="Verdana" panose="020B0604030504040204" pitchFamily="34" charset="0"/>
              </a:rPr>
              <a:t>To move a phrase, tap the </a:t>
            </a:r>
            <a:r>
              <a:rPr lang="en-US" sz="9600" b="1" dirty="0">
                <a:solidFill>
                  <a:srgbClr val="FFFF00"/>
                </a:solidFill>
                <a:latin typeface="Verdana" panose="020B0604030504040204" pitchFamily="34" charset="0"/>
                <a:ea typeface="Verdana" panose="020B0604030504040204" pitchFamily="34" charset="0"/>
              </a:rPr>
              <a:t>Pencil</a:t>
            </a:r>
            <a:r>
              <a:rPr lang="en-US" sz="9600" dirty="0">
                <a:latin typeface="Verdana" panose="020B0604030504040204" pitchFamily="34" charset="0"/>
                <a:ea typeface="Verdana" panose="020B0604030504040204" pitchFamily="34" charset="0"/>
              </a:rPr>
              <a:t> icon</a:t>
            </a:r>
          </a:p>
          <a:p>
            <a:pPr marL="514350" lvl="0" indent="-514350">
              <a:buClr>
                <a:srgbClr val="FFFF00"/>
              </a:buClr>
              <a:buFont typeface="+mj-lt"/>
              <a:buAutoNum type="arabicPeriod"/>
            </a:pPr>
            <a:r>
              <a:rPr lang="en-US" sz="9600" dirty="0">
                <a:latin typeface="Verdana" panose="020B0604030504040204" pitchFamily="34" charset="0"/>
                <a:ea typeface="Verdana" panose="020B0604030504040204" pitchFamily="34" charset="0"/>
              </a:rPr>
              <a:t>Three options will appear:  select </a:t>
            </a:r>
            <a:r>
              <a:rPr lang="en-US" sz="9600" b="1" dirty="0">
                <a:solidFill>
                  <a:srgbClr val="FFFF00"/>
                </a:solidFill>
                <a:latin typeface="Verdana" panose="020B0604030504040204" pitchFamily="34" charset="0"/>
                <a:ea typeface="Verdana" panose="020B0604030504040204" pitchFamily="34" charset="0"/>
              </a:rPr>
              <a:t>Move</a:t>
            </a:r>
          </a:p>
          <a:p>
            <a:pPr marL="514350" lvl="0" indent="-514350">
              <a:buClr>
                <a:srgbClr val="FFFF00"/>
              </a:buClr>
              <a:buFont typeface="+mj-lt"/>
              <a:buAutoNum type="arabicPeriod"/>
            </a:pPr>
            <a:r>
              <a:rPr lang="en-US" sz="9600" dirty="0">
                <a:latin typeface="Verdana" panose="020B0604030504040204" pitchFamily="34" charset="0"/>
                <a:ea typeface="Verdana" panose="020B0604030504040204" pitchFamily="34" charset="0"/>
              </a:rPr>
              <a:t>Press down and </a:t>
            </a:r>
            <a:r>
              <a:rPr lang="en-US" sz="9600" b="1" dirty="0">
                <a:latin typeface="Verdana" panose="020B0604030504040204" pitchFamily="34" charset="0"/>
                <a:ea typeface="Verdana" panose="020B0604030504040204" pitchFamily="34" charset="0"/>
              </a:rPr>
              <a:t>drag</a:t>
            </a:r>
            <a:r>
              <a:rPr lang="en-US" sz="9600" dirty="0">
                <a:latin typeface="Verdana" panose="020B0604030504040204" pitchFamily="34" charset="0"/>
                <a:ea typeface="Verdana" panose="020B0604030504040204" pitchFamily="34" charset="0"/>
              </a:rPr>
              <a:t> the icon where you want it</a:t>
            </a:r>
          </a:p>
          <a:p>
            <a:pPr marL="514350" lvl="0" indent="-514350">
              <a:buClr>
                <a:srgbClr val="FFFF00"/>
              </a:buClr>
              <a:buFont typeface="+mj-lt"/>
              <a:buAutoNum type="arabicPeriod"/>
            </a:pPr>
            <a:r>
              <a:rPr lang="en-US" sz="9600" dirty="0">
                <a:latin typeface="Verdana" panose="020B0604030504040204" pitchFamily="34" charset="0"/>
                <a:ea typeface="Verdana" panose="020B0604030504040204" pitchFamily="34" charset="0"/>
              </a:rPr>
              <a:t>Select </a:t>
            </a:r>
            <a:r>
              <a:rPr lang="en-US" sz="9600" b="1" dirty="0">
                <a:solidFill>
                  <a:srgbClr val="FFFF00"/>
                </a:solidFill>
                <a:latin typeface="Verdana" panose="020B0604030504040204" pitchFamily="34" charset="0"/>
                <a:ea typeface="Verdana" panose="020B0604030504040204" pitchFamily="34" charset="0"/>
              </a:rPr>
              <a:t>Done.</a:t>
            </a:r>
            <a:endParaRPr lang="en-US" sz="9600" dirty="0">
              <a:solidFill>
                <a:srgbClr val="FFFF00"/>
              </a:solidFill>
              <a:latin typeface="Verdana" panose="020B0604030504040204" pitchFamily="34" charset="0"/>
              <a:ea typeface="Verdana" panose="020B0604030504040204" pitchFamily="34" charset="0"/>
            </a:endParaRPr>
          </a:p>
          <a:p>
            <a:pPr>
              <a:buClr>
                <a:srgbClr val="FFFF00"/>
              </a:buClr>
              <a:buFont typeface="Arial"/>
              <a:buChar char="•"/>
            </a:pPr>
            <a:endParaRPr lang="en-US" sz="3200" dirty="0">
              <a:latin typeface="Verdana" panose="020B0604030504040204" pitchFamily="34" charset="0"/>
              <a:ea typeface="Verdana" panose="020B0604030504040204" pitchFamily="34" charset="0"/>
            </a:endParaRPr>
          </a:p>
        </p:txBody>
      </p:sp>
    </p:spTree>
    <p:custDataLst>
      <p:tags r:id="rId1"/>
    </p:custDataLst>
    <p:extLst>
      <p:ext uri="{BB962C8B-B14F-4D97-AF65-F5344CB8AC3E}">
        <p14:creationId xmlns:p14="http://schemas.microsoft.com/office/powerpoint/2010/main" val="390940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ADDING MEDIA TO A PHRASE</a:t>
            </a:r>
          </a:p>
        </p:txBody>
      </p:sp>
      <p:pic>
        <p:nvPicPr>
          <p:cNvPr id="5" name="Content Placeholder 4" descr="image of the Image menu with options for image sources."/>
          <p:cNvPicPr>
            <a:picLocks noGrp="1" noChangeAspect="1"/>
          </p:cNvPicPr>
          <p:nvPr>
            <p:ph sz="half" idx="2"/>
          </p:nvPr>
        </p:nvPicPr>
        <p:blipFill>
          <a:blip r:embed="rId4">
            <a:extLst>
              <a:ext uri="{28A0092B-C50C-407E-A947-70E740481C1C}">
                <a14:useLocalDpi xmlns:a14="http://schemas.microsoft.com/office/drawing/2010/main" val="0"/>
              </a:ext>
            </a:extLst>
          </a:blip>
          <a:srcRect l="-3534" r="-3534"/>
          <a:stretch>
            <a:fillRect/>
          </a:stretch>
        </p:blipFill>
        <p:spPr>
          <a:xfrm>
            <a:off x="335255" y="2375456"/>
            <a:ext cx="5760745" cy="4035356"/>
          </a:xfrm>
        </p:spPr>
      </p:pic>
      <p:sp>
        <p:nvSpPr>
          <p:cNvPr id="3" name="Content Placeholder 2"/>
          <p:cNvSpPr>
            <a:spLocks noGrp="1"/>
          </p:cNvSpPr>
          <p:nvPr>
            <p:ph sz="half" idx="1"/>
          </p:nvPr>
        </p:nvSpPr>
        <p:spPr>
          <a:xfrm>
            <a:off x="6670872" y="2384847"/>
            <a:ext cx="5185873" cy="3638763"/>
          </a:xfrm>
        </p:spPr>
        <p:txBody>
          <a:bodyPr>
            <a:normAutofit/>
          </a:bodyPr>
          <a:lstStyle/>
          <a:p>
            <a:pPr marL="0" indent="0">
              <a:buClr>
                <a:srgbClr val="FFFF00"/>
              </a:buClr>
              <a:buNone/>
            </a:pPr>
            <a:r>
              <a:rPr lang="en-US" sz="3000" dirty="0">
                <a:latin typeface="Verdana" panose="020B0604030504040204" pitchFamily="34" charset="0"/>
                <a:ea typeface="Verdana" panose="020B0604030504040204" pitchFamily="34" charset="0"/>
                <a:cs typeface="Verdana" panose="020B0604030504040204" pitchFamily="34" charset="0"/>
              </a:rPr>
              <a:t>Add media after the phrase message speaks:</a:t>
            </a:r>
          </a:p>
          <a:p>
            <a:pPr>
              <a:buClr>
                <a:srgbClr val="FFFF00"/>
              </a:buClr>
              <a:buFont typeface="Arial"/>
              <a:buChar char="•"/>
            </a:pPr>
            <a:r>
              <a:rPr lang="en-US" sz="2400" dirty="0">
                <a:latin typeface="Verdana" panose="020B0604030504040204" pitchFamily="34" charset="0"/>
                <a:ea typeface="Verdana" panose="020B0604030504040204" pitchFamily="34" charset="0"/>
                <a:cs typeface="Verdana" panose="020B0604030504040204" pitchFamily="34" charset="0"/>
              </a:rPr>
              <a:t>Play recorded </a:t>
            </a:r>
            <a:r>
              <a:rPr lang="en-US" sz="2400" dirty="0">
                <a:solidFill>
                  <a:srgbClr val="FFFF00"/>
                </a:solidFill>
                <a:latin typeface="Verdana" panose="020B0604030504040204" pitchFamily="34" charset="0"/>
                <a:ea typeface="Verdana" panose="020B0604030504040204" pitchFamily="34" charset="0"/>
                <a:cs typeface="Verdana" panose="020B0604030504040204" pitchFamily="34" charset="0"/>
              </a:rPr>
              <a:t>Audio</a:t>
            </a:r>
          </a:p>
          <a:p>
            <a:pPr>
              <a:buClr>
                <a:srgbClr val="FFFF00"/>
              </a:buClr>
              <a:buFont typeface="Arial"/>
              <a:buChar char="•"/>
            </a:pPr>
            <a:r>
              <a:rPr lang="en-US" sz="2400" dirty="0">
                <a:latin typeface="Verdana" panose="020B0604030504040204" pitchFamily="34" charset="0"/>
                <a:ea typeface="Verdana" panose="020B0604030504040204" pitchFamily="34" charset="0"/>
                <a:cs typeface="Verdana" panose="020B0604030504040204" pitchFamily="34" charset="0"/>
              </a:rPr>
              <a:t>Open a </a:t>
            </a:r>
            <a:r>
              <a:rPr lang="en-US" sz="2400" dirty="0">
                <a:solidFill>
                  <a:srgbClr val="FFFF00"/>
                </a:solidFill>
                <a:latin typeface="Verdana" panose="020B0604030504040204" pitchFamily="34" charset="0"/>
                <a:ea typeface="Verdana" panose="020B0604030504040204" pitchFamily="34" charset="0"/>
                <a:cs typeface="Verdana" panose="020B0604030504040204" pitchFamily="34" charset="0"/>
              </a:rPr>
              <a:t>YouTube</a:t>
            </a:r>
            <a:r>
              <a:rPr lang="en-US" sz="2400" dirty="0">
                <a:latin typeface="Verdana" panose="020B0604030504040204" pitchFamily="34" charset="0"/>
                <a:ea typeface="Verdana" panose="020B0604030504040204" pitchFamily="34" charset="0"/>
                <a:cs typeface="Verdana" panose="020B0604030504040204" pitchFamily="34" charset="0"/>
              </a:rPr>
              <a:t> Video</a:t>
            </a:r>
          </a:p>
          <a:p>
            <a:pPr>
              <a:buClr>
                <a:srgbClr val="FFFF00"/>
              </a:buClr>
              <a:buFont typeface="Arial"/>
              <a:buChar char="•"/>
            </a:pPr>
            <a:r>
              <a:rPr lang="en-US" sz="2400" dirty="0">
                <a:latin typeface="Verdana" panose="020B0604030504040204" pitchFamily="34" charset="0"/>
                <a:ea typeface="Verdana" panose="020B0604030504040204" pitchFamily="34" charset="0"/>
                <a:cs typeface="Verdana" panose="020B0604030504040204" pitchFamily="34" charset="0"/>
              </a:rPr>
              <a:t>Open a </a:t>
            </a:r>
            <a:r>
              <a:rPr lang="en-US" sz="2400" dirty="0">
                <a:solidFill>
                  <a:srgbClr val="FFFF00"/>
                </a:solidFill>
                <a:latin typeface="Verdana" panose="020B0604030504040204" pitchFamily="34" charset="0"/>
                <a:ea typeface="Verdana" panose="020B0604030504040204" pitchFamily="34" charset="0"/>
                <a:cs typeface="Verdana" panose="020B0604030504040204" pitchFamily="34" charset="0"/>
              </a:rPr>
              <a:t>Website</a:t>
            </a:r>
          </a:p>
        </p:txBody>
      </p:sp>
    </p:spTree>
    <p:custDataLst>
      <p:tags r:id="rId1"/>
    </p:custDataLst>
    <p:extLst>
      <p:ext uri="{BB962C8B-B14F-4D97-AF65-F5344CB8AC3E}">
        <p14:creationId xmlns:p14="http://schemas.microsoft.com/office/powerpoint/2010/main" val="6787488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2724C-5B85-4ED9-A27C-F7F5480D1232}"/>
              </a:ext>
            </a:extLst>
          </p:cNvPr>
          <p:cNvSpPr>
            <a:spLocks noGrp="1"/>
          </p:cNvSpPr>
          <p:nvPr>
            <p:ph type="title"/>
          </p:nvPr>
        </p:nvSpPr>
        <p:spPr>
          <a:xfrm>
            <a:off x="769679" y="709213"/>
            <a:ext cx="10571998" cy="970450"/>
          </a:xfrm>
        </p:spPr>
        <p:txBody>
          <a:bodyPr/>
          <a:lstStyle/>
          <a:p>
            <a:r>
              <a:rPr lang="en-US" sz="4400" dirty="0">
                <a:latin typeface="Verdana" panose="020B0604030504040204" pitchFamily="34" charset="0"/>
                <a:ea typeface="Verdana" panose="020B0604030504040204" pitchFamily="34" charset="0"/>
              </a:rPr>
              <a:t>SENDING YOUR MESSAGE:  </a:t>
            </a:r>
            <a:br>
              <a:rPr lang="en-US" sz="4400" dirty="0">
                <a:latin typeface="Verdana" panose="020B0604030504040204" pitchFamily="34" charset="0"/>
                <a:ea typeface="Verdana" panose="020B0604030504040204" pitchFamily="34" charset="0"/>
              </a:rPr>
            </a:br>
            <a:r>
              <a:rPr lang="en-US" sz="4400" dirty="0">
                <a:latin typeface="Verdana" panose="020B0604030504040204" pitchFamily="34" charset="0"/>
                <a:ea typeface="Verdana" panose="020B0604030504040204" pitchFamily="34" charset="0"/>
              </a:rPr>
              <a:t>EMAIL &amp; SOCIAL MEDIA</a:t>
            </a:r>
          </a:p>
        </p:txBody>
      </p:sp>
      <p:pic>
        <p:nvPicPr>
          <p:cNvPr id="5" name="Content Placeholder 4" descr="image of the social media features in Layout tab."/>
          <p:cNvPicPr>
            <a:picLocks noChangeAspect="1"/>
          </p:cNvPicPr>
          <p:nvPr/>
        </p:nvPicPr>
        <p:blipFill>
          <a:blip r:embed="rId4">
            <a:extLst>
              <a:ext uri="{28A0092B-C50C-407E-A947-70E740481C1C}">
                <a14:useLocalDpi xmlns:a14="http://schemas.microsoft.com/office/drawing/2010/main" val="0"/>
              </a:ext>
            </a:extLst>
          </a:blip>
          <a:srcRect t="2629" b="2629"/>
          <a:stretch>
            <a:fillRect/>
          </a:stretch>
        </p:blipFill>
        <p:spPr>
          <a:xfrm>
            <a:off x="1204301" y="2384657"/>
            <a:ext cx="3607513" cy="4255491"/>
          </a:xfrm>
          <a:prstGeom prst="rect">
            <a:avLst/>
          </a:prstGeom>
          <a:effectLst>
            <a:outerShdw blurRad="50800" dir="14400000">
              <a:srgbClr val="000000">
                <a:alpha val="40000"/>
              </a:srgbClr>
            </a:outerShdw>
          </a:effectLst>
        </p:spPr>
      </p:pic>
      <p:sp>
        <p:nvSpPr>
          <p:cNvPr id="3" name="Content Placeholder 2">
            <a:extLst>
              <a:ext uri="{FF2B5EF4-FFF2-40B4-BE49-F238E27FC236}">
                <a16:creationId xmlns:a16="http://schemas.microsoft.com/office/drawing/2014/main" id="{41728C60-8ADB-4497-BC0F-A0A6E4139E0C}"/>
              </a:ext>
            </a:extLst>
          </p:cNvPr>
          <p:cNvSpPr>
            <a:spLocks noGrp="1"/>
          </p:cNvSpPr>
          <p:nvPr>
            <p:ph sz="half" idx="2"/>
          </p:nvPr>
        </p:nvSpPr>
        <p:spPr>
          <a:xfrm>
            <a:off x="5655426" y="2697952"/>
            <a:ext cx="5996005" cy="3942196"/>
          </a:xfrm>
        </p:spPr>
        <p:txBody>
          <a:bodyPr anchor="t"/>
          <a:lstStyle/>
          <a:p>
            <a:pPr marL="0" indent="0">
              <a:buClr>
                <a:srgbClr val="FFFF00"/>
              </a:buClr>
              <a:buNone/>
            </a:pPr>
            <a:r>
              <a:rPr lang="en-US" sz="2800" dirty="0">
                <a:latin typeface="Verdana" panose="020B0604030504040204" pitchFamily="34" charset="0"/>
                <a:ea typeface="Verdana" panose="020B0604030504040204" pitchFamily="34" charset="0"/>
              </a:rPr>
              <a:t>Send your message via email or a social media app.</a:t>
            </a:r>
          </a:p>
          <a:p>
            <a:pPr>
              <a:buClr>
                <a:srgbClr val="FFFF00"/>
              </a:buClr>
              <a:buFont typeface="Arial" panose="020B0604020202020204" pitchFamily="34" charset="0"/>
              <a:buChar char="•"/>
            </a:pPr>
            <a:r>
              <a:rPr lang="en-US" sz="2800" dirty="0">
                <a:latin typeface="Verdana" panose="020B0604030504040204" pitchFamily="34" charset="0"/>
                <a:ea typeface="Verdana" panose="020B0604030504040204" pitchFamily="34" charset="0"/>
              </a:rPr>
              <a:t>Selecting the </a:t>
            </a:r>
            <a:r>
              <a:rPr lang="en-US" sz="2800" dirty="0">
                <a:solidFill>
                  <a:srgbClr val="FFFF00"/>
                </a:solidFill>
                <a:latin typeface="Verdana" panose="020B0604030504040204" pitchFamily="34" charset="0"/>
                <a:ea typeface="Verdana" panose="020B0604030504040204" pitchFamily="34" charset="0"/>
              </a:rPr>
              <a:t>Use Quick Key.</a:t>
            </a:r>
          </a:p>
          <a:p>
            <a:pPr>
              <a:buClr>
                <a:srgbClr val="FFFF00"/>
              </a:buClr>
              <a:buFont typeface="Arial" panose="020B0604020202020204" pitchFamily="34" charset="0"/>
              <a:buChar char="•"/>
            </a:pPr>
            <a:r>
              <a:rPr lang="en-US" sz="2800" dirty="0">
                <a:solidFill>
                  <a:srgbClr val="FFFFFF"/>
                </a:solidFill>
                <a:latin typeface="Verdana" panose="020B0604030504040204" pitchFamily="34" charset="0"/>
                <a:ea typeface="Verdana" panose="020B0604030504040204" pitchFamily="34" charset="0"/>
              </a:rPr>
              <a:t>Select</a:t>
            </a:r>
            <a:r>
              <a:rPr lang="en-US" sz="2800" dirty="0">
                <a:solidFill>
                  <a:srgbClr val="FFFF00"/>
                </a:solidFill>
                <a:latin typeface="Verdana" panose="020B0604030504040204" pitchFamily="34" charset="0"/>
                <a:ea typeface="Verdana" panose="020B0604030504040204" pitchFamily="34" charset="0"/>
              </a:rPr>
              <a:t> Share (Twitter, Email, Facebook, Skype).</a:t>
            </a:r>
          </a:p>
          <a:p>
            <a:pPr>
              <a:buClr>
                <a:srgbClr val="FFFF00"/>
              </a:buClr>
              <a:buFont typeface="Arial" panose="020B0604020202020204" pitchFamily="34" charset="0"/>
              <a:buChar char="•"/>
            </a:pPr>
            <a:r>
              <a:rPr lang="en-US" sz="2800" dirty="0">
                <a:latin typeface="Verdana" panose="020B0604030504040204" pitchFamily="34" charset="0"/>
                <a:ea typeface="Verdana" panose="020B0604030504040204" pitchFamily="34" charset="0"/>
              </a:rPr>
              <a:t>Tap </a:t>
            </a:r>
            <a:r>
              <a:rPr lang="en-US" sz="2800" dirty="0">
                <a:solidFill>
                  <a:srgbClr val="FFFF00"/>
                </a:solidFill>
                <a:latin typeface="Verdana" panose="020B0604030504040204" pitchFamily="34" charset="0"/>
                <a:ea typeface="Verdana" panose="020B0604030504040204" pitchFamily="34" charset="0"/>
              </a:rPr>
              <a:t>News Feeds </a:t>
            </a:r>
            <a:r>
              <a:rPr lang="en-US" sz="2800" dirty="0">
                <a:solidFill>
                  <a:srgbClr val="FFFFFF"/>
                </a:solidFill>
                <a:latin typeface="Verdana" panose="020B0604030504040204" pitchFamily="34" charset="0"/>
                <a:ea typeface="Verdana" panose="020B0604030504040204" pitchFamily="34" charset="0"/>
              </a:rPr>
              <a:t>to search current articles.</a:t>
            </a:r>
          </a:p>
        </p:txBody>
      </p:sp>
    </p:spTree>
    <p:custDataLst>
      <p:tags r:id="rId1"/>
    </p:custDataLst>
    <p:extLst>
      <p:ext uri="{BB962C8B-B14F-4D97-AF65-F5344CB8AC3E}">
        <p14:creationId xmlns:p14="http://schemas.microsoft.com/office/powerpoint/2010/main" val="15166643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Verdana"/>
                <a:cs typeface="Verdana"/>
              </a:rPr>
              <a:t>AUTOMATIC BACKUPS</a:t>
            </a:r>
          </a:p>
        </p:txBody>
      </p:sp>
      <p:pic>
        <p:nvPicPr>
          <p:cNvPr id="7" name="Content Placeholder 6" descr="image of backups under the User tab in Predictable settings."/>
          <p:cNvPicPr>
            <a:picLocks noGrp="1" noChangeAspect="1"/>
          </p:cNvPicPr>
          <p:nvPr>
            <p:ph sz="half" idx="2"/>
          </p:nvPr>
        </p:nvPicPr>
        <p:blipFill>
          <a:blip r:embed="rId4">
            <a:extLst>
              <a:ext uri="{28A0092B-C50C-407E-A947-70E740481C1C}">
                <a14:useLocalDpi xmlns:a14="http://schemas.microsoft.com/office/drawing/2010/main" val="0"/>
              </a:ext>
            </a:extLst>
          </a:blip>
          <a:srcRect l="-8717" r="-8717"/>
          <a:stretch>
            <a:fillRect/>
          </a:stretch>
        </p:blipFill>
        <p:spPr>
          <a:xfrm>
            <a:off x="0" y="2495058"/>
            <a:ext cx="6492265" cy="3890354"/>
          </a:xfrm>
        </p:spPr>
      </p:pic>
      <p:sp>
        <p:nvSpPr>
          <p:cNvPr id="6" name="Content Placeholder 5"/>
          <p:cNvSpPr>
            <a:spLocks noGrp="1"/>
          </p:cNvSpPr>
          <p:nvPr>
            <p:ph sz="quarter" idx="4"/>
          </p:nvPr>
        </p:nvSpPr>
        <p:spPr>
          <a:xfrm>
            <a:off x="6187415" y="2214881"/>
            <a:ext cx="5194583" cy="3528588"/>
          </a:xfrm>
        </p:spPr>
        <p:txBody>
          <a:bodyPr>
            <a:noAutofit/>
          </a:bodyPr>
          <a:lstStyle/>
          <a:p>
            <a:pPr marL="514350" lvl="0" indent="-514350">
              <a:buClr>
                <a:srgbClr val="FFFF00"/>
              </a:buClr>
              <a:buFont typeface="+mj-lt"/>
              <a:buAutoNum type="arabicPeriod"/>
            </a:pPr>
            <a:r>
              <a:rPr lang="en-US" sz="3200" dirty="0">
                <a:latin typeface="Verdana"/>
                <a:cs typeface="Verdana"/>
              </a:rPr>
              <a:t>Tap on the </a:t>
            </a:r>
            <a:r>
              <a:rPr lang="en-US" sz="3200" dirty="0">
                <a:solidFill>
                  <a:srgbClr val="FFFF00"/>
                </a:solidFill>
                <a:latin typeface="Verdana"/>
                <a:cs typeface="Verdana"/>
              </a:rPr>
              <a:t>gear</a:t>
            </a:r>
            <a:r>
              <a:rPr lang="en-US" sz="3200" dirty="0">
                <a:latin typeface="Verdana"/>
                <a:cs typeface="Verdana"/>
              </a:rPr>
              <a:t> icon.</a:t>
            </a:r>
          </a:p>
          <a:p>
            <a:pPr marL="514350" lvl="0" indent="-514350">
              <a:buClr>
                <a:srgbClr val="FFFF00"/>
              </a:buClr>
              <a:buFont typeface="+mj-lt"/>
              <a:buAutoNum type="arabicPeriod"/>
            </a:pPr>
            <a:r>
              <a:rPr lang="en-US" sz="3200" dirty="0">
                <a:latin typeface="Verdana"/>
                <a:cs typeface="Verdana"/>
              </a:rPr>
              <a:t>Tap on </a:t>
            </a:r>
            <a:r>
              <a:rPr lang="en-US" sz="3200" dirty="0">
                <a:solidFill>
                  <a:srgbClr val="FFFF00"/>
                </a:solidFill>
                <a:latin typeface="Verdana"/>
                <a:cs typeface="Verdana"/>
              </a:rPr>
              <a:t>User.</a:t>
            </a:r>
          </a:p>
          <a:p>
            <a:pPr marL="514350" lvl="0" indent="-514350">
              <a:buClr>
                <a:srgbClr val="FFFF00"/>
              </a:buClr>
              <a:buFont typeface="+mj-lt"/>
              <a:buAutoNum type="arabicPeriod"/>
            </a:pPr>
            <a:r>
              <a:rPr lang="en-US" sz="3200" dirty="0">
                <a:latin typeface="Verdana"/>
                <a:cs typeface="Verdana"/>
              </a:rPr>
              <a:t>Select </a:t>
            </a:r>
            <a:r>
              <a:rPr lang="en-US" sz="3200" dirty="0">
                <a:solidFill>
                  <a:srgbClr val="FFFF00"/>
                </a:solidFill>
                <a:latin typeface="Verdana"/>
                <a:cs typeface="Verdana"/>
              </a:rPr>
              <a:t>Online</a:t>
            </a:r>
            <a:r>
              <a:rPr lang="en-US" sz="3200" dirty="0">
                <a:latin typeface="Verdana"/>
                <a:cs typeface="Verdana"/>
              </a:rPr>
              <a:t> to enable automatic backups. </a:t>
            </a:r>
          </a:p>
        </p:txBody>
      </p:sp>
    </p:spTree>
    <p:custDataLst>
      <p:tags r:id="rId1"/>
    </p:custDataLst>
    <p:extLst>
      <p:ext uri="{BB962C8B-B14F-4D97-AF65-F5344CB8AC3E}">
        <p14:creationId xmlns:p14="http://schemas.microsoft.com/office/powerpoint/2010/main" val="19088835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A2A3A-B280-4595-A35A-87CE778F90A7}"/>
              </a:ext>
            </a:extLst>
          </p:cNvPr>
          <p:cNvSpPr>
            <a:spLocks noGrp="1"/>
          </p:cNvSpPr>
          <p:nvPr>
            <p:ph type="title"/>
          </p:nvPr>
        </p:nvSpPr>
        <p:spPr>
          <a:xfrm>
            <a:off x="677470" y="661818"/>
            <a:ext cx="10987621" cy="4129344"/>
          </a:xfrm>
        </p:spPr>
        <p:txBody>
          <a:bodyPr anchor="t"/>
          <a:lstStyle/>
          <a:p>
            <a:pPr algn="l"/>
            <a:r>
              <a:rPr lang="en-US" sz="4400" dirty="0">
                <a:latin typeface="Verdana" panose="020B0604030504040204" pitchFamily="34" charset="0"/>
                <a:ea typeface="Verdana" panose="020B0604030504040204" pitchFamily="34" charset="0"/>
              </a:rPr>
              <a:t>QUESTIONS??</a:t>
            </a:r>
            <a:br>
              <a:rPr lang="en-US" sz="4400" dirty="0">
                <a:latin typeface="Verdana" panose="020B0604030504040204" pitchFamily="34" charset="0"/>
                <a:ea typeface="Verdana" panose="020B0604030504040204" pitchFamily="34" charset="0"/>
                <a:cs typeface="Verdana"/>
              </a:rPr>
            </a:br>
            <a:br>
              <a:rPr lang="en-US" sz="4400" dirty="0">
                <a:latin typeface="Verdana" panose="020B0604030504040204" pitchFamily="34" charset="0"/>
                <a:ea typeface="Verdana" panose="020B0604030504040204" pitchFamily="34" charset="0"/>
                <a:cs typeface="Verdana"/>
              </a:rPr>
            </a:br>
            <a:endParaRPr lang="en-US" sz="4400" dirty="0">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2E0EF71C-2FF7-4AB9-80B0-42F45E45BFDE}"/>
              </a:ext>
            </a:extLst>
          </p:cNvPr>
          <p:cNvSpPr>
            <a:spLocks noGrp="1"/>
          </p:cNvSpPr>
          <p:nvPr>
            <p:ph type="body" idx="1"/>
          </p:nvPr>
        </p:nvSpPr>
        <p:spPr>
          <a:xfrm>
            <a:off x="200401" y="5205045"/>
            <a:ext cx="9424245" cy="1652955"/>
          </a:xfrm>
          <a:noFill/>
        </p:spPr>
        <p:txBody>
          <a:bodyPr>
            <a:noAutofit/>
          </a:bodyPr>
          <a:lstStyle/>
          <a:p>
            <a:pPr algn="l"/>
            <a:r>
              <a:rPr lang="en-US" sz="2800" dirty="0">
                <a:latin typeface="Verdana" panose="020B0604030504040204" pitchFamily="34" charset="0"/>
                <a:ea typeface="Verdana" panose="020B0604030504040204" pitchFamily="34" charset="0"/>
              </a:rPr>
              <a:t>Visit the </a:t>
            </a:r>
            <a:r>
              <a:rPr lang="en-US" sz="2800">
                <a:solidFill>
                  <a:srgbClr val="FFFF00"/>
                </a:solidFill>
                <a:latin typeface="Verdana" panose="020B0604030504040204" pitchFamily="34" charset="0"/>
                <a:ea typeface="Verdana" panose="020B0604030504040204" pitchFamily="34" charset="0"/>
                <a:hlinkClick r:id="rId4"/>
              </a:rPr>
              <a:t>Predictable</a:t>
            </a:r>
            <a:r>
              <a:rPr lang="en-US" sz="2800">
                <a:solidFill>
                  <a:srgbClr val="FFFF00"/>
                </a:solidFill>
                <a:latin typeface="Verdana" panose="020B0604030504040204" pitchFamily="34" charset="0"/>
                <a:ea typeface="Verdana" panose="020B0604030504040204" pitchFamily="34" charset="0"/>
              </a:rPr>
              <a:t> </a:t>
            </a:r>
            <a:r>
              <a:rPr lang="en-US" sz="2800">
                <a:latin typeface="Verdana" panose="020B0604030504040204" pitchFamily="34" charset="0"/>
                <a:ea typeface="Verdana" panose="020B0604030504040204" pitchFamily="34" charset="0"/>
              </a:rPr>
              <a:t>website at </a:t>
            </a:r>
            <a:r>
              <a:rPr lang="en-US" sz="2800">
                <a:latin typeface="Verdana" panose="020B0604030504040204" pitchFamily="34" charset="0"/>
                <a:ea typeface="Verdana" panose="020B0604030504040204" pitchFamily="34" charset="0"/>
                <a:hlinkClick r:id="rId5"/>
              </a:rPr>
              <a:t>https://therapy-box.co.uk/apps/</a:t>
            </a:r>
            <a:r>
              <a:rPr lang="en-US" sz="2800">
                <a:latin typeface="Verdana" panose="020B0604030504040204" pitchFamily="34" charset="0"/>
                <a:ea typeface="Verdana" panose="020B0604030504040204" pitchFamily="34" charset="0"/>
              </a:rPr>
              <a:t>  </a:t>
            </a:r>
            <a:r>
              <a:rPr lang="en-US" sz="2800" dirty="0">
                <a:latin typeface="Verdana" panose="020B0604030504040204" pitchFamily="34" charset="0"/>
                <a:ea typeface="Verdana" panose="020B0604030504040204" pitchFamily="34" charset="0"/>
              </a:rPr>
              <a:t>for the most recent training videos and technical support articles</a:t>
            </a:r>
          </a:p>
        </p:txBody>
      </p:sp>
      <p:pic>
        <p:nvPicPr>
          <p:cNvPr id="5" name="Picture 4" descr="Image is a logo for CTEC the Communication Technology Education Center and its website &#10;www.ctecAAC.org">
            <a:extLst>
              <a:ext uri="{FF2B5EF4-FFF2-40B4-BE49-F238E27FC236}">
                <a16:creationId xmlns:a16="http://schemas.microsoft.com/office/drawing/2014/main" id="{8D1015F6-7D4E-48B9-9F28-132415872A40}"/>
              </a:ext>
            </a:extLst>
          </p:cNvPr>
          <p:cNvPicPr>
            <a:picLocks noChangeAspect="1"/>
          </p:cNvPicPr>
          <p:nvPr/>
        </p:nvPicPr>
        <p:blipFill>
          <a:blip r:embed="rId6"/>
          <a:stretch>
            <a:fillRect/>
          </a:stretch>
        </p:blipFill>
        <p:spPr>
          <a:xfrm>
            <a:off x="9952893" y="5122982"/>
            <a:ext cx="2203940" cy="1652955"/>
          </a:xfrm>
          <a:prstGeom prst="rect">
            <a:avLst/>
          </a:prstGeom>
        </p:spPr>
      </p:pic>
    </p:spTree>
    <p:custDataLst>
      <p:tags r:id="rId1"/>
    </p:custDataLst>
    <p:extLst>
      <p:ext uri="{BB962C8B-B14F-4D97-AF65-F5344CB8AC3E}">
        <p14:creationId xmlns:p14="http://schemas.microsoft.com/office/powerpoint/2010/main" val="764273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slide">
            <a:extLst>
              <a:ext uri="{FF2B5EF4-FFF2-40B4-BE49-F238E27FC236}">
                <a16:creationId xmlns:a16="http://schemas.microsoft.com/office/drawing/2014/main" id="{B43F6A38-1DEB-40F3-AD37-937D8AD4C5B0}"/>
              </a:ext>
            </a:extLst>
          </p:cNvPr>
          <p:cNvSpPr>
            <a:spLocks noGrp="1"/>
          </p:cNvSpPr>
          <p:nvPr>
            <p:ph type="title"/>
          </p:nvPr>
        </p:nvSpPr>
        <p:spPr>
          <a:xfrm>
            <a:off x="500250" y="710167"/>
            <a:ext cx="11191500" cy="970450"/>
          </a:xfrm>
        </p:spPr>
        <p:txBody>
          <a:bodyPr/>
          <a:lstStyle/>
          <a:p>
            <a:r>
              <a:rPr lang="en-US" sz="4400" dirty="0">
                <a:latin typeface="Verdana" panose="020B0604030504040204" pitchFamily="34" charset="0"/>
                <a:ea typeface="Verdana" panose="020B0604030504040204" pitchFamily="34" charset="0"/>
              </a:rPr>
              <a:t>CONSIDERATIONS FOR SELECTION</a:t>
            </a:r>
          </a:p>
        </p:txBody>
      </p:sp>
      <p:sp>
        <p:nvSpPr>
          <p:cNvPr id="3" name="Content Placeholder 2">
            <a:extLst>
              <a:ext uri="{FF2B5EF4-FFF2-40B4-BE49-F238E27FC236}">
                <a16:creationId xmlns:a16="http://schemas.microsoft.com/office/drawing/2014/main" id="{4493C9FD-3945-45B3-A311-499757596534}"/>
              </a:ext>
            </a:extLst>
          </p:cNvPr>
          <p:cNvSpPr>
            <a:spLocks noGrp="1"/>
          </p:cNvSpPr>
          <p:nvPr>
            <p:ph idx="1"/>
          </p:nvPr>
        </p:nvSpPr>
        <p:spPr>
          <a:xfrm>
            <a:off x="941590" y="2690390"/>
            <a:ext cx="10750160" cy="2841964"/>
          </a:xfrm>
        </p:spPr>
        <p:txBody>
          <a:bodyPr anchor="t">
            <a:normAutofit/>
          </a:bodyPr>
          <a:lstStyle/>
          <a:p>
            <a:pPr>
              <a:buClr>
                <a:srgbClr val="FFFF00"/>
              </a:buClr>
              <a:buFont typeface="Arial"/>
              <a:buChar char="•"/>
            </a:pPr>
            <a:r>
              <a:rPr lang="en-US" sz="3000" dirty="0">
                <a:latin typeface="Verdana" panose="020B0604030504040204" pitchFamily="34" charset="0"/>
                <a:ea typeface="Verdana" panose="020B0604030504040204" pitchFamily="34" charset="0"/>
              </a:rPr>
              <a:t>Has developed or retained effective literacy skills</a:t>
            </a:r>
          </a:p>
          <a:p>
            <a:pPr>
              <a:buClr>
                <a:srgbClr val="FFFF00"/>
              </a:buClr>
              <a:buFont typeface="Arial"/>
              <a:buChar char="•"/>
            </a:pPr>
            <a:r>
              <a:rPr lang="en-US" sz="3000" dirty="0">
                <a:latin typeface="Verdana" panose="020B0604030504040204" pitchFamily="34" charset="0"/>
                <a:ea typeface="Verdana" panose="020B0604030504040204" pitchFamily="34" charset="0"/>
              </a:rPr>
              <a:t>Comfortable with text-based communication</a:t>
            </a:r>
          </a:p>
          <a:p>
            <a:pPr>
              <a:buClr>
                <a:srgbClr val="FFFF00"/>
              </a:buClr>
              <a:buFont typeface="Arial"/>
              <a:buChar char="•"/>
            </a:pPr>
            <a:r>
              <a:rPr lang="en-US" sz="3000" dirty="0">
                <a:latin typeface="Verdana" panose="020B0604030504040204" pitchFamily="34" charset="0"/>
                <a:ea typeface="Verdana" panose="020B0604030504040204" pitchFamily="34" charset="0"/>
              </a:rPr>
              <a:t>May need alternative or customized keyboard</a:t>
            </a:r>
          </a:p>
          <a:p>
            <a:pPr>
              <a:buClr>
                <a:srgbClr val="FFFF00"/>
              </a:buClr>
              <a:buFont typeface="Arial"/>
              <a:buChar char="•"/>
            </a:pPr>
            <a:r>
              <a:rPr lang="en-US" sz="3000" dirty="0">
                <a:latin typeface="Verdana" panose="020B0604030504040204" pitchFamily="34" charset="0"/>
                <a:ea typeface="Verdana" panose="020B0604030504040204" pitchFamily="34" charset="0"/>
              </a:rPr>
              <a:t>Uses phrases to communicate</a:t>
            </a:r>
          </a:p>
        </p:txBody>
      </p:sp>
    </p:spTree>
    <p:custDataLst>
      <p:tags r:id="rId1"/>
    </p:custDataLst>
    <p:extLst>
      <p:ext uri="{BB962C8B-B14F-4D97-AF65-F5344CB8AC3E}">
        <p14:creationId xmlns:p14="http://schemas.microsoft.com/office/powerpoint/2010/main" val="197609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slide">
            <a:extLst>
              <a:ext uri="{FF2B5EF4-FFF2-40B4-BE49-F238E27FC236}">
                <a16:creationId xmlns:a16="http://schemas.microsoft.com/office/drawing/2014/main" id="{DE34B443-1C54-4817-8B93-50636F0863C0}"/>
              </a:ext>
            </a:extLst>
          </p:cNvPr>
          <p:cNvSpPr>
            <a:spLocks noGrp="1"/>
          </p:cNvSpPr>
          <p:nvPr>
            <p:ph type="title"/>
          </p:nvPr>
        </p:nvSpPr>
        <p:spPr>
          <a:xfrm>
            <a:off x="453939" y="447188"/>
            <a:ext cx="10928059" cy="970450"/>
          </a:xfrm>
        </p:spPr>
        <p:txBody>
          <a:bodyPr/>
          <a:lstStyle/>
          <a:p>
            <a:r>
              <a:rPr lang="en-US" sz="4400" dirty="0">
                <a:latin typeface="Verdana"/>
                <a:ea typeface="Verdana" panose="020B0604030504040204" pitchFamily="34" charset="0"/>
                <a:cs typeface="Verdana"/>
              </a:rPr>
              <a:t>SETTING UP A USER</a:t>
            </a:r>
          </a:p>
        </p:txBody>
      </p:sp>
      <p:pic>
        <p:nvPicPr>
          <p:cNvPr id="5" name="Online Media 4" descr="New Predictable User guide video">
            <a:hlinkClick r:id="" action="ppaction://media"/>
            <a:extLst>
              <a:ext uri="{FF2B5EF4-FFF2-40B4-BE49-F238E27FC236}">
                <a16:creationId xmlns:a16="http://schemas.microsoft.com/office/drawing/2014/main" id="{B4A01FC1-F949-4F7F-979E-489F189EDC44}"/>
              </a:ext>
            </a:extLst>
          </p:cNvPr>
          <p:cNvPicPr>
            <a:picLocks noGrp="1" noRot="1" noChangeAspect="1"/>
          </p:cNvPicPr>
          <p:nvPr>
            <p:ph sz="half" idx="1"/>
            <a:videoFile r:link="rId2"/>
          </p:nvPr>
        </p:nvPicPr>
        <p:blipFill>
          <a:blip r:embed="rId5"/>
          <a:stretch>
            <a:fillRect/>
          </a:stretch>
        </p:blipFill>
        <p:spPr>
          <a:xfrm>
            <a:off x="331110" y="2473060"/>
            <a:ext cx="5930542" cy="3335930"/>
          </a:xfrm>
          <a:prstGeom prst="rect">
            <a:avLst/>
          </a:prstGeom>
        </p:spPr>
      </p:pic>
      <p:sp>
        <p:nvSpPr>
          <p:cNvPr id="3" name="Content Placeholder 2">
            <a:extLst>
              <a:ext uri="{FF2B5EF4-FFF2-40B4-BE49-F238E27FC236}">
                <a16:creationId xmlns:a16="http://schemas.microsoft.com/office/drawing/2014/main" id="{A2161F34-06A9-4C79-9493-B81BC1665A36}"/>
              </a:ext>
            </a:extLst>
          </p:cNvPr>
          <p:cNvSpPr>
            <a:spLocks noGrp="1"/>
          </p:cNvSpPr>
          <p:nvPr>
            <p:ph sz="half" idx="2"/>
          </p:nvPr>
        </p:nvSpPr>
        <p:spPr>
          <a:xfrm>
            <a:off x="6261652" y="2222499"/>
            <a:ext cx="5521694" cy="4197505"/>
          </a:xfrm>
        </p:spPr>
        <p:txBody>
          <a:bodyPr anchor="t">
            <a:normAutofit/>
          </a:bodyPr>
          <a:lstStyle/>
          <a:p>
            <a:pPr marL="457200" indent="-457200">
              <a:buClr>
                <a:srgbClr val="FFFF00"/>
              </a:buClr>
              <a:buFont typeface="+mj-lt"/>
              <a:buAutoNum type="arabicPeriod"/>
            </a:pPr>
            <a:r>
              <a:rPr lang="en-US" sz="2400" dirty="0">
                <a:latin typeface="Verdana"/>
                <a:cs typeface="Verdana"/>
              </a:rPr>
              <a:t>Tap</a:t>
            </a:r>
            <a:r>
              <a:rPr lang="en-US" sz="2400" b="1" dirty="0">
                <a:latin typeface="Verdana"/>
                <a:cs typeface="Verdana"/>
              </a:rPr>
              <a:t> </a:t>
            </a:r>
            <a:r>
              <a:rPr lang="en-US" sz="2400" dirty="0">
                <a:solidFill>
                  <a:srgbClr val="FFFF00"/>
                </a:solidFill>
                <a:latin typeface="Verdana"/>
                <a:cs typeface="Verdana"/>
              </a:rPr>
              <a:t>User</a:t>
            </a:r>
            <a:r>
              <a:rPr lang="en-US" sz="2400" dirty="0">
                <a:latin typeface="Verdana"/>
                <a:cs typeface="Verdana"/>
              </a:rPr>
              <a:t> or </a:t>
            </a:r>
            <a:r>
              <a:rPr lang="en-US" sz="2400" dirty="0">
                <a:solidFill>
                  <a:srgbClr val="FFFF00"/>
                </a:solidFill>
                <a:latin typeface="Verdana"/>
                <a:cs typeface="Verdana"/>
              </a:rPr>
              <a:t>Register Now.</a:t>
            </a:r>
          </a:p>
          <a:p>
            <a:pPr marL="457200" indent="-457200">
              <a:buClr>
                <a:srgbClr val="FFFF00"/>
              </a:buClr>
              <a:buFont typeface="+mj-lt"/>
              <a:buAutoNum type="arabicPeriod"/>
            </a:pPr>
            <a:r>
              <a:rPr lang="en-US" sz="2400" dirty="0">
                <a:latin typeface="Verdana"/>
                <a:cs typeface="Verdana"/>
              </a:rPr>
              <a:t>Type Name, email and password confirmation, then tap </a:t>
            </a:r>
            <a:r>
              <a:rPr lang="en-US" sz="2400" dirty="0">
                <a:solidFill>
                  <a:srgbClr val="FFFF00"/>
                </a:solidFill>
                <a:latin typeface="Verdana"/>
                <a:cs typeface="Verdana"/>
              </a:rPr>
              <a:t>Sign Up.</a:t>
            </a:r>
          </a:p>
          <a:p>
            <a:pPr marL="457200" indent="-457200">
              <a:buClr>
                <a:srgbClr val="FFFF00"/>
              </a:buClr>
              <a:buFont typeface="+mj-lt"/>
              <a:buAutoNum type="arabicPeriod"/>
            </a:pPr>
            <a:r>
              <a:rPr lang="en-US" sz="2400" dirty="0">
                <a:latin typeface="Verdana"/>
                <a:cs typeface="Verdana"/>
              </a:rPr>
              <a:t>Access the email from Therapy Box, select </a:t>
            </a:r>
            <a:r>
              <a:rPr lang="en-US" sz="2400" dirty="0">
                <a:solidFill>
                  <a:srgbClr val="FFFF00"/>
                </a:solidFill>
                <a:latin typeface="Verdana"/>
                <a:cs typeface="Verdana"/>
              </a:rPr>
              <a:t>Activate.</a:t>
            </a:r>
          </a:p>
          <a:p>
            <a:pPr marL="457200" indent="-457200">
              <a:buClr>
                <a:srgbClr val="FFFF00"/>
              </a:buClr>
              <a:buFont typeface="+mj-lt"/>
              <a:buAutoNum type="arabicPeriod"/>
            </a:pPr>
            <a:r>
              <a:rPr lang="en-US" sz="2400" dirty="0">
                <a:solidFill>
                  <a:srgbClr val="FFFF00"/>
                </a:solidFill>
                <a:latin typeface="Verdana"/>
                <a:ea typeface="Verdana" panose="020B0604030504040204" pitchFamily="34" charset="0"/>
                <a:cs typeface="Verdana"/>
              </a:rPr>
              <a:t>Sign in </a:t>
            </a:r>
            <a:r>
              <a:rPr lang="en-US" sz="2400" dirty="0">
                <a:latin typeface="Verdana"/>
                <a:ea typeface="Verdana" panose="020B0604030504040204" pitchFamily="34" charset="0"/>
                <a:cs typeface="Verdana"/>
              </a:rPr>
              <a:t>Predictable.</a:t>
            </a:r>
          </a:p>
          <a:p>
            <a:pPr marL="457200" indent="-457200">
              <a:buClr>
                <a:srgbClr val="FFFF00"/>
              </a:buClr>
              <a:buFont typeface="+mj-lt"/>
              <a:buAutoNum type="arabicPeriod"/>
            </a:pPr>
            <a:r>
              <a:rPr lang="en-US" sz="2400" dirty="0">
                <a:latin typeface="Verdana"/>
                <a:ea typeface="Verdana" panose="020B0604030504040204" pitchFamily="34" charset="0"/>
                <a:cs typeface="Verdana"/>
              </a:rPr>
              <a:t>Use the </a:t>
            </a:r>
            <a:r>
              <a:rPr lang="en-US" sz="2400" dirty="0">
                <a:solidFill>
                  <a:srgbClr val="FFFF00"/>
                </a:solidFill>
                <a:latin typeface="Verdana"/>
                <a:ea typeface="Verdana" panose="020B0604030504040204" pitchFamily="34" charset="0"/>
                <a:cs typeface="Verdana"/>
              </a:rPr>
              <a:t>Setup Wizard.</a:t>
            </a:r>
          </a:p>
          <a:p>
            <a:pPr marL="457200" indent="-457200">
              <a:buClr>
                <a:srgbClr val="FFFF00"/>
              </a:buClr>
              <a:buFont typeface="+mj-lt"/>
              <a:buAutoNum type="arabicPeriod"/>
            </a:pPr>
            <a:r>
              <a:rPr lang="en-US" sz="2400" dirty="0">
                <a:latin typeface="Verdana"/>
                <a:ea typeface="Verdana" panose="020B0604030504040204" pitchFamily="34" charset="0"/>
                <a:cs typeface="Verdana"/>
              </a:rPr>
              <a:t>Tap </a:t>
            </a:r>
            <a:r>
              <a:rPr lang="en-US" sz="2400" dirty="0">
                <a:solidFill>
                  <a:srgbClr val="FFFF00"/>
                </a:solidFill>
                <a:latin typeface="Verdana"/>
                <a:ea typeface="Verdana" panose="020B0604030504040204" pitchFamily="34" charset="0"/>
                <a:cs typeface="Verdana"/>
              </a:rPr>
              <a:t>Go to Predictable.</a:t>
            </a:r>
          </a:p>
        </p:txBody>
      </p:sp>
    </p:spTree>
    <p:custDataLst>
      <p:tags r:id="rId1"/>
    </p:custDataLst>
    <p:extLst>
      <p:ext uri="{BB962C8B-B14F-4D97-AF65-F5344CB8AC3E}">
        <p14:creationId xmlns:p14="http://schemas.microsoft.com/office/powerpoint/2010/main" val="167244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latin typeface="Verdana"/>
                <a:cs typeface="Verdana"/>
              </a:rPr>
              <a:t>NAVIGATION</a:t>
            </a:r>
          </a:p>
        </p:txBody>
      </p:sp>
      <p:sp>
        <p:nvSpPr>
          <p:cNvPr id="6" name="Content Placeholder 5"/>
          <p:cNvSpPr>
            <a:spLocks noGrp="1"/>
          </p:cNvSpPr>
          <p:nvPr>
            <p:ph sz="half" idx="1"/>
          </p:nvPr>
        </p:nvSpPr>
        <p:spPr>
          <a:xfrm>
            <a:off x="6523773" y="2189577"/>
            <a:ext cx="5185873" cy="4221235"/>
          </a:xfrm>
        </p:spPr>
        <p:txBody>
          <a:bodyPr>
            <a:normAutofit fontScale="85000" lnSpcReduction="20000"/>
          </a:bodyPr>
          <a:lstStyle/>
          <a:p>
            <a:pPr marL="514350" indent="-514350">
              <a:buClr>
                <a:srgbClr val="FFFF00"/>
              </a:buClr>
              <a:buFont typeface="+mj-lt"/>
              <a:buAutoNum type="arabicPeriod"/>
            </a:pPr>
            <a:r>
              <a:rPr lang="en-US" sz="3000" dirty="0">
                <a:solidFill>
                  <a:srgbClr val="FFFFFF"/>
                </a:solidFill>
                <a:latin typeface="Verdana"/>
                <a:cs typeface="Verdana"/>
              </a:rPr>
              <a:t>Speak button</a:t>
            </a:r>
          </a:p>
          <a:p>
            <a:pPr marL="514350" indent="-514350">
              <a:buClr>
                <a:srgbClr val="FFFF00"/>
              </a:buClr>
              <a:buFont typeface="+mj-lt"/>
              <a:buAutoNum type="arabicPeriod"/>
            </a:pPr>
            <a:r>
              <a:rPr lang="en-US" sz="3000" dirty="0">
                <a:solidFill>
                  <a:srgbClr val="FFFFFF"/>
                </a:solidFill>
                <a:latin typeface="Verdana"/>
                <a:cs typeface="Verdana"/>
              </a:rPr>
              <a:t>Use Key     (quick key)</a:t>
            </a:r>
          </a:p>
          <a:p>
            <a:pPr marL="514350" indent="-514350">
              <a:buClr>
                <a:srgbClr val="FFFF00"/>
              </a:buClr>
              <a:buFont typeface="+mj-lt"/>
              <a:buAutoNum type="arabicPeriod"/>
            </a:pPr>
            <a:r>
              <a:rPr lang="en-US" sz="3000" dirty="0">
                <a:solidFill>
                  <a:srgbClr val="FFFFFF"/>
                </a:solidFill>
                <a:latin typeface="Verdana"/>
                <a:cs typeface="Verdana"/>
              </a:rPr>
              <a:t>Delete       (quick key) </a:t>
            </a:r>
          </a:p>
          <a:p>
            <a:pPr marL="514350" indent="-514350">
              <a:buClr>
                <a:srgbClr val="FFFF00"/>
              </a:buClr>
              <a:buFont typeface="+mj-lt"/>
              <a:buAutoNum type="arabicPeriod"/>
            </a:pPr>
            <a:r>
              <a:rPr lang="en-US" sz="3000" dirty="0">
                <a:solidFill>
                  <a:srgbClr val="FFFFFF"/>
                </a:solidFill>
                <a:latin typeface="Verdana"/>
                <a:cs typeface="Verdana"/>
              </a:rPr>
              <a:t>Categories (quick key) </a:t>
            </a:r>
          </a:p>
          <a:p>
            <a:pPr marL="514350" indent="-514350">
              <a:buClr>
                <a:srgbClr val="FFFF00"/>
              </a:buClr>
              <a:buFont typeface="+mj-lt"/>
              <a:buAutoNum type="arabicPeriod"/>
            </a:pPr>
            <a:r>
              <a:rPr lang="en-US" sz="3000" dirty="0">
                <a:solidFill>
                  <a:srgbClr val="FFFFFF"/>
                </a:solidFill>
                <a:latin typeface="Verdana"/>
                <a:cs typeface="Verdana"/>
              </a:rPr>
              <a:t>Emotes      (quick key) </a:t>
            </a:r>
          </a:p>
          <a:p>
            <a:pPr marL="514350" indent="-514350">
              <a:buClr>
                <a:srgbClr val="FFFF00"/>
              </a:buClr>
              <a:buFont typeface="+mj-lt"/>
              <a:buAutoNum type="arabicPeriod"/>
            </a:pPr>
            <a:r>
              <a:rPr lang="en-US" sz="3000" dirty="0">
                <a:latin typeface="Verdana"/>
                <a:cs typeface="Verdana"/>
              </a:rPr>
              <a:t>Bubble prediction</a:t>
            </a:r>
          </a:p>
          <a:p>
            <a:pPr marL="514350" indent="-514350">
              <a:buClr>
                <a:srgbClr val="FFFF00"/>
              </a:buClr>
              <a:buFont typeface="+mj-lt"/>
              <a:buAutoNum type="arabicPeriod"/>
            </a:pPr>
            <a:r>
              <a:rPr lang="en-US" sz="3000" dirty="0">
                <a:latin typeface="Verdana"/>
                <a:cs typeface="Verdana"/>
              </a:rPr>
              <a:t>Strip prediction</a:t>
            </a:r>
          </a:p>
          <a:p>
            <a:pPr marL="514350" indent="-514350">
              <a:buClr>
                <a:srgbClr val="FFFF00"/>
              </a:buClr>
              <a:buFont typeface="+mj-lt"/>
              <a:buAutoNum type="arabicPeriod"/>
            </a:pPr>
            <a:r>
              <a:rPr lang="en-US" sz="3000" dirty="0">
                <a:latin typeface="Verdana"/>
                <a:cs typeface="Verdana"/>
              </a:rPr>
              <a:t>Settings key</a:t>
            </a:r>
          </a:p>
          <a:p>
            <a:pPr marL="514350" indent="-514350">
              <a:buClr>
                <a:srgbClr val="FFFF00"/>
              </a:buClr>
              <a:buFont typeface="+mj-lt"/>
              <a:buAutoNum type="arabicPeriod"/>
            </a:pPr>
            <a:r>
              <a:rPr lang="en-US" sz="3000" dirty="0">
                <a:latin typeface="Verdana"/>
                <a:cs typeface="Verdana"/>
              </a:rPr>
              <a:t>Keyboard Feature Keys</a:t>
            </a:r>
          </a:p>
        </p:txBody>
      </p:sp>
      <p:pic>
        <p:nvPicPr>
          <p:cNvPr id="7" name="Content Placeholder 6" descr="Image of Predictables main screen">
            <a:extLst>
              <a:ext uri="{FF2B5EF4-FFF2-40B4-BE49-F238E27FC236}">
                <a16:creationId xmlns:a16="http://schemas.microsoft.com/office/drawing/2014/main" id="{A5BF134F-1BD2-4261-B5CA-6EA2FAE3B01C}"/>
              </a:ext>
            </a:extLst>
          </p:cNvPr>
          <p:cNvPicPr>
            <a:picLocks noGrp="1" noChangeAspect="1"/>
          </p:cNvPicPr>
          <p:nvPr>
            <p:ph sz="half" idx="2"/>
          </p:nvPr>
        </p:nvPicPr>
        <p:blipFill>
          <a:blip r:embed="rId4"/>
          <a:stretch>
            <a:fillRect/>
          </a:stretch>
        </p:blipFill>
        <p:spPr>
          <a:xfrm>
            <a:off x="122847" y="2189577"/>
            <a:ext cx="6137275" cy="4602956"/>
          </a:xfrm>
        </p:spPr>
      </p:pic>
    </p:spTree>
    <p:custDataLst>
      <p:tags r:id="rId1"/>
    </p:custDataLst>
    <p:extLst>
      <p:ext uri="{BB962C8B-B14F-4D97-AF65-F5344CB8AC3E}">
        <p14:creationId xmlns:p14="http://schemas.microsoft.com/office/powerpoint/2010/main" val="540220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D91CA3C-89BC-4ED1-A3C7-6DDFDC9D4DAA}"/>
              </a:ext>
            </a:extLst>
          </p:cNvPr>
          <p:cNvSpPr>
            <a:spLocks noGrp="1"/>
          </p:cNvSpPr>
          <p:nvPr>
            <p:ph type="title"/>
          </p:nvPr>
        </p:nvSpPr>
        <p:spPr/>
        <p:txBody>
          <a:bodyPr/>
          <a:lstStyle/>
          <a:p>
            <a:r>
              <a:rPr lang="en-US" sz="4400" dirty="0">
                <a:latin typeface="Verdana"/>
                <a:ea typeface="Verdana" panose="020B0604030504040204" pitchFamily="34" charset="0"/>
                <a:cs typeface="Verdana"/>
              </a:rPr>
              <a:t>SOUND SETTINGS:  </a:t>
            </a:r>
            <a:br>
              <a:rPr lang="en-US" sz="4400" dirty="0">
                <a:latin typeface="Verdana"/>
                <a:ea typeface="Verdana" panose="020B0604030504040204" pitchFamily="34" charset="0"/>
                <a:cs typeface="Verdana"/>
              </a:rPr>
            </a:br>
            <a:r>
              <a:rPr lang="en-US" sz="4400" dirty="0">
                <a:latin typeface="Verdana"/>
                <a:ea typeface="Verdana" panose="020B0604030504040204" pitchFamily="34" charset="0"/>
                <a:cs typeface="Verdana"/>
              </a:rPr>
              <a:t>SELECTING A VOICE</a:t>
            </a:r>
          </a:p>
        </p:txBody>
      </p:sp>
      <p:pic>
        <p:nvPicPr>
          <p:cNvPr id="8" name="Online Media 7" descr="How to pick a voice in Predictable 5 video">
            <a:hlinkClick r:id="" action="ppaction://media"/>
            <a:extLst>
              <a:ext uri="{FF2B5EF4-FFF2-40B4-BE49-F238E27FC236}">
                <a16:creationId xmlns:a16="http://schemas.microsoft.com/office/drawing/2014/main" id="{2DCDD415-1EAB-4AEF-AE15-B424909D2932}"/>
              </a:ext>
            </a:extLst>
          </p:cNvPr>
          <p:cNvPicPr>
            <a:picLocks noGrp="1" noRot="1" noChangeAspect="1"/>
          </p:cNvPicPr>
          <p:nvPr>
            <p:ph sz="half" idx="2"/>
            <a:videoFile r:link="rId2"/>
          </p:nvPr>
        </p:nvPicPr>
        <p:blipFill>
          <a:blip r:embed="rId5"/>
          <a:stretch>
            <a:fillRect/>
          </a:stretch>
        </p:blipFill>
        <p:spPr>
          <a:xfrm>
            <a:off x="477495" y="2641280"/>
            <a:ext cx="6024905" cy="3389009"/>
          </a:xfrm>
          <a:prstGeom prst="rect">
            <a:avLst/>
          </a:prstGeom>
        </p:spPr>
      </p:pic>
      <p:sp>
        <p:nvSpPr>
          <p:cNvPr id="3" name="Content Placeholder 2">
            <a:extLst>
              <a:ext uri="{FF2B5EF4-FFF2-40B4-BE49-F238E27FC236}">
                <a16:creationId xmlns:a16="http://schemas.microsoft.com/office/drawing/2014/main" id="{2DDEDAFF-11C1-461B-8FC5-219143D33047}"/>
              </a:ext>
            </a:extLst>
          </p:cNvPr>
          <p:cNvSpPr>
            <a:spLocks noGrp="1"/>
          </p:cNvSpPr>
          <p:nvPr>
            <p:ph sz="half" idx="1"/>
          </p:nvPr>
        </p:nvSpPr>
        <p:spPr>
          <a:xfrm>
            <a:off x="6946407" y="2527087"/>
            <a:ext cx="4768098" cy="3638763"/>
          </a:xfrm>
        </p:spPr>
        <p:txBody>
          <a:bodyPr anchor="t">
            <a:noAutofit/>
          </a:bodyPr>
          <a:lstStyle/>
          <a:p>
            <a:pPr marL="457200" lvl="0" indent="-457200">
              <a:buClr>
                <a:srgbClr val="FFFF00"/>
              </a:buClr>
              <a:buFont typeface="+mj-lt"/>
              <a:buAutoNum type="arabicPeriod"/>
            </a:pPr>
            <a:r>
              <a:rPr lang="en-US" sz="2400" dirty="0">
                <a:latin typeface="Verdana"/>
                <a:cs typeface="Verdana"/>
              </a:rPr>
              <a:t>Tap the </a:t>
            </a:r>
            <a:r>
              <a:rPr lang="en-US" sz="2400" dirty="0">
                <a:solidFill>
                  <a:srgbClr val="FFFF00"/>
                </a:solidFill>
                <a:latin typeface="Verdana"/>
                <a:cs typeface="Verdana"/>
              </a:rPr>
              <a:t>gear</a:t>
            </a:r>
            <a:r>
              <a:rPr lang="en-US" sz="2400" dirty="0">
                <a:latin typeface="Verdana"/>
                <a:cs typeface="Verdana"/>
              </a:rPr>
              <a:t> icon to open the settings.</a:t>
            </a:r>
          </a:p>
          <a:p>
            <a:pPr marL="457200" lvl="0" indent="-457200">
              <a:buClr>
                <a:srgbClr val="FFFF00"/>
              </a:buClr>
              <a:buFont typeface="+mj-lt"/>
              <a:buAutoNum type="arabicPeriod"/>
            </a:pPr>
            <a:r>
              <a:rPr lang="en-US" sz="2400" dirty="0">
                <a:latin typeface="Verdana"/>
                <a:cs typeface="Verdana"/>
              </a:rPr>
              <a:t>Tap </a:t>
            </a:r>
            <a:r>
              <a:rPr lang="en-US" sz="2400" dirty="0">
                <a:solidFill>
                  <a:srgbClr val="FFFF00"/>
                </a:solidFill>
                <a:latin typeface="Verdana"/>
                <a:cs typeface="Verdana"/>
              </a:rPr>
              <a:t>Speech.</a:t>
            </a:r>
          </a:p>
          <a:p>
            <a:pPr marL="457200" lvl="0" indent="-457200">
              <a:buClr>
                <a:srgbClr val="FFFF00"/>
              </a:buClr>
              <a:buFont typeface="+mj-lt"/>
              <a:buAutoNum type="arabicPeriod"/>
            </a:pPr>
            <a:r>
              <a:rPr lang="en-US" sz="2400" dirty="0">
                <a:latin typeface="Verdana"/>
                <a:cs typeface="Verdana"/>
              </a:rPr>
              <a:t>Use an iOS voice from </a:t>
            </a:r>
            <a:r>
              <a:rPr lang="en-US" sz="2400" dirty="0">
                <a:solidFill>
                  <a:srgbClr val="FFFF00"/>
                </a:solidFill>
                <a:latin typeface="Verdana"/>
                <a:cs typeface="Verdana"/>
              </a:rPr>
              <a:t>iOS</a:t>
            </a:r>
            <a:r>
              <a:rPr lang="en-US" sz="2400" dirty="0">
                <a:latin typeface="Verdana"/>
                <a:cs typeface="Verdana"/>
              </a:rPr>
              <a:t>, or an enhanced free voice from Predictable’s voices </a:t>
            </a:r>
            <a:r>
              <a:rPr lang="en-US" sz="2400" dirty="0">
                <a:solidFill>
                  <a:srgbClr val="FFFF00"/>
                </a:solidFill>
                <a:latin typeface="Verdana"/>
                <a:cs typeface="Verdana"/>
              </a:rPr>
              <a:t>Nuance.</a:t>
            </a:r>
          </a:p>
          <a:p>
            <a:pPr marL="457200" lvl="0" indent="-457200">
              <a:buClr>
                <a:srgbClr val="FFFF00"/>
              </a:buClr>
              <a:buFont typeface="+mj-lt"/>
              <a:buAutoNum type="arabicPeriod"/>
            </a:pPr>
            <a:r>
              <a:rPr lang="en-US" sz="2400" dirty="0">
                <a:latin typeface="Verdana"/>
                <a:cs typeface="Verdana"/>
              </a:rPr>
              <a:t>Tap </a:t>
            </a:r>
            <a:r>
              <a:rPr lang="en-US" sz="2400" dirty="0">
                <a:solidFill>
                  <a:srgbClr val="FFFF00"/>
                </a:solidFill>
                <a:latin typeface="Verdana"/>
                <a:cs typeface="Verdana"/>
              </a:rPr>
              <a:t>Predictable.</a:t>
            </a:r>
            <a:endParaRPr lang="en-US" sz="2400" dirty="0">
              <a:solidFill>
                <a:srgbClr val="FFFF00"/>
              </a:solidFill>
              <a:latin typeface="Verdana"/>
              <a:ea typeface="Verdana" panose="020B0604030504040204" pitchFamily="34" charset="0"/>
              <a:cs typeface="Verdana"/>
            </a:endParaRPr>
          </a:p>
        </p:txBody>
      </p:sp>
    </p:spTree>
    <p:custDataLst>
      <p:tags r:id="rId1"/>
    </p:custDataLst>
    <p:extLst>
      <p:ext uri="{BB962C8B-B14F-4D97-AF65-F5344CB8AC3E}">
        <p14:creationId xmlns:p14="http://schemas.microsoft.com/office/powerpoint/2010/main" val="411200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400" dirty="0">
                <a:latin typeface="Verdana"/>
                <a:cs typeface="Verdana"/>
              </a:rPr>
              <a:t>ADDING AN iOS VOICE</a:t>
            </a:r>
          </a:p>
        </p:txBody>
      </p:sp>
      <p:pic>
        <p:nvPicPr>
          <p:cNvPr id="15" name="Content Placeholder 14" descr="image of English voices in the iOS Settings menu"/>
          <p:cNvPicPr>
            <a:picLocks noGrp="1" noChangeAspect="1"/>
          </p:cNvPicPr>
          <p:nvPr>
            <p:ph sz="quarter" idx="4"/>
          </p:nvPr>
        </p:nvPicPr>
        <p:blipFill>
          <a:blip r:embed="rId4">
            <a:extLst>
              <a:ext uri="{28A0092B-C50C-407E-A947-70E740481C1C}">
                <a14:useLocalDpi xmlns:a14="http://schemas.microsoft.com/office/drawing/2010/main" val="0"/>
              </a:ext>
            </a:extLst>
          </a:blip>
          <a:srcRect l="-51569" r="-51569"/>
          <a:stretch>
            <a:fillRect/>
          </a:stretch>
        </p:blipFill>
        <p:spPr>
          <a:xfrm>
            <a:off x="63595" y="2403305"/>
            <a:ext cx="6136162" cy="3673621"/>
          </a:xfrm>
        </p:spPr>
      </p:pic>
      <p:sp>
        <p:nvSpPr>
          <p:cNvPr id="8" name="Text Placeholder 7"/>
          <p:cNvSpPr>
            <a:spLocks noGrp="1"/>
          </p:cNvSpPr>
          <p:nvPr>
            <p:ph type="body" idx="1"/>
          </p:nvPr>
        </p:nvSpPr>
        <p:spPr>
          <a:xfrm>
            <a:off x="5697037" y="2106210"/>
            <a:ext cx="6107544" cy="4409746"/>
          </a:xfrm>
        </p:spPr>
        <p:txBody>
          <a:bodyPr anchor="t"/>
          <a:lstStyle/>
          <a:p>
            <a:pPr marL="457200" lvl="0" indent="-457200" algn="l">
              <a:buClr>
                <a:srgbClr val="FFFF00"/>
              </a:buClr>
              <a:buFont typeface="+mj-lt"/>
              <a:buAutoNum type="arabicPeriod"/>
            </a:pPr>
            <a:r>
              <a:rPr lang="en-US" sz="2400" dirty="0">
                <a:latin typeface="Verdana"/>
                <a:cs typeface="Verdana"/>
              </a:rPr>
              <a:t>Within iPad Settings App, Tap </a:t>
            </a:r>
            <a:r>
              <a:rPr lang="en-US" sz="2400" dirty="0">
                <a:solidFill>
                  <a:srgbClr val="FFFF00"/>
                </a:solidFill>
                <a:latin typeface="Verdana"/>
                <a:cs typeface="Verdana"/>
              </a:rPr>
              <a:t>Accessibility.</a:t>
            </a:r>
          </a:p>
          <a:p>
            <a:pPr marL="457200" lvl="0" indent="-457200" algn="l">
              <a:buClr>
                <a:srgbClr val="FFFF00"/>
              </a:buClr>
              <a:buFont typeface="+mj-lt"/>
              <a:buAutoNum type="arabicPeriod"/>
            </a:pPr>
            <a:r>
              <a:rPr lang="en-US" sz="2400" dirty="0">
                <a:latin typeface="Verdana"/>
                <a:cs typeface="Verdana"/>
              </a:rPr>
              <a:t>Tap </a:t>
            </a:r>
            <a:r>
              <a:rPr lang="en-US" sz="2400" dirty="0">
                <a:solidFill>
                  <a:srgbClr val="FFFF00"/>
                </a:solidFill>
                <a:latin typeface="Verdana"/>
                <a:cs typeface="Verdana"/>
              </a:rPr>
              <a:t>Spoken Content.</a:t>
            </a:r>
          </a:p>
          <a:p>
            <a:pPr marL="457200" lvl="0" indent="-457200" algn="l">
              <a:buClr>
                <a:srgbClr val="FFFF00"/>
              </a:buClr>
              <a:buFont typeface="+mj-lt"/>
              <a:buAutoNum type="arabicPeriod"/>
            </a:pPr>
            <a:r>
              <a:rPr lang="en-US" sz="2400" dirty="0">
                <a:latin typeface="Verdana"/>
                <a:cs typeface="Verdana"/>
              </a:rPr>
              <a:t>Tap </a:t>
            </a:r>
            <a:r>
              <a:rPr lang="en-US" sz="2400" dirty="0">
                <a:solidFill>
                  <a:srgbClr val="FFFF00"/>
                </a:solidFill>
                <a:latin typeface="Verdana"/>
                <a:cs typeface="Verdana"/>
              </a:rPr>
              <a:t>Voices.</a:t>
            </a:r>
          </a:p>
          <a:p>
            <a:pPr marL="457200" indent="-457200" algn="l">
              <a:buClr>
                <a:srgbClr val="FFFF00"/>
              </a:buClr>
              <a:buFont typeface="+mj-lt"/>
              <a:buAutoNum type="arabicPeriod"/>
            </a:pPr>
            <a:r>
              <a:rPr lang="en-US" sz="2400" dirty="0">
                <a:latin typeface="Verdana"/>
                <a:cs typeface="Verdana"/>
              </a:rPr>
              <a:t>Select desired language.</a:t>
            </a:r>
          </a:p>
          <a:p>
            <a:pPr marL="457200" indent="-457200" algn="l">
              <a:buClr>
                <a:srgbClr val="FFFF00"/>
              </a:buClr>
              <a:buFont typeface="+mj-lt"/>
              <a:buAutoNum type="arabicPeriod"/>
            </a:pPr>
            <a:r>
              <a:rPr lang="en-US" sz="2400" dirty="0">
                <a:latin typeface="Verdana"/>
                <a:cs typeface="Verdana"/>
              </a:rPr>
              <a:t>Tap the </a:t>
            </a:r>
            <a:r>
              <a:rPr lang="en-US" sz="2400" dirty="0">
                <a:solidFill>
                  <a:srgbClr val="FFFF00"/>
                </a:solidFill>
                <a:latin typeface="Verdana"/>
                <a:cs typeface="Verdana"/>
              </a:rPr>
              <a:t>cloud</a:t>
            </a:r>
            <a:r>
              <a:rPr lang="en-US" sz="2400" dirty="0">
                <a:latin typeface="Verdana"/>
                <a:cs typeface="Verdana"/>
              </a:rPr>
              <a:t> icon to download and preview the voice.</a:t>
            </a:r>
          </a:p>
          <a:p>
            <a:pPr marL="457200" lvl="0" indent="-457200" algn="l">
              <a:buClr>
                <a:srgbClr val="FFFF00"/>
              </a:buClr>
              <a:buFont typeface="+mj-lt"/>
              <a:buAutoNum type="arabicPeriod"/>
            </a:pPr>
            <a:r>
              <a:rPr lang="en-US" sz="2400" dirty="0">
                <a:latin typeface="Verdana"/>
                <a:cs typeface="Verdana"/>
              </a:rPr>
              <a:t>Tap the iPad’s </a:t>
            </a:r>
            <a:r>
              <a:rPr lang="en-US" sz="2400" dirty="0">
                <a:solidFill>
                  <a:srgbClr val="FFFF00"/>
                </a:solidFill>
                <a:latin typeface="Verdana"/>
                <a:cs typeface="Verdana"/>
              </a:rPr>
              <a:t>Home button.</a:t>
            </a:r>
          </a:p>
        </p:txBody>
      </p:sp>
    </p:spTree>
    <p:custDataLst>
      <p:tags r:id="rId1"/>
    </p:custDataLst>
    <p:extLst>
      <p:ext uri="{BB962C8B-B14F-4D97-AF65-F5344CB8AC3E}">
        <p14:creationId xmlns:p14="http://schemas.microsoft.com/office/powerpoint/2010/main" val="97926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latin typeface="Verdana"/>
                <a:cs typeface="Verdana"/>
              </a:rPr>
              <a:t>MODIFYING VOICE QUALITIES</a:t>
            </a:r>
          </a:p>
        </p:txBody>
      </p:sp>
      <p:pic>
        <p:nvPicPr>
          <p:cNvPr id="7" name="Content Placeholder 6" descr="image of the Speech menu open to edit Speak Options"/>
          <p:cNvPicPr>
            <a:picLocks noGrp="1" noChangeAspect="1"/>
          </p:cNvPicPr>
          <p:nvPr>
            <p:ph sz="half" idx="1"/>
          </p:nvPr>
        </p:nvPicPr>
        <p:blipFill>
          <a:blip r:embed="rId4">
            <a:extLst>
              <a:ext uri="{28A0092B-C50C-407E-A947-70E740481C1C}">
                <a14:useLocalDpi xmlns:a14="http://schemas.microsoft.com/office/drawing/2010/main" val="0"/>
              </a:ext>
            </a:extLst>
          </a:blip>
          <a:srcRect l="-5949" r="-5949"/>
          <a:stretch>
            <a:fillRect/>
          </a:stretch>
        </p:blipFill>
        <p:spPr>
          <a:xfrm>
            <a:off x="160653" y="2477806"/>
            <a:ext cx="5605220" cy="3933006"/>
          </a:xfrm>
        </p:spPr>
      </p:pic>
      <p:sp>
        <p:nvSpPr>
          <p:cNvPr id="4" name="Content Placeholder 3"/>
          <p:cNvSpPr>
            <a:spLocks noGrp="1"/>
          </p:cNvSpPr>
          <p:nvPr>
            <p:ph sz="half" idx="2"/>
          </p:nvPr>
        </p:nvSpPr>
        <p:spPr>
          <a:xfrm>
            <a:off x="5765873" y="2016404"/>
            <a:ext cx="5837889" cy="4206839"/>
          </a:xfrm>
        </p:spPr>
        <p:txBody>
          <a:bodyPr anchor="t">
            <a:noAutofit/>
          </a:bodyPr>
          <a:lstStyle/>
          <a:p>
            <a:pPr marL="457200" lvl="0" indent="-457200">
              <a:buClr>
                <a:srgbClr val="FFFF00"/>
              </a:buClr>
              <a:buFont typeface="+mj-lt"/>
              <a:buAutoNum type="arabicPeriod"/>
            </a:pPr>
            <a:r>
              <a:rPr lang="en-US" sz="2400" dirty="0">
                <a:latin typeface="Verdana"/>
                <a:cs typeface="Verdana"/>
              </a:rPr>
              <a:t>Tap the </a:t>
            </a:r>
            <a:r>
              <a:rPr lang="en-US" sz="2400" dirty="0">
                <a:solidFill>
                  <a:srgbClr val="FFFF00"/>
                </a:solidFill>
                <a:latin typeface="Verdana"/>
                <a:cs typeface="Verdana"/>
              </a:rPr>
              <a:t>gear</a:t>
            </a:r>
            <a:r>
              <a:rPr lang="en-US" sz="2400" dirty="0">
                <a:latin typeface="Verdana"/>
                <a:cs typeface="Verdana"/>
              </a:rPr>
              <a:t> icon.</a:t>
            </a:r>
          </a:p>
          <a:p>
            <a:pPr marL="457200" lvl="0" indent="-457200">
              <a:buClr>
                <a:srgbClr val="FFFF00"/>
              </a:buClr>
              <a:buFont typeface="+mj-lt"/>
              <a:buAutoNum type="arabicPeriod"/>
            </a:pPr>
            <a:r>
              <a:rPr lang="en-US" sz="2400" dirty="0">
                <a:latin typeface="Verdana"/>
                <a:cs typeface="Verdana"/>
              </a:rPr>
              <a:t>Tap </a:t>
            </a:r>
            <a:r>
              <a:rPr lang="en-US" sz="2400" dirty="0">
                <a:solidFill>
                  <a:srgbClr val="FFFF00"/>
                </a:solidFill>
                <a:latin typeface="Verdana"/>
                <a:cs typeface="Verdana"/>
              </a:rPr>
              <a:t>Speech</a:t>
            </a:r>
          </a:p>
          <a:p>
            <a:pPr marL="457200" lvl="0" indent="-457200">
              <a:buClr>
                <a:srgbClr val="FFFF00"/>
              </a:buClr>
              <a:buFont typeface="+mj-lt"/>
              <a:buAutoNum type="arabicPeriod"/>
            </a:pPr>
            <a:r>
              <a:rPr lang="en-US" sz="2400" dirty="0">
                <a:latin typeface="Verdana"/>
                <a:cs typeface="Verdana"/>
              </a:rPr>
              <a:t>Tap the </a:t>
            </a:r>
            <a:r>
              <a:rPr lang="en-US" sz="2400" dirty="0">
                <a:solidFill>
                  <a:srgbClr val="FFFF00"/>
                </a:solidFill>
                <a:latin typeface="Verdana"/>
                <a:cs typeface="Verdana"/>
              </a:rPr>
              <a:t>gear</a:t>
            </a:r>
            <a:r>
              <a:rPr lang="en-US" sz="2400" dirty="0">
                <a:latin typeface="Verdana"/>
                <a:cs typeface="Verdana"/>
              </a:rPr>
              <a:t> icon with arrows.</a:t>
            </a:r>
          </a:p>
          <a:p>
            <a:pPr marL="457200" lvl="0" indent="-457200">
              <a:buClr>
                <a:srgbClr val="FFFF00"/>
              </a:buClr>
              <a:buFont typeface="+mj-lt"/>
              <a:buAutoNum type="arabicPeriod"/>
            </a:pPr>
            <a:r>
              <a:rPr lang="en-US" sz="2400" dirty="0">
                <a:latin typeface="Verdana"/>
                <a:cs typeface="Verdana"/>
              </a:rPr>
              <a:t>Use </a:t>
            </a:r>
            <a:r>
              <a:rPr lang="en-US" sz="2400" dirty="0">
                <a:solidFill>
                  <a:srgbClr val="FFFF00"/>
                </a:solidFill>
                <a:latin typeface="Verdana"/>
                <a:cs typeface="Verdana"/>
              </a:rPr>
              <a:t>sliders</a:t>
            </a:r>
            <a:r>
              <a:rPr lang="en-US" sz="2400" dirty="0">
                <a:latin typeface="Verdana"/>
                <a:cs typeface="Verdana"/>
              </a:rPr>
              <a:t> to change the </a:t>
            </a:r>
            <a:r>
              <a:rPr lang="en-US" sz="2400" dirty="0">
                <a:solidFill>
                  <a:srgbClr val="FFFF00"/>
                </a:solidFill>
                <a:latin typeface="Verdana"/>
                <a:cs typeface="Verdana"/>
              </a:rPr>
              <a:t>speed</a:t>
            </a:r>
            <a:r>
              <a:rPr lang="en-US" sz="2400" dirty="0">
                <a:latin typeface="Verdana"/>
                <a:cs typeface="Verdana"/>
              </a:rPr>
              <a:t> and </a:t>
            </a:r>
            <a:r>
              <a:rPr lang="en-US" sz="2400" dirty="0">
                <a:solidFill>
                  <a:srgbClr val="FFFF00"/>
                </a:solidFill>
                <a:latin typeface="Verdana"/>
                <a:cs typeface="Verdana"/>
              </a:rPr>
              <a:t>pitch</a:t>
            </a:r>
            <a:r>
              <a:rPr lang="en-US" sz="2400" dirty="0">
                <a:latin typeface="Verdana"/>
                <a:cs typeface="Verdana"/>
              </a:rPr>
              <a:t> the voice speaks.</a:t>
            </a:r>
          </a:p>
          <a:p>
            <a:pPr marL="457200" lvl="0" indent="-457200">
              <a:buClr>
                <a:srgbClr val="FFFF00"/>
              </a:buClr>
              <a:buFont typeface="+mj-lt"/>
              <a:buAutoNum type="arabicPeriod"/>
            </a:pPr>
            <a:r>
              <a:rPr lang="en-US" sz="2400" dirty="0">
                <a:latin typeface="Verdana"/>
                <a:cs typeface="Verdana"/>
              </a:rPr>
              <a:t>Tap </a:t>
            </a:r>
            <a:r>
              <a:rPr lang="en-US" sz="2400" dirty="0">
                <a:solidFill>
                  <a:srgbClr val="FFFF00"/>
                </a:solidFill>
                <a:latin typeface="Verdana"/>
                <a:cs typeface="Verdana"/>
              </a:rPr>
              <a:t>Speak Options </a:t>
            </a:r>
            <a:r>
              <a:rPr lang="en-US" sz="2400" dirty="0">
                <a:latin typeface="Verdana"/>
                <a:cs typeface="Verdana"/>
              </a:rPr>
              <a:t>to personalize when Predictable will speak.</a:t>
            </a:r>
          </a:p>
          <a:p>
            <a:pPr marL="457200" lvl="0" indent="-457200">
              <a:buClr>
                <a:srgbClr val="FFFF00"/>
              </a:buClr>
              <a:buFont typeface="+mj-lt"/>
              <a:buAutoNum type="arabicPeriod"/>
            </a:pPr>
            <a:r>
              <a:rPr lang="en-US" sz="2400" dirty="0">
                <a:latin typeface="Verdana"/>
                <a:cs typeface="Verdana"/>
              </a:rPr>
              <a:t>Tap </a:t>
            </a:r>
            <a:r>
              <a:rPr lang="en-US" sz="2400" dirty="0">
                <a:solidFill>
                  <a:srgbClr val="FFFF00"/>
                </a:solidFill>
                <a:latin typeface="Verdana"/>
                <a:cs typeface="Verdana"/>
              </a:rPr>
              <a:t>Custom Words </a:t>
            </a:r>
            <a:r>
              <a:rPr lang="en-US" sz="2400" dirty="0">
                <a:latin typeface="Verdana"/>
                <a:cs typeface="Verdana"/>
              </a:rPr>
              <a:t>to personalize pronunciation of word.</a:t>
            </a:r>
          </a:p>
          <a:p>
            <a:pPr marL="457200" lvl="0" indent="-457200">
              <a:buClr>
                <a:srgbClr val="FFFF00"/>
              </a:buClr>
              <a:buFont typeface="+mj-lt"/>
              <a:buAutoNum type="arabicPeriod"/>
            </a:pPr>
            <a:r>
              <a:rPr lang="en-US" sz="2400" dirty="0">
                <a:latin typeface="Verdana"/>
                <a:cs typeface="Verdana"/>
              </a:rPr>
              <a:t>Tap </a:t>
            </a:r>
            <a:r>
              <a:rPr lang="en-US" sz="2400" dirty="0">
                <a:solidFill>
                  <a:srgbClr val="FFFF00"/>
                </a:solidFill>
                <a:latin typeface="Verdana"/>
                <a:cs typeface="Verdana"/>
              </a:rPr>
              <a:t>Predictable.</a:t>
            </a:r>
          </a:p>
        </p:txBody>
      </p:sp>
    </p:spTree>
    <p:custDataLst>
      <p:tags r:id="rId1"/>
    </p:custDataLst>
    <p:extLst>
      <p:ext uri="{BB962C8B-B14F-4D97-AF65-F5344CB8AC3E}">
        <p14:creationId xmlns:p14="http://schemas.microsoft.com/office/powerpoint/2010/main" val="31204157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QUOTABLE" val="0eH3MZrc"/>
  <p:tag name="TAG_BACKING_FORM_KEY" val="2164884-c:\users\diane\downloads\setting up &amp; using lamp wd.pptx"/>
  <p:tag name="ARTICULATE_PRESENTER_VERSION" val="8"/>
  <p:tag name="ARTICULATE_SLIDE_COUNT" val="3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Custom 2- Predictable ">
      <a:dk1>
        <a:sysClr val="windowText" lastClr="000000"/>
      </a:dk1>
      <a:lt1>
        <a:sysClr val="window" lastClr="FFFFFF"/>
      </a:lt1>
      <a:dk2>
        <a:srgbClr val="212121"/>
      </a:dk2>
      <a:lt2>
        <a:srgbClr val="636363"/>
      </a:lt2>
      <a:accent1>
        <a:srgbClr val="C10007"/>
      </a:accent1>
      <a:accent2>
        <a:srgbClr val="E55A09"/>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10662</TotalTime>
  <Words>5419</Words>
  <Application>Microsoft Office PowerPoint</Application>
  <PresentationFormat>Widescreen</PresentationFormat>
  <Paragraphs>652</Paragraphs>
  <Slides>36</Slides>
  <Notes>36</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Century Gothic</vt:lpstr>
      <vt:lpstr>Verdana</vt:lpstr>
      <vt:lpstr>Wingdings 2</vt:lpstr>
      <vt:lpstr>Quotable</vt:lpstr>
      <vt:lpstr>Setting Up &amp; Using  Predictable (5.0.7)</vt:lpstr>
      <vt:lpstr>LEARNING OBJECTIVES</vt:lpstr>
      <vt:lpstr>PREDICTABLE IN ACTION</vt:lpstr>
      <vt:lpstr>CONSIDERATIONS FOR SELECTION</vt:lpstr>
      <vt:lpstr>SETTING UP A USER</vt:lpstr>
      <vt:lpstr>NAVIGATION</vt:lpstr>
      <vt:lpstr>SOUND SETTINGS:   SELECTING A VOICE</vt:lpstr>
      <vt:lpstr>ADDING AN iOS VOICE</vt:lpstr>
      <vt:lpstr>MODIFYING VOICE QUALITIES</vt:lpstr>
      <vt:lpstr>SOUND SETTINGS: TURNING BUTTON CLICKS ON AND OFF</vt:lpstr>
      <vt:lpstr>RATE ENHANCEMENT: QUICK KEYS</vt:lpstr>
      <vt:lpstr>RATE ENHANCEMENT: WORD PREDICTION</vt:lpstr>
      <vt:lpstr>RATE ENHANCEMENT: DYSLEXIA SUPPORT</vt:lpstr>
      <vt:lpstr>RATE ENHANCEMENT:  FEATURE KEYS</vt:lpstr>
      <vt:lpstr>RATE ENHANCEMENT: HANDWRITING RECOGNITION</vt:lpstr>
      <vt:lpstr>SETTING UP THE KEYBOARD</vt:lpstr>
      <vt:lpstr>USING AND ADDING EMOTES</vt:lpstr>
      <vt:lpstr>ACCESSIBILITY: FLOOR HOLD</vt:lpstr>
      <vt:lpstr>CUSTOMIZING: CHANGING THE APPEARANCE</vt:lpstr>
      <vt:lpstr>EDIT AN EXISTING CATEGORY: NAME</vt:lpstr>
      <vt:lpstr>EDITING AN EXISTING PHRASE: LABEL AND MESSAGE</vt:lpstr>
      <vt:lpstr>EDITING A PHRASE OR CATEGORY IMAGE</vt:lpstr>
      <vt:lpstr>COMMUNICATION OVER ANY SPEAKERPHONE</vt:lpstr>
      <vt:lpstr>IN-PERSON VS. DISTANCE COMMUNICATION</vt:lpstr>
      <vt:lpstr>YOU CAN HEAR ME &amp; SEE ME</vt:lpstr>
      <vt:lpstr>YOU CAN ONLY HEAR ME</vt:lpstr>
      <vt:lpstr>PURPOSE OF A PHONE SCRIPT</vt:lpstr>
      <vt:lpstr>CONTENTS OF A PHONE SCRIPT</vt:lpstr>
      <vt:lpstr>PHONE CHAT: ADDING A CATEGORY</vt:lpstr>
      <vt:lpstr>PHONE CHAT: ADDING A PHRASE</vt:lpstr>
      <vt:lpstr>USE QUICK KEY: ADD PHRASE</vt:lpstr>
      <vt:lpstr>PHONE CHAT: MOVING A PHRASE OR CATEGORY</vt:lpstr>
      <vt:lpstr>ADDING MEDIA TO A PHRASE</vt:lpstr>
      <vt:lpstr>SENDING YOUR MESSAGE:   EMAIL &amp; SOCIAL MEDIA</vt:lpstr>
      <vt:lpstr>AUTOMATIC BACKUPS</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Setting up &amp; using LAMP Words for Life Communication App</dc:title>
  <dc:creator>Diane Crum</dc:creator>
  <cp:lastModifiedBy>Harris, Scott@DOR</cp:lastModifiedBy>
  <cp:revision>372</cp:revision>
  <cp:lastPrinted>2020-06-11T20:05:34Z</cp:lastPrinted>
  <dcterms:created xsi:type="dcterms:W3CDTF">2018-06-25T21:43:44Z</dcterms:created>
  <dcterms:modified xsi:type="dcterms:W3CDTF">2020-06-15T16:42:06Z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Presentation2</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ArticulateGUID">
    <vt:lpwstr>67AA2D28-B283-44FE-9851-8D17BDAA15AC</vt:lpwstr>
  </property>
  <property fmtid="{D5CDD505-2E9C-101B-9397-08002B2CF9AE}" pid="6" name="ArticulateProjectFull">
    <vt:lpwstr>C:\Users\diane\Desktop\Setting Up &amp; Using PREDICTABLE 2018.ppta</vt:lpwstr>
  </property>
</Properties>
</file>