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94" r:id="rId3"/>
    <p:sldId id="289" r:id="rId4"/>
    <p:sldId id="308" r:id="rId5"/>
    <p:sldId id="258" r:id="rId6"/>
    <p:sldId id="297" r:id="rId7"/>
    <p:sldId id="314" r:id="rId8"/>
    <p:sldId id="295" r:id="rId9"/>
    <p:sldId id="311" r:id="rId10"/>
    <p:sldId id="296" r:id="rId11"/>
    <p:sldId id="310" r:id="rId12"/>
    <p:sldId id="298" r:id="rId13"/>
    <p:sldId id="299" r:id="rId14"/>
    <p:sldId id="300" r:id="rId15"/>
    <p:sldId id="301" r:id="rId16"/>
    <p:sldId id="303" r:id="rId17"/>
    <p:sldId id="304" r:id="rId18"/>
    <p:sldId id="302" r:id="rId19"/>
    <p:sldId id="305" r:id="rId20"/>
    <p:sldId id="306" r:id="rId21"/>
    <p:sldId id="307" r:id="rId22"/>
    <p:sldId id="315" r:id="rId23"/>
    <p:sldId id="292" r:id="rId24"/>
    <p:sldId id="260" r:id="rId25"/>
    <p:sldId id="259" r:id="rId26"/>
    <p:sldId id="281" r:id="rId27"/>
    <p:sldId id="282" r:id="rId28"/>
    <p:sldId id="266" r:id="rId29"/>
    <p:sldId id="293" r:id="rId30"/>
    <p:sldId id="279" r:id="rId31"/>
    <p:sldId id="280" r:id="rId32"/>
    <p:sldId id="309" r:id="rId33"/>
  </p:sldIdLst>
  <p:sldSz cx="12192000" cy="6858000"/>
  <p:notesSz cx="9296400" cy="70104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CRUM" initials="JC" lastIdx="11" clrIdx="0">
    <p:extLst>
      <p:ext uri="{19B8F6BF-5375-455C-9EA6-DF929625EA0E}">
        <p15:presenceInfo xmlns:p15="http://schemas.microsoft.com/office/powerpoint/2012/main" userId="74e3bd8f5b439475" providerId="Windows Live"/>
      </p:ext>
    </p:extLst>
  </p:cmAuthor>
  <p:cmAuthor id="2" name="Diane Crum" initials="DC" lastIdx="1" clrIdx="1">
    <p:extLst>
      <p:ext uri="{19B8F6BF-5375-455C-9EA6-DF929625EA0E}">
        <p15:presenceInfo xmlns:p15="http://schemas.microsoft.com/office/powerpoint/2012/main" userId="74465e9b2adcd3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9B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159C9-3E35-45FD-928A-1539017FE4CA}" v="2" dt="2020-03-08T20:20:40.063"/>
    <p1510:client id="{6259AFD5-0D05-4B78-9D1F-9234DA938293}" v="3" dt="2020-03-08T19:22:28.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99" autoAdjust="0"/>
    <p:restoredTop sz="54975" autoAdjust="0"/>
  </p:normalViewPr>
  <p:slideViewPr>
    <p:cSldViewPr snapToGrid="0">
      <p:cViewPr varScale="1">
        <p:scale>
          <a:sx n="59" d="100"/>
          <a:sy n="59" d="100"/>
        </p:scale>
        <p:origin x="1872" y="72"/>
      </p:cViewPr>
      <p:guideLst/>
    </p:cSldViewPr>
  </p:slideViewPr>
  <p:outlineViewPr>
    <p:cViewPr>
      <p:scale>
        <a:sx n="33" d="100"/>
        <a:sy n="33" d="100"/>
      </p:scale>
      <p:origin x="0" y="-16358"/>
    </p:cViewPr>
  </p:outlineViewPr>
  <p:notesTextViewPr>
    <p:cViewPr>
      <p:scale>
        <a:sx n="1" d="1"/>
        <a:sy n="1" d="1"/>
      </p:scale>
      <p:origin x="0" y="0"/>
    </p:cViewPr>
  </p:notesTextViewPr>
  <p:notesViewPr>
    <p:cSldViewPr snapToGrid="0">
      <p:cViewPr varScale="1">
        <p:scale>
          <a:sx n="74" d="100"/>
          <a:sy n="74" d="100"/>
        </p:scale>
        <p:origin x="82" y="3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8332942C-8247-40F5-BC75-34A47731F39C}" type="datetimeFigureOut">
              <a:rPr lang="en-US" smtClean="0"/>
              <a:t>6/29/2020</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D8900C81-D389-4587-A3AF-71F7AA7579A1}" type="slidenum">
              <a:rPr lang="en-US" smtClean="0"/>
              <a:t>‹#›</a:t>
            </a:fld>
            <a:endParaRPr lang="en-US" dirty="0"/>
          </a:p>
        </p:txBody>
      </p:sp>
    </p:spTree>
    <p:extLst>
      <p:ext uri="{BB962C8B-B14F-4D97-AF65-F5344CB8AC3E}">
        <p14:creationId xmlns:p14="http://schemas.microsoft.com/office/powerpoint/2010/main" val="141484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aliforniaphones.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assistiveware.com/support/proloquo4text/tutorial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DQxy5_f0n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US" dirty="0">
                <a:solidFill>
                  <a:schemeClr val="dk1"/>
                </a:solidFill>
              </a:rPr>
              <a:t>We are proud to offer this training for the Voice Options California Speech Technology Program.  </a:t>
            </a:r>
          </a:p>
          <a:p>
            <a:pPr>
              <a:buClr>
                <a:schemeClr val="dk1"/>
              </a:buClr>
              <a:buSzPts val="1100"/>
            </a:pPr>
            <a:r>
              <a:rPr lang="en-US" dirty="0">
                <a:solidFill>
                  <a:schemeClr val="dk1"/>
                </a:solidFill>
              </a:rPr>
              <a:t>This training is brought to you by the staff at CTEC, Communication Technology Education Center. </a:t>
            </a:r>
          </a:p>
          <a:p>
            <a:pPr>
              <a:buClr>
                <a:schemeClr val="dk1"/>
              </a:buClr>
              <a:buSzPts val="1100"/>
            </a:pPr>
            <a:endParaRPr lang="en-US" dirty="0">
              <a:solidFill>
                <a:schemeClr val="dk1"/>
              </a:solidFill>
            </a:endParaRPr>
          </a:p>
          <a:p>
            <a:pPr>
              <a:buClr>
                <a:schemeClr val="dk1"/>
              </a:buClr>
              <a:buSzPts val="1100"/>
            </a:pPr>
            <a:r>
              <a:rPr lang="en-US" dirty="0">
                <a:solidFill>
                  <a:schemeClr val="dk1"/>
                </a:solidFill>
              </a:rPr>
              <a:t>Throughout the training we will be visiting the Proloque4Text website.  Here is the URL. Please visit the manufacturer’s website for most current information, instructional support, video training and updated version info. </a:t>
            </a:r>
          </a:p>
        </p:txBody>
      </p:sp>
      <p:sp>
        <p:nvSpPr>
          <p:cNvPr id="4" name="Slide Number Placeholder 3"/>
          <p:cNvSpPr>
            <a:spLocks noGrp="1"/>
          </p:cNvSpPr>
          <p:nvPr>
            <p:ph type="sldNum" sz="quarter" idx="10"/>
          </p:nvPr>
        </p:nvSpPr>
        <p:spPr/>
        <p:txBody>
          <a:bodyPr/>
          <a:lstStyle/>
          <a:p>
            <a:fld id="{D8900C81-D389-4587-A3AF-71F7AA7579A1}" type="slidenum">
              <a:rPr lang="en-US" smtClean="0"/>
              <a:t>1</a:t>
            </a:fld>
            <a:endParaRPr lang="en-US" dirty="0"/>
          </a:p>
        </p:txBody>
      </p:sp>
    </p:spTree>
    <p:extLst>
      <p:ext uri="{BB962C8B-B14F-4D97-AF65-F5344CB8AC3E}">
        <p14:creationId xmlns:p14="http://schemas.microsoft.com/office/powerpoint/2010/main" val="67216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rPr>
              <a:t>A </a:t>
            </a:r>
            <a:r>
              <a:rPr lang="en-US" sz="1200" dirty="0">
                <a:solidFill>
                  <a:srgbClr val="FFFF00"/>
                </a:solidFill>
                <a:latin typeface="Verdana" panose="020B0604030504040204" pitchFamily="34" charset="0"/>
                <a:ea typeface="Verdana" panose="020B0604030504040204" pitchFamily="34" charset="0"/>
              </a:rPr>
              <a:t>User</a:t>
            </a:r>
            <a:r>
              <a:rPr lang="en-US" sz="1200" dirty="0">
                <a:latin typeface="Verdana" panose="020B0604030504040204" pitchFamily="34" charset="0"/>
                <a:ea typeface="Verdana" panose="020B0604030504040204" pitchFamily="34" charset="0"/>
              </a:rPr>
              <a:t> can have separate </a:t>
            </a:r>
            <a:r>
              <a:rPr lang="en-US" sz="1200" dirty="0">
                <a:solidFill>
                  <a:srgbClr val="FFFF00"/>
                </a:solidFill>
                <a:latin typeface="Verdana" panose="020B0604030504040204" pitchFamily="34" charset="0"/>
                <a:ea typeface="Verdana" panose="020B0604030504040204" pitchFamily="34" charset="0"/>
              </a:rPr>
              <a:t>User</a:t>
            </a:r>
            <a:r>
              <a:rPr lang="en-US" sz="1200" dirty="0">
                <a:latin typeface="Verdana" panose="020B0604030504040204" pitchFamily="34" charset="0"/>
                <a:ea typeface="Verdana" panose="020B0604030504040204" pitchFamily="34" charset="0"/>
              </a:rPr>
              <a:t> files for different language settings or a </a:t>
            </a:r>
            <a:r>
              <a:rPr lang="en-US" sz="1200" dirty="0">
                <a:solidFill>
                  <a:srgbClr val="FFFF00"/>
                </a:solidFill>
                <a:latin typeface="Verdana" panose="020B0604030504040204" pitchFamily="34" charset="0"/>
                <a:ea typeface="Verdana" panose="020B0604030504040204" pitchFamily="34" charset="0"/>
              </a:rPr>
              <a:t>User</a:t>
            </a:r>
            <a:r>
              <a:rPr lang="en-US" sz="1200" dirty="0">
                <a:latin typeface="Verdana" panose="020B0604030504040204" pitchFamily="34" charset="0"/>
                <a:ea typeface="Verdana" panose="020B0604030504040204" pitchFamily="34" charset="0"/>
              </a:rPr>
              <a:t> can have multiple languages available within one </a:t>
            </a:r>
            <a:r>
              <a:rPr lang="en-US" sz="1200" dirty="0">
                <a:solidFill>
                  <a:srgbClr val="FFFF00"/>
                </a:solidFill>
                <a:latin typeface="Verdana" panose="020B0604030504040204" pitchFamily="34" charset="0"/>
                <a:ea typeface="Verdana" panose="020B0604030504040204" pitchFamily="34" charset="0"/>
              </a:rPr>
              <a:t>User</a:t>
            </a:r>
            <a:r>
              <a:rPr lang="en-US" sz="1200" dirty="0">
                <a:latin typeface="Verdana" panose="020B0604030504040204" pitchFamily="34" charset="0"/>
                <a:ea typeface="Verdana" panose="020B0604030504040204" pitchFamily="34" charset="0"/>
              </a:rPr>
              <a:t> file. </a:t>
            </a:r>
          </a:p>
          <a:p>
            <a:pPr rtl="0"/>
            <a:endParaRPr lang="en-US"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900C81-D389-4587-A3AF-71F7AA7579A1}" type="slidenum">
              <a:rPr lang="en-US" smtClean="0"/>
              <a:t>10</a:t>
            </a:fld>
            <a:endParaRPr lang="en-US" dirty="0"/>
          </a:p>
        </p:txBody>
      </p:sp>
    </p:spTree>
    <p:extLst>
      <p:ext uri="{BB962C8B-B14F-4D97-AF65-F5344CB8AC3E}">
        <p14:creationId xmlns:p14="http://schemas.microsoft.com/office/powerpoint/2010/main" val="676469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Changing Keyboard Languages</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To edit Keyboard settings, tap on the text pad to view the keyboard, press down on the globe until the keyboard list appears, select Keyboard Settings. </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To add a new keyboard in the iPad’s settings, press the iPad home button and tap the iPad settings icon.</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Select General from the left margin menu.</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Select </a:t>
            </a:r>
            <a:r>
              <a:rPr lang="en-US" sz="1200" b="1" i="0" u="none" strike="noStrike" kern="1200" dirty="0">
                <a:solidFill>
                  <a:schemeClr val="tx1"/>
                </a:solidFill>
                <a:effectLst/>
                <a:latin typeface="+mn-lt"/>
                <a:ea typeface="+mn-ea"/>
                <a:cs typeface="+mn-cs"/>
              </a:rPr>
              <a:t>Keyboard</a:t>
            </a:r>
            <a:r>
              <a:rPr lang="en-US" sz="1200" b="0" i="0" u="none" strike="noStrike"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Select </a:t>
            </a:r>
            <a:r>
              <a:rPr lang="en-US" sz="1200" b="1" i="0" u="none" strike="noStrike" kern="1200" dirty="0">
                <a:solidFill>
                  <a:schemeClr val="tx1"/>
                </a:solidFill>
                <a:effectLst/>
                <a:latin typeface="+mn-lt"/>
                <a:ea typeface="+mn-ea"/>
                <a:cs typeface="+mn-cs"/>
              </a:rPr>
              <a:t>Keyboards</a:t>
            </a:r>
            <a:r>
              <a:rPr lang="en-US" sz="1200" b="0" i="0" u="none" strike="noStrike" kern="1200" dirty="0">
                <a:solidFill>
                  <a:schemeClr val="tx1"/>
                </a:solidFill>
                <a:effectLst/>
                <a:latin typeface="+mn-lt"/>
                <a:ea typeface="+mn-ea"/>
                <a:cs typeface="+mn-cs"/>
              </a:rPr>
              <a:t>, tap </a:t>
            </a:r>
            <a:r>
              <a:rPr lang="en-US" sz="1200" b="1" i="0" u="none" strike="noStrike" kern="1200" dirty="0">
                <a:solidFill>
                  <a:schemeClr val="tx1"/>
                </a:solidFill>
                <a:effectLst/>
                <a:latin typeface="+mn-lt"/>
                <a:ea typeface="+mn-ea"/>
                <a:cs typeface="+mn-cs"/>
              </a:rPr>
              <a:t>Add New Keyboard</a:t>
            </a:r>
            <a:r>
              <a:rPr lang="en-US" sz="1200" b="0" i="0" u="none" strike="noStrike" kern="1200" dirty="0">
                <a:solidFill>
                  <a:schemeClr val="tx1"/>
                </a:solidFill>
                <a:effectLst/>
                <a:latin typeface="+mn-lt"/>
                <a:ea typeface="+mn-ea"/>
                <a:cs typeface="+mn-cs"/>
              </a:rPr>
              <a:t>, scroll down and select a new keyboard language</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Press the home button on the iPad to exit iOS settings</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on Proloquo4Text open the app</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on the keyboard globe to switch the keyboard, or press and hold the globe to open the keyboard list, select the keyboard</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Create a message with a different language, ensure the </a:t>
            </a:r>
            <a:r>
              <a:rPr lang="en-US" sz="1200" b="1" i="0" u="none" strike="noStrike" kern="1200" dirty="0">
                <a:solidFill>
                  <a:schemeClr val="tx1"/>
                </a:solidFill>
                <a:effectLst/>
                <a:latin typeface="+mn-lt"/>
                <a:ea typeface="+mn-ea"/>
                <a:cs typeface="+mn-cs"/>
              </a:rPr>
              <a:t>User Profile</a:t>
            </a:r>
            <a:r>
              <a:rPr lang="en-US" sz="1200" b="0" i="0" u="none" strike="noStrike" kern="1200" dirty="0">
                <a:solidFill>
                  <a:schemeClr val="tx1"/>
                </a:solidFill>
                <a:effectLst/>
                <a:latin typeface="+mn-lt"/>
                <a:ea typeface="+mn-ea"/>
                <a:cs typeface="+mn-cs"/>
              </a:rPr>
              <a:t> has downloaded the correct languages and activated them</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Press </a:t>
            </a:r>
            <a:r>
              <a:rPr lang="en-US" sz="1200" b="1" i="0" u="none" strike="noStrike" kern="1200" dirty="0">
                <a:solidFill>
                  <a:schemeClr val="tx1"/>
                </a:solidFill>
                <a:effectLst/>
                <a:latin typeface="+mn-lt"/>
                <a:ea typeface="+mn-ea"/>
                <a:cs typeface="+mn-cs"/>
              </a:rPr>
              <a:t>Play</a:t>
            </a:r>
            <a:r>
              <a:rPr lang="en-US" sz="1200" b="0" i="0" u="none" strike="noStrike" kern="1200" dirty="0">
                <a:solidFill>
                  <a:schemeClr val="tx1"/>
                </a:solidFill>
                <a:effectLst/>
                <a:latin typeface="+mn-lt"/>
                <a:ea typeface="+mn-ea"/>
                <a:cs typeface="+mn-cs"/>
              </a:rPr>
              <a:t> in the text pad to speak a bilingual message</a:t>
            </a:r>
          </a:p>
        </p:txBody>
      </p:sp>
      <p:sp>
        <p:nvSpPr>
          <p:cNvPr id="4" name="Slide Number Placeholder 3"/>
          <p:cNvSpPr>
            <a:spLocks noGrp="1"/>
          </p:cNvSpPr>
          <p:nvPr>
            <p:ph type="sldNum" sz="quarter" idx="10"/>
          </p:nvPr>
        </p:nvSpPr>
        <p:spPr/>
        <p:txBody>
          <a:bodyPr/>
          <a:lstStyle/>
          <a:p>
            <a:fld id="{D8900C81-D389-4587-A3AF-71F7AA7579A1}" type="slidenum">
              <a:rPr lang="en-US" smtClean="0"/>
              <a:t>11</a:t>
            </a:fld>
            <a:endParaRPr lang="en-US" dirty="0"/>
          </a:p>
        </p:txBody>
      </p:sp>
    </p:spTree>
    <p:extLst>
      <p:ext uri="{BB962C8B-B14F-4D97-AF65-F5344CB8AC3E}">
        <p14:creationId xmlns:p14="http://schemas.microsoft.com/office/powerpoint/2010/main" val="2032843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The first quick block is phrases.  You can store common phrases, sentences and even paragraphs.  </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The second quick block is Quick Talk .  Use quick talk for interjections and expressions you want quick access to while communicating.</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Quick block 3 is conversations.</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The fourth quick block is History.  Use history to easily say something you said before.  </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Word Prediction is the 5</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quick block.  Use prediction to speed up your typing.</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Sentence Prediction is the last quick block.  With sentence prediction you have quick access to the most commonly used sentences that start with the text you have typed.</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Quick Block #1, on the left, is comprised of </a:t>
            </a:r>
            <a:r>
              <a:rPr lang="en-US" sz="1200" b="1" i="0" u="none" strike="noStrike" kern="1200" dirty="0">
                <a:solidFill>
                  <a:schemeClr val="tx1"/>
                </a:solidFill>
                <a:effectLst/>
                <a:latin typeface="+mn-lt"/>
                <a:ea typeface="+mn-ea"/>
                <a:cs typeface="+mn-cs"/>
              </a:rPr>
              <a:t>Phrases</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Conversations</a:t>
            </a:r>
            <a:r>
              <a:rPr lang="en-US" sz="1200" b="0" i="0" u="none" strike="noStrike" kern="1200" dirty="0">
                <a:solidFill>
                  <a:schemeClr val="tx1"/>
                </a:solidFill>
                <a:effectLst/>
                <a:latin typeface="+mn-lt"/>
                <a:ea typeface="+mn-ea"/>
                <a:cs typeface="+mn-cs"/>
              </a:rPr>
              <a:t>, and </a:t>
            </a:r>
            <a:r>
              <a:rPr lang="en-US" sz="1200" b="1" i="0" u="none" strike="noStrike" kern="1200" dirty="0">
                <a:solidFill>
                  <a:schemeClr val="tx1"/>
                </a:solidFill>
                <a:effectLst/>
                <a:latin typeface="+mn-lt"/>
                <a:ea typeface="+mn-ea"/>
                <a:cs typeface="+mn-cs"/>
              </a:rPr>
              <a:t>Sentence</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Prediction</a:t>
            </a:r>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Quick Block #2, on the right, is comprised of </a:t>
            </a:r>
            <a:r>
              <a:rPr lang="en-US" sz="1200" b="1" i="0" u="none" strike="noStrike" kern="1200" dirty="0">
                <a:solidFill>
                  <a:schemeClr val="tx1"/>
                </a:solidFill>
                <a:effectLst/>
                <a:latin typeface="+mn-lt"/>
                <a:ea typeface="+mn-ea"/>
                <a:cs typeface="+mn-cs"/>
              </a:rPr>
              <a:t>History</a:t>
            </a:r>
            <a:r>
              <a:rPr lang="en-US" sz="1200" b="0" i="0" u="none" strike="noStrike" kern="1200" dirty="0">
                <a:solidFill>
                  <a:schemeClr val="tx1"/>
                </a:solidFill>
                <a:effectLst/>
                <a:latin typeface="+mn-lt"/>
                <a:ea typeface="+mn-ea"/>
                <a:cs typeface="+mn-cs"/>
              </a:rPr>
              <a:t> and </a:t>
            </a:r>
            <a:r>
              <a:rPr lang="en-US" sz="1200" b="1" i="0" u="none" strike="noStrike" kern="1200" dirty="0">
                <a:solidFill>
                  <a:schemeClr val="tx1"/>
                </a:solidFill>
                <a:effectLst/>
                <a:latin typeface="+mn-lt"/>
                <a:ea typeface="+mn-ea"/>
                <a:cs typeface="+mn-cs"/>
              </a:rPr>
              <a:t>Quick Talk.  (History is one the left???)</a:t>
            </a:r>
            <a:endParaRPr lang="en-US" sz="1200" b="0"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Word Prediction </a:t>
            </a:r>
            <a:r>
              <a:rPr lang="en-US" sz="1200" b="0" i="0" u="none" strike="noStrike" kern="1200" dirty="0">
                <a:solidFill>
                  <a:schemeClr val="tx1"/>
                </a:solidFill>
                <a:effectLst/>
                <a:latin typeface="+mn-lt"/>
                <a:ea typeface="+mn-ea"/>
                <a:cs typeface="+mn-cs"/>
              </a:rPr>
              <a:t>can be used both to the right or above</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the keyboard for most commonly used words.</a:t>
            </a:r>
          </a:p>
          <a:p>
            <a:r>
              <a:rPr lang="en-US" sz="1200" b="0" i="0" u="none" strike="noStrike" kern="1200" dirty="0">
                <a:solidFill>
                  <a:schemeClr val="tx1"/>
                </a:solidFill>
                <a:effectLst/>
                <a:latin typeface="+mn-lt"/>
                <a:ea typeface="+mn-ea"/>
                <a:cs typeface="+mn-cs"/>
              </a:rPr>
              <a:t>Tap on the titles to </a:t>
            </a:r>
            <a:r>
              <a:rPr lang="en-US" sz="1200" b="1" i="0" u="none" strike="noStrike" kern="1200" dirty="0">
                <a:solidFill>
                  <a:schemeClr val="tx1"/>
                </a:solidFill>
                <a:effectLst/>
                <a:latin typeface="+mn-lt"/>
                <a:ea typeface="+mn-ea"/>
                <a:cs typeface="+mn-cs"/>
              </a:rPr>
              <a:t>switch</a:t>
            </a:r>
            <a:r>
              <a:rPr lang="en-US" sz="1200" b="0" i="0" u="none" strike="noStrike" kern="1200" dirty="0">
                <a:solidFill>
                  <a:schemeClr val="tx1"/>
                </a:solidFill>
                <a:effectLst/>
                <a:latin typeface="+mn-lt"/>
                <a:ea typeface="+mn-ea"/>
                <a:cs typeface="+mn-cs"/>
              </a:rPr>
              <a:t> between the Quick Blocks</a:t>
            </a:r>
            <a:br>
              <a:rPr lang="en-US" dirty="0"/>
            </a:br>
            <a:endParaRPr lang="en-US" sz="1200"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D8900C81-D389-4587-A3AF-71F7AA7579A1}" type="slidenum">
              <a:rPr lang="en-US" smtClean="0"/>
              <a:t>12</a:t>
            </a:fld>
            <a:endParaRPr lang="en-US" dirty="0"/>
          </a:p>
        </p:txBody>
      </p:sp>
    </p:spTree>
    <p:extLst>
      <p:ext uri="{BB962C8B-B14F-4D97-AF65-F5344CB8AC3E}">
        <p14:creationId xmlns:p14="http://schemas.microsoft.com/office/powerpoint/2010/main" val="2858800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Basic commands for Quick Blocks</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Pencil</a:t>
            </a:r>
            <a:r>
              <a:rPr lang="en-US" sz="1200" b="0" i="0" u="none" strike="noStrike" kern="1200" dirty="0">
                <a:solidFill>
                  <a:schemeClr val="tx1"/>
                </a:solidFill>
                <a:effectLst/>
                <a:latin typeface="+mn-lt"/>
                <a:ea typeface="+mn-ea"/>
                <a:cs typeface="+mn-cs"/>
              </a:rPr>
              <a:t> icon to edit labels</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a:t>
            </a:r>
            <a:r>
              <a:rPr lang="en-US" sz="1200" b="1" i="0" u="none" strike="noStrike" kern="1200" dirty="0">
                <a:solidFill>
                  <a:schemeClr val="tx1"/>
                </a:solidFill>
                <a:effectLst/>
                <a:latin typeface="+mn-lt"/>
                <a:ea typeface="+mn-ea"/>
                <a:cs typeface="+mn-cs"/>
              </a:rPr>
              <a:t>Add</a:t>
            </a:r>
            <a:r>
              <a:rPr lang="en-US" sz="1200" b="0" i="0" u="none" strike="noStrike" kern="1200" dirty="0">
                <a:solidFill>
                  <a:schemeClr val="tx1"/>
                </a:solidFill>
                <a:effectLst/>
                <a:latin typeface="+mn-lt"/>
                <a:ea typeface="+mn-ea"/>
                <a:cs typeface="+mn-cs"/>
              </a:rPr>
              <a:t> to add labels, item, and categories</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a:t>
            </a:r>
            <a:r>
              <a:rPr lang="en-US" sz="1200" b="1" i="0" u="none" strike="noStrike" kern="1200" dirty="0">
                <a:solidFill>
                  <a:schemeClr val="tx1"/>
                </a:solidFill>
                <a:effectLst/>
                <a:latin typeface="+mn-lt"/>
                <a:ea typeface="+mn-ea"/>
                <a:cs typeface="+mn-cs"/>
              </a:rPr>
              <a:t>Select</a:t>
            </a:r>
            <a:r>
              <a:rPr lang="en-US" sz="1200" b="0" i="0" u="none" strike="noStrike" kern="1200" dirty="0">
                <a:solidFill>
                  <a:schemeClr val="tx1"/>
                </a:solidFill>
                <a:effectLst/>
                <a:latin typeface="+mn-lt"/>
                <a:ea typeface="+mn-ea"/>
                <a:cs typeface="+mn-cs"/>
              </a:rPr>
              <a:t> to be able to delete or move items </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Arrow</a:t>
            </a:r>
            <a:r>
              <a:rPr lang="en-US" sz="1200" b="0" i="0" u="none" strike="noStrike" kern="1200" dirty="0">
                <a:solidFill>
                  <a:schemeClr val="tx1"/>
                </a:solidFill>
                <a:effectLst/>
                <a:latin typeface="+mn-lt"/>
                <a:ea typeface="+mn-ea"/>
                <a:cs typeface="+mn-cs"/>
              </a:rPr>
              <a:t> icon to hide and retrieve the Quick Block window</a:t>
            </a:r>
          </a:p>
          <a:p>
            <a:pPr marL="228600" indent="-228600">
              <a:buFont typeface="+mj-lt"/>
              <a:buAutoNum type="arabicPeriod"/>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Plus</a:t>
            </a:r>
            <a:r>
              <a:rPr lang="en-US" sz="1200" b="0" i="0" u="none" strike="noStrike" kern="1200" dirty="0">
                <a:solidFill>
                  <a:schemeClr val="tx1"/>
                </a:solidFill>
                <a:effectLst/>
                <a:latin typeface="+mn-lt"/>
                <a:ea typeface="+mn-ea"/>
                <a:cs typeface="+mn-cs"/>
              </a:rPr>
              <a:t> icon to store text pad content into a new conversation</a:t>
            </a:r>
            <a:br>
              <a:rPr lang="en-US" dirty="0"/>
            </a:br>
            <a:br>
              <a:rPr lang="en-US" dirty="0"/>
            </a:br>
            <a:endParaRPr lang="en-US" sz="1200"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D8900C81-D389-4587-A3AF-71F7AA7579A1}" type="slidenum">
              <a:rPr lang="en-US" smtClean="0"/>
              <a:t>13</a:t>
            </a:fld>
            <a:endParaRPr lang="en-US" dirty="0"/>
          </a:p>
        </p:txBody>
      </p:sp>
    </p:spTree>
    <p:extLst>
      <p:ext uri="{BB962C8B-B14F-4D97-AF65-F5344CB8AC3E}">
        <p14:creationId xmlns:p14="http://schemas.microsoft.com/office/powerpoint/2010/main" val="69259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Quick Block Phrases: Adding/ Editing</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pencil</a:t>
            </a:r>
            <a:r>
              <a:rPr lang="en-US" sz="1200" b="0" i="0" u="none" strike="noStrike" kern="1200" dirty="0">
                <a:solidFill>
                  <a:schemeClr val="tx1"/>
                </a:solidFill>
                <a:effectLst/>
                <a:latin typeface="+mn-lt"/>
                <a:ea typeface="+mn-ea"/>
                <a:cs typeface="+mn-cs"/>
              </a:rPr>
              <a:t> icon in the </a:t>
            </a:r>
            <a:r>
              <a:rPr lang="en-US" sz="1200" b="1" i="0" u="none" strike="noStrike" kern="1200" dirty="0">
                <a:solidFill>
                  <a:schemeClr val="tx1"/>
                </a:solidFill>
                <a:effectLst/>
                <a:latin typeface="+mn-lt"/>
                <a:ea typeface="+mn-ea"/>
                <a:cs typeface="+mn-cs"/>
              </a:rPr>
              <a:t>Phrases</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Quick Block</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Select the category you wish to edit, or tap </a:t>
            </a:r>
            <a:r>
              <a:rPr lang="en-US" sz="1200" b="1" i="0" u="none" strike="noStrike" kern="1200" dirty="0">
                <a:solidFill>
                  <a:schemeClr val="tx1"/>
                </a:solidFill>
                <a:effectLst/>
                <a:latin typeface="+mn-lt"/>
                <a:ea typeface="+mn-ea"/>
                <a:cs typeface="+mn-cs"/>
              </a:rPr>
              <a:t>Add</a:t>
            </a:r>
            <a:r>
              <a:rPr lang="en-US" sz="1200" b="0" i="0" u="none" strike="noStrike" kern="1200" dirty="0">
                <a:solidFill>
                  <a:schemeClr val="tx1"/>
                </a:solidFill>
                <a:effectLst/>
                <a:latin typeface="+mn-lt"/>
                <a:ea typeface="+mn-ea"/>
                <a:cs typeface="+mn-cs"/>
              </a:rPr>
              <a:t> to add an </a:t>
            </a:r>
            <a:r>
              <a:rPr lang="en-US" sz="1200" b="1" i="0" u="none" strike="noStrike" kern="1200" dirty="0">
                <a:solidFill>
                  <a:schemeClr val="tx1"/>
                </a:solidFill>
                <a:effectLst/>
                <a:latin typeface="+mn-lt"/>
                <a:ea typeface="+mn-ea"/>
                <a:cs typeface="+mn-cs"/>
              </a:rPr>
              <a:t>Item</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In the </a:t>
            </a:r>
            <a:r>
              <a:rPr lang="en-US" sz="1200" b="1" i="0" u="none" strike="noStrike" kern="1200" dirty="0">
                <a:solidFill>
                  <a:schemeClr val="tx1"/>
                </a:solidFill>
                <a:effectLst/>
                <a:latin typeface="+mn-lt"/>
                <a:ea typeface="+mn-ea"/>
                <a:cs typeface="+mn-cs"/>
              </a:rPr>
              <a:t>Text to Speak</a:t>
            </a:r>
            <a:r>
              <a:rPr lang="en-US" sz="1200" b="0" i="0" u="none" strike="noStrike" kern="1200" dirty="0">
                <a:solidFill>
                  <a:schemeClr val="tx1"/>
                </a:solidFill>
                <a:effectLst/>
                <a:latin typeface="+mn-lt"/>
                <a:ea typeface="+mn-ea"/>
                <a:cs typeface="+mn-cs"/>
              </a:rPr>
              <a:t> box, type the message</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keyboard</a:t>
            </a:r>
            <a:r>
              <a:rPr lang="en-US" sz="1200" b="0" i="0" u="none" strike="noStrike" kern="1200" dirty="0">
                <a:solidFill>
                  <a:schemeClr val="tx1"/>
                </a:solidFill>
                <a:effectLst/>
                <a:latin typeface="+mn-lt"/>
                <a:ea typeface="+mn-ea"/>
                <a:cs typeface="+mn-cs"/>
              </a:rPr>
              <a:t> icon to exit the keyboard or scroll through the </a:t>
            </a:r>
            <a:r>
              <a:rPr lang="en-US" sz="1200" b="1" i="0" u="none" strike="noStrike" kern="1200" dirty="0">
                <a:solidFill>
                  <a:schemeClr val="tx1"/>
                </a:solidFill>
                <a:effectLst/>
                <a:latin typeface="+mn-lt"/>
                <a:ea typeface="+mn-ea"/>
                <a:cs typeface="+mn-cs"/>
              </a:rPr>
              <a:t>Item</a:t>
            </a:r>
            <a:r>
              <a:rPr lang="en-US" sz="1200" b="0" i="0" u="none" strike="noStrike" kern="1200" dirty="0">
                <a:solidFill>
                  <a:schemeClr val="tx1"/>
                </a:solidFill>
                <a:effectLst/>
                <a:latin typeface="+mn-lt"/>
                <a:ea typeface="+mn-ea"/>
                <a:cs typeface="+mn-cs"/>
              </a:rPr>
              <a:t> menu with your finger</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Enter the Item name in the </a:t>
            </a:r>
            <a:r>
              <a:rPr lang="en-US" sz="1200" b="1" i="0" u="none" strike="noStrike" kern="1200" dirty="0">
                <a:solidFill>
                  <a:schemeClr val="tx1"/>
                </a:solidFill>
                <a:effectLst/>
                <a:latin typeface="+mn-lt"/>
                <a:ea typeface="+mn-ea"/>
                <a:cs typeface="+mn-cs"/>
              </a:rPr>
              <a:t>Label </a:t>
            </a:r>
            <a:r>
              <a:rPr lang="en-US" sz="1200" b="0" i="0" u="none" strike="noStrike" kern="1200" dirty="0">
                <a:solidFill>
                  <a:schemeClr val="tx1"/>
                </a:solidFill>
                <a:effectLst/>
                <a:latin typeface="+mn-lt"/>
                <a:ea typeface="+mn-ea"/>
                <a:cs typeface="+mn-cs"/>
              </a:rPr>
              <a:t>text box</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Within the </a:t>
            </a:r>
            <a:r>
              <a:rPr lang="en-US" sz="1200" b="1" i="0" u="none" strike="noStrike" kern="1200" dirty="0">
                <a:solidFill>
                  <a:schemeClr val="tx1"/>
                </a:solidFill>
                <a:effectLst/>
                <a:latin typeface="+mn-lt"/>
                <a:ea typeface="+mn-ea"/>
                <a:cs typeface="+mn-cs"/>
              </a:rPr>
              <a:t>Item</a:t>
            </a:r>
            <a:r>
              <a:rPr lang="en-US" sz="1200" b="0" i="0" u="none" strike="noStrike" kern="1200" dirty="0">
                <a:solidFill>
                  <a:schemeClr val="tx1"/>
                </a:solidFill>
                <a:effectLst/>
                <a:latin typeface="+mn-lt"/>
                <a:ea typeface="+mn-ea"/>
                <a:cs typeface="+mn-cs"/>
              </a:rPr>
              <a:t> menu, you will be able to edit the message</a:t>
            </a:r>
            <a:r>
              <a:rPr lang="en-US" sz="1200" b="1" i="0" u="none" strike="noStrike" kern="1200" dirty="0">
                <a:solidFill>
                  <a:schemeClr val="tx1"/>
                </a:solidFill>
                <a:effectLst/>
                <a:latin typeface="+mn-lt"/>
                <a:ea typeface="+mn-ea"/>
                <a:cs typeface="+mn-cs"/>
              </a:rPr>
              <a:t>, label, background color</a:t>
            </a:r>
            <a:r>
              <a:rPr lang="en-US" sz="1200" b="0" i="0" u="none" strike="noStrike" kern="1200" dirty="0">
                <a:solidFill>
                  <a:schemeClr val="tx1"/>
                </a:solidFill>
                <a:effectLst/>
                <a:latin typeface="+mn-lt"/>
                <a:ea typeface="+mn-ea"/>
                <a:cs typeface="+mn-cs"/>
              </a:rPr>
              <a:t>, whether it is </a:t>
            </a:r>
            <a:r>
              <a:rPr lang="en-US" sz="1200" b="1" i="0" u="none" strike="noStrike" kern="1200" dirty="0">
                <a:solidFill>
                  <a:schemeClr val="tx1"/>
                </a:solidFill>
                <a:effectLst/>
                <a:latin typeface="+mn-lt"/>
                <a:ea typeface="+mn-ea"/>
                <a:cs typeface="+mn-cs"/>
              </a:rPr>
              <a:t>hidden</a:t>
            </a:r>
            <a:r>
              <a:rPr lang="en-US" sz="1200" b="0" i="0" u="none" strike="noStrike" kern="1200" dirty="0">
                <a:solidFill>
                  <a:schemeClr val="tx1"/>
                </a:solidFill>
                <a:effectLst/>
                <a:latin typeface="+mn-lt"/>
                <a:ea typeface="+mn-ea"/>
                <a:cs typeface="+mn-cs"/>
              </a:rPr>
              <a:t> or not, and </a:t>
            </a:r>
            <a:r>
              <a:rPr lang="en-US" sz="1200" b="1" i="0" u="none" strike="noStrike" kern="1200" dirty="0">
                <a:solidFill>
                  <a:schemeClr val="tx1"/>
                </a:solidFill>
                <a:effectLst/>
                <a:latin typeface="+mn-lt"/>
                <a:ea typeface="+mn-ea"/>
                <a:cs typeface="+mn-cs"/>
              </a:rPr>
              <a:t>voice properties </a:t>
            </a:r>
            <a:r>
              <a:rPr lang="en-US" sz="1200" b="0" i="0" u="none" strike="noStrike" kern="1200" dirty="0">
                <a:solidFill>
                  <a:schemeClr val="tx1"/>
                </a:solidFill>
                <a:effectLst/>
                <a:latin typeface="+mn-lt"/>
                <a:ea typeface="+mn-ea"/>
                <a:cs typeface="+mn-cs"/>
              </a:rPr>
              <a:t>specific for that category</a:t>
            </a:r>
          </a:p>
          <a:p>
            <a:pPr marL="228600" indent="-228600">
              <a:buFont typeface="+mj-lt"/>
              <a:buAutoNum type="arabicPeriod"/>
            </a:pPr>
            <a:r>
              <a:rPr lang="en-US" sz="1200" b="0" i="0" u="none" strike="noStrike" kern="1200" dirty="0">
                <a:solidFill>
                  <a:schemeClr val="tx1"/>
                </a:solidFill>
                <a:effectLst/>
                <a:latin typeface="+mn-lt"/>
                <a:ea typeface="+mn-ea"/>
                <a:cs typeface="+mn-cs"/>
              </a:rPr>
              <a:t>Select </a:t>
            </a:r>
            <a:r>
              <a:rPr lang="en-US" sz="1200" b="1" i="0" u="none" strike="noStrike" kern="1200" dirty="0">
                <a:solidFill>
                  <a:schemeClr val="tx1"/>
                </a:solidFill>
                <a:effectLst/>
                <a:latin typeface="+mn-lt"/>
                <a:ea typeface="+mn-ea"/>
                <a:cs typeface="+mn-cs"/>
              </a:rPr>
              <a:t>Done</a:t>
            </a:r>
            <a:r>
              <a:rPr lang="en-US" sz="1200" b="0" i="0" u="none" strike="noStrike" kern="1200" dirty="0">
                <a:solidFill>
                  <a:schemeClr val="tx1"/>
                </a:solidFill>
                <a:effectLst/>
                <a:latin typeface="+mn-lt"/>
                <a:ea typeface="+mn-ea"/>
                <a:cs typeface="+mn-cs"/>
              </a:rPr>
              <a:t> when you are finished editing the </a:t>
            </a:r>
            <a:r>
              <a:rPr lang="en-US" sz="1200" b="1" i="0" u="none" strike="noStrike" kern="1200" dirty="0">
                <a:solidFill>
                  <a:schemeClr val="tx1"/>
                </a:solidFill>
                <a:effectLst/>
                <a:latin typeface="+mn-lt"/>
                <a:ea typeface="+mn-ea"/>
                <a:cs typeface="+mn-cs"/>
              </a:rPr>
              <a:t>Item</a:t>
            </a:r>
            <a:br>
              <a:rPr lang="en-US" dirty="0"/>
            </a:br>
            <a:endParaRPr lang="en-US" dirty="0"/>
          </a:p>
          <a:p>
            <a:pPr rtl="0"/>
            <a:r>
              <a:rPr lang="en-US" sz="1200" b="1" i="0" u="none" strike="noStrike" kern="1200" dirty="0">
                <a:solidFill>
                  <a:schemeClr val="tx1"/>
                </a:solidFill>
                <a:effectLst/>
                <a:latin typeface="+mn-lt"/>
                <a:ea typeface="+mn-ea"/>
                <a:cs typeface="+mn-cs"/>
              </a:rPr>
              <a:t>Phrases: Deleting A Phrase Category</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Enter the </a:t>
            </a:r>
            <a:r>
              <a:rPr lang="en-US" sz="1200" b="1" i="0" u="none" strike="noStrike" kern="1200" dirty="0">
                <a:solidFill>
                  <a:schemeClr val="tx1"/>
                </a:solidFill>
                <a:effectLst/>
                <a:latin typeface="+mn-lt"/>
                <a:ea typeface="+mn-ea"/>
                <a:cs typeface="+mn-cs"/>
              </a:rPr>
              <a:t>Phrase</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Quick Block</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pencil</a:t>
            </a:r>
            <a:r>
              <a:rPr lang="en-US" sz="1200" b="0" i="0" u="none" strike="noStrike" kern="1200" dirty="0">
                <a:solidFill>
                  <a:schemeClr val="tx1"/>
                </a:solidFill>
                <a:effectLst/>
                <a:latin typeface="+mn-lt"/>
                <a:ea typeface="+mn-ea"/>
                <a:cs typeface="+mn-cs"/>
              </a:rPr>
              <a:t> icon in the </a:t>
            </a:r>
            <a:r>
              <a:rPr lang="en-US" sz="1200" b="1" i="0" u="none" strike="noStrike" kern="1200" dirty="0">
                <a:solidFill>
                  <a:schemeClr val="tx1"/>
                </a:solidFill>
                <a:effectLst/>
                <a:latin typeface="+mn-lt"/>
                <a:ea typeface="+mn-ea"/>
                <a:cs typeface="+mn-cs"/>
              </a:rPr>
              <a:t>Phrases</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Quick Block</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Press </a:t>
            </a:r>
            <a:r>
              <a:rPr lang="en-US" sz="1200" b="1" i="0" u="none" strike="noStrike" kern="1200" dirty="0">
                <a:solidFill>
                  <a:schemeClr val="tx1"/>
                </a:solidFill>
                <a:effectLst/>
                <a:latin typeface="+mn-lt"/>
                <a:ea typeface="+mn-ea"/>
                <a:cs typeface="+mn-cs"/>
              </a:rPr>
              <a:t>Select</a:t>
            </a:r>
            <a:r>
              <a:rPr lang="en-US" sz="1200" b="0" i="0" u="none" strike="noStrike" kern="1200" dirty="0">
                <a:solidFill>
                  <a:schemeClr val="tx1"/>
                </a:solidFill>
                <a:effectLst/>
                <a:latin typeface="+mn-lt"/>
                <a:ea typeface="+mn-ea"/>
                <a:cs typeface="+mn-cs"/>
              </a:rPr>
              <a:t>, tap a category label, tap </a:t>
            </a:r>
            <a:r>
              <a:rPr lang="en-US" sz="1200" b="1" i="0" u="none" strike="noStrike" kern="1200" dirty="0">
                <a:solidFill>
                  <a:schemeClr val="tx1"/>
                </a:solidFill>
                <a:effectLst/>
                <a:latin typeface="+mn-lt"/>
                <a:ea typeface="+mn-ea"/>
                <a:cs typeface="+mn-cs"/>
              </a:rPr>
              <a:t>Action</a:t>
            </a:r>
            <a:r>
              <a:rPr lang="en-US" sz="1200" b="0" i="0" u="none" strike="noStrike" kern="1200" dirty="0">
                <a:solidFill>
                  <a:schemeClr val="tx1"/>
                </a:solidFill>
                <a:effectLst/>
                <a:latin typeface="+mn-lt"/>
                <a:ea typeface="+mn-ea"/>
                <a:cs typeface="+mn-cs"/>
              </a:rPr>
              <a:t>, then </a:t>
            </a:r>
            <a:r>
              <a:rPr lang="en-US" sz="1200" b="1" i="0" u="none" strike="noStrike" kern="1200" dirty="0">
                <a:solidFill>
                  <a:schemeClr val="tx1"/>
                </a:solidFill>
                <a:effectLst/>
                <a:latin typeface="+mn-lt"/>
                <a:ea typeface="+mn-ea"/>
                <a:cs typeface="+mn-cs"/>
              </a:rPr>
              <a:t>Delete</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Select </a:t>
            </a:r>
            <a:r>
              <a:rPr lang="en-US" sz="1200" b="1" i="0" u="none" strike="noStrike" kern="1200" dirty="0">
                <a:solidFill>
                  <a:schemeClr val="tx1"/>
                </a:solidFill>
                <a:effectLst/>
                <a:latin typeface="+mn-lt"/>
                <a:ea typeface="+mn-ea"/>
                <a:cs typeface="+mn-cs"/>
              </a:rPr>
              <a:t>Done</a:t>
            </a:r>
            <a:r>
              <a:rPr lang="en-US" sz="1200" b="0" i="0" u="none" strike="noStrike" kern="1200" dirty="0">
                <a:solidFill>
                  <a:schemeClr val="tx1"/>
                </a:solidFill>
                <a:effectLst/>
                <a:latin typeface="+mn-lt"/>
                <a:ea typeface="+mn-ea"/>
                <a:cs typeface="+mn-cs"/>
              </a:rPr>
              <a:t> in the Phrase Block and </a:t>
            </a:r>
            <a:r>
              <a:rPr lang="en-US" sz="1200" b="1" i="0" u="none" strike="noStrike" kern="1200" dirty="0">
                <a:solidFill>
                  <a:schemeClr val="tx1"/>
                </a:solidFill>
                <a:effectLst/>
                <a:latin typeface="+mn-lt"/>
                <a:ea typeface="+mn-ea"/>
                <a:cs typeface="+mn-cs"/>
              </a:rPr>
              <a:t>Done</a:t>
            </a:r>
            <a:r>
              <a:rPr lang="en-US" sz="1200" b="0" i="0" u="none" strike="noStrike" kern="1200" dirty="0">
                <a:solidFill>
                  <a:schemeClr val="tx1"/>
                </a:solidFill>
                <a:effectLst/>
                <a:latin typeface="+mn-lt"/>
                <a:ea typeface="+mn-ea"/>
                <a:cs typeface="+mn-cs"/>
              </a:rPr>
              <a:t> in the top right corner to exit </a:t>
            </a:r>
            <a:r>
              <a:rPr lang="en-US" sz="1200" b="1" i="0" u="none" strike="noStrike" kern="1200" dirty="0">
                <a:solidFill>
                  <a:schemeClr val="tx1"/>
                </a:solidFill>
                <a:effectLst/>
                <a:latin typeface="+mn-lt"/>
                <a:ea typeface="+mn-ea"/>
                <a:cs typeface="+mn-cs"/>
              </a:rPr>
              <a:t>edit</a:t>
            </a:r>
            <a:r>
              <a:rPr lang="en-US" sz="1200" b="0" i="0" u="none" strike="noStrike" kern="1200" dirty="0">
                <a:solidFill>
                  <a:schemeClr val="tx1"/>
                </a:solidFill>
                <a:effectLst/>
                <a:latin typeface="+mn-lt"/>
                <a:ea typeface="+mn-ea"/>
                <a:cs typeface="+mn-cs"/>
              </a:rPr>
              <a:t> mode</a:t>
            </a:r>
          </a:p>
          <a:p>
            <a:pPr rtl="0"/>
            <a:br>
              <a:rPr lang="en-US" dirty="0"/>
            </a:br>
            <a:r>
              <a:rPr lang="en-US" sz="1200" b="1" i="0" u="none" strike="noStrike" kern="1200" dirty="0">
                <a:solidFill>
                  <a:schemeClr val="tx1"/>
                </a:solidFill>
                <a:effectLst/>
                <a:latin typeface="+mn-lt"/>
                <a:ea typeface="+mn-ea"/>
                <a:cs typeface="+mn-cs"/>
              </a:rPr>
              <a:t>Phrases: Duplicating and Relocating</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pencil</a:t>
            </a:r>
            <a:r>
              <a:rPr lang="en-US" sz="1200" b="0" i="0" u="none" strike="noStrike" kern="1200" dirty="0">
                <a:solidFill>
                  <a:schemeClr val="tx1"/>
                </a:solidFill>
                <a:effectLst/>
                <a:latin typeface="+mn-lt"/>
                <a:ea typeface="+mn-ea"/>
                <a:cs typeface="+mn-cs"/>
              </a:rPr>
              <a:t> icon in the </a:t>
            </a:r>
            <a:r>
              <a:rPr lang="en-US" sz="1200" b="1" i="0" u="none" strike="noStrike" kern="1200" dirty="0">
                <a:solidFill>
                  <a:schemeClr val="tx1"/>
                </a:solidFill>
                <a:effectLst/>
                <a:latin typeface="+mn-lt"/>
                <a:ea typeface="+mn-ea"/>
                <a:cs typeface="+mn-cs"/>
              </a:rPr>
              <a:t>Phrases</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Quick Block</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Press </a:t>
            </a:r>
            <a:r>
              <a:rPr lang="en-US" sz="1200" b="1" i="0" u="none" strike="noStrike" kern="1200" dirty="0">
                <a:solidFill>
                  <a:schemeClr val="tx1"/>
                </a:solidFill>
                <a:effectLst/>
                <a:latin typeface="+mn-lt"/>
                <a:ea typeface="+mn-ea"/>
                <a:cs typeface="+mn-cs"/>
              </a:rPr>
              <a:t>Select</a:t>
            </a:r>
            <a:r>
              <a:rPr lang="en-US" sz="1200" b="0" i="0" u="none" strike="noStrike" kern="1200" dirty="0">
                <a:solidFill>
                  <a:schemeClr val="tx1"/>
                </a:solidFill>
                <a:effectLst/>
                <a:latin typeface="+mn-lt"/>
                <a:ea typeface="+mn-ea"/>
                <a:cs typeface="+mn-cs"/>
              </a:rPr>
              <a:t>, tap a category label, tap </a:t>
            </a:r>
            <a:r>
              <a:rPr lang="en-US" sz="1200" b="1" i="0" u="none" strike="noStrike" kern="1200" dirty="0">
                <a:solidFill>
                  <a:schemeClr val="tx1"/>
                </a:solidFill>
                <a:effectLst/>
                <a:latin typeface="+mn-lt"/>
                <a:ea typeface="+mn-ea"/>
                <a:cs typeface="+mn-cs"/>
              </a:rPr>
              <a:t>Action</a:t>
            </a:r>
            <a:r>
              <a:rPr lang="en-US" sz="1200" b="0" i="0" u="none" strike="noStrike" kern="1200" dirty="0">
                <a:solidFill>
                  <a:schemeClr val="tx1"/>
                </a:solidFill>
                <a:effectLst/>
                <a:latin typeface="+mn-lt"/>
                <a:ea typeface="+mn-ea"/>
                <a:cs typeface="+mn-cs"/>
              </a:rPr>
              <a:t>, tap </a:t>
            </a:r>
            <a:r>
              <a:rPr lang="en-US" sz="1200" b="1" i="0" u="none" strike="noStrike" kern="1200" dirty="0">
                <a:solidFill>
                  <a:schemeClr val="tx1"/>
                </a:solidFill>
                <a:effectLst/>
                <a:latin typeface="+mn-lt"/>
                <a:ea typeface="+mn-ea"/>
                <a:cs typeface="+mn-cs"/>
              </a:rPr>
              <a:t>Copy</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To relocate the copied item to a different category or quick block, tap</a:t>
            </a:r>
            <a:r>
              <a:rPr lang="en-US" sz="1200" b="1" i="0" u="none" strike="noStrike" kern="1200" dirty="0">
                <a:solidFill>
                  <a:schemeClr val="tx1"/>
                </a:solidFill>
                <a:effectLst/>
                <a:latin typeface="+mn-lt"/>
                <a:ea typeface="+mn-ea"/>
                <a:cs typeface="+mn-cs"/>
              </a:rPr>
              <a:t> Back, </a:t>
            </a:r>
            <a:r>
              <a:rPr lang="en-US" sz="1200" b="0" i="0" u="none" strike="noStrike" kern="1200" dirty="0">
                <a:solidFill>
                  <a:schemeClr val="tx1"/>
                </a:solidFill>
                <a:effectLst/>
                <a:latin typeface="+mn-lt"/>
                <a:ea typeface="+mn-ea"/>
                <a:cs typeface="+mn-cs"/>
              </a:rPr>
              <a:t>tap on the</a:t>
            </a:r>
            <a:r>
              <a:rPr lang="en-US" sz="1200" b="1" i="0" u="none" strike="noStrike" kern="1200" dirty="0">
                <a:solidFill>
                  <a:schemeClr val="tx1"/>
                </a:solidFill>
                <a:effectLst/>
                <a:latin typeface="+mn-lt"/>
                <a:ea typeface="+mn-ea"/>
                <a:cs typeface="+mn-cs"/>
              </a:rPr>
              <a:t> blue arrow </a:t>
            </a:r>
            <a:r>
              <a:rPr lang="en-US" sz="1200" b="0" i="0" u="none" strike="noStrike" kern="1200" dirty="0">
                <a:solidFill>
                  <a:schemeClr val="tx1"/>
                </a:solidFill>
                <a:effectLst/>
                <a:latin typeface="+mn-lt"/>
                <a:ea typeface="+mn-ea"/>
                <a:cs typeface="+mn-cs"/>
              </a:rPr>
              <a:t>next to the category name,</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then tap </a:t>
            </a:r>
            <a:r>
              <a:rPr lang="en-US" sz="1200" b="1" i="0" u="none" strike="noStrike" kern="1200" dirty="0">
                <a:solidFill>
                  <a:schemeClr val="tx1"/>
                </a:solidFill>
                <a:effectLst/>
                <a:latin typeface="+mn-lt"/>
                <a:ea typeface="+mn-ea"/>
                <a:cs typeface="+mn-cs"/>
              </a:rPr>
              <a:t>Action</a:t>
            </a:r>
            <a:r>
              <a:rPr lang="en-US" sz="1200" b="0" i="0" u="none" strike="noStrike" kern="1200" dirty="0">
                <a:solidFill>
                  <a:schemeClr val="tx1"/>
                </a:solidFill>
                <a:effectLst/>
                <a:latin typeface="+mn-lt"/>
                <a:ea typeface="+mn-ea"/>
                <a:cs typeface="+mn-cs"/>
              </a:rPr>
              <a:t>, tap </a:t>
            </a:r>
            <a:r>
              <a:rPr lang="en-US" sz="1200" b="1" i="0" u="none" strike="noStrike" kern="1200" dirty="0">
                <a:solidFill>
                  <a:schemeClr val="tx1"/>
                </a:solidFill>
                <a:effectLst/>
                <a:latin typeface="+mn-lt"/>
                <a:ea typeface="+mn-ea"/>
                <a:cs typeface="+mn-cs"/>
              </a:rPr>
              <a:t>Paste</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To copy the category within the same category, tap </a:t>
            </a:r>
            <a:r>
              <a:rPr lang="en-US" sz="1200" b="1" i="0" u="none" strike="noStrike" kern="1200" dirty="0">
                <a:solidFill>
                  <a:schemeClr val="tx1"/>
                </a:solidFill>
                <a:effectLst/>
                <a:latin typeface="+mn-lt"/>
                <a:ea typeface="+mn-ea"/>
                <a:cs typeface="+mn-cs"/>
              </a:rPr>
              <a:t>Action</a:t>
            </a:r>
            <a:r>
              <a:rPr lang="en-US" sz="1200" b="0" i="0" u="none" strike="noStrike" kern="1200" dirty="0">
                <a:solidFill>
                  <a:schemeClr val="tx1"/>
                </a:solidFill>
                <a:effectLst/>
                <a:latin typeface="+mn-lt"/>
                <a:ea typeface="+mn-ea"/>
                <a:cs typeface="+mn-cs"/>
              </a:rPr>
              <a:t>, tap </a:t>
            </a:r>
            <a:r>
              <a:rPr lang="en-US" sz="1200" b="1" i="0" u="none" strike="noStrike" kern="1200" dirty="0">
                <a:solidFill>
                  <a:schemeClr val="tx1"/>
                </a:solidFill>
                <a:effectLst/>
                <a:latin typeface="+mn-lt"/>
                <a:ea typeface="+mn-ea"/>
                <a:cs typeface="+mn-cs"/>
              </a:rPr>
              <a:t>Paste</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a:t>
            </a:r>
            <a:r>
              <a:rPr lang="en-US" sz="1200" b="1" i="0" u="none" strike="noStrike" kern="1200" dirty="0">
                <a:solidFill>
                  <a:schemeClr val="tx1"/>
                </a:solidFill>
                <a:effectLst/>
                <a:latin typeface="+mn-lt"/>
                <a:ea typeface="+mn-ea"/>
                <a:cs typeface="+mn-cs"/>
              </a:rPr>
              <a:t> Done</a:t>
            </a:r>
          </a:p>
          <a:p>
            <a:pPr rtl="0" fontAlgn="base"/>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Phrases: Store Text Pad Messages</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Type a message in the </a:t>
            </a:r>
            <a:r>
              <a:rPr lang="en-US" sz="1200" b="1" i="0" u="none" strike="noStrike" kern="1200" dirty="0">
                <a:solidFill>
                  <a:schemeClr val="tx1"/>
                </a:solidFill>
                <a:effectLst/>
                <a:latin typeface="+mn-lt"/>
                <a:ea typeface="+mn-ea"/>
                <a:cs typeface="+mn-cs"/>
              </a:rPr>
              <a:t>text pad</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Press and hold on the text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Widen or narrow the selection with the blue highlight cursor</a:t>
            </a:r>
          </a:p>
          <a:p>
            <a:pPr marL="228600" indent="-228600">
              <a:buFont typeface="+mj-lt"/>
              <a:buAutoNum type="arabicPeriod"/>
            </a:pPr>
            <a:r>
              <a:rPr lang="en-US" sz="1200" b="0" i="0" u="none" strike="noStrike" kern="1200" dirty="0">
                <a:solidFill>
                  <a:schemeClr val="tx1"/>
                </a:solidFill>
                <a:effectLst/>
                <a:latin typeface="+mn-lt"/>
                <a:ea typeface="+mn-ea"/>
                <a:cs typeface="+mn-cs"/>
              </a:rPr>
              <a:t>Tap </a:t>
            </a:r>
            <a:r>
              <a:rPr lang="en-US" sz="1200" b="1" i="0" u="none" strike="noStrike" kern="1200" dirty="0">
                <a:solidFill>
                  <a:schemeClr val="tx1"/>
                </a:solidFill>
                <a:effectLst/>
                <a:latin typeface="+mn-lt"/>
                <a:ea typeface="+mn-ea"/>
                <a:cs typeface="+mn-cs"/>
              </a:rPr>
              <a:t>Create Phrase</a:t>
            </a:r>
          </a:p>
          <a:p>
            <a:pPr marL="228600" indent="-228600">
              <a:buFont typeface="+mj-lt"/>
              <a:buAutoNum type="arabicPeriod"/>
            </a:pPr>
            <a:endParaRPr lang="en-US" sz="1200" b="1" i="0" u="none" strike="noStrike" kern="1200" dirty="0">
              <a:solidFill>
                <a:schemeClr val="tx1"/>
              </a:solidFill>
              <a:effectLst/>
              <a:latin typeface="+mn-lt"/>
              <a:ea typeface="+mn-ea"/>
              <a:cs typeface="+mn-cs"/>
            </a:endParaRPr>
          </a:p>
          <a:p>
            <a:pPr marL="0" indent="0">
              <a:buFont typeface="+mj-lt"/>
              <a:buNone/>
            </a:pPr>
            <a:r>
              <a:rPr lang="en-US" sz="1200" b="1" i="0" u="none" strike="noStrike" kern="1200" dirty="0">
                <a:solidFill>
                  <a:schemeClr val="tx1"/>
                </a:solidFill>
                <a:effectLst/>
                <a:latin typeface="+mn-lt"/>
                <a:ea typeface="+mn-ea"/>
                <a:cs typeface="+mn-cs"/>
              </a:rPr>
              <a:t>Phrases: Hide Categories</a:t>
            </a:r>
            <a:endParaRPr lang="en-US" sz="1200" b="0" i="0" u="none" strike="noStrike" kern="1200" dirty="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pencil</a:t>
            </a:r>
            <a:r>
              <a:rPr lang="en-US" sz="1200" b="0" i="0" u="none" strike="noStrike" kern="1200" dirty="0">
                <a:solidFill>
                  <a:schemeClr val="tx1"/>
                </a:solidFill>
                <a:effectLst/>
                <a:latin typeface="+mn-lt"/>
                <a:ea typeface="+mn-ea"/>
                <a:cs typeface="+mn-cs"/>
              </a:rPr>
              <a:t> icon in the </a:t>
            </a:r>
            <a:r>
              <a:rPr lang="en-US" sz="1200" b="1" i="0" u="none" strike="noStrike" kern="1200" dirty="0">
                <a:solidFill>
                  <a:schemeClr val="tx1"/>
                </a:solidFill>
                <a:effectLst/>
                <a:latin typeface="+mn-lt"/>
                <a:ea typeface="+mn-ea"/>
                <a:cs typeface="+mn-cs"/>
              </a:rPr>
              <a:t>Phrases</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Quick Block</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a:t>
            </a:r>
            <a:r>
              <a:rPr lang="en-US" sz="1200" b="1" i="0" u="none" strike="noStrike" kern="1200" dirty="0">
                <a:solidFill>
                  <a:schemeClr val="tx1"/>
                </a:solidFill>
                <a:effectLst/>
                <a:latin typeface="+mn-lt"/>
                <a:ea typeface="+mn-ea"/>
                <a:cs typeface="+mn-cs"/>
              </a:rPr>
              <a:t>Select</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Then select the category you wish to edit from the scroll menu, a </a:t>
            </a:r>
            <a:r>
              <a:rPr lang="en-US" sz="1200" b="1" i="0" u="none" strike="noStrike" kern="1200" dirty="0">
                <a:solidFill>
                  <a:schemeClr val="tx1"/>
                </a:solidFill>
                <a:effectLst/>
                <a:latin typeface="+mn-lt"/>
                <a:ea typeface="+mn-ea"/>
                <a:cs typeface="+mn-cs"/>
              </a:rPr>
              <a:t>checked blue circle</a:t>
            </a:r>
            <a:r>
              <a:rPr lang="en-US" sz="1200" b="0" i="0" u="none" strike="noStrike" kern="1200" dirty="0">
                <a:solidFill>
                  <a:schemeClr val="tx1"/>
                </a:solidFill>
                <a:effectLst/>
                <a:latin typeface="+mn-lt"/>
                <a:ea typeface="+mn-ea"/>
                <a:cs typeface="+mn-cs"/>
              </a:rPr>
              <a:t> will appear upon selection</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Toggle the </a:t>
            </a:r>
            <a:r>
              <a:rPr lang="en-US" sz="1200" b="1" i="0" u="none" strike="noStrike" kern="1200" dirty="0">
                <a:solidFill>
                  <a:schemeClr val="tx1"/>
                </a:solidFill>
                <a:effectLst/>
                <a:latin typeface="+mn-lt"/>
                <a:ea typeface="+mn-ea"/>
                <a:cs typeface="+mn-cs"/>
              </a:rPr>
              <a:t>Hidden</a:t>
            </a:r>
            <a:r>
              <a:rPr lang="en-US" sz="1200" b="0" i="0" u="none" strike="noStrike" kern="1200" dirty="0">
                <a:solidFill>
                  <a:schemeClr val="tx1"/>
                </a:solidFill>
                <a:effectLst/>
                <a:latin typeface="+mn-lt"/>
                <a:ea typeface="+mn-ea"/>
                <a:cs typeface="+mn-cs"/>
              </a:rPr>
              <a:t> settings to blue (depending on your color settings) to Hide the category</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Toggle the settings to grey to unhide a category</a:t>
            </a:r>
          </a:p>
          <a:p>
            <a:pPr marL="228600" indent="-228600">
              <a:buFont typeface="+mj-lt"/>
              <a:buAutoNum type="arabicPeriod"/>
            </a:pPr>
            <a:r>
              <a:rPr lang="en-US" sz="1200" b="0" i="0" u="none" strike="noStrike" kern="1200" dirty="0">
                <a:solidFill>
                  <a:schemeClr val="tx1"/>
                </a:solidFill>
                <a:effectLst/>
                <a:latin typeface="+mn-lt"/>
                <a:ea typeface="+mn-ea"/>
                <a:cs typeface="+mn-cs"/>
              </a:rPr>
              <a:t>Tap </a:t>
            </a:r>
            <a:r>
              <a:rPr lang="en-US" sz="1200" b="1" i="0" u="none" strike="noStrike" kern="1200" dirty="0">
                <a:solidFill>
                  <a:schemeClr val="tx1"/>
                </a:solidFill>
                <a:effectLst/>
                <a:latin typeface="+mn-lt"/>
                <a:ea typeface="+mn-ea"/>
                <a:cs typeface="+mn-cs"/>
              </a:rPr>
              <a:t>Done</a:t>
            </a:r>
            <a:br>
              <a:rPr lang="en-US" dirty="0"/>
            </a:br>
            <a:br>
              <a:rPr lang="en-US" dirty="0"/>
            </a:br>
            <a:br>
              <a:rPr lang="en-US" dirty="0"/>
            </a:br>
            <a:endParaRPr lang="en-US" sz="1200"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D8900C81-D389-4587-A3AF-71F7AA7579A1}" type="slidenum">
              <a:rPr lang="en-US" smtClean="0"/>
              <a:t>14</a:t>
            </a:fld>
            <a:endParaRPr lang="en-US" dirty="0"/>
          </a:p>
        </p:txBody>
      </p:sp>
    </p:spTree>
    <p:extLst>
      <p:ext uri="{BB962C8B-B14F-4D97-AF65-F5344CB8AC3E}">
        <p14:creationId xmlns:p14="http://schemas.microsoft.com/office/powerpoint/2010/main" val="2233485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Conversations: Editing</a:t>
            </a:r>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Conversations are created within the </a:t>
            </a:r>
            <a:r>
              <a:rPr lang="en-US" sz="1200" b="1" i="0" u="none" strike="noStrike" kern="1200" dirty="0">
                <a:solidFill>
                  <a:schemeClr val="tx1"/>
                </a:solidFill>
                <a:effectLst/>
                <a:latin typeface="+mn-lt"/>
                <a:ea typeface="+mn-ea"/>
                <a:cs typeface="+mn-cs"/>
              </a:rPr>
              <a:t>Text Pad </a:t>
            </a:r>
            <a:r>
              <a:rPr lang="en-US" sz="1200" b="0" i="0" u="none" strike="noStrike" kern="1200" dirty="0">
                <a:solidFill>
                  <a:schemeClr val="tx1"/>
                </a:solidFill>
                <a:effectLst/>
                <a:latin typeface="+mn-lt"/>
                <a:ea typeface="+mn-ea"/>
                <a:cs typeface="+mn-cs"/>
              </a:rPr>
              <a:t>and can be used to store longer messages</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on the </a:t>
            </a:r>
            <a:r>
              <a:rPr lang="en-US" sz="1200" b="1" i="0" u="none" strike="noStrike" kern="1200" dirty="0">
                <a:solidFill>
                  <a:schemeClr val="tx1"/>
                </a:solidFill>
                <a:effectLst/>
                <a:latin typeface="+mn-lt"/>
                <a:ea typeface="+mn-ea"/>
                <a:cs typeface="+mn-cs"/>
              </a:rPr>
              <a:t>text pad</a:t>
            </a:r>
            <a:r>
              <a:rPr lang="en-US" sz="1200" b="0" i="0" u="none" strike="noStrike" kern="1200" dirty="0">
                <a:solidFill>
                  <a:schemeClr val="tx1"/>
                </a:solidFill>
                <a:effectLst/>
                <a:latin typeface="+mn-lt"/>
                <a:ea typeface="+mn-ea"/>
                <a:cs typeface="+mn-cs"/>
              </a:rPr>
              <a:t> and use the keyboard to type a new message</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Plus</a:t>
            </a:r>
            <a:r>
              <a:rPr lang="en-US" sz="1200" b="0" i="0" u="none" strike="noStrike" kern="1200" dirty="0">
                <a:solidFill>
                  <a:schemeClr val="tx1"/>
                </a:solidFill>
                <a:effectLst/>
                <a:latin typeface="+mn-lt"/>
                <a:ea typeface="+mn-ea"/>
                <a:cs typeface="+mn-cs"/>
              </a:rPr>
              <a:t> icon to add the current text pad content to the Conversation Quick Block</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To create a conversation with stored Phrases, tap the </a:t>
            </a:r>
            <a:r>
              <a:rPr lang="en-US" sz="1200" b="1" i="0" u="none" strike="noStrike" kern="1200" dirty="0">
                <a:solidFill>
                  <a:schemeClr val="tx1"/>
                </a:solidFill>
                <a:effectLst/>
                <a:latin typeface="+mn-lt"/>
                <a:ea typeface="+mn-ea"/>
                <a:cs typeface="+mn-cs"/>
              </a:rPr>
              <a:t>phrase</a:t>
            </a:r>
            <a:r>
              <a:rPr lang="en-US" sz="1200" b="0" i="0" u="none" strike="noStrike" kern="1200" dirty="0">
                <a:solidFill>
                  <a:schemeClr val="tx1"/>
                </a:solidFill>
                <a:effectLst/>
                <a:latin typeface="+mn-lt"/>
                <a:ea typeface="+mn-ea"/>
                <a:cs typeface="+mn-cs"/>
              </a:rPr>
              <a:t> you wish to enter the text pad</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Then press the </a:t>
            </a:r>
            <a:r>
              <a:rPr lang="en-US" sz="1200" b="1" i="0" u="none" strike="noStrike" kern="1200" dirty="0">
                <a:solidFill>
                  <a:schemeClr val="tx1"/>
                </a:solidFill>
                <a:effectLst/>
                <a:latin typeface="+mn-lt"/>
                <a:ea typeface="+mn-ea"/>
                <a:cs typeface="+mn-cs"/>
              </a:rPr>
              <a:t>Plus</a:t>
            </a:r>
            <a:r>
              <a:rPr lang="en-US" sz="1200" b="0" i="0" u="none" strike="noStrike" kern="1200" dirty="0">
                <a:solidFill>
                  <a:schemeClr val="tx1"/>
                </a:solidFill>
                <a:effectLst/>
                <a:latin typeface="+mn-lt"/>
                <a:ea typeface="+mn-ea"/>
                <a:cs typeface="+mn-cs"/>
              </a:rPr>
              <a:t> icon</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To </a:t>
            </a:r>
            <a:r>
              <a:rPr lang="en-US" sz="1200" b="1" i="0" u="none" strike="noStrike" kern="1200" dirty="0">
                <a:solidFill>
                  <a:schemeClr val="tx1"/>
                </a:solidFill>
                <a:effectLst/>
                <a:latin typeface="+mn-lt"/>
                <a:ea typeface="+mn-ea"/>
                <a:cs typeface="+mn-cs"/>
              </a:rPr>
              <a:t>delete</a:t>
            </a:r>
            <a:r>
              <a:rPr lang="en-US" sz="1200" b="0" i="0" u="none" strike="noStrike" kern="1200" dirty="0">
                <a:solidFill>
                  <a:schemeClr val="tx1"/>
                </a:solidFill>
                <a:effectLst/>
                <a:latin typeface="+mn-lt"/>
                <a:ea typeface="+mn-ea"/>
                <a:cs typeface="+mn-cs"/>
              </a:rPr>
              <a:t> a conversation, select the conversation within the Conversation Quick Block to appear in the Text Pad</a:t>
            </a:r>
          </a:p>
          <a:p>
            <a:pPr marL="228600" indent="-228600">
              <a:buFont typeface="+mj-lt"/>
              <a:buAutoNum type="arabicPeriod"/>
            </a:pPr>
            <a:r>
              <a:rPr lang="en-US" sz="1200" b="0" i="0" u="none" strike="noStrike" kern="1200" dirty="0">
                <a:solidFill>
                  <a:schemeClr val="tx1"/>
                </a:solidFill>
                <a:effectLst/>
                <a:latin typeface="+mn-lt"/>
                <a:ea typeface="+mn-ea"/>
                <a:cs typeface="+mn-cs"/>
              </a:rPr>
              <a:t>Then tap the </a:t>
            </a:r>
            <a:r>
              <a:rPr lang="en-US" sz="1200" b="1" i="0" u="none" strike="noStrike" kern="1200" dirty="0">
                <a:solidFill>
                  <a:schemeClr val="tx1"/>
                </a:solidFill>
                <a:effectLst/>
                <a:latin typeface="+mn-lt"/>
                <a:ea typeface="+mn-ea"/>
                <a:cs typeface="+mn-cs"/>
              </a:rPr>
              <a:t>X</a:t>
            </a:r>
            <a:r>
              <a:rPr lang="en-US" sz="1200" b="0" i="0" u="none" strike="noStrike" kern="1200" dirty="0">
                <a:solidFill>
                  <a:schemeClr val="tx1"/>
                </a:solidFill>
                <a:effectLst/>
                <a:latin typeface="+mn-lt"/>
                <a:ea typeface="+mn-ea"/>
                <a:cs typeface="+mn-cs"/>
              </a:rPr>
              <a:t> icon to delete the text pad and conversation from the Quick Block</a:t>
            </a:r>
          </a:p>
          <a:p>
            <a:pPr rtl="0"/>
            <a:br>
              <a:rPr lang="en-US" dirty="0"/>
            </a:br>
            <a:endParaRPr lang="en-US" sz="1200"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D8900C81-D389-4587-A3AF-71F7AA7579A1}" type="slidenum">
              <a:rPr lang="en-US" smtClean="0"/>
              <a:t>15</a:t>
            </a:fld>
            <a:endParaRPr lang="en-US" dirty="0"/>
          </a:p>
        </p:txBody>
      </p:sp>
    </p:spTree>
    <p:extLst>
      <p:ext uri="{BB962C8B-B14F-4D97-AF65-F5344CB8AC3E}">
        <p14:creationId xmlns:p14="http://schemas.microsoft.com/office/powerpoint/2010/main" val="1573007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Quick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Use </a:t>
            </a:r>
            <a:r>
              <a:rPr lang="en-US" sz="1200" b="0" dirty="0">
                <a:solidFill>
                  <a:srgbClr val="FFFF00"/>
                </a:solidFill>
              </a:rPr>
              <a:t>Quick Talk </a:t>
            </a:r>
            <a:r>
              <a:rPr lang="en-US" sz="1200" b="0" dirty="0"/>
              <a:t>for interjections and expressions that you want quick access to while communicating.</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makes it easy to make a quick comment without disrupting the text you are working on in the Text Pad.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By default, a tap on a Quick Talk item speaks immediately and does not insert the text into the Text Pad. This can be modified in the </a:t>
            </a:r>
            <a:r>
              <a:rPr lang="en-US" dirty="0"/>
              <a:t>Speak Items section of the Language and Speech options.</a:t>
            </a:r>
          </a:p>
          <a:p>
            <a:pPr marL="228600" indent="-228600" rtl="0" fontAlgn="base">
              <a:buFont typeface="+mj-lt"/>
              <a:buAutoNum type="arabicPeriod"/>
            </a:pP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When you touch and hold any Quick Block title, a popup list will appear allowing you to switch directly to a specific Quick Block.</a:t>
            </a:r>
          </a:p>
          <a:p>
            <a:pPr rtl="0"/>
            <a:endParaRPr lang="en-US" dirty="0"/>
          </a:p>
          <a:p>
            <a:pPr rtl="0"/>
            <a:br>
              <a:rPr lang="en-US" dirty="0"/>
            </a:br>
            <a:br>
              <a:rPr lang="en-US" dirty="0"/>
            </a:br>
            <a:endParaRPr lang="en-US" sz="1200"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D8900C81-D389-4587-A3AF-71F7AA7579A1}" type="slidenum">
              <a:rPr lang="en-US" smtClean="0"/>
              <a:t>16</a:t>
            </a:fld>
            <a:endParaRPr lang="en-US" dirty="0"/>
          </a:p>
        </p:txBody>
      </p:sp>
    </p:spTree>
    <p:extLst>
      <p:ext uri="{BB962C8B-B14F-4D97-AF65-F5344CB8AC3E}">
        <p14:creationId xmlns:p14="http://schemas.microsoft.com/office/powerpoint/2010/main" val="2430025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History Quick Block</a:t>
            </a:r>
            <a:endParaRPr lang="en-US" sz="1200" b="0" i="0" u="none" strike="noStrike" kern="1200" dirty="0">
              <a:solidFill>
                <a:schemeClr val="tx1"/>
              </a:solidFill>
              <a:effectLst/>
              <a:latin typeface="+mn-lt"/>
              <a:ea typeface="+mn-ea"/>
              <a:cs typeface="+mn-cs"/>
            </a:endParaRPr>
          </a:p>
          <a:p>
            <a:pPr marL="0" indent="0">
              <a:spcBef>
                <a:spcPts val="400"/>
              </a:spcBef>
              <a:spcAft>
                <a:spcPts val="400"/>
              </a:spcAft>
              <a:buNone/>
            </a:pPr>
            <a:r>
              <a:rPr lang="en-US" sz="1200" b="0" dirty="0"/>
              <a:t>Use the </a:t>
            </a:r>
            <a:r>
              <a:rPr lang="en-US" sz="1200" b="0" dirty="0">
                <a:solidFill>
                  <a:srgbClr val="FFFF00"/>
                </a:solidFill>
              </a:rPr>
              <a:t>History Quick Block </a:t>
            </a:r>
            <a:r>
              <a:rPr lang="en-US" sz="1200" b="0" dirty="0"/>
              <a:t>to easily say something you have said before</a:t>
            </a:r>
          </a:p>
          <a:p>
            <a:pPr marL="228600" indent="-228600">
              <a:spcBef>
                <a:spcPts val="400"/>
              </a:spcBef>
              <a:spcAft>
                <a:spcPts val="400"/>
              </a:spcAft>
              <a:buFont typeface="+mj-lt"/>
              <a:buAutoNum type="arabicPeriod"/>
            </a:pPr>
            <a:r>
              <a:rPr lang="en-US" sz="1200" b="0" dirty="0"/>
              <a:t>Tapping will insert text in the </a:t>
            </a:r>
            <a:r>
              <a:rPr lang="en-US" sz="1200" b="0" dirty="0">
                <a:solidFill>
                  <a:srgbClr val="FFFF00"/>
                </a:solidFill>
              </a:rPr>
              <a:t>Text Pad</a:t>
            </a:r>
          </a:p>
          <a:p>
            <a:pPr marL="228600" indent="-228600">
              <a:spcBef>
                <a:spcPts val="400"/>
              </a:spcBef>
              <a:spcAft>
                <a:spcPts val="400"/>
              </a:spcAft>
              <a:buFont typeface="+mj-lt"/>
              <a:buAutoNum type="arabicPeriod"/>
            </a:pPr>
            <a:r>
              <a:rPr lang="en-US" sz="1200" b="0" dirty="0"/>
              <a:t>Touching and holding on the text will speak it immediately</a:t>
            </a:r>
          </a:p>
          <a:p>
            <a:pPr marL="228600" indent="-228600">
              <a:spcBef>
                <a:spcPts val="400"/>
              </a:spcBef>
              <a:spcAft>
                <a:spcPts val="400"/>
              </a:spcAft>
              <a:buFont typeface="+mj-lt"/>
              <a:buAutoNum type="arabicPeriod"/>
            </a:pPr>
            <a:r>
              <a:rPr lang="en-US" sz="1200" b="0" dirty="0"/>
              <a:t>Text is added to the </a:t>
            </a:r>
            <a:r>
              <a:rPr lang="en-US" sz="1200" b="0" dirty="0">
                <a:solidFill>
                  <a:srgbClr val="FFFF00"/>
                </a:solidFill>
              </a:rPr>
              <a:t>History Quick Block</a:t>
            </a:r>
            <a:r>
              <a:rPr lang="en-US" sz="1200" b="0" dirty="0"/>
              <a:t> any time you use the </a:t>
            </a:r>
            <a:r>
              <a:rPr lang="en-US" sz="1200" b="0" dirty="0">
                <a:solidFill>
                  <a:srgbClr val="FFFF00"/>
                </a:solidFill>
              </a:rPr>
              <a:t>Play Button</a:t>
            </a:r>
          </a:p>
          <a:p>
            <a:endParaRPr lang="en-US" dirty="0"/>
          </a:p>
          <a:p>
            <a:r>
              <a:rPr lang="en-US" dirty="0"/>
              <a:t>*You can change this behavior in the Speak Items section of the Language and Speech options</a:t>
            </a:r>
            <a:br>
              <a:rPr lang="en-US" dirty="0"/>
            </a:br>
            <a:endParaRPr lang="en-US" sz="1200"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D8900C81-D389-4587-A3AF-71F7AA7579A1}" type="slidenum">
              <a:rPr lang="en-US" smtClean="0"/>
              <a:t>17</a:t>
            </a:fld>
            <a:endParaRPr lang="en-US" dirty="0"/>
          </a:p>
        </p:txBody>
      </p:sp>
    </p:spTree>
    <p:extLst>
      <p:ext uri="{BB962C8B-B14F-4D97-AF65-F5344CB8AC3E}">
        <p14:creationId xmlns:p14="http://schemas.microsoft.com/office/powerpoint/2010/main" val="196669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 typeface="+mj-lt"/>
              <a:buNone/>
            </a:pPr>
            <a:r>
              <a:rPr lang="en-US" sz="1200" b="0" i="0" u="none" strike="noStrike" kern="1200" dirty="0">
                <a:solidFill>
                  <a:schemeClr val="tx1"/>
                </a:solidFill>
                <a:effectLst/>
                <a:latin typeface="+mn-lt"/>
                <a:ea typeface="+mn-ea"/>
                <a:cs typeface="+mn-cs"/>
              </a:rPr>
              <a:t>To Edit Keyboard Prediction Appearance:</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on the </a:t>
            </a:r>
            <a:r>
              <a:rPr lang="en-US" sz="1200" b="1" i="0" u="none" strike="noStrike" kern="1200" dirty="0">
                <a:solidFill>
                  <a:schemeClr val="tx1"/>
                </a:solidFill>
                <a:effectLst/>
                <a:latin typeface="+mn-lt"/>
                <a:ea typeface="+mn-ea"/>
                <a:cs typeface="+mn-cs"/>
              </a:rPr>
              <a:t>Options</a:t>
            </a:r>
            <a:r>
              <a:rPr lang="en-US" sz="1200" b="0" i="0" u="none" strike="noStrike" kern="1200" dirty="0">
                <a:solidFill>
                  <a:schemeClr val="tx1"/>
                </a:solidFill>
                <a:effectLst/>
                <a:latin typeface="+mn-lt"/>
                <a:ea typeface="+mn-ea"/>
                <a:cs typeface="+mn-cs"/>
              </a:rPr>
              <a:t> icon</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Select </a:t>
            </a:r>
            <a:r>
              <a:rPr lang="en-US" sz="1200" b="1" i="0" u="none" strike="noStrike" kern="1200" dirty="0">
                <a:solidFill>
                  <a:schemeClr val="tx1"/>
                </a:solidFill>
                <a:effectLst/>
                <a:latin typeface="+mn-lt"/>
                <a:ea typeface="+mn-ea"/>
                <a:cs typeface="+mn-cs"/>
              </a:rPr>
              <a:t>Appearance</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Scroll down to keyboard prediction section</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Edit text </a:t>
            </a:r>
            <a:r>
              <a:rPr lang="en-US" sz="1200" b="1" i="0" u="none" strike="noStrike" kern="1200" dirty="0">
                <a:solidFill>
                  <a:schemeClr val="tx1"/>
                </a:solidFill>
                <a:effectLst/>
                <a:latin typeface="+mn-lt"/>
                <a:ea typeface="+mn-ea"/>
                <a:cs typeface="+mn-cs"/>
              </a:rPr>
              <a:t>font</a:t>
            </a:r>
            <a:r>
              <a:rPr lang="en-US" sz="1200" b="0" i="0" u="none" strike="noStrike" kern="1200" dirty="0">
                <a:solidFill>
                  <a:schemeClr val="tx1"/>
                </a:solidFill>
                <a:effectLst/>
                <a:latin typeface="+mn-lt"/>
                <a:ea typeface="+mn-ea"/>
                <a:cs typeface="+mn-cs"/>
              </a:rPr>
              <a:t> size, color, and style</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Exit back to the </a:t>
            </a:r>
            <a:r>
              <a:rPr lang="en-US" sz="1200" b="1" i="0" u="none" strike="noStrike" kern="1200" dirty="0">
                <a:solidFill>
                  <a:schemeClr val="tx1"/>
                </a:solidFill>
                <a:effectLst/>
                <a:latin typeface="+mn-lt"/>
                <a:ea typeface="+mn-ea"/>
                <a:cs typeface="+mn-cs"/>
              </a:rPr>
              <a:t>Options</a:t>
            </a:r>
            <a:r>
              <a:rPr lang="en-US" sz="1200" b="0" i="0" u="none" strike="noStrike" kern="1200" dirty="0">
                <a:solidFill>
                  <a:schemeClr val="tx1"/>
                </a:solidFill>
                <a:effectLst/>
                <a:latin typeface="+mn-lt"/>
                <a:ea typeface="+mn-ea"/>
                <a:cs typeface="+mn-cs"/>
              </a:rPr>
              <a:t> menu by tapping the back arrow to the left of Options</a:t>
            </a:r>
          </a:p>
          <a:p>
            <a:pPr marL="228600" indent="-228600" rtl="0" fontAlgn="base">
              <a:buFont typeface="+mj-lt"/>
              <a:buAutoNum type="arabicPeriod"/>
            </a:pPr>
            <a:endParaRPr lang="en-US" sz="1200" b="0" i="0" u="none" strike="noStrike" kern="1200" dirty="0">
              <a:solidFill>
                <a:schemeClr val="tx1"/>
              </a:solidFill>
              <a:effectLst/>
              <a:latin typeface="+mn-lt"/>
              <a:ea typeface="+mn-ea"/>
              <a:cs typeface="+mn-cs"/>
            </a:endParaRPr>
          </a:p>
          <a:p>
            <a:pPr marL="0" indent="0" rtl="0" fontAlgn="base">
              <a:buFont typeface="+mj-lt"/>
              <a:buNone/>
            </a:pPr>
            <a:r>
              <a:rPr lang="en-US" sz="1200" b="0" i="0" u="none" strike="noStrike" kern="1200" dirty="0">
                <a:solidFill>
                  <a:schemeClr val="tx1"/>
                </a:solidFill>
                <a:effectLst/>
                <a:latin typeface="+mn-lt"/>
                <a:ea typeface="+mn-ea"/>
                <a:cs typeface="+mn-cs"/>
              </a:rPr>
              <a:t>To Edit Word Prediction Settings:</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From the </a:t>
            </a:r>
            <a:r>
              <a:rPr lang="en-US" sz="1200" b="1" i="0" u="none" strike="noStrike" kern="1200" dirty="0">
                <a:solidFill>
                  <a:schemeClr val="tx1"/>
                </a:solidFill>
                <a:effectLst/>
                <a:latin typeface="+mn-lt"/>
                <a:ea typeface="+mn-ea"/>
                <a:cs typeface="+mn-cs"/>
              </a:rPr>
              <a:t>Options </a:t>
            </a:r>
            <a:r>
              <a:rPr lang="en-US" sz="1200" b="0" i="0" u="none" strike="noStrike" kern="1200" dirty="0">
                <a:solidFill>
                  <a:schemeClr val="tx1"/>
                </a:solidFill>
                <a:effectLst/>
                <a:latin typeface="+mn-lt"/>
                <a:ea typeface="+mn-ea"/>
                <a:cs typeface="+mn-cs"/>
              </a:rPr>
              <a:t>menu, select </a:t>
            </a:r>
            <a:r>
              <a:rPr lang="en-US" sz="1200" b="1" i="0" u="none" strike="noStrike" kern="1200" dirty="0">
                <a:solidFill>
                  <a:schemeClr val="tx1"/>
                </a:solidFill>
                <a:effectLst/>
                <a:latin typeface="+mn-lt"/>
                <a:ea typeface="+mn-ea"/>
                <a:cs typeface="+mn-cs"/>
              </a:rPr>
              <a:t>Prediction</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You can set Learning to learn All Words, Correctly Spelled Words, or it can be turned Off.</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You can change the </a:t>
            </a:r>
            <a:r>
              <a:rPr lang="en-US" sz="1200" b="1" i="0" u="none" strike="noStrike" kern="1200" dirty="0">
                <a:solidFill>
                  <a:schemeClr val="tx1"/>
                </a:solidFill>
                <a:effectLst/>
                <a:latin typeface="+mn-lt"/>
                <a:ea typeface="+mn-ea"/>
                <a:cs typeface="+mn-cs"/>
              </a:rPr>
              <a:t>max number of suggestions</a:t>
            </a:r>
            <a:r>
              <a:rPr lang="en-US" sz="1200" b="0" i="0" u="none" strike="noStrike" kern="1200" dirty="0">
                <a:solidFill>
                  <a:schemeClr val="tx1"/>
                </a:solidFill>
                <a:effectLst/>
                <a:latin typeface="+mn-lt"/>
                <a:ea typeface="+mn-ea"/>
                <a:cs typeface="+mn-cs"/>
              </a:rPr>
              <a:t> from two words to </a:t>
            </a:r>
            <a:r>
              <a:rPr lang="en-US" sz="1200" b="1" i="0" u="none" strike="noStrike" kern="1200" dirty="0">
                <a:solidFill>
                  <a:schemeClr val="tx1"/>
                </a:solidFill>
                <a:effectLst/>
                <a:latin typeface="+mn-lt"/>
                <a:ea typeface="+mn-ea"/>
                <a:cs typeface="+mn-cs"/>
              </a:rPr>
              <a:t>as many as will fit</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1" i="0" u="none" strike="noStrike" kern="1200" dirty="0">
                <a:solidFill>
                  <a:schemeClr val="tx1"/>
                </a:solidFill>
                <a:effectLst/>
                <a:latin typeface="+mn-lt"/>
                <a:ea typeface="+mn-ea"/>
                <a:cs typeface="+mn-cs"/>
              </a:rPr>
              <a:t>Sentence prediction</a:t>
            </a:r>
            <a:r>
              <a:rPr lang="en-US" sz="1200" b="0" i="0" u="none" strike="noStrike" kern="1200" dirty="0">
                <a:solidFill>
                  <a:schemeClr val="tx1"/>
                </a:solidFill>
                <a:effectLst/>
                <a:latin typeface="+mn-lt"/>
                <a:ea typeface="+mn-ea"/>
                <a:cs typeface="+mn-cs"/>
              </a:rPr>
              <a:t> can be arranged alphabetically and by likelihood</a:t>
            </a:r>
          </a:p>
          <a:p>
            <a:pPr marL="228600" indent="-228600">
              <a:buFont typeface="+mj-lt"/>
              <a:buAutoNum type="arabicPeriod"/>
            </a:pPr>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br>
              <a:rPr lang="en-US" dirty="0"/>
            </a:br>
            <a:endParaRPr lang="en-US" sz="1200"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D8900C81-D389-4587-A3AF-71F7AA7579A1}" type="slidenum">
              <a:rPr lang="en-US" smtClean="0"/>
              <a:t>18</a:t>
            </a:fld>
            <a:endParaRPr lang="en-US" dirty="0"/>
          </a:p>
        </p:txBody>
      </p:sp>
    </p:spTree>
    <p:extLst>
      <p:ext uri="{BB962C8B-B14F-4D97-AF65-F5344CB8AC3E}">
        <p14:creationId xmlns:p14="http://schemas.microsoft.com/office/powerpoint/2010/main" val="2002482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Modifying Appearance: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Verdana" panose="020B0604030504040204" pitchFamily="34" charset="0"/>
                <a:ea typeface="Verdana" panose="020B0604030504040204" pitchFamily="34" charset="0"/>
              </a:rPr>
              <a:t>You can control the appearance of the Text Pad and Quick Blocks. This can allow for better control over visibility and contrast of text versus background, depending on a user’s visual needs and personal preferences.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Options</a:t>
            </a:r>
            <a:r>
              <a:rPr lang="en-US" sz="1200" b="0" i="0" u="none" strike="noStrike" kern="1200" dirty="0">
                <a:solidFill>
                  <a:schemeClr val="tx1"/>
                </a:solidFill>
                <a:effectLst/>
                <a:latin typeface="+mn-lt"/>
                <a:ea typeface="+mn-ea"/>
                <a:cs typeface="+mn-cs"/>
              </a:rPr>
              <a:t> icon</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Select </a:t>
            </a:r>
            <a:r>
              <a:rPr lang="en-US" sz="1200" b="1" i="0" u="none" strike="noStrike" kern="1200" dirty="0">
                <a:solidFill>
                  <a:schemeClr val="tx1"/>
                </a:solidFill>
                <a:effectLst/>
                <a:latin typeface="+mn-lt"/>
                <a:ea typeface="+mn-ea"/>
                <a:cs typeface="+mn-cs"/>
              </a:rPr>
              <a:t>Appearance</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You can edit the font, background color, location of controls, and text highlighting</a:t>
            </a:r>
          </a:p>
          <a:p>
            <a:pPr marL="228600" indent="-228600">
              <a:buFont typeface="+mj-lt"/>
              <a:buAutoNum type="arabicPeriod"/>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text pad</a:t>
            </a:r>
            <a:r>
              <a:rPr lang="en-US" sz="1200" b="0" i="0" u="none" strike="noStrike" kern="1200" dirty="0">
                <a:solidFill>
                  <a:schemeClr val="tx1"/>
                </a:solidFill>
                <a:effectLst/>
                <a:latin typeface="+mn-lt"/>
                <a:ea typeface="+mn-ea"/>
                <a:cs typeface="+mn-cs"/>
              </a:rPr>
              <a:t> to exit the </a:t>
            </a:r>
            <a:r>
              <a:rPr lang="en-US" sz="1200" b="1" i="0" u="none" strike="noStrike" kern="1200" dirty="0">
                <a:solidFill>
                  <a:schemeClr val="tx1"/>
                </a:solidFill>
                <a:effectLst/>
                <a:latin typeface="+mn-lt"/>
                <a:ea typeface="+mn-ea"/>
                <a:cs typeface="+mn-cs"/>
              </a:rPr>
              <a:t>Options</a:t>
            </a:r>
            <a:r>
              <a:rPr lang="en-US" sz="1200" b="0" i="0" u="none" strike="noStrike" kern="1200" dirty="0">
                <a:solidFill>
                  <a:schemeClr val="tx1"/>
                </a:solidFill>
                <a:effectLst/>
                <a:latin typeface="+mn-lt"/>
                <a:ea typeface="+mn-ea"/>
                <a:cs typeface="+mn-cs"/>
              </a:rPr>
              <a:t> menu</a:t>
            </a:r>
            <a:endParaRPr lang="en-US" sz="1200"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D8900C81-D389-4587-A3AF-71F7AA7579A1}" type="slidenum">
              <a:rPr lang="en-US" smtClean="0"/>
              <a:t>19</a:t>
            </a:fld>
            <a:endParaRPr lang="en-US" dirty="0"/>
          </a:p>
        </p:txBody>
      </p:sp>
    </p:spTree>
    <p:extLst>
      <p:ext uri="{BB962C8B-B14F-4D97-AF65-F5344CB8AC3E}">
        <p14:creationId xmlns:p14="http://schemas.microsoft.com/office/powerpoint/2010/main" val="68229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When you first launch Proloquo4Text, a Startup Wizard will guide you through the initial configuration</a:t>
            </a:r>
            <a:r>
              <a:rPr lang="en-US" sz="1200" b="1" i="0" u="none" strike="noStrike" kern="1200" dirty="0">
                <a:solidFill>
                  <a:schemeClr val="tx1"/>
                </a:solidFill>
                <a:effectLst/>
                <a:latin typeface="+mn-lt"/>
                <a:ea typeface="+mn-ea"/>
                <a:cs typeface="+mn-cs"/>
              </a:rPr>
              <a:t>.</a:t>
            </a:r>
          </a:p>
          <a:p>
            <a:endParaRPr lang="en-US" sz="1200" b="1" i="0" u="none" strike="noStrike" kern="1200" dirty="0">
              <a:solidFill>
                <a:schemeClr val="tx1"/>
              </a:solidFill>
              <a:effectLst/>
              <a:latin typeface="+mn-lt"/>
              <a:ea typeface="+mn-ea"/>
              <a:cs typeface="+mn-cs"/>
            </a:endParaRPr>
          </a:p>
          <a:p>
            <a:pPr marL="228600" indent="-228600" fontAlgn="base">
              <a:buClr>
                <a:schemeClr val="tx1"/>
              </a:buClr>
              <a:buFont typeface="+mj-lt"/>
              <a:buAutoNum type="arabicPeriod"/>
            </a:pPr>
            <a:r>
              <a:rPr lang="en-US" sz="1200" dirty="0">
                <a:latin typeface="Verdana" panose="020B0604030504040204" pitchFamily="34" charset="0"/>
                <a:ea typeface="Verdana" panose="020B0604030504040204" pitchFamily="34" charset="0"/>
              </a:rPr>
              <a:t>Select the </a:t>
            </a:r>
            <a:r>
              <a:rPr lang="en-US" sz="1200" dirty="0">
                <a:solidFill>
                  <a:srgbClr val="FFFF00"/>
                </a:solidFill>
                <a:latin typeface="Verdana" panose="020B0604030504040204" pitchFamily="34" charset="0"/>
                <a:ea typeface="Verdana" panose="020B0604030504040204" pitchFamily="34" charset="0"/>
              </a:rPr>
              <a:t>Create a User Name </a:t>
            </a:r>
            <a:r>
              <a:rPr lang="en-US" sz="1200" dirty="0">
                <a:latin typeface="Verdana" panose="020B0604030504040204" pitchFamily="34" charset="0"/>
                <a:ea typeface="Verdana" panose="020B0604030504040204" pitchFamily="34" charset="0"/>
              </a:rPr>
              <a:t>during the Startup Wizard.</a:t>
            </a:r>
          </a:p>
          <a:p>
            <a:pPr marL="228600" indent="-228600" fontAlgn="base">
              <a:buClr>
                <a:schemeClr val="tx1"/>
              </a:buClr>
              <a:buFont typeface="+mj-lt"/>
              <a:buAutoNum type="arabicPeriod"/>
            </a:pPr>
            <a:endParaRPr lang="en-US" sz="1200" dirty="0">
              <a:latin typeface="Verdana" panose="020B0604030504040204" pitchFamily="34" charset="0"/>
              <a:ea typeface="Verdana" panose="020B0604030504040204" pitchFamily="34" charset="0"/>
            </a:endParaRPr>
          </a:p>
          <a:p>
            <a:pPr marL="228600" indent="-228600" fontAlgn="base">
              <a:buClr>
                <a:schemeClr val="tx1"/>
              </a:buClr>
              <a:buFont typeface="+mj-lt"/>
              <a:buAutoNum type="arabicPeriod"/>
            </a:pPr>
            <a:r>
              <a:rPr lang="en-US" sz="1200" dirty="0">
                <a:latin typeface="Verdana" panose="020B0604030504040204" pitchFamily="34" charset="0"/>
                <a:ea typeface="Verdana" panose="020B0604030504040204" pitchFamily="34" charset="0"/>
              </a:rPr>
              <a:t>Enter the </a:t>
            </a:r>
            <a:r>
              <a:rPr lang="en-US" sz="1200" dirty="0">
                <a:solidFill>
                  <a:srgbClr val="FFFF00"/>
                </a:solidFill>
                <a:latin typeface="Verdana" panose="020B0604030504040204" pitchFamily="34" charset="0"/>
                <a:ea typeface="Verdana" panose="020B0604030504040204" pitchFamily="34" charset="0"/>
              </a:rPr>
              <a:t>Name</a:t>
            </a:r>
            <a:r>
              <a:rPr lang="en-US" sz="1200" dirty="0">
                <a:latin typeface="Verdana" panose="020B0604030504040204" pitchFamily="34" charset="0"/>
                <a:ea typeface="Verdana" panose="020B0604030504040204" pitchFamily="34" charset="0"/>
              </a:rPr>
              <a:t> of the user, then tap the </a:t>
            </a:r>
            <a:r>
              <a:rPr lang="en-US" sz="1200" dirty="0">
                <a:solidFill>
                  <a:srgbClr val="FFFF00"/>
                </a:solidFill>
                <a:latin typeface="Verdana" panose="020B0604030504040204" pitchFamily="34" charset="0"/>
                <a:ea typeface="Verdana" panose="020B0604030504040204" pitchFamily="34" charset="0"/>
              </a:rPr>
              <a:t>Next</a:t>
            </a:r>
            <a:r>
              <a:rPr lang="en-US" sz="1200" dirty="0">
                <a:latin typeface="Verdana" panose="020B0604030504040204" pitchFamily="34" charset="0"/>
                <a:ea typeface="Verdana" panose="020B0604030504040204" pitchFamily="34" charset="0"/>
              </a:rPr>
              <a:t> button.</a:t>
            </a:r>
          </a:p>
          <a:p>
            <a:pPr marL="228600" indent="-228600" fontAlgn="base">
              <a:buClr>
                <a:schemeClr val="tx1"/>
              </a:buClr>
              <a:buFont typeface="+mj-lt"/>
              <a:buAutoNum type="arabicPeriod"/>
            </a:pPr>
            <a:endParaRPr lang="en-US" sz="1200" dirty="0">
              <a:latin typeface="Verdana" panose="020B0604030504040204" pitchFamily="34" charset="0"/>
              <a:ea typeface="Verdana" panose="020B0604030504040204" pitchFamily="34" charset="0"/>
            </a:endParaRPr>
          </a:p>
          <a:p>
            <a:pPr marL="228600" indent="-228600" fontAlgn="base">
              <a:buClr>
                <a:schemeClr val="tx1"/>
              </a:buClr>
              <a:buFont typeface="+mj-lt"/>
              <a:buAutoNum type="arabicPeriod"/>
            </a:pPr>
            <a:r>
              <a:rPr lang="en-US" sz="1200" dirty="0">
                <a:latin typeface="Verdana" panose="020B0604030504040204" pitchFamily="34" charset="0"/>
                <a:ea typeface="Verdana" panose="020B0604030504040204" pitchFamily="34" charset="0"/>
              </a:rPr>
              <a:t>Select an installed voice or downloadable voice from the scroll list.</a:t>
            </a:r>
          </a:p>
          <a:p>
            <a:pPr marL="228600" indent="-228600" fontAlgn="base">
              <a:buClr>
                <a:schemeClr val="tx1"/>
              </a:buClr>
              <a:buFont typeface="+mj-lt"/>
              <a:buAutoNum type="arabicPeriod"/>
            </a:pPr>
            <a:endParaRPr lang="en-US" sz="1200" dirty="0">
              <a:latin typeface="Verdana" panose="020B0604030504040204" pitchFamily="34" charset="0"/>
              <a:ea typeface="Verdana" panose="020B0604030504040204" pitchFamily="34" charset="0"/>
            </a:endParaRPr>
          </a:p>
          <a:p>
            <a:pPr marL="228600" indent="-228600" fontAlgn="base">
              <a:buClr>
                <a:schemeClr val="tx1"/>
              </a:buClr>
              <a:buFont typeface="+mj-lt"/>
              <a:buAutoNum type="arabicPeriod"/>
            </a:pPr>
            <a:r>
              <a:rPr lang="en-US" sz="1200" dirty="0">
                <a:latin typeface="Verdana" panose="020B0604030504040204" pitchFamily="34" charset="0"/>
                <a:ea typeface="Verdana" panose="020B0604030504040204" pitchFamily="34" charset="0"/>
              </a:rPr>
              <a:t>Tap on the </a:t>
            </a:r>
            <a:r>
              <a:rPr lang="en-US" sz="1200" dirty="0">
                <a:solidFill>
                  <a:srgbClr val="FFFF00"/>
                </a:solidFill>
                <a:latin typeface="Verdana" panose="020B0604030504040204" pitchFamily="34" charset="0"/>
                <a:ea typeface="Verdana" panose="020B0604030504040204" pitchFamily="34" charset="0"/>
              </a:rPr>
              <a:t>Voice</a:t>
            </a:r>
            <a:r>
              <a:rPr lang="en-US" sz="1200" dirty="0">
                <a:latin typeface="Verdana" panose="020B0604030504040204" pitchFamily="34" charset="0"/>
                <a:ea typeface="Verdana" panose="020B0604030504040204" pitchFamily="34" charset="0"/>
              </a:rPr>
              <a:t> you prefer.</a:t>
            </a:r>
          </a:p>
          <a:p>
            <a:pPr marL="228600" indent="-228600" fontAlgn="base">
              <a:buClr>
                <a:schemeClr val="tx1"/>
              </a:buClr>
              <a:buFont typeface="+mj-lt"/>
              <a:buAutoNum type="arabicPeriod"/>
            </a:pPr>
            <a:endParaRPr lang="en-US" sz="1200" dirty="0">
              <a:latin typeface="Verdana" panose="020B0604030504040204" pitchFamily="34" charset="0"/>
              <a:ea typeface="Verdana" panose="020B0604030504040204" pitchFamily="34" charset="0"/>
            </a:endParaRPr>
          </a:p>
          <a:p>
            <a:pPr marL="228600" indent="-228600" fontAlgn="base">
              <a:buClr>
                <a:schemeClr val="tx1"/>
              </a:buClr>
              <a:buFont typeface="+mj-lt"/>
              <a:buAutoNum type="arabicPeriod"/>
            </a:pPr>
            <a:r>
              <a:rPr lang="en-US" sz="1200" dirty="0">
                <a:latin typeface="Verdana" panose="020B0604030504040204" pitchFamily="34" charset="0"/>
                <a:ea typeface="Verdana" panose="020B0604030504040204" pitchFamily="34" charset="0"/>
              </a:rPr>
              <a:t>Then press </a:t>
            </a:r>
            <a:r>
              <a:rPr lang="en-US" sz="1200" dirty="0">
                <a:solidFill>
                  <a:srgbClr val="FFFF00"/>
                </a:solidFill>
                <a:latin typeface="Verdana" panose="020B0604030504040204" pitchFamily="34" charset="0"/>
                <a:ea typeface="Verdana" panose="020B0604030504040204" pitchFamily="34" charset="0"/>
              </a:rPr>
              <a:t>Next.</a:t>
            </a:r>
          </a:p>
          <a:p>
            <a:pPr marL="228600" indent="-228600" fontAlgn="base">
              <a:buClr>
                <a:schemeClr val="tx1"/>
              </a:buClr>
              <a:buFont typeface="+mj-lt"/>
              <a:buAutoNum type="arabicPeriod"/>
            </a:pPr>
            <a:endParaRPr lang="en-US" sz="1200" dirty="0">
              <a:solidFill>
                <a:srgbClr val="FFFF00"/>
              </a:solidFill>
              <a:latin typeface="Verdana" panose="020B0604030504040204" pitchFamily="34" charset="0"/>
              <a:ea typeface="Verdana" panose="020B0604030504040204" pitchFamily="34" charset="0"/>
            </a:endParaRPr>
          </a:p>
          <a:p>
            <a:pPr marL="228600" indent="-228600">
              <a:buClr>
                <a:schemeClr val="tx1"/>
              </a:buClr>
              <a:buFont typeface="+mj-lt"/>
              <a:buAutoNum type="arabicPeriod"/>
            </a:pPr>
            <a:r>
              <a:rPr lang="en-US" sz="1200" dirty="0">
                <a:latin typeface="Verdana" panose="020B0604030504040204" pitchFamily="34" charset="0"/>
                <a:ea typeface="Verdana" panose="020B0604030504040204" pitchFamily="34" charset="0"/>
              </a:rPr>
              <a:t>Then select </a:t>
            </a:r>
            <a:r>
              <a:rPr lang="en-US" sz="1200" dirty="0">
                <a:solidFill>
                  <a:srgbClr val="FFFF00"/>
                </a:solidFill>
                <a:latin typeface="Verdana" panose="020B0604030504040204" pitchFamily="34" charset="0"/>
                <a:ea typeface="Verdana" panose="020B0604030504040204" pitchFamily="34" charset="0"/>
              </a:rPr>
              <a:t>Finish</a:t>
            </a:r>
            <a:r>
              <a:rPr lang="en-US" sz="1200" dirty="0">
                <a:latin typeface="Verdana" panose="020B0604030504040204" pitchFamily="34" charset="0"/>
                <a:ea typeface="Verdana" panose="020B0604030504040204" pitchFamily="34" charset="0"/>
              </a:rPr>
              <a:t> to exit the Startup Wizard.</a:t>
            </a:r>
          </a:p>
          <a:p>
            <a:br>
              <a:rPr lang="en-US" dirty="0"/>
            </a:b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2</a:t>
            </a:fld>
            <a:endParaRPr lang="en-US" dirty="0"/>
          </a:p>
        </p:txBody>
      </p:sp>
    </p:spTree>
    <p:extLst>
      <p:ext uri="{BB962C8B-B14F-4D97-AF65-F5344CB8AC3E}">
        <p14:creationId xmlns:p14="http://schemas.microsoft.com/office/powerpoint/2010/main" val="3099208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400"/>
              </a:spcBef>
              <a:spcAft>
                <a:spcPts val="400"/>
              </a:spcAft>
              <a:buNone/>
            </a:pPr>
            <a:r>
              <a:rPr lang="en-US" sz="1200" b="1" dirty="0">
                <a:latin typeface="Verdana" panose="020B0604030504040204" pitchFamily="34" charset="0"/>
                <a:ea typeface="Verdana" panose="020B0604030504040204" pitchFamily="34" charset="0"/>
              </a:rPr>
              <a:t>It is important to regularly make backups, which can be stored outside of the device. Many users save backups to Dropbox and Google Drive. </a:t>
            </a:r>
          </a:p>
          <a:p>
            <a:pPr>
              <a:spcBef>
                <a:spcPts val="400"/>
              </a:spcBef>
              <a:spcAft>
                <a:spcPts val="400"/>
              </a:spcAft>
              <a:buFont typeface="Arial" panose="020B0604020202020204" pitchFamily="34" charset="0"/>
              <a:buChar char="•"/>
            </a:pPr>
            <a:endParaRPr lang="en-US" sz="1200" b="1"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Backups and Restoring Users are done through a Dropbox account.</a:t>
            </a:r>
          </a:p>
          <a:p>
            <a:pPr rtl="0" fontAlgn="base"/>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To backup the device, go into </a:t>
            </a:r>
            <a:r>
              <a:rPr lang="en-US" sz="1200" b="1" i="0" u="none" strike="noStrike" kern="1200" dirty="0">
                <a:solidFill>
                  <a:schemeClr val="tx1"/>
                </a:solidFill>
                <a:effectLst/>
                <a:latin typeface="+mn-lt"/>
                <a:ea typeface="+mn-ea"/>
                <a:cs typeface="+mn-cs"/>
              </a:rPr>
              <a:t>Options.</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on </a:t>
            </a:r>
            <a:r>
              <a:rPr lang="en-US" sz="1200" b="1" i="0" u="none" strike="noStrike" kern="1200" dirty="0">
                <a:solidFill>
                  <a:schemeClr val="tx1"/>
                </a:solidFill>
                <a:effectLst/>
                <a:latin typeface="+mn-lt"/>
                <a:ea typeface="+mn-ea"/>
                <a:cs typeface="+mn-cs"/>
              </a:rPr>
              <a:t>Backups.</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Toggle </a:t>
            </a:r>
            <a:r>
              <a:rPr lang="en-US" sz="1200" b="1" i="0" u="none" strike="noStrike" kern="1200" dirty="0">
                <a:solidFill>
                  <a:schemeClr val="tx1"/>
                </a:solidFill>
                <a:effectLst/>
                <a:latin typeface="+mn-lt"/>
                <a:ea typeface="+mn-ea"/>
                <a:cs typeface="+mn-cs"/>
              </a:rPr>
              <a:t>Dropbox Integration </a:t>
            </a:r>
            <a:r>
              <a:rPr lang="en-US" sz="1200" b="0" i="0" u="none" strike="noStrike" kern="1200" dirty="0">
                <a:solidFill>
                  <a:schemeClr val="tx1"/>
                </a:solidFill>
                <a:effectLst/>
                <a:latin typeface="+mn-lt"/>
                <a:ea typeface="+mn-ea"/>
                <a:cs typeface="+mn-cs"/>
              </a:rPr>
              <a:t>and/or </a:t>
            </a:r>
            <a:r>
              <a:rPr lang="en-US" sz="1200" b="1" i="0" u="none" strike="noStrike" kern="1200" dirty="0">
                <a:solidFill>
                  <a:schemeClr val="tx1"/>
                </a:solidFill>
                <a:effectLst/>
                <a:latin typeface="+mn-lt"/>
                <a:ea typeface="+mn-ea"/>
                <a:cs typeface="+mn-cs"/>
              </a:rPr>
              <a:t>Google Drive Integration </a:t>
            </a:r>
            <a:r>
              <a:rPr lang="en-US" sz="1200" b="0" i="0" u="none" strike="noStrike" kern="1200" dirty="0">
                <a:solidFill>
                  <a:schemeClr val="tx1"/>
                </a:solidFill>
                <a:effectLst/>
                <a:latin typeface="+mn-lt"/>
                <a:ea typeface="+mn-ea"/>
                <a:cs typeface="+mn-cs"/>
              </a:rPr>
              <a:t>to on. You will be redirected to Dropbox or Google Drive to confirm. </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a:t>
            </a:r>
            <a:r>
              <a:rPr lang="en-US" sz="1200" b="1" i="0" u="none" strike="noStrike" kern="1200" dirty="0">
                <a:solidFill>
                  <a:schemeClr val="tx1"/>
                </a:solidFill>
                <a:effectLst/>
                <a:latin typeface="+mn-lt"/>
                <a:ea typeface="+mn-ea"/>
                <a:cs typeface="+mn-cs"/>
              </a:rPr>
              <a:t>Allow</a:t>
            </a:r>
            <a:r>
              <a:rPr lang="en-US" sz="1200" b="0" i="0" u="none" strike="noStrike"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Select </a:t>
            </a:r>
            <a:r>
              <a:rPr lang="en-US" sz="1200" b="1" i="0" u="none" strike="noStrike" kern="1200" dirty="0">
                <a:solidFill>
                  <a:schemeClr val="tx1"/>
                </a:solidFill>
                <a:effectLst/>
                <a:latin typeface="+mn-lt"/>
                <a:ea typeface="+mn-ea"/>
                <a:cs typeface="+mn-cs"/>
              </a:rPr>
              <a:t>Backup (Current User) Now</a:t>
            </a:r>
            <a:r>
              <a:rPr lang="en-US" sz="1200" b="0" i="0" u="none" strike="noStrike"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This creates an external backup onto the device.</a:t>
            </a:r>
          </a:p>
          <a:p>
            <a:pPr marL="228600" indent="-228600">
              <a:buFont typeface="+mj-lt"/>
              <a:buAutoNum type="arabicPeriod"/>
            </a:pPr>
            <a:r>
              <a:rPr lang="en-US" sz="1200" b="0" i="0" u="none" strike="noStrike" kern="1200" dirty="0">
                <a:solidFill>
                  <a:schemeClr val="tx1"/>
                </a:solidFill>
                <a:effectLst/>
                <a:latin typeface="+mn-lt"/>
                <a:ea typeface="+mn-ea"/>
                <a:cs typeface="+mn-cs"/>
              </a:rPr>
              <a:t>To restore an existing back, use </a:t>
            </a:r>
            <a:r>
              <a:rPr lang="en-US" sz="1200" b="1" i="0" u="none" strike="noStrike" kern="1200" dirty="0">
                <a:solidFill>
                  <a:schemeClr val="tx1"/>
                </a:solidFill>
                <a:effectLst/>
                <a:latin typeface="+mn-lt"/>
                <a:ea typeface="+mn-ea"/>
                <a:cs typeface="+mn-cs"/>
              </a:rPr>
              <a:t>Restore and Backup</a:t>
            </a:r>
            <a:r>
              <a:rPr lang="en-US" sz="1200" b="0" i="0" u="none" strike="noStrike" kern="1200" dirty="0">
                <a:solidFill>
                  <a:schemeClr val="tx1"/>
                </a:solidFill>
                <a:effectLst/>
                <a:latin typeface="+mn-lt"/>
                <a:ea typeface="+mn-ea"/>
                <a:cs typeface="+mn-cs"/>
              </a:rPr>
              <a:t>.</a:t>
            </a:r>
            <a:br>
              <a:rPr lang="en-US" dirty="0"/>
            </a:br>
            <a:endParaRPr lang="en-US"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900C81-D389-4587-A3AF-71F7AA7579A1}" type="slidenum">
              <a:rPr lang="en-US" smtClean="0"/>
              <a:t>20</a:t>
            </a:fld>
            <a:endParaRPr lang="en-US" dirty="0"/>
          </a:p>
        </p:txBody>
      </p:sp>
    </p:spTree>
    <p:extLst>
      <p:ext uri="{BB962C8B-B14F-4D97-AF65-F5344CB8AC3E}">
        <p14:creationId xmlns:p14="http://schemas.microsoft.com/office/powerpoint/2010/main" val="3221648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Exporting Backups</a:t>
            </a:r>
          </a:p>
          <a:p>
            <a:pPr rtl="0"/>
            <a:r>
              <a:rPr lang="en-US" sz="1200" b="0" i="0" u="none" strike="noStrike" kern="1200" dirty="0">
                <a:solidFill>
                  <a:schemeClr val="tx1"/>
                </a:solidFill>
                <a:effectLst/>
                <a:latin typeface="+mn-lt"/>
                <a:ea typeface="+mn-ea"/>
                <a:cs typeface="+mn-cs"/>
              </a:rPr>
              <a:t>Regularly export backups to avoid losing application customizations. To Backup to Dropbox, a Dropbox account must already be created on the device within the Dropbox application.</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on </a:t>
            </a:r>
            <a:r>
              <a:rPr lang="en-US" sz="1200" b="1" i="0" u="none" strike="noStrike" kern="1200" dirty="0">
                <a:solidFill>
                  <a:schemeClr val="tx1"/>
                </a:solidFill>
                <a:effectLst/>
                <a:latin typeface="+mn-lt"/>
                <a:ea typeface="+mn-ea"/>
                <a:cs typeface="+mn-cs"/>
              </a:rPr>
              <a:t>Options</a:t>
            </a:r>
            <a:r>
              <a:rPr lang="en-US" sz="1200" b="0" i="0" u="none" strike="noStrike"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on </a:t>
            </a:r>
            <a:r>
              <a:rPr lang="en-US" sz="1200" b="1" i="0" u="none" strike="noStrike" kern="1200" dirty="0">
                <a:solidFill>
                  <a:schemeClr val="tx1"/>
                </a:solidFill>
                <a:effectLst/>
                <a:latin typeface="+mn-lt"/>
                <a:ea typeface="+mn-ea"/>
                <a:cs typeface="+mn-cs"/>
              </a:rPr>
              <a:t>Backups</a:t>
            </a:r>
            <a:r>
              <a:rPr lang="en-US" sz="1200" b="0" i="0" u="none" strike="noStrike"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on </a:t>
            </a:r>
            <a:r>
              <a:rPr lang="en-US" sz="1200" b="1" i="0" u="none" strike="noStrike" kern="1200" dirty="0">
                <a:solidFill>
                  <a:schemeClr val="tx1"/>
                </a:solidFill>
                <a:effectLst/>
                <a:latin typeface="+mn-lt"/>
                <a:ea typeface="+mn-ea"/>
                <a:cs typeface="+mn-cs"/>
              </a:rPr>
              <a:t>Export Backups</a:t>
            </a:r>
            <a:r>
              <a:rPr lang="en-US" sz="1200" b="0" i="0" u="none" strike="noStrike"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Select the backup file to exported, then select </a:t>
            </a:r>
            <a:r>
              <a:rPr lang="en-US" sz="1200" b="1" i="0" u="none" strike="noStrike" kern="1200" dirty="0">
                <a:solidFill>
                  <a:schemeClr val="tx1"/>
                </a:solidFill>
                <a:effectLst/>
                <a:latin typeface="+mn-lt"/>
                <a:ea typeface="+mn-ea"/>
                <a:cs typeface="+mn-cs"/>
              </a:rPr>
              <a:t>Export to Dropbox </a:t>
            </a:r>
            <a:r>
              <a:rPr lang="en-US" sz="1200" b="0" i="0" u="none" strike="noStrike" kern="1200" dirty="0">
                <a:solidFill>
                  <a:schemeClr val="tx1"/>
                </a:solidFill>
                <a:effectLst/>
                <a:latin typeface="+mn-lt"/>
                <a:ea typeface="+mn-ea"/>
                <a:cs typeface="+mn-cs"/>
              </a:rPr>
              <a:t>or</a:t>
            </a:r>
            <a:r>
              <a:rPr lang="en-US" sz="1200" b="1" i="0" u="none" strike="noStrike" kern="1200" dirty="0">
                <a:solidFill>
                  <a:schemeClr val="tx1"/>
                </a:solidFill>
                <a:effectLst/>
                <a:latin typeface="+mn-lt"/>
                <a:ea typeface="+mn-ea"/>
                <a:cs typeface="+mn-cs"/>
              </a:rPr>
              <a:t> Export to Google Drive</a:t>
            </a:r>
            <a:r>
              <a:rPr lang="en-US" sz="1200" b="0" i="0" u="none" strike="noStrike"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After you receive a “</a:t>
            </a:r>
            <a:r>
              <a:rPr lang="en-US" sz="1200" b="1" i="0" u="none" strike="noStrike" kern="1200" dirty="0">
                <a:solidFill>
                  <a:schemeClr val="tx1"/>
                </a:solidFill>
                <a:effectLst/>
                <a:latin typeface="+mn-lt"/>
                <a:ea typeface="+mn-ea"/>
                <a:cs typeface="+mn-cs"/>
              </a:rPr>
              <a:t>Successfully Exported to Dropbox/Google Drive</a:t>
            </a:r>
            <a:r>
              <a:rPr lang="en-US" sz="1200" b="0" i="0" u="none" strike="noStrike" kern="1200" dirty="0">
                <a:solidFill>
                  <a:schemeClr val="tx1"/>
                </a:solidFill>
                <a:effectLst/>
                <a:latin typeface="+mn-lt"/>
                <a:ea typeface="+mn-ea"/>
                <a:cs typeface="+mn-cs"/>
              </a:rPr>
              <a:t>” message, Tap </a:t>
            </a:r>
            <a:r>
              <a:rPr lang="en-US" sz="1200" b="1" i="0" u="none" strike="noStrike" kern="1200" dirty="0">
                <a:solidFill>
                  <a:schemeClr val="tx1"/>
                </a:solidFill>
                <a:effectLst/>
                <a:latin typeface="+mn-lt"/>
                <a:ea typeface="+mn-ea"/>
                <a:cs typeface="+mn-cs"/>
              </a:rPr>
              <a:t>OK</a:t>
            </a:r>
            <a:r>
              <a:rPr lang="en-US" sz="1200" b="0" i="0" u="none" strike="noStrike" kern="1200" dirty="0">
                <a:solidFill>
                  <a:schemeClr val="tx1"/>
                </a:solidFill>
                <a:effectLst/>
                <a:latin typeface="+mn-lt"/>
                <a:ea typeface="+mn-ea"/>
                <a:cs typeface="+mn-cs"/>
              </a:rPr>
              <a:t>.</a:t>
            </a:r>
          </a:p>
          <a:p>
            <a:pPr marL="228600" indent="-228600">
              <a:buFont typeface="+mj-lt"/>
              <a:buAutoNum type="arabicPeriod"/>
            </a:pPr>
            <a:r>
              <a:rPr lang="en-US" sz="1200" b="0" i="0" u="none" strike="noStrike" kern="1200" dirty="0">
                <a:solidFill>
                  <a:schemeClr val="tx1"/>
                </a:solidFill>
                <a:effectLst/>
                <a:latin typeface="+mn-lt"/>
                <a:ea typeface="+mn-ea"/>
                <a:cs typeface="+mn-cs"/>
              </a:rPr>
              <a:t>To </a:t>
            </a:r>
            <a:r>
              <a:rPr lang="en-US" sz="1200" b="1" i="0" u="none" strike="noStrike" kern="1200" dirty="0">
                <a:solidFill>
                  <a:schemeClr val="tx1"/>
                </a:solidFill>
                <a:effectLst/>
                <a:latin typeface="+mn-lt"/>
                <a:ea typeface="+mn-ea"/>
                <a:cs typeface="+mn-cs"/>
              </a:rPr>
              <a:t>Import</a:t>
            </a:r>
            <a:r>
              <a:rPr lang="en-US" sz="1200" b="0" i="0" u="none" strike="noStrike" kern="1200" dirty="0">
                <a:solidFill>
                  <a:schemeClr val="tx1"/>
                </a:solidFill>
                <a:effectLst/>
                <a:latin typeface="+mn-lt"/>
                <a:ea typeface="+mn-ea"/>
                <a:cs typeface="+mn-cs"/>
              </a:rPr>
              <a:t> a backup from Dropbox, tap </a:t>
            </a:r>
            <a:r>
              <a:rPr lang="en-US" sz="1200" b="1" i="0" u="none" strike="noStrike" kern="1200" dirty="0">
                <a:solidFill>
                  <a:schemeClr val="tx1"/>
                </a:solidFill>
                <a:effectLst/>
                <a:latin typeface="+mn-lt"/>
                <a:ea typeface="+mn-ea"/>
                <a:cs typeface="+mn-cs"/>
              </a:rPr>
              <a:t>Import Backups</a:t>
            </a:r>
            <a:r>
              <a:rPr lang="en-US" sz="1200" b="0" i="0" u="none" strike="noStrike" kern="1200" dirty="0">
                <a:solidFill>
                  <a:schemeClr val="tx1"/>
                </a:solidFill>
                <a:effectLst/>
                <a:latin typeface="+mn-lt"/>
                <a:ea typeface="+mn-ea"/>
                <a:cs typeface="+mn-cs"/>
              </a:rPr>
              <a:t>, tap </a:t>
            </a:r>
            <a:r>
              <a:rPr lang="en-US" sz="1200" b="1" i="0" u="none" strike="noStrike" kern="1200" dirty="0">
                <a:solidFill>
                  <a:schemeClr val="tx1"/>
                </a:solidFill>
                <a:effectLst/>
                <a:latin typeface="+mn-lt"/>
                <a:ea typeface="+mn-ea"/>
                <a:cs typeface="+mn-cs"/>
              </a:rPr>
              <a:t>Dropbox</a:t>
            </a:r>
            <a:r>
              <a:rPr lang="en-US" sz="1200" b="0" i="0" u="none" strike="noStrike" kern="1200" dirty="0">
                <a:solidFill>
                  <a:schemeClr val="tx1"/>
                </a:solidFill>
                <a:effectLst/>
                <a:latin typeface="+mn-lt"/>
                <a:ea typeface="+mn-ea"/>
                <a:cs typeface="+mn-cs"/>
              </a:rPr>
              <a:t>, select the document file (.p4tbk) in the Dropbox menu, tap </a:t>
            </a:r>
            <a:r>
              <a:rPr lang="en-US" sz="1200" b="1" i="0" u="none" strike="noStrike" kern="1200" dirty="0">
                <a:solidFill>
                  <a:schemeClr val="tx1"/>
                </a:solidFill>
                <a:effectLst/>
                <a:latin typeface="+mn-lt"/>
                <a:ea typeface="+mn-ea"/>
                <a:cs typeface="+mn-cs"/>
              </a:rPr>
              <a:t>Import</a:t>
            </a:r>
          </a:p>
          <a:p>
            <a:pPr marL="228600" indent="-228600">
              <a:buFont typeface="+mj-lt"/>
              <a:buAutoNum type="arabicPeriod"/>
            </a:pPr>
            <a:endParaRPr lang="en-US" sz="1200" b="1" i="0" u="none" strike="noStrike" kern="1200" dirty="0">
              <a:solidFill>
                <a:schemeClr val="tx1"/>
              </a:solidFill>
              <a:effectLst/>
              <a:latin typeface="+mn-lt"/>
              <a:ea typeface="+mn-ea"/>
              <a:cs typeface="+mn-cs"/>
            </a:endParaRPr>
          </a:p>
          <a:p>
            <a:pPr marL="0" indent="0">
              <a:buFont typeface="+mj-lt"/>
              <a:buNone/>
            </a:pPr>
            <a:r>
              <a:rPr lang="en-US" dirty="0"/>
              <a:t>https://download.assistiveware.com/proloquo4text/files/Proloquo4Text_Save_and_Restore_Backups_using_Dropbox.pdf</a:t>
            </a:r>
          </a:p>
          <a:p>
            <a:pPr marL="0" indent="0">
              <a:buFont typeface="+mj-lt"/>
              <a:buNone/>
            </a:pPr>
            <a:br>
              <a:rPr lang="en-US" dirty="0"/>
            </a:br>
            <a:br>
              <a:rPr lang="en-US" dirty="0"/>
            </a:br>
            <a:endParaRPr lang="en-US"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900C81-D389-4587-A3AF-71F7AA7579A1}" type="slidenum">
              <a:rPr lang="en-US" smtClean="0"/>
              <a:t>21</a:t>
            </a:fld>
            <a:endParaRPr lang="en-US" dirty="0"/>
          </a:p>
        </p:txBody>
      </p:sp>
    </p:spTree>
    <p:extLst>
      <p:ext uri="{BB962C8B-B14F-4D97-AF65-F5344CB8AC3E}">
        <p14:creationId xmlns:p14="http://schemas.microsoft.com/office/powerpoint/2010/main" val="263881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It is easy to restore backups in Dropbox and Google Drive.</a:t>
            </a: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Import a Backup</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on </a:t>
            </a:r>
            <a:r>
              <a:rPr lang="en-US" sz="1200" b="1" i="0" u="none" strike="noStrike" kern="1200" dirty="0">
                <a:solidFill>
                  <a:schemeClr val="tx1"/>
                </a:solidFill>
                <a:effectLst/>
                <a:latin typeface="+mn-lt"/>
                <a:ea typeface="+mn-ea"/>
                <a:cs typeface="+mn-cs"/>
              </a:rPr>
              <a:t>Options</a:t>
            </a:r>
            <a:r>
              <a:rPr lang="en-US" sz="1200" b="0" i="0" u="none" strike="noStrike"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on </a:t>
            </a:r>
            <a:r>
              <a:rPr lang="en-US" sz="1200" b="1" i="0" u="none" strike="noStrike" kern="1200" dirty="0">
                <a:solidFill>
                  <a:schemeClr val="tx1"/>
                </a:solidFill>
                <a:effectLst/>
                <a:latin typeface="+mn-lt"/>
                <a:ea typeface="+mn-ea"/>
                <a:cs typeface="+mn-cs"/>
              </a:rPr>
              <a:t>Backups</a:t>
            </a:r>
            <a:r>
              <a:rPr lang="en-US" sz="1200" b="0" i="0" u="none" strike="noStrike"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on </a:t>
            </a:r>
            <a:r>
              <a:rPr lang="en-US" sz="1200" b="1" i="0" u="none" strike="noStrike" kern="1200" dirty="0">
                <a:solidFill>
                  <a:schemeClr val="tx1"/>
                </a:solidFill>
                <a:effectLst/>
                <a:latin typeface="+mn-lt"/>
                <a:ea typeface="+mn-ea"/>
                <a:cs typeface="+mn-cs"/>
              </a:rPr>
              <a:t>Import Backups</a:t>
            </a:r>
            <a:r>
              <a:rPr lang="en-US" sz="1200" b="0" i="0" u="none" strike="noStrike"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Select the source of the import, </a:t>
            </a:r>
            <a:r>
              <a:rPr lang="en-US" sz="1200" b="1" i="0" u="none" strike="noStrike" kern="1200" dirty="0">
                <a:solidFill>
                  <a:schemeClr val="tx1"/>
                </a:solidFill>
                <a:effectLst/>
                <a:latin typeface="+mn-lt"/>
                <a:ea typeface="+mn-ea"/>
                <a:cs typeface="+mn-cs"/>
              </a:rPr>
              <a:t>Dropbox </a:t>
            </a:r>
            <a:r>
              <a:rPr lang="en-US" sz="1200" b="0" i="0" u="none" strike="noStrike" kern="1200" dirty="0">
                <a:solidFill>
                  <a:schemeClr val="tx1"/>
                </a:solidFill>
                <a:effectLst/>
                <a:latin typeface="+mn-lt"/>
                <a:ea typeface="+mn-ea"/>
                <a:cs typeface="+mn-cs"/>
              </a:rPr>
              <a:t>or</a:t>
            </a:r>
            <a:r>
              <a:rPr lang="en-US" sz="1200" b="1" i="0" u="none" strike="noStrike" kern="1200" dirty="0">
                <a:solidFill>
                  <a:schemeClr val="tx1"/>
                </a:solidFill>
                <a:effectLst/>
                <a:latin typeface="+mn-lt"/>
                <a:ea typeface="+mn-ea"/>
                <a:cs typeface="+mn-cs"/>
              </a:rPr>
              <a:t> Google Drive</a:t>
            </a:r>
            <a:r>
              <a:rPr lang="en-US" sz="1200" b="0" i="0" u="none" strike="noStrike"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When you find the right file, tap on it to </a:t>
            </a:r>
            <a:r>
              <a:rPr lang="en-US" sz="1200" b="1" i="0" u="none" strike="noStrike" kern="1200" dirty="0">
                <a:solidFill>
                  <a:schemeClr val="tx1"/>
                </a:solidFill>
                <a:effectLst/>
                <a:latin typeface="+mn-lt"/>
                <a:ea typeface="+mn-ea"/>
                <a:cs typeface="+mn-cs"/>
              </a:rPr>
              <a:t>Import</a:t>
            </a:r>
            <a:r>
              <a:rPr lang="en-US" sz="1200" b="0" i="0" u="none" strike="noStrike" kern="1200" dirty="0">
                <a:solidFill>
                  <a:schemeClr val="tx1"/>
                </a:solidFill>
                <a:effectLst/>
                <a:latin typeface="+mn-lt"/>
                <a:ea typeface="+mn-ea"/>
                <a:cs typeface="+mn-cs"/>
              </a:rPr>
              <a:t> it. It may be necessary to scroll down to locate the right file to import.</a:t>
            </a:r>
          </a:p>
          <a:p>
            <a:pPr marL="228600" indent="-228600">
              <a:buFont typeface="+mj-lt"/>
              <a:buAutoNum type="arabicPeriod"/>
            </a:pPr>
            <a:r>
              <a:rPr lang="en-US" sz="1200" b="0" i="0" u="none" strike="noStrike" kern="1200" dirty="0">
                <a:solidFill>
                  <a:schemeClr val="tx1"/>
                </a:solidFill>
                <a:effectLst/>
                <a:latin typeface="+mn-lt"/>
                <a:ea typeface="+mn-ea"/>
                <a:cs typeface="+mn-cs"/>
              </a:rPr>
              <a:t>You will be given the option to immediately restore from the backup, or to do so later.</a:t>
            </a:r>
          </a:p>
          <a:p>
            <a:pPr marL="228600" indent="-228600">
              <a:buFont typeface="+mj-lt"/>
              <a:buAutoNum type="arabicPeriod"/>
            </a:pPr>
            <a:endParaRPr lang="en-US" sz="1200" b="0" i="0" u="none" strike="noStrike" kern="1200" dirty="0">
              <a:solidFill>
                <a:schemeClr val="tx1"/>
              </a:solidFill>
              <a:effectLst/>
              <a:latin typeface="+mn-lt"/>
              <a:ea typeface="+mn-ea"/>
              <a:cs typeface="+mn-cs"/>
            </a:endParaRPr>
          </a:p>
          <a:p>
            <a:pPr marL="0" indent="0">
              <a:buFont typeface="+mj-lt"/>
              <a:buNone/>
            </a:pPr>
            <a:r>
              <a:rPr lang="en-US" sz="1200" b="1" i="0" u="none" strike="noStrike" kern="1200" dirty="0">
                <a:solidFill>
                  <a:schemeClr val="tx1"/>
                </a:solidFill>
                <a:effectLst/>
                <a:latin typeface="+mn-lt"/>
                <a:ea typeface="+mn-ea"/>
                <a:cs typeface="+mn-cs"/>
              </a:rPr>
              <a:t>Restore a Backup</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on </a:t>
            </a:r>
            <a:r>
              <a:rPr lang="en-US" sz="1200" b="1" i="0" u="none" strike="noStrike" kern="1200" dirty="0">
                <a:solidFill>
                  <a:schemeClr val="tx1"/>
                </a:solidFill>
                <a:effectLst/>
                <a:latin typeface="+mn-lt"/>
                <a:ea typeface="+mn-ea"/>
                <a:cs typeface="+mn-cs"/>
              </a:rPr>
              <a:t>Options</a:t>
            </a:r>
            <a:r>
              <a:rPr lang="en-US" sz="1200" b="0" i="0" u="none" strike="noStrike"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on </a:t>
            </a:r>
            <a:r>
              <a:rPr lang="en-US" sz="1200" b="1" i="0" u="none" strike="noStrike" kern="1200" dirty="0">
                <a:solidFill>
                  <a:schemeClr val="tx1"/>
                </a:solidFill>
                <a:effectLst/>
                <a:latin typeface="+mn-lt"/>
                <a:ea typeface="+mn-ea"/>
                <a:cs typeface="+mn-cs"/>
              </a:rPr>
              <a:t>Backups</a:t>
            </a:r>
            <a:r>
              <a:rPr lang="en-US" sz="1200" b="0" i="0" u="none" strike="noStrike" kern="120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dirty="0">
                <a:solidFill>
                  <a:schemeClr val="tx1"/>
                </a:solidFill>
                <a:effectLst/>
                <a:latin typeface="+mn-lt"/>
                <a:ea typeface="+mn-ea"/>
                <a:cs typeface="+mn-cs"/>
              </a:rPr>
              <a:t>Tap on </a:t>
            </a:r>
            <a:r>
              <a:rPr lang="en-US" sz="1200" b="1" i="0" kern="1200" dirty="0">
                <a:solidFill>
                  <a:schemeClr val="tx1"/>
                </a:solidFill>
                <a:effectLst/>
                <a:latin typeface="+mn-lt"/>
                <a:ea typeface="+mn-ea"/>
                <a:cs typeface="+mn-cs"/>
              </a:rPr>
              <a:t>Restore from Backup</a:t>
            </a:r>
            <a:r>
              <a:rPr lang="en-US" sz="1200" b="0" i="0" u="none" strike="noStrike" kern="120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dirty="0">
                <a:solidFill>
                  <a:schemeClr val="tx1"/>
                </a:solidFill>
                <a:effectLst/>
                <a:latin typeface="+mn-lt"/>
                <a:ea typeface="+mn-ea"/>
                <a:cs typeface="+mn-cs"/>
              </a:rPr>
              <a:t>Choose the backup you would like to restore, then tap </a:t>
            </a:r>
            <a:r>
              <a:rPr lang="en-US" sz="1200" b="1" i="0" u="none" strike="noStrike" kern="1200" dirty="0">
                <a:solidFill>
                  <a:schemeClr val="tx1"/>
                </a:solidFill>
                <a:effectLst/>
                <a:latin typeface="+mn-lt"/>
                <a:ea typeface="+mn-ea"/>
                <a:cs typeface="+mn-cs"/>
              </a:rPr>
              <a:t>Restore</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(User Name)</a:t>
            </a:r>
            <a:r>
              <a:rPr lang="en-US" sz="1200" b="0" i="0" u="none" strike="noStrike" kern="1200" dirty="0">
                <a:solidFill>
                  <a:schemeClr val="tx1"/>
                </a:solidFill>
                <a:effectLst/>
                <a:latin typeface="+mn-lt"/>
                <a:ea typeface="+mn-ea"/>
                <a:cs typeface="+mn-cs"/>
              </a:rPr>
              <a:t> to begin the restore.</a:t>
            </a:r>
          </a:p>
          <a:p>
            <a:pPr marL="228600" indent="-228600">
              <a:buFont typeface="+mj-lt"/>
              <a:buAutoNum type="arabicPeriod"/>
            </a:pPr>
            <a:endParaRPr lang="en-US" sz="1200" b="0" i="0" u="none" strike="noStrike" kern="1200" dirty="0">
              <a:solidFill>
                <a:schemeClr val="tx1"/>
              </a:solidFill>
              <a:effectLst/>
              <a:latin typeface="+mn-lt"/>
              <a:ea typeface="+mn-ea"/>
              <a:cs typeface="+mn-cs"/>
            </a:endParaRPr>
          </a:p>
          <a:p>
            <a:pPr marL="0" indent="0">
              <a:buFont typeface="+mj-lt"/>
              <a:buNone/>
            </a:pPr>
            <a:r>
              <a:rPr lang="en-US" sz="1200" b="1" i="0" u="none" strike="noStrike" kern="1200" dirty="0">
                <a:solidFill>
                  <a:schemeClr val="tx1"/>
                </a:solidFill>
                <a:effectLst/>
                <a:latin typeface="+mn-lt"/>
                <a:ea typeface="+mn-ea"/>
                <a:cs typeface="+mn-cs"/>
              </a:rPr>
              <a:t>You can view more information pertaining to application backups at:</a:t>
            </a:r>
          </a:p>
          <a:p>
            <a:pPr marL="0" indent="0">
              <a:buFont typeface="+mj-lt"/>
              <a:buNone/>
            </a:pPr>
            <a:r>
              <a:rPr lang="en-US" dirty="0"/>
              <a:t>https://download.assistiveware.com/proloquo4text/files/Proloquo4Text_Save_and_Restore_Backups_using_Dropbox.pdf</a:t>
            </a:r>
          </a:p>
          <a:p>
            <a:pPr marL="0" indent="0">
              <a:buFont typeface="+mj-lt"/>
              <a:buNone/>
            </a:pPr>
            <a:br>
              <a:rPr lang="en-US" dirty="0"/>
            </a:br>
            <a:br>
              <a:rPr lang="en-US" dirty="0"/>
            </a:br>
            <a:endParaRPr lang="en-US"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900C81-D389-4587-A3AF-71F7AA7579A1}" type="slidenum">
              <a:rPr lang="en-US" smtClean="0"/>
              <a:t>22</a:t>
            </a:fld>
            <a:endParaRPr lang="en-US" dirty="0"/>
          </a:p>
        </p:txBody>
      </p:sp>
    </p:spTree>
    <p:extLst>
      <p:ext uri="{BB962C8B-B14F-4D97-AF65-F5344CB8AC3E}">
        <p14:creationId xmlns:p14="http://schemas.microsoft.com/office/powerpoint/2010/main" val="3470292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p:txBody>
      </p:sp>
      <p:sp>
        <p:nvSpPr>
          <p:cNvPr id="4" name="Slide Number Placeholder 3"/>
          <p:cNvSpPr>
            <a:spLocks noGrp="1"/>
          </p:cNvSpPr>
          <p:nvPr>
            <p:ph type="sldNum" sz="quarter" idx="10"/>
          </p:nvPr>
        </p:nvSpPr>
        <p:spPr/>
        <p:txBody>
          <a:bodyPr/>
          <a:lstStyle/>
          <a:p>
            <a:fld id="{D8900C81-D389-4587-A3AF-71F7AA7579A1}" type="slidenum">
              <a:rPr lang="en-US" smtClean="0"/>
              <a:t>23</a:t>
            </a:fld>
            <a:endParaRPr lang="en-US" dirty="0"/>
          </a:p>
        </p:txBody>
      </p:sp>
    </p:spTree>
    <p:extLst>
      <p:ext uri="{BB962C8B-B14F-4D97-AF65-F5344CB8AC3E}">
        <p14:creationId xmlns:p14="http://schemas.microsoft.com/office/powerpoint/2010/main" val="3053650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US" b="1" u="sng" dirty="0">
                <a:solidFill>
                  <a:schemeClr val="dk1"/>
                </a:solidFill>
              </a:rPr>
              <a:t>DISTANCE COMMUNICATION</a:t>
            </a:r>
            <a:r>
              <a:rPr lang="en-US" b="1" dirty="0">
                <a:solidFill>
                  <a:schemeClr val="dk1"/>
                </a:solidFill>
              </a:rPr>
              <a:t>   </a:t>
            </a:r>
            <a:r>
              <a:rPr lang="en-US" dirty="0">
                <a:solidFill>
                  <a:schemeClr val="dk1"/>
                </a:solidFill>
                <a:ea typeface="Calibri"/>
                <a:cs typeface="Calibri"/>
                <a:sym typeface="Calibri"/>
              </a:rPr>
              <a:t>The most simple way to use an AAC device with a telephone is to listen and speak </a:t>
            </a:r>
            <a:r>
              <a:rPr lang="en-US" b="1" u="sng" dirty="0">
                <a:solidFill>
                  <a:schemeClr val="dk1"/>
                </a:solidFill>
                <a:ea typeface="Calibri"/>
                <a:cs typeface="Calibri"/>
                <a:sym typeface="Calibri"/>
              </a:rPr>
              <a:t>over a speakerphone</a:t>
            </a:r>
            <a:r>
              <a:rPr lang="en-US" dirty="0">
                <a:solidFill>
                  <a:schemeClr val="dk1"/>
                </a:solidFill>
                <a:ea typeface="Calibri"/>
                <a:cs typeface="Calibri"/>
                <a:sym typeface="Calibri"/>
              </a:rPr>
              <a:t>. Some apps also have features to support email, text messaging, and social media.</a:t>
            </a:r>
          </a:p>
          <a:p>
            <a:pPr>
              <a:buClr>
                <a:schemeClr val="dk1"/>
              </a:buClr>
              <a:buSzPts val="1100"/>
            </a:pPr>
            <a:endParaRPr lang="en-US" dirty="0">
              <a:solidFill>
                <a:schemeClr val="dk1"/>
              </a:solidFill>
              <a:ea typeface="Calibri"/>
              <a:cs typeface="Calibri"/>
              <a:sym typeface="Calibri"/>
            </a:endParaRPr>
          </a:p>
          <a:p>
            <a:pPr>
              <a:buClr>
                <a:schemeClr val="dk1"/>
              </a:buClr>
              <a:buSzPts val="1100"/>
            </a:pPr>
            <a:endParaRPr lang="en-US" dirty="0">
              <a:solidFill>
                <a:schemeClr val="dk1"/>
              </a:solidFill>
              <a:ea typeface="Calibri"/>
              <a:cs typeface="Calibri"/>
              <a:sym typeface="Calibri"/>
            </a:endParaRPr>
          </a:p>
          <a:p>
            <a:pPr>
              <a:buClr>
                <a:schemeClr val="dk1"/>
              </a:buClr>
              <a:buSzPts val="1100"/>
            </a:pPr>
            <a:r>
              <a:rPr lang="en-US" dirty="0">
                <a:solidFill>
                  <a:schemeClr val="dk1"/>
                </a:solidFill>
                <a:ea typeface="Calibri"/>
                <a:cs typeface="Calibri"/>
                <a:sym typeface="Calibri"/>
              </a:rPr>
              <a:t>NOTE: CTAP, the California Telephone Access Program has a variety of adapted speaker phones that will assist you in “picking-up” dialing and “hanging up the phone. These phones may be helpful to you and information can be found at </a:t>
            </a:r>
            <a:r>
              <a:rPr lang="en-US" u="sng" dirty="0">
                <a:solidFill>
                  <a:schemeClr val="hlink"/>
                </a:solidFill>
                <a:ea typeface="Calibri"/>
                <a:cs typeface="Calibri"/>
                <a:sym typeface="Calibri"/>
                <a:hlinkClick r:id="rId3"/>
              </a:rPr>
              <a:t>www.californiaphones.org</a:t>
            </a:r>
            <a:r>
              <a:rPr lang="en-US" dirty="0">
                <a:solidFill>
                  <a:schemeClr val="dk1"/>
                </a:solidFill>
                <a:ea typeface="Calibri"/>
                <a:cs typeface="Calibri"/>
                <a:sym typeface="Calibri"/>
              </a:rPr>
              <a:t> . </a:t>
            </a:r>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24</a:t>
            </a:fld>
            <a:endParaRPr lang="en-US" dirty="0"/>
          </a:p>
        </p:txBody>
      </p:sp>
    </p:spTree>
    <p:extLst>
      <p:ext uri="{BB962C8B-B14F-4D97-AF65-F5344CB8AC3E}">
        <p14:creationId xmlns:p14="http://schemas.microsoft.com/office/powerpoint/2010/main" val="409844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US" b="1" u="sng" dirty="0">
                <a:solidFill>
                  <a:schemeClr val="dk1"/>
                </a:solidFill>
              </a:rPr>
              <a:t>COMMUNICATING IN PERSON versus COMMUNICATING AT A DISTANCE </a:t>
            </a:r>
          </a:p>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n-US" dirty="0">
                <a:solidFill>
                  <a:schemeClr val="dk1"/>
                </a:solidFill>
              </a:rPr>
              <a:t>When using Voice Options iPads, individuals have the opportunity to speak with others in a variety of settings. This may be the first time they have the opportunity to talk on the phone independently or carry on a conversation with an audible voice.</a:t>
            </a:r>
          </a:p>
          <a:p>
            <a:pPr>
              <a:buClr>
                <a:schemeClr val="dk1"/>
              </a:buClr>
              <a:buSzPts val="1100"/>
            </a:pPr>
            <a:r>
              <a:rPr lang="en-US" dirty="0">
                <a:solidFill>
                  <a:schemeClr val="dk1"/>
                </a:solidFill>
              </a:rPr>
              <a:t>  </a:t>
            </a:r>
          </a:p>
          <a:p>
            <a:pPr>
              <a:lnSpc>
                <a:spcPct val="115000"/>
              </a:lnSpc>
              <a:buClr>
                <a:schemeClr val="dk1"/>
              </a:buClr>
              <a:buSzPts val="1100"/>
            </a:pPr>
            <a:r>
              <a:rPr lang="en-US" b="1" u="sng" dirty="0">
                <a:solidFill>
                  <a:schemeClr val="dk1"/>
                </a:solidFill>
              </a:rPr>
              <a:t>WHEN COMMUNICATING WITH YOU… </a:t>
            </a:r>
          </a:p>
          <a:p>
            <a:pPr>
              <a:lnSpc>
                <a:spcPct val="115000"/>
              </a:lnSpc>
              <a:spcBef>
                <a:spcPts val="1630"/>
              </a:spcBef>
              <a:buClr>
                <a:schemeClr val="dk1"/>
              </a:buClr>
              <a:buSzPts val="1100"/>
            </a:pPr>
            <a:r>
              <a:rPr lang="en-US" dirty="0">
                <a:solidFill>
                  <a:schemeClr val="dk1"/>
                </a:solidFill>
              </a:rPr>
              <a:t>Some i</a:t>
            </a:r>
            <a:r>
              <a:rPr lang="en-US" dirty="0">
                <a:solidFill>
                  <a:schemeClr val="dk1"/>
                </a:solidFill>
                <a:ea typeface="Calibri"/>
                <a:cs typeface="Calibri"/>
                <a:sym typeface="Calibri"/>
              </a:rPr>
              <a:t>ndividuals with Complex Communication Needs, or CCN, have no discernable verbal speech.  Others may use a little bit of verbal speech that can be understood if it is accompanied by signs, facial expressions, gestures, or no or low-tech communication systems.   AAC Systems are a tool to be considered for anyone with CCN.</a:t>
            </a:r>
          </a:p>
          <a:p>
            <a:pPr>
              <a:lnSpc>
                <a:spcPct val="115000"/>
              </a:lnSpc>
              <a:spcBef>
                <a:spcPts val="1630"/>
              </a:spcBef>
              <a:buClr>
                <a:schemeClr val="dk1"/>
              </a:buClr>
              <a:buSzPts val="1100"/>
            </a:pPr>
            <a:r>
              <a:rPr lang="en-US" dirty="0">
                <a:solidFill>
                  <a:schemeClr val="dk1"/>
                </a:solidFill>
                <a:ea typeface="Calibri"/>
                <a:cs typeface="Calibri"/>
                <a:sym typeface="Calibri"/>
              </a:rPr>
              <a:t>Many individuals with CCN depend upon a combination of multiple strategies or use of Total Communication, in which the communication partner can see them and hear their device or verbal speech. </a:t>
            </a:r>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25</a:t>
            </a:fld>
            <a:endParaRPr lang="en-US" dirty="0"/>
          </a:p>
        </p:txBody>
      </p:sp>
    </p:spTree>
    <p:extLst>
      <p:ext uri="{BB962C8B-B14F-4D97-AF65-F5344CB8AC3E}">
        <p14:creationId xmlns:p14="http://schemas.microsoft.com/office/powerpoint/2010/main" val="1274426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630"/>
              </a:spcBef>
              <a:buClr>
                <a:schemeClr val="dk1"/>
              </a:buClr>
              <a:buSzPts val="1100"/>
            </a:pPr>
            <a:r>
              <a:rPr lang="en-US" dirty="0">
                <a:solidFill>
                  <a:schemeClr val="dk1"/>
                </a:solidFill>
                <a:ea typeface="Calibri"/>
                <a:cs typeface="Calibri"/>
                <a:sym typeface="Calibri"/>
              </a:rPr>
              <a:t>Consider the communication setting.</a:t>
            </a:r>
          </a:p>
          <a:p>
            <a:pPr>
              <a:lnSpc>
                <a:spcPct val="115000"/>
              </a:lnSpc>
              <a:spcBef>
                <a:spcPts val="1630"/>
              </a:spcBef>
              <a:buClr>
                <a:schemeClr val="dk1"/>
              </a:buClr>
              <a:buSzPts val="1100"/>
            </a:pPr>
            <a:endParaRPr lang="en-US" b="1" u="sng" dirty="0">
              <a:solidFill>
                <a:schemeClr val="dk1"/>
              </a:solidFill>
            </a:endParaRPr>
          </a:p>
          <a:p>
            <a:pPr marL="465887" indent="-310591">
              <a:lnSpc>
                <a:spcPct val="115000"/>
              </a:lnSpc>
              <a:spcBef>
                <a:spcPts val="1630"/>
              </a:spcBef>
              <a:buClr>
                <a:schemeClr val="dk1"/>
              </a:buClr>
              <a:buSzPts val="1200"/>
              <a:buChar char="●"/>
            </a:pPr>
            <a:r>
              <a:rPr lang="en-US" b="1" u="sng" dirty="0">
                <a:solidFill>
                  <a:schemeClr val="dk1"/>
                </a:solidFill>
              </a:rPr>
              <a:t>YOU CAN HEAR ME &amp; SEE ME. </a:t>
            </a:r>
            <a:r>
              <a:rPr lang="en-US" dirty="0">
                <a:solidFill>
                  <a:schemeClr val="dk1"/>
                </a:solidFill>
              </a:rPr>
              <a:t> Being together in the same room gives individuals the ability to use non verbal strategies and their device or verbal speech </a:t>
            </a:r>
          </a:p>
          <a:p>
            <a:pPr marL="465887" indent="-310591">
              <a:lnSpc>
                <a:spcPct val="115000"/>
              </a:lnSpc>
              <a:buClr>
                <a:schemeClr val="dk1"/>
              </a:buClr>
              <a:buSzPts val="1200"/>
              <a:buChar char="●"/>
            </a:pPr>
            <a:r>
              <a:rPr lang="en-US" b="1" u="sng" dirty="0">
                <a:solidFill>
                  <a:schemeClr val="dk1"/>
                </a:solidFill>
              </a:rPr>
              <a:t>YOU CAN ONLY HEAR ME.  </a:t>
            </a:r>
            <a:r>
              <a:rPr lang="en-US" dirty="0">
                <a:solidFill>
                  <a:schemeClr val="dk1"/>
                </a:solidFill>
              </a:rPr>
              <a:t>If I want to speak on the phone, or if I need to speak to an individual who is in the other room I can not rely on my nonverbal communication strategies. </a:t>
            </a:r>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26</a:t>
            </a:fld>
            <a:endParaRPr lang="en-US" dirty="0"/>
          </a:p>
        </p:txBody>
      </p:sp>
    </p:spTree>
    <p:extLst>
      <p:ext uri="{BB962C8B-B14F-4D97-AF65-F5344CB8AC3E}">
        <p14:creationId xmlns:p14="http://schemas.microsoft.com/office/powerpoint/2010/main" val="1700206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586" indent="-311057">
              <a:lnSpc>
                <a:spcPct val="115000"/>
              </a:lnSpc>
              <a:buClr>
                <a:schemeClr val="dk1"/>
              </a:buClr>
              <a:buSzPts val="1200"/>
              <a:buChar char="●"/>
            </a:pPr>
            <a:r>
              <a:rPr lang="en-US" b="1" u="sng" dirty="0">
                <a:solidFill>
                  <a:schemeClr val="dk1"/>
                </a:solidFill>
              </a:rPr>
              <a:t>YOU CAN ONLY HEAR ME.  </a:t>
            </a:r>
            <a:r>
              <a:rPr lang="en-US" dirty="0">
                <a:solidFill>
                  <a:schemeClr val="dk1"/>
                </a:solidFill>
              </a:rPr>
              <a:t>If I want to speak on the phone, or if I need to speak to an individual who is in the other room, I can not rely on my non-verbal communication strategies. </a:t>
            </a:r>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27</a:t>
            </a:fld>
            <a:endParaRPr lang="en-US" dirty="0"/>
          </a:p>
        </p:txBody>
      </p:sp>
    </p:spTree>
    <p:extLst>
      <p:ext uri="{BB962C8B-B14F-4D97-AF65-F5344CB8AC3E}">
        <p14:creationId xmlns:p14="http://schemas.microsoft.com/office/powerpoint/2010/main" val="1552402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u="sng" dirty="0"/>
              <a:t>What is a phone script? </a:t>
            </a:r>
          </a:p>
          <a:p>
            <a:pPr rtl="0"/>
            <a:r>
              <a:rPr lang="en-US" b="0" u="none" dirty="0"/>
              <a:t>A phone script allows individuals to prepare for communicating over the phone by pre-constructing the main points that need to be communicated during the phone conversation.</a:t>
            </a:r>
          </a:p>
          <a:p>
            <a:pPr rtl="0"/>
            <a:endParaRPr lang="en-US" b="1" u="sng" dirty="0"/>
          </a:p>
          <a:p>
            <a:pPr rtl="0"/>
            <a:r>
              <a:rPr lang="en-US" b="1" u="sng" dirty="0"/>
              <a:t>PHONE SCRIPTS help…</a:t>
            </a:r>
            <a:endParaRPr lang="en-US" b="0" dirty="0">
              <a:effectLst/>
            </a:endParaRPr>
          </a:p>
          <a:p>
            <a:pPr marL="171450" indent="-171450" rtl="0" fontAlgn="base">
              <a:buFont typeface="Arial" panose="020B0604020202020204" pitchFamily="34" charset="0"/>
              <a:buChar char="•"/>
            </a:pPr>
            <a:r>
              <a:rPr lang="en-US" b="0" u="none" dirty="0"/>
              <a:t>Speed up communication</a:t>
            </a:r>
          </a:p>
          <a:p>
            <a:pPr marL="171450" indent="-171450" rtl="0" fontAlgn="base">
              <a:buFont typeface="Arial" panose="020B0604020202020204" pitchFamily="34" charset="0"/>
              <a:buChar char="•"/>
            </a:pPr>
            <a:r>
              <a:rPr lang="en-US" b="0" u="none" dirty="0"/>
              <a:t>Get the main point across concisely and accurately</a:t>
            </a:r>
          </a:p>
          <a:p>
            <a:pPr marL="171450" indent="-171450" rtl="0" fontAlgn="base">
              <a:buFont typeface="Arial" panose="020B0604020202020204" pitchFamily="34" charset="0"/>
              <a:buChar char="•"/>
            </a:pPr>
            <a:r>
              <a:rPr lang="en-US" b="0" u="none" dirty="0"/>
              <a:t>Control the conversation</a:t>
            </a:r>
          </a:p>
          <a:p>
            <a:pPr marL="171450" indent="-171450" rtl="0" fontAlgn="base">
              <a:buFont typeface="Arial" panose="020B0604020202020204" pitchFamily="34" charset="0"/>
              <a:buChar char="•"/>
            </a:pPr>
            <a:r>
              <a:rPr lang="en-US" b="0" u="none" dirty="0"/>
              <a:t>And they repair breakdowns in the conversation</a:t>
            </a: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28</a:t>
            </a:fld>
            <a:endParaRPr lang="en-US" dirty="0"/>
          </a:p>
        </p:txBody>
      </p:sp>
    </p:spTree>
    <p:extLst>
      <p:ext uri="{BB962C8B-B14F-4D97-AF65-F5344CB8AC3E}">
        <p14:creationId xmlns:p14="http://schemas.microsoft.com/office/powerpoint/2010/main" val="1506923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u="sng" dirty="0"/>
              <a:t>Some examples of PHONE SCRIPTS include:</a:t>
            </a:r>
          </a:p>
          <a:p>
            <a:pPr rtl="0"/>
            <a:endParaRPr lang="en-US" b="0" dirty="0">
              <a:effectLst/>
            </a:endParaRPr>
          </a:p>
          <a:p>
            <a:pPr marL="171450" indent="-171450" rtl="0" fontAlgn="base">
              <a:buFont typeface="Arial" panose="020B0604020202020204" pitchFamily="34" charset="0"/>
              <a:buChar char="•"/>
            </a:pPr>
            <a:r>
              <a:rPr lang="en-US" b="0" u="none" dirty="0"/>
              <a:t>Manage the call (set expectations)</a:t>
            </a:r>
          </a:p>
          <a:p>
            <a:pPr marL="628650" lvl="1" indent="-171450" rtl="0" fontAlgn="base">
              <a:buFont typeface="Arial" panose="020B0604020202020204" pitchFamily="34" charset="0"/>
              <a:buChar char="•"/>
            </a:pPr>
            <a:r>
              <a:rPr lang="en-US" b="0" u="none" dirty="0"/>
              <a:t>Hello, I am using a device to speak, please be patient.</a:t>
            </a:r>
          </a:p>
          <a:p>
            <a:pPr marL="628650" lvl="1" indent="-171450" rtl="0" fontAlgn="base">
              <a:buFont typeface="Arial" panose="020B0604020202020204" pitchFamily="34" charset="0"/>
              <a:buChar char="•"/>
            </a:pPr>
            <a:r>
              <a:rPr lang="en-US" b="0" u="none" dirty="0"/>
              <a:t>Please bear with me while I use speech-generating device.</a:t>
            </a:r>
          </a:p>
          <a:p>
            <a:pPr marL="628650" lvl="1" indent="-171450" rtl="0" fontAlgn="base">
              <a:buFont typeface="Arial" panose="020B0604020202020204" pitchFamily="34" charset="0"/>
              <a:buChar char="•"/>
            </a:pPr>
            <a:endParaRPr lang="en-US" b="0" u="none" dirty="0"/>
          </a:p>
          <a:p>
            <a:pPr marL="171450" indent="-171450" rtl="0" fontAlgn="base">
              <a:buFont typeface="Arial" panose="020B0604020202020204" pitchFamily="34" charset="0"/>
              <a:buChar char="•"/>
            </a:pPr>
            <a:r>
              <a:rPr lang="en-US" b="0" u="none" dirty="0"/>
              <a:t>Greetings &amp; closings</a:t>
            </a:r>
          </a:p>
          <a:p>
            <a:pPr marL="628650" lvl="1" indent="-171450" rtl="0" fontAlgn="base">
              <a:buFont typeface="Arial" panose="020B0604020202020204" pitchFamily="34" charset="0"/>
              <a:buChar char="•"/>
            </a:pPr>
            <a:r>
              <a:rPr lang="en-US" b="0" u="none" dirty="0"/>
              <a:t>Hi, how are you?</a:t>
            </a:r>
          </a:p>
          <a:p>
            <a:pPr marL="628650" lvl="1" indent="-171450" rtl="0" fontAlgn="base">
              <a:buFont typeface="Arial" panose="020B0604020202020204" pitchFamily="34" charset="0"/>
              <a:buChar char="•"/>
            </a:pPr>
            <a:r>
              <a:rPr lang="en-US" b="0" u="none" dirty="0"/>
              <a:t>Talk to you later, bye</a:t>
            </a:r>
          </a:p>
          <a:p>
            <a:pPr marL="628650" lvl="1" indent="-171450" rtl="0" fontAlgn="base">
              <a:buFont typeface="Arial" panose="020B0604020202020204" pitchFamily="34" charset="0"/>
              <a:buChar char="•"/>
            </a:pPr>
            <a:endParaRPr lang="en-US" b="0" u="none" dirty="0"/>
          </a:p>
          <a:p>
            <a:pPr marL="171450" indent="-171450" rtl="0" fontAlgn="base">
              <a:buFont typeface="Arial" panose="020B0604020202020204" pitchFamily="34" charset="0"/>
              <a:buChar char="•"/>
            </a:pPr>
            <a:r>
              <a:rPr lang="en-US" b="0" u="none" dirty="0"/>
              <a:t>Repair breakdowns</a:t>
            </a:r>
          </a:p>
          <a:p>
            <a:pPr marL="628650" lvl="1" indent="-171450" rtl="0" fontAlgn="base">
              <a:buFont typeface="Arial" panose="020B0604020202020204" pitchFamily="34" charset="0"/>
              <a:buChar char="•"/>
            </a:pPr>
            <a:r>
              <a:rPr lang="en-US" b="0" u="none" dirty="0"/>
              <a:t>Can you understand me?</a:t>
            </a:r>
          </a:p>
          <a:p>
            <a:pPr marL="628650" lvl="1" indent="-171450" rtl="0" fontAlgn="base">
              <a:buFont typeface="Arial" panose="020B0604020202020204" pitchFamily="34" charset="0"/>
              <a:buChar char="•"/>
            </a:pPr>
            <a:r>
              <a:rPr lang="en-US" b="0" u="none" dirty="0"/>
              <a:t>Does that make sense?</a:t>
            </a:r>
          </a:p>
          <a:p>
            <a:pPr marL="628650" lvl="1" indent="-171450" rtl="0" fontAlgn="base">
              <a:buFont typeface="Arial" panose="020B0604020202020204" pitchFamily="34" charset="0"/>
              <a:buChar char="•"/>
            </a:pPr>
            <a:endParaRPr lang="en-US" b="0" u="none" dirty="0"/>
          </a:p>
          <a:p>
            <a:pPr marL="171450" indent="-171450" rtl="0" fontAlgn="base">
              <a:buFont typeface="Arial" panose="020B0604020202020204" pitchFamily="34" charset="0"/>
              <a:buChar char="•"/>
            </a:pPr>
            <a:r>
              <a:rPr lang="en-US" b="0" u="none" dirty="0"/>
              <a:t>And it is very helpful to compose the main points of what needs to be communicated, ahead of time.</a:t>
            </a:r>
          </a:p>
          <a:p>
            <a:pPr rtl="0" fontAlgn="base"/>
            <a:endParaRPr lang="en-US" b="1" u="sng" dirty="0"/>
          </a:p>
          <a:p>
            <a:pPr rtl="0" fontAlgn="base"/>
            <a:endParaRPr lang="en-US" b="1" dirty="0"/>
          </a:p>
        </p:txBody>
      </p:sp>
      <p:sp>
        <p:nvSpPr>
          <p:cNvPr id="4" name="Slide Number Placeholder 3"/>
          <p:cNvSpPr>
            <a:spLocks noGrp="1"/>
          </p:cNvSpPr>
          <p:nvPr>
            <p:ph type="sldNum" sz="quarter" idx="10"/>
          </p:nvPr>
        </p:nvSpPr>
        <p:spPr/>
        <p:txBody>
          <a:bodyPr/>
          <a:lstStyle/>
          <a:p>
            <a:fld id="{D8900C81-D389-4587-A3AF-71F7AA7579A1}" type="slidenum">
              <a:rPr lang="en-US" smtClean="0"/>
              <a:t>29</a:t>
            </a:fld>
            <a:endParaRPr lang="en-US" dirty="0"/>
          </a:p>
        </p:txBody>
      </p:sp>
    </p:spTree>
    <p:extLst>
      <p:ext uri="{BB962C8B-B14F-4D97-AF65-F5344CB8AC3E}">
        <p14:creationId xmlns:p14="http://schemas.microsoft.com/office/powerpoint/2010/main" val="427561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Verdana" panose="020B0604030504040204" pitchFamily="34" charset="0"/>
                <a:ea typeface="Verdana" panose="020B0604030504040204" pitchFamily="34" charset="0"/>
              </a:rPr>
              <a:t>By the end of the training, you will be able to:</a:t>
            </a:r>
          </a:p>
          <a:p>
            <a:pPr marL="0" indent="0">
              <a:buNone/>
            </a:pPr>
            <a:endParaRPr lang="en-US" sz="12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rPr>
              <a:t>Identify individuals who would benefit from this application</a:t>
            </a: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rPr>
              <a:t>Set-up and personalize categories</a:t>
            </a: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rPr>
              <a:t>And maximize the use of the application for phone communication</a:t>
            </a:r>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3</a:t>
            </a:fld>
            <a:endParaRPr lang="en-US" dirty="0"/>
          </a:p>
        </p:txBody>
      </p:sp>
    </p:spTree>
    <p:extLst>
      <p:ext uri="{BB962C8B-B14F-4D97-AF65-F5344CB8AC3E}">
        <p14:creationId xmlns:p14="http://schemas.microsoft.com/office/powerpoint/2010/main" val="3903988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Many of us communicate via email, chat apps, and social media. Once a message has been composed, you can easily send it over email, a chat app. or social media.</a:t>
            </a:r>
            <a:endParaRPr lang="en-US" b="0" dirty="0">
              <a:effectLst/>
            </a:endParaRPr>
          </a:p>
          <a:p>
            <a:pPr marL="0" indent="0">
              <a:buNone/>
            </a:pPr>
            <a:br>
              <a:rPr lang="en-US" b="0" dirty="0">
                <a:effectLst/>
              </a:rPr>
            </a:br>
            <a:r>
              <a:rPr lang="en-US" sz="1200" dirty="0">
                <a:latin typeface="Verdana" panose="020B0604030504040204" pitchFamily="34" charset="0"/>
                <a:ea typeface="Verdana" panose="020B0604030504040204" pitchFamily="34" charset="0"/>
              </a:rPr>
              <a:t>Sending a composed message via email or to a social media app is super easy. Let’s say I want to post a message on Twitter. </a:t>
            </a:r>
          </a:p>
          <a:p>
            <a:pPr marL="0" indent="0">
              <a:buNone/>
            </a:pPr>
            <a:endParaRPr lang="en-US" sz="1200" dirty="0">
              <a:latin typeface="Verdana" panose="020B0604030504040204" pitchFamily="34" charset="0"/>
              <a:ea typeface="Verdana" panose="020B0604030504040204" pitchFamily="34" charset="0"/>
            </a:endParaRPr>
          </a:p>
          <a:p>
            <a:pPr marL="228600" indent="-228600">
              <a:buFont typeface="+mj-lt"/>
              <a:buAutoNum type="arabicPeriod"/>
            </a:pPr>
            <a:r>
              <a:rPr lang="en-US" sz="1200" dirty="0">
                <a:latin typeface="Verdana" panose="020B0604030504040204" pitchFamily="34" charset="0"/>
                <a:ea typeface="Verdana" panose="020B0604030504040204" pitchFamily="34" charset="0"/>
              </a:rPr>
              <a:t>Create your message</a:t>
            </a:r>
          </a:p>
          <a:p>
            <a:pPr marL="228600" indent="-228600">
              <a:buFont typeface="+mj-lt"/>
              <a:buAutoNum type="arabicPeriod"/>
            </a:pPr>
            <a:r>
              <a:rPr lang="en-US" sz="1200" dirty="0">
                <a:latin typeface="Verdana" panose="020B0604030504040204" pitchFamily="34" charset="0"/>
                <a:ea typeface="Verdana" panose="020B0604030504040204" pitchFamily="34" charset="0"/>
              </a:rPr>
              <a:t>Press on </a:t>
            </a:r>
            <a:r>
              <a:rPr lang="en-US" sz="1200" dirty="0">
                <a:solidFill>
                  <a:srgbClr val="FFFF00"/>
                </a:solidFill>
                <a:latin typeface="Verdana" panose="020B0604030504040204" pitchFamily="34" charset="0"/>
                <a:ea typeface="Verdana" panose="020B0604030504040204" pitchFamily="34" charset="0"/>
              </a:rPr>
              <a:t>box with the up arrow</a:t>
            </a:r>
            <a:r>
              <a:rPr lang="en-US" sz="1200" dirty="0">
                <a:latin typeface="Verdana" panose="020B0604030504040204" pitchFamily="34" charset="0"/>
                <a:ea typeface="Verdana" panose="020B0604030504040204" pitchFamily="34" charset="0"/>
              </a:rPr>
              <a:t>.</a:t>
            </a:r>
            <a:endParaRPr lang="en-US" sz="1200" dirty="0">
              <a:solidFill>
                <a:srgbClr val="FFFF00"/>
              </a:solidFill>
              <a:latin typeface="Verdana" panose="020B0604030504040204" pitchFamily="34" charset="0"/>
              <a:ea typeface="Verdana" panose="020B0604030504040204" pitchFamily="34" charset="0"/>
            </a:endParaRPr>
          </a:p>
          <a:p>
            <a:pPr marL="228600" indent="-228600">
              <a:buFont typeface="+mj-lt"/>
              <a:buAutoNum type="arabicPeriod"/>
            </a:pPr>
            <a:r>
              <a:rPr lang="en-US" sz="1200" dirty="0">
                <a:latin typeface="Verdana" panose="020B0604030504040204" pitchFamily="34" charset="0"/>
                <a:ea typeface="Verdana" panose="020B0604030504040204" pitchFamily="34" charset="0"/>
              </a:rPr>
              <a:t>Select the </a:t>
            </a:r>
            <a:r>
              <a:rPr lang="en-US" sz="1200" dirty="0">
                <a:solidFill>
                  <a:srgbClr val="FFFF00"/>
                </a:solidFill>
                <a:latin typeface="Verdana" panose="020B0604030504040204" pitchFamily="34" charset="0"/>
                <a:ea typeface="Verdana" panose="020B0604030504040204" pitchFamily="34" charset="0"/>
              </a:rPr>
              <a:t>app icon </a:t>
            </a:r>
            <a:r>
              <a:rPr lang="en-US" sz="1200" dirty="0">
                <a:latin typeface="Verdana" panose="020B0604030504040204" pitchFamily="34" charset="0"/>
                <a:ea typeface="Verdana" panose="020B0604030504040204" pitchFamily="34" charset="0"/>
              </a:rPr>
              <a:t>where you want to send your message (Twitter).</a:t>
            </a:r>
            <a:endParaRPr lang="en-US" sz="1200" dirty="0">
              <a:solidFill>
                <a:srgbClr val="FFFF00"/>
              </a:solidFill>
              <a:latin typeface="Verdana" panose="020B0604030504040204" pitchFamily="34" charset="0"/>
              <a:ea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30</a:t>
            </a:fld>
            <a:endParaRPr lang="en-US" dirty="0"/>
          </a:p>
        </p:txBody>
      </p:sp>
    </p:spTree>
    <p:extLst>
      <p:ext uri="{BB962C8B-B14F-4D97-AF65-F5344CB8AC3E}">
        <p14:creationId xmlns:p14="http://schemas.microsoft.com/office/powerpoint/2010/main" val="999739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dirty="0"/>
            </a:br>
            <a:r>
              <a:rPr lang="en-US" sz="1200" b="1" i="0" u="none" strike="noStrike" kern="1200" dirty="0">
                <a:solidFill>
                  <a:schemeClr val="tx1"/>
                </a:solidFill>
                <a:effectLst/>
                <a:latin typeface="+mn-lt"/>
                <a:ea typeface="+mn-ea"/>
                <a:cs typeface="+mn-cs"/>
              </a:rPr>
              <a:t>Access Support Options:</a:t>
            </a:r>
          </a:p>
          <a:p>
            <a:pPr rtl="0"/>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Tap on the </a:t>
            </a:r>
            <a:r>
              <a:rPr lang="en-US" sz="1200" b="1" i="0" u="none" strike="noStrike" kern="1200" dirty="0">
                <a:solidFill>
                  <a:schemeClr val="tx1"/>
                </a:solidFill>
                <a:effectLst/>
                <a:latin typeface="+mn-lt"/>
                <a:ea typeface="+mn-ea"/>
                <a:cs typeface="+mn-cs"/>
              </a:rPr>
              <a:t>Options</a:t>
            </a:r>
            <a:r>
              <a:rPr lang="en-US" sz="1200" b="0" i="0" u="none" strike="noStrike" kern="1200" dirty="0">
                <a:solidFill>
                  <a:schemeClr val="tx1"/>
                </a:solidFill>
                <a:effectLst/>
                <a:latin typeface="+mn-lt"/>
                <a:ea typeface="+mn-ea"/>
                <a:cs typeface="+mn-cs"/>
              </a:rPr>
              <a:t> menu icon (gear/cog).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Near the bottom of the list that pops up, select </a:t>
            </a:r>
            <a:r>
              <a:rPr lang="en-US" sz="1200" b="1" i="0" u="none" strike="noStrike" kern="1200" dirty="0">
                <a:solidFill>
                  <a:schemeClr val="tx1"/>
                </a:solidFill>
                <a:effectLst/>
                <a:latin typeface="+mn-lt"/>
                <a:ea typeface="+mn-ea"/>
                <a:cs typeface="+mn-cs"/>
              </a:rPr>
              <a:t>Support.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Here you have access to the </a:t>
            </a:r>
            <a:r>
              <a:rPr lang="en-US" sz="1200" b="1" i="0" u="none" strike="noStrike" kern="1200" dirty="0">
                <a:solidFill>
                  <a:schemeClr val="tx1"/>
                </a:solidFill>
                <a:effectLst/>
                <a:latin typeface="+mn-lt"/>
                <a:ea typeface="+mn-ea"/>
                <a:cs typeface="+mn-cs"/>
              </a:rPr>
              <a:t>Manual </a:t>
            </a:r>
            <a:r>
              <a:rPr lang="en-US" sz="1200" b="0" i="0" u="none" strike="noStrike" kern="1200" dirty="0">
                <a:solidFill>
                  <a:schemeClr val="tx1"/>
                </a:solidFill>
                <a:effectLst/>
                <a:latin typeface="+mn-lt"/>
                <a:ea typeface="+mn-ea"/>
                <a:cs typeface="+mn-cs"/>
              </a:rPr>
              <a:t>and </a:t>
            </a:r>
            <a:r>
              <a:rPr lang="en-US" sz="1200" b="1" i="0" u="none" strike="noStrike" kern="1200" dirty="0">
                <a:solidFill>
                  <a:schemeClr val="tx1"/>
                </a:solidFill>
                <a:effectLst/>
                <a:latin typeface="+mn-lt"/>
                <a:ea typeface="+mn-ea"/>
                <a:cs typeface="+mn-cs"/>
              </a:rPr>
              <a:t>Online Support</a:t>
            </a:r>
            <a:r>
              <a:rPr lang="en-US" sz="1200" b="0" i="0" u="none" strike="noStrike" kern="1200" dirty="0">
                <a:solidFill>
                  <a:schemeClr val="tx1"/>
                </a:solidFill>
                <a:effectLst/>
                <a:latin typeface="+mn-lt"/>
                <a:ea typeface="+mn-ea"/>
                <a:cs typeface="+mn-cs"/>
              </a:rPr>
              <a:t>.</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rPr>
              <a:t>Manual</a:t>
            </a:r>
            <a:r>
              <a:rPr lang="en-US" sz="1200" b="0" i="0" u="none" strike="noStrike" kern="1200" dirty="0">
                <a:solidFill>
                  <a:schemeClr val="tx1"/>
                </a:solidFill>
                <a:effectLst/>
                <a:latin typeface="+mn-lt"/>
                <a:ea typeface="+mn-ea"/>
                <a:cs typeface="+mn-cs"/>
              </a:rPr>
              <a:t> is easy to navigate and lists out all of the application functions so you can quickly get to the area in which you have a question. (Example – Options: Appearance)</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When you tap on </a:t>
            </a:r>
            <a:r>
              <a:rPr lang="en-US" sz="1200" b="1" i="0" u="none" strike="noStrike" kern="1200" dirty="0">
                <a:solidFill>
                  <a:schemeClr val="tx1"/>
                </a:solidFill>
                <a:effectLst/>
                <a:latin typeface="+mn-lt"/>
                <a:ea typeface="+mn-ea"/>
                <a:cs typeface="+mn-cs"/>
              </a:rPr>
              <a:t>Online Support</a:t>
            </a:r>
            <a:r>
              <a:rPr lang="en-US" sz="1200" b="0" i="0" u="none" strike="noStrike" kern="1200" dirty="0">
                <a:solidFill>
                  <a:schemeClr val="tx1"/>
                </a:solidFill>
                <a:effectLst/>
                <a:latin typeface="+mn-lt"/>
                <a:ea typeface="+mn-ea"/>
                <a:cs typeface="+mn-cs"/>
              </a:rPr>
              <a:t>, you are directed to the Proloquo4Text Support page on the </a:t>
            </a:r>
            <a:r>
              <a:rPr lang="en-US" sz="1200" b="0" i="0" u="none" strike="noStrike" kern="1200" dirty="0" err="1">
                <a:solidFill>
                  <a:schemeClr val="tx1"/>
                </a:solidFill>
                <a:effectLst/>
                <a:latin typeface="+mn-lt"/>
                <a:ea typeface="+mn-ea"/>
                <a:cs typeface="+mn-cs"/>
              </a:rPr>
              <a:t>AssistiveWare</a:t>
            </a:r>
            <a:r>
              <a:rPr lang="en-US" sz="1200" b="0" i="0" u="none" strike="noStrike" kern="1200" dirty="0">
                <a:solidFill>
                  <a:schemeClr val="tx1"/>
                </a:solidFill>
                <a:effectLst/>
                <a:latin typeface="+mn-lt"/>
                <a:ea typeface="+mn-ea"/>
                <a:cs typeface="+mn-cs"/>
              </a:rPr>
              <a:t> website. Here, you can also navigate through the different help topics to get any help you need. If you still have an issue that you cannot resolve, scroll down on the Online Support page and tap </a:t>
            </a:r>
            <a:r>
              <a:rPr lang="en-US" sz="1200" b="1" i="0" u="none" strike="noStrike" kern="1200" dirty="0">
                <a:solidFill>
                  <a:schemeClr val="tx1"/>
                </a:solidFill>
                <a:effectLst/>
                <a:latin typeface="+mn-lt"/>
                <a:ea typeface="+mn-ea"/>
                <a:cs typeface="+mn-cs"/>
              </a:rPr>
              <a:t>Contact Us </a:t>
            </a:r>
            <a:r>
              <a:rPr lang="en-US" sz="1200" b="0" i="0" u="none" strike="noStrike" kern="1200" dirty="0">
                <a:solidFill>
                  <a:schemeClr val="tx1"/>
                </a:solidFill>
                <a:effectLst/>
                <a:latin typeface="+mn-lt"/>
                <a:ea typeface="+mn-ea"/>
                <a:cs typeface="+mn-cs"/>
              </a:rPr>
              <a:t>to email </a:t>
            </a:r>
            <a:r>
              <a:rPr lang="en-US" sz="1200" b="0" i="0" u="none" strike="noStrike" kern="1200" dirty="0" err="1">
                <a:solidFill>
                  <a:schemeClr val="tx1"/>
                </a:solidFill>
                <a:effectLst/>
                <a:latin typeface="+mn-lt"/>
                <a:ea typeface="+mn-ea"/>
                <a:cs typeface="+mn-cs"/>
              </a:rPr>
              <a:t>AssistiveWare’s</a:t>
            </a:r>
            <a:r>
              <a:rPr lang="en-US" sz="1200" b="0" i="0" u="none" strike="noStrike" kern="1200" dirty="0">
                <a:solidFill>
                  <a:schemeClr val="tx1"/>
                </a:solidFill>
                <a:effectLst/>
                <a:latin typeface="+mn-lt"/>
                <a:ea typeface="+mn-ea"/>
                <a:cs typeface="+mn-cs"/>
              </a:rPr>
              <a:t> Support team.</a:t>
            </a:r>
          </a:p>
          <a:p>
            <a:pPr marL="1085850" lvl="2"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If the Support team asks you to email a log file to them, you can do this from the Support tab within the application as long as the iPad has been connected to an email. On the Support tab, near the bottom, tap on </a:t>
            </a:r>
            <a:r>
              <a:rPr lang="en-US" sz="1200" b="1" i="0" u="none" strike="noStrike" kern="1200" dirty="0">
                <a:solidFill>
                  <a:schemeClr val="tx1"/>
                </a:solidFill>
                <a:effectLst/>
                <a:latin typeface="+mn-lt"/>
                <a:ea typeface="+mn-ea"/>
                <a:cs typeface="+mn-cs"/>
              </a:rPr>
              <a:t>Email Log File to Support</a:t>
            </a:r>
            <a:r>
              <a:rPr lang="en-US" sz="1200" b="0" i="0" u="none" strike="noStrike" kern="1200" dirty="0">
                <a:solidFill>
                  <a:schemeClr val="tx1"/>
                </a:solidFill>
                <a:effectLst/>
                <a:latin typeface="+mn-lt"/>
                <a:ea typeface="+mn-ea"/>
                <a:cs typeface="+mn-cs"/>
              </a:rPr>
              <a:t>.</a:t>
            </a:r>
          </a:p>
          <a:p>
            <a:pPr rtl="0"/>
            <a:br>
              <a:rPr lang="en-US" dirty="0"/>
            </a:br>
            <a:r>
              <a:rPr lang="en-US" sz="1200" b="0" i="0" u="none" strike="noStrike" kern="1200" dirty="0">
                <a:solidFill>
                  <a:schemeClr val="tx1"/>
                </a:solidFill>
                <a:effectLst/>
                <a:latin typeface="+mn-lt"/>
                <a:ea typeface="+mn-ea"/>
                <a:cs typeface="+mn-cs"/>
              </a:rPr>
              <a:t>For Additional Support:</a:t>
            </a:r>
          </a:p>
          <a:p>
            <a:pPr rtl="0"/>
            <a:r>
              <a:rPr lang="en-US" sz="1200" b="0" i="0" u="sng" strike="noStrike" kern="1200" dirty="0">
                <a:solidFill>
                  <a:schemeClr val="tx1"/>
                </a:solidFill>
                <a:effectLst/>
                <a:latin typeface="+mn-lt"/>
                <a:ea typeface="+mn-ea"/>
                <a:cs typeface="+mn-cs"/>
                <a:hlinkClick r:id="rId3"/>
              </a:rPr>
              <a:t>https://www.assistiveware.com/support/proloquo4text/tutorials</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31</a:t>
            </a:fld>
            <a:endParaRPr lang="en-US" dirty="0"/>
          </a:p>
        </p:txBody>
      </p:sp>
    </p:spTree>
    <p:extLst>
      <p:ext uri="{BB962C8B-B14F-4D97-AF65-F5344CB8AC3E}">
        <p14:creationId xmlns:p14="http://schemas.microsoft.com/office/powerpoint/2010/main" val="5679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video that shows Proloquo4Text being used over the phone and in person. It is a little hard to hear so you may want to turn the speaker volume up on your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https://www.youtube.com/watch?v=pDQxy5_f0nA</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8900C81-D389-4587-A3AF-71F7AA7579A1}" type="slidenum">
              <a:rPr lang="en-US" smtClean="0"/>
              <a:t>4</a:t>
            </a:fld>
            <a:endParaRPr lang="en-US" dirty="0"/>
          </a:p>
        </p:txBody>
      </p:sp>
    </p:spTree>
    <p:extLst>
      <p:ext uri="{BB962C8B-B14F-4D97-AF65-F5344CB8AC3E}">
        <p14:creationId xmlns:p14="http://schemas.microsoft.com/office/powerpoint/2010/main" val="172534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rPr>
              <a:t>The user is literate</a:t>
            </a:r>
          </a:p>
          <a:p>
            <a:pPr marL="171450" lvl="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rPr>
              <a:t>They are comfortable with text-based communication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anose="020B0604030504040204" pitchFamily="34" charset="0"/>
                <a:ea typeface="Verdana" panose="020B0604030504040204" pitchFamily="34" charset="0"/>
              </a:rPr>
              <a:t>They prefer direct select and/or use an on-screen or external keyboard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They use the keyboard to enter text in other apps or online searches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rely on word-prediction to reduce keystrokes.  Proloquo4Text uses </a:t>
            </a:r>
            <a:r>
              <a:rPr lang="en-US" sz="1200" b="0" i="0" u="none" strike="noStrike" kern="1200" dirty="0" err="1">
                <a:solidFill>
                  <a:schemeClr val="tx1"/>
                </a:solidFill>
                <a:effectLst/>
                <a:latin typeface="+mn-lt"/>
                <a:ea typeface="+mn-ea"/>
                <a:cs typeface="+mn-cs"/>
              </a:rPr>
              <a:t>PolyPredix</a:t>
            </a:r>
            <a:r>
              <a:rPr lang="en-US" sz="1200" b="0" i="0" u="none" strike="noStrike" kern="1200" dirty="0">
                <a:solidFill>
                  <a:schemeClr val="tx1"/>
                </a:solidFill>
                <a:effectLst/>
                <a:latin typeface="+mn-lt"/>
                <a:ea typeface="+mn-ea"/>
                <a:cs typeface="+mn-cs"/>
              </a:rPr>
              <a:t> which is a self-learning, multi-word, word prediction engine that reduces typing efforts by 50%.  For example, by typing “I wa” the multiword prediction of “ I want” appears as a selection.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dk1"/>
              </a:solidFill>
            </a:endParaRPr>
          </a:p>
          <a:p>
            <a:endParaRPr lang="en-US" dirty="0"/>
          </a:p>
          <a:p>
            <a:r>
              <a:rPr lang="en-US" dirty="0"/>
              <a:t>Individuals may NOT want to use PROLOQUO4TEXT if symbol-based communication is their primary means of creating a message, or </a:t>
            </a:r>
            <a:r>
              <a:rPr lang="en-US" sz="1200" b="0" i="0" u="none" strike="noStrike" kern="1200" dirty="0">
                <a:solidFill>
                  <a:schemeClr val="tx1"/>
                </a:solidFill>
                <a:effectLst/>
                <a:latin typeface="+mn-lt"/>
                <a:ea typeface="+mn-ea"/>
                <a:cs typeface="+mn-cs"/>
              </a:rPr>
              <a:t>if they have difficulty reading or remembering words. </a:t>
            </a:r>
            <a:endParaRPr lang="en-US" dirty="0"/>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5</a:t>
            </a:fld>
            <a:endParaRPr lang="en-US" dirty="0"/>
          </a:p>
        </p:txBody>
      </p:sp>
    </p:spTree>
    <p:extLst>
      <p:ext uri="{BB962C8B-B14F-4D97-AF65-F5344CB8AC3E}">
        <p14:creationId xmlns:p14="http://schemas.microsoft.com/office/powerpoint/2010/main" val="229078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dirty="0">
                <a:latin typeface="Verdana" panose="020B0604030504040204" pitchFamily="34" charset="0"/>
                <a:ea typeface="Verdana" panose="020B0604030504040204" pitchFamily="34" charset="0"/>
              </a:rPr>
              <a:t>Proloquo4text is all about expressing yourself easily and efficiently.  Let’s take a second to get familiar with the main interface elements.</a:t>
            </a:r>
            <a:endParaRPr lang="en-US" sz="1200" b="1" i="0" u="none" strike="noStrike" kern="1200" dirty="0">
              <a:solidFill>
                <a:schemeClr val="tx1"/>
              </a:solidFill>
              <a:effectLst/>
              <a:latin typeface="+mn-lt"/>
              <a:ea typeface="+mn-ea"/>
              <a:cs typeface="+mn-cs"/>
            </a:endParaRPr>
          </a:p>
          <a:p>
            <a:pPr marL="228600" indent="-228600" rtl="0">
              <a:buFont typeface="+mj-lt"/>
              <a:buAutoNum type="arabicPeriod"/>
            </a:pPr>
            <a:endParaRPr lang="en-US" sz="1200" b="0" i="0" u="none" strike="noStrike" kern="1200" dirty="0">
              <a:solidFill>
                <a:schemeClr val="tx1"/>
              </a:solidFill>
              <a:effectLst/>
              <a:latin typeface="+mn-lt"/>
              <a:ea typeface="+mn-ea"/>
              <a:cs typeface="+mn-cs"/>
            </a:endParaRPr>
          </a:p>
          <a:p>
            <a:pPr marL="228600" indent="-228600" rtl="0" fontAlgn="base">
              <a:spcAft>
                <a:spcPts val="600"/>
              </a:spcAft>
              <a:buFont typeface="+mj-lt"/>
              <a:buAutoNum type="arabicPeriod"/>
            </a:pPr>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rPr>
              <a:t>Language Toggle</a:t>
            </a:r>
            <a:r>
              <a:rPr lang="en-US" sz="1200" b="0" i="0" u="none" strike="noStrike" kern="1200" dirty="0">
                <a:solidFill>
                  <a:schemeClr val="tx1"/>
                </a:solidFill>
                <a:effectLst/>
                <a:latin typeface="+mn-lt"/>
                <a:ea typeface="+mn-ea"/>
                <a:cs typeface="+mn-cs"/>
              </a:rPr>
              <a:t> is the small globe that is located above the text when more than one language has been made active in Settings and it allows you to switch between those languages.</a:t>
            </a:r>
          </a:p>
          <a:p>
            <a:pPr marL="228600" indent="-228600" rtl="0" fontAlgn="base">
              <a:spcAft>
                <a:spcPts val="600"/>
              </a:spcAft>
              <a:buFont typeface="+mj-lt"/>
              <a:buAutoNum type="arabicPeriod"/>
            </a:pPr>
            <a:endParaRPr lang="en-US" sz="1200" b="0" i="0" u="none" strike="noStrike" kern="1200" dirty="0">
              <a:solidFill>
                <a:schemeClr val="tx1"/>
              </a:solidFill>
              <a:effectLst/>
              <a:latin typeface="+mn-lt"/>
              <a:ea typeface="+mn-ea"/>
              <a:cs typeface="+mn-cs"/>
            </a:endParaRPr>
          </a:p>
          <a:p>
            <a:pPr marL="228600" indent="-228600" rtl="0" fontAlgn="base">
              <a:spcAft>
                <a:spcPts val="600"/>
              </a:spcAft>
              <a:buFont typeface="+mj-lt"/>
              <a:buAutoNum type="arabicPeriod"/>
            </a:pPr>
            <a:r>
              <a:rPr lang="en-US" sz="1200" b="0" i="0" u="none" strike="noStrike" kern="1200" dirty="0">
                <a:solidFill>
                  <a:schemeClr val="tx1"/>
                </a:solidFill>
                <a:effectLst/>
                <a:latin typeface="+mn-lt"/>
                <a:ea typeface="+mn-ea"/>
                <a:cs typeface="+mn-cs"/>
              </a:rPr>
              <a:t>To </a:t>
            </a:r>
            <a:r>
              <a:rPr lang="en-US" sz="1200" b="1" i="0" u="none" strike="noStrike" kern="1200" dirty="0">
                <a:solidFill>
                  <a:schemeClr val="tx1"/>
                </a:solidFill>
                <a:effectLst/>
                <a:latin typeface="+mn-lt"/>
                <a:ea typeface="+mn-ea"/>
                <a:cs typeface="+mn-cs"/>
              </a:rPr>
              <a:t>Share</a:t>
            </a:r>
            <a:r>
              <a:rPr lang="en-US" sz="1200" b="0" i="0" u="none" strike="noStrike" kern="1200" dirty="0">
                <a:solidFill>
                  <a:schemeClr val="tx1"/>
                </a:solidFill>
                <a:effectLst/>
                <a:latin typeface="+mn-lt"/>
                <a:ea typeface="+mn-ea"/>
                <a:cs typeface="+mn-cs"/>
              </a:rPr>
              <a:t> a message on the Text Pad via text, email, or social media, tap on the square with the arrow pointing up, just above the Text Pad. The Share icon is only available when something has been entered on the Text Pad.</a:t>
            </a:r>
          </a:p>
          <a:p>
            <a:pPr marL="228600" indent="-228600" rtl="0" fontAlgn="base">
              <a:spcAft>
                <a:spcPts val="600"/>
              </a:spcAft>
              <a:buFont typeface="+mj-lt"/>
              <a:buAutoNum type="arabicPeriod"/>
            </a:pPr>
            <a:endParaRPr lang="en-US" sz="1200" b="0" i="0" u="none" strike="noStrike" kern="1200" dirty="0">
              <a:solidFill>
                <a:schemeClr val="tx1"/>
              </a:solidFill>
              <a:effectLst/>
              <a:latin typeface="+mn-lt"/>
              <a:ea typeface="+mn-ea"/>
              <a:cs typeface="+mn-cs"/>
            </a:endParaRPr>
          </a:p>
          <a:p>
            <a:pPr marL="228600" indent="-228600" rtl="0" fontAlgn="base">
              <a:spcAft>
                <a:spcPts val="600"/>
              </a:spcAft>
              <a:buFont typeface="+mj-lt"/>
              <a:buAutoNum type="arabicPeriod"/>
            </a:pPr>
            <a:r>
              <a:rPr lang="en-US" sz="1200" b="0" i="0" u="none" strike="noStrike" kern="1200" dirty="0">
                <a:solidFill>
                  <a:schemeClr val="tx1"/>
                </a:solidFill>
                <a:effectLst/>
                <a:latin typeface="+mn-lt"/>
                <a:ea typeface="+mn-ea"/>
                <a:cs typeface="+mn-cs"/>
              </a:rPr>
              <a:t>Tap on the 4 outward pointing arrows above the Text Pad to enter </a:t>
            </a:r>
            <a:r>
              <a:rPr lang="en-US" sz="1200" b="1" i="0" u="none" strike="noStrike" kern="1200" dirty="0">
                <a:solidFill>
                  <a:schemeClr val="tx1"/>
                </a:solidFill>
                <a:effectLst/>
                <a:latin typeface="+mn-lt"/>
                <a:ea typeface="+mn-ea"/>
                <a:cs typeface="+mn-cs"/>
              </a:rPr>
              <a:t>Full-Screen</a:t>
            </a:r>
            <a:r>
              <a:rPr lang="en-US" sz="1200" b="0" i="0" u="none" strike="noStrike" kern="1200" dirty="0">
                <a:solidFill>
                  <a:schemeClr val="tx1"/>
                </a:solidFill>
                <a:effectLst/>
                <a:latin typeface="+mn-lt"/>
                <a:ea typeface="+mn-ea"/>
                <a:cs typeface="+mn-cs"/>
              </a:rPr>
              <a:t> view. While in full-screen view, you can tap on the 2 triangles in the lower, left-hand corner of the screen to make the view flip upside-down. This is helpful if you type a message and want to show it to an individual you are interacting with. Tap on the X in the lower, right-hand corner of the screen to exit full-screen view.</a:t>
            </a:r>
          </a:p>
          <a:p>
            <a:pPr marL="228600" indent="-228600" rtl="0" fontAlgn="base">
              <a:spcAft>
                <a:spcPts val="600"/>
              </a:spcAft>
              <a:buFont typeface="+mj-lt"/>
              <a:buAutoNum type="arabicPeriod"/>
            </a:pPr>
            <a:endParaRPr lang="en-US" sz="1200" b="0" i="0" u="none" strike="noStrike" kern="1200" dirty="0">
              <a:solidFill>
                <a:schemeClr val="tx1"/>
              </a:solidFill>
              <a:effectLst/>
              <a:latin typeface="+mn-lt"/>
              <a:ea typeface="+mn-ea"/>
              <a:cs typeface="+mn-cs"/>
            </a:endParaRPr>
          </a:p>
          <a:p>
            <a:pPr marL="228600" indent="-228600" rtl="0" fontAlgn="base">
              <a:spcAft>
                <a:spcPts val="600"/>
              </a:spcAft>
              <a:buFont typeface="+mj-lt"/>
              <a:buAutoNum type="arabicPeriod"/>
            </a:pPr>
            <a:r>
              <a:rPr lang="en-US" sz="1200" b="0" i="0" u="none" strike="noStrike" kern="1200" dirty="0">
                <a:solidFill>
                  <a:schemeClr val="tx1"/>
                </a:solidFill>
                <a:effectLst/>
                <a:latin typeface="+mn-lt"/>
                <a:ea typeface="+mn-ea"/>
                <a:cs typeface="+mn-cs"/>
              </a:rPr>
              <a:t>To access </a:t>
            </a:r>
            <a:r>
              <a:rPr lang="en-US" sz="1200" b="1" i="0" u="none" strike="noStrike" kern="1200" dirty="0">
                <a:solidFill>
                  <a:schemeClr val="tx1"/>
                </a:solidFill>
                <a:effectLst/>
                <a:latin typeface="+mn-lt"/>
                <a:ea typeface="+mn-ea"/>
                <a:cs typeface="+mn-cs"/>
              </a:rPr>
              <a:t>Options</a:t>
            </a:r>
            <a:r>
              <a:rPr lang="en-US" sz="1200" b="0" i="0" u="none" strike="noStrike" kern="1200" dirty="0">
                <a:solidFill>
                  <a:schemeClr val="tx1"/>
                </a:solidFill>
                <a:effectLst/>
                <a:latin typeface="+mn-lt"/>
                <a:ea typeface="+mn-ea"/>
                <a:cs typeface="+mn-cs"/>
              </a:rPr>
              <a:t>, tap on the cog or gear located above the Text Pad. Here you can edit settings within the app.</a:t>
            </a:r>
          </a:p>
          <a:p>
            <a:pPr marL="228600" indent="-228600" rtl="0" fontAlgn="base">
              <a:spcAft>
                <a:spcPts val="600"/>
              </a:spcAft>
              <a:buFont typeface="+mj-lt"/>
              <a:buAutoNum type="arabicPeriod"/>
            </a:pPr>
            <a:endParaRPr lang="en-US" sz="1200" b="0" i="0" u="none" strike="noStrike" kern="1200" dirty="0">
              <a:solidFill>
                <a:schemeClr val="tx1"/>
              </a:solidFill>
              <a:effectLst/>
              <a:latin typeface="+mn-lt"/>
              <a:ea typeface="+mn-ea"/>
              <a:cs typeface="+mn-cs"/>
            </a:endParaRPr>
          </a:p>
          <a:p>
            <a:pPr marL="228600" indent="-228600" rtl="0" fontAlgn="base">
              <a:spcAft>
                <a:spcPts val="600"/>
              </a:spcAft>
              <a:buFont typeface="+mj-lt"/>
              <a:buAutoNum type="arabicPeriod"/>
            </a:pPr>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rPr>
              <a:t>Text Pad</a:t>
            </a:r>
            <a:r>
              <a:rPr lang="en-US" sz="1200" b="0" i="0" u="none" strike="noStrike" kern="1200" dirty="0">
                <a:solidFill>
                  <a:schemeClr val="tx1"/>
                </a:solidFill>
                <a:effectLst/>
                <a:latin typeface="+mn-lt"/>
                <a:ea typeface="+mn-ea"/>
                <a:cs typeface="+mn-cs"/>
              </a:rPr>
              <a:t> is in the middle of the screen and is where you enter a message.</a:t>
            </a:r>
          </a:p>
          <a:p>
            <a:pPr marL="228600" indent="-228600" rtl="0" fontAlgn="base">
              <a:spcAft>
                <a:spcPts val="600"/>
              </a:spcAft>
              <a:buFont typeface="+mj-lt"/>
              <a:buAutoNum type="arabicPeriod"/>
            </a:pPr>
            <a:endParaRPr lang="en-US" sz="1200" b="0" i="0" u="none" strike="noStrike" kern="1200" dirty="0">
              <a:solidFill>
                <a:schemeClr val="tx1"/>
              </a:solidFill>
              <a:effectLst/>
              <a:latin typeface="+mn-lt"/>
              <a:ea typeface="+mn-ea"/>
              <a:cs typeface="+mn-cs"/>
            </a:endParaRPr>
          </a:p>
          <a:p>
            <a:pPr marL="228600" indent="-228600" rtl="0" fontAlgn="base">
              <a:spcAft>
                <a:spcPts val="600"/>
              </a:spcAft>
              <a:buFont typeface="+mj-lt"/>
              <a:buAutoNum type="arabicPeriod"/>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Play/Pause</a:t>
            </a:r>
            <a:r>
              <a:rPr lang="en-US" sz="1200" b="0" i="0" u="none" strike="noStrike" kern="1200" dirty="0">
                <a:solidFill>
                  <a:schemeClr val="tx1"/>
                </a:solidFill>
                <a:effectLst/>
                <a:latin typeface="+mn-lt"/>
                <a:ea typeface="+mn-ea"/>
                <a:cs typeface="+mn-cs"/>
              </a:rPr>
              <a:t> button at the bottom of the Text Pad to speak the message.</a:t>
            </a:r>
          </a:p>
          <a:p>
            <a:pPr marL="228600" indent="-228600" rtl="0" fontAlgn="base">
              <a:spcAft>
                <a:spcPts val="600"/>
              </a:spcAft>
              <a:buFont typeface="+mj-lt"/>
              <a:buAutoNum type="arabicPeriod"/>
            </a:pPr>
            <a:endParaRPr lang="en-US" sz="1200" b="0" i="0" u="none" strike="noStrike" kern="1200" dirty="0">
              <a:solidFill>
                <a:schemeClr val="tx1"/>
              </a:solidFill>
              <a:effectLst/>
              <a:latin typeface="+mn-lt"/>
              <a:ea typeface="+mn-ea"/>
              <a:cs typeface="+mn-cs"/>
            </a:endParaRPr>
          </a:p>
          <a:p>
            <a:pPr marL="228600" indent="-228600" rtl="0" fontAlgn="base">
              <a:spcAft>
                <a:spcPts val="600"/>
              </a:spcAft>
              <a:buFont typeface="+mj-lt"/>
              <a:buAutoNum type="arabicPeriod"/>
            </a:pPr>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rPr>
              <a:t>Sound</a:t>
            </a:r>
            <a:r>
              <a:rPr lang="en-US" sz="1200" b="0" i="0" u="none" strike="noStrike" kern="1200" dirty="0">
                <a:solidFill>
                  <a:schemeClr val="tx1"/>
                </a:solidFill>
                <a:effectLst/>
                <a:latin typeface="+mn-lt"/>
                <a:ea typeface="+mn-ea"/>
                <a:cs typeface="+mn-cs"/>
              </a:rPr>
              <a:t> icon at the bottom of the Text Pad does not appear on my version of the application. It’s possible that it was there on a previous version of the application or that the default settings somehow prevent it from being there.</a:t>
            </a:r>
          </a:p>
          <a:p>
            <a:pPr marL="0" indent="0" rtl="0" fontAlgn="base">
              <a:spcAft>
                <a:spcPts val="600"/>
              </a:spcAft>
              <a:buFont typeface="+mj-lt"/>
              <a:buNone/>
            </a:pPr>
            <a:br>
              <a:rPr lang="en-US" dirty="0"/>
            </a:br>
            <a:endParaRPr lang="en-US" sz="1200" b="1" dirty="0">
              <a:latin typeface="Verdana" panose="020B0604030504040204" pitchFamily="34" charset="0"/>
              <a:ea typeface="Verdana" panose="020B0604030504040204" pitchFamily="34" charset="0"/>
            </a:endParaRPr>
          </a:p>
          <a:p>
            <a:pPr rtl="0"/>
            <a:endParaRPr lang="en-US" sz="1200"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D8900C81-D389-4587-A3AF-71F7AA7579A1}" type="slidenum">
              <a:rPr lang="en-US" smtClean="0"/>
              <a:t>6</a:t>
            </a:fld>
            <a:endParaRPr lang="en-US" dirty="0"/>
          </a:p>
        </p:txBody>
      </p:sp>
    </p:spTree>
    <p:extLst>
      <p:ext uri="{BB962C8B-B14F-4D97-AF65-F5344CB8AC3E}">
        <p14:creationId xmlns:p14="http://schemas.microsoft.com/office/powerpoint/2010/main" val="210936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fontAlgn="base">
              <a:spcAft>
                <a:spcPts val="600"/>
              </a:spcAft>
              <a:buFont typeface="+mj-lt"/>
              <a:buAutoNum type="arabicPeriod"/>
            </a:pPr>
            <a:endParaRPr lang="en-US" sz="1200" b="0" i="0" u="none" strike="noStrike" kern="1200" dirty="0">
              <a:solidFill>
                <a:schemeClr val="tx1"/>
              </a:solidFill>
              <a:effectLst/>
              <a:latin typeface="+mn-lt"/>
              <a:ea typeface="+mn-ea"/>
              <a:cs typeface="+mn-cs"/>
            </a:endParaRPr>
          </a:p>
          <a:p>
            <a:pPr marL="228600" indent="-228600" rtl="0" fontAlgn="base">
              <a:spcAft>
                <a:spcPts val="600"/>
              </a:spcAft>
              <a:buFont typeface="+mj-lt"/>
              <a:buAutoNum type="arabicPeriod" startAt="7"/>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X </a:t>
            </a:r>
            <a:r>
              <a:rPr lang="en-US" sz="1200" b="0" i="0" u="none" strike="noStrike" kern="1200" dirty="0">
                <a:solidFill>
                  <a:schemeClr val="tx1"/>
                </a:solidFill>
                <a:effectLst/>
                <a:latin typeface="+mn-lt"/>
                <a:ea typeface="+mn-ea"/>
                <a:cs typeface="+mn-cs"/>
              </a:rPr>
              <a:t>icon at the bottom, right-hand corner of the Text Pad window to </a:t>
            </a:r>
            <a:r>
              <a:rPr lang="en-US" sz="1200" b="1" i="0" u="none" strike="noStrike" kern="1200" dirty="0">
                <a:solidFill>
                  <a:schemeClr val="tx1"/>
                </a:solidFill>
                <a:effectLst/>
                <a:latin typeface="+mn-lt"/>
                <a:ea typeface="+mn-ea"/>
                <a:cs typeface="+mn-cs"/>
              </a:rPr>
              <a:t>Clear</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the Text Pad</a:t>
            </a:r>
            <a:r>
              <a:rPr lang="en-US" sz="1200" b="0" i="0" u="none" strike="noStrike" kern="1200" dirty="0">
                <a:solidFill>
                  <a:schemeClr val="tx1"/>
                </a:solidFill>
                <a:effectLst/>
                <a:latin typeface="+mn-lt"/>
                <a:ea typeface="+mn-ea"/>
                <a:cs typeface="+mn-cs"/>
              </a:rPr>
              <a:t>. After a message has been deleted, tap on the circular arrow to make to most recently deleted message reappear on the Text Pad.</a:t>
            </a:r>
          </a:p>
          <a:p>
            <a:pPr marL="228600" indent="-228600" rtl="0" fontAlgn="base">
              <a:spcAft>
                <a:spcPts val="600"/>
              </a:spcAft>
              <a:buFont typeface="+mj-lt"/>
              <a:buAutoNum type="arabicPeriod" startAt="7"/>
            </a:pPr>
            <a:endParaRPr lang="en-US" sz="1200" b="0" i="0" u="none" strike="noStrike" kern="1200" dirty="0">
              <a:solidFill>
                <a:schemeClr val="tx1"/>
              </a:solidFill>
              <a:effectLst/>
              <a:latin typeface="+mn-lt"/>
              <a:ea typeface="+mn-ea"/>
              <a:cs typeface="+mn-cs"/>
            </a:endParaRPr>
          </a:p>
          <a:p>
            <a:pPr marL="228600" indent="-228600" rtl="0" fontAlgn="base">
              <a:spcAft>
                <a:spcPts val="600"/>
              </a:spcAft>
              <a:buFont typeface="+mj-lt"/>
              <a:buAutoNum type="arabicPeriod" startAt="7"/>
            </a:pPr>
            <a:r>
              <a:rPr lang="en-US" sz="1200" b="0" i="0" u="none" strike="noStrike" kern="1200" dirty="0">
                <a:solidFill>
                  <a:schemeClr val="tx1"/>
                </a:solidFill>
                <a:effectLst/>
                <a:latin typeface="+mn-lt"/>
                <a:ea typeface="+mn-ea"/>
                <a:cs typeface="+mn-cs"/>
              </a:rPr>
              <a:t>To hide the windows on the left-hand and right-hand sides of the screen, tap the </a:t>
            </a:r>
            <a:r>
              <a:rPr lang="en-US" sz="1200" b="1" i="0" u="none" strike="noStrike" kern="1200" dirty="0">
                <a:solidFill>
                  <a:schemeClr val="tx1"/>
                </a:solidFill>
                <a:effectLst/>
                <a:latin typeface="+mn-lt"/>
                <a:ea typeface="+mn-ea"/>
                <a:cs typeface="+mn-cs"/>
              </a:rPr>
              <a:t>Block Visibility Toggles </a:t>
            </a:r>
            <a:r>
              <a:rPr lang="en-US" sz="1200" b="0" i="0" u="none" strike="noStrike" kern="1200" dirty="0">
                <a:solidFill>
                  <a:schemeClr val="tx1"/>
                </a:solidFill>
                <a:effectLst/>
                <a:latin typeface="+mn-lt"/>
                <a:ea typeface="+mn-ea"/>
                <a:cs typeface="+mn-cs"/>
              </a:rPr>
              <a:t>with the vertical line and arrow pointing outward, located in the upper left-hand and right-hand corners of the screen.</a:t>
            </a:r>
          </a:p>
          <a:p>
            <a:pPr marL="228600" indent="-228600" rtl="0" fontAlgn="base">
              <a:spcAft>
                <a:spcPts val="600"/>
              </a:spcAft>
              <a:buFont typeface="+mj-lt"/>
              <a:buAutoNum type="arabicPeriod" startAt="7"/>
            </a:pPr>
            <a:endParaRPr lang="en-US" sz="1200" b="0" i="0" u="none" strike="noStrike" kern="1200" dirty="0">
              <a:solidFill>
                <a:schemeClr val="tx1"/>
              </a:solidFill>
              <a:effectLst/>
              <a:latin typeface="+mn-lt"/>
              <a:ea typeface="+mn-ea"/>
              <a:cs typeface="+mn-cs"/>
            </a:endParaRPr>
          </a:p>
          <a:p>
            <a:pPr marL="0" indent="0" rtl="0" fontAlgn="base">
              <a:spcAft>
                <a:spcPts val="600"/>
              </a:spcAft>
              <a:buFont typeface="+mj-lt"/>
              <a:buNone/>
            </a:pPr>
            <a:r>
              <a:rPr lang="en-US" sz="1200" b="0" i="0" u="none" strike="noStrike" kern="1200" dirty="0">
                <a:solidFill>
                  <a:schemeClr val="tx1"/>
                </a:solidFill>
                <a:effectLst/>
                <a:latin typeface="+mn-lt"/>
                <a:ea typeface="+mn-ea"/>
                <a:cs typeface="+mn-cs"/>
              </a:rPr>
              <a:t>10 &amp; 11.  Tap the pencil icon to the right of “Phrases” and to the left of “Quick Talk” in order to </a:t>
            </a:r>
            <a:r>
              <a:rPr lang="en-US" sz="1200" b="1" i="0" u="none" strike="noStrike" kern="1200" dirty="0">
                <a:solidFill>
                  <a:schemeClr val="tx1"/>
                </a:solidFill>
                <a:effectLst/>
                <a:latin typeface="+mn-lt"/>
                <a:ea typeface="+mn-ea"/>
                <a:cs typeface="+mn-cs"/>
              </a:rPr>
              <a:t>Add or Edit Messages </a:t>
            </a:r>
            <a:r>
              <a:rPr lang="en-US" sz="1200" b="0" i="0" u="none" strike="noStrike" kern="1200" dirty="0">
                <a:solidFill>
                  <a:schemeClr val="tx1"/>
                </a:solidFill>
                <a:effectLst/>
                <a:latin typeface="+mn-lt"/>
                <a:ea typeface="+mn-ea"/>
                <a:cs typeface="+mn-cs"/>
              </a:rPr>
              <a:t>that will be frequently used.</a:t>
            </a:r>
          </a:p>
          <a:p>
            <a:pPr marL="228600" indent="-228600" rtl="0" fontAlgn="base">
              <a:spcAft>
                <a:spcPts val="600"/>
              </a:spcAft>
              <a:buFont typeface="+mj-lt"/>
              <a:buAutoNum type="arabicPeriod" startAt="7"/>
            </a:pPr>
            <a:endParaRPr lang="en-US" sz="1200" b="0" i="0" u="none" strike="noStrike" kern="1200" dirty="0">
              <a:solidFill>
                <a:schemeClr val="tx1"/>
              </a:solidFill>
              <a:effectLst/>
              <a:latin typeface="+mn-lt"/>
              <a:ea typeface="+mn-ea"/>
              <a:cs typeface="+mn-cs"/>
            </a:endParaRPr>
          </a:p>
          <a:p>
            <a:pPr marL="228600" indent="-228600" rtl="0" fontAlgn="base">
              <a:spcAft>
                <a:spcPts val="600"/>
              </a:spcAft>
              <a:buFont typeface="+mj-lt"/>
              <a:buAutoNum type="arabicPeriod" startAt="12"/>
            </a:pPr>
            <a:r>
              <a:rPr lang="en-US" sz="1200" b="0" i="0" u="none" strike="noStrike" kern="1200" dirty="0">
                <a:solidFill>
                  <a:schemeClr val="tx1"/>
                </a:solidFill>
                <a:effectLst/>
                <a:latin typeface="+mn-lt"/>
                <a:ea typeface="+mn-ea"/>
                <a:cs typeface="+mn-cs"/>
              </a:rPr>
              <a:t>-To access saved </a:t>
            </a:r>
            <a:r>
              <a:rPr lang="en-US" sz="1200" b="1" i="0" u="none" strike="noStrike" kern="1200" dirty="0">
                <a:solidFill>
                  <a:schemeClr val="tx1"/>
                </a:solidFill>
                <a:effectLst/>
                <a:latin typeface="+mn-lt"/>
                <a:ea typeface="+mn-ea"/>
                <a:cs typeface="+mn-cs"/>
              </a:rPr>
              <a:t>Phrases, Sentence Prediction, or Conversations</a:t>
            </a:r>
            <a:r>
              <a:rPr lang="en-US" sz="1200" b="0" i="0" u="none" strike="noStrike" kern="1200" dirty="0">
                <a:solidFill>
                  <a:schemeClr val="tx1"/>
                </a:solidFill>
                <a:effectLst/>
                <a:latin typeface="+mn-lt"/>
                <a:ea typeface="+mn-ea"/>
                <a:cs typeface="+mn-cs"/>
              </a:rPr>
              <a:t>, tap on the on the dropdown arrow in the upper left-hand corner of the screen, until the desired option is indicated and the window on the left-hand side of the screen is populated. To hide that window, tap the vertical line with the arrow pointing left in the upper left-hand corner of the screen.                                                                                                                                                                                                  -To access </a:t>
            </a:r>
            <a:r>
              <a:rPr lang="en-US" sz="1200" b="1" i="0" u="none" strike="noStrike" kern="1200" dirty="0">
                <a:solidFill>
                  <a:schemeClr val="tx1"/>
                </a:solidFill>
                <a:effectLst/>
                <a:latin typeface="+mn-lt"/>
                <a:ea typeface="+mn-ea"/>
                <a:cs typeface="+mn-cs"/>
              </a:rPr>
              <a:t>Quick Talk </a:t>
            </a:r>
            <a:r>
              <a:rPr lang="en-US" sz="1200" b="0" i="0" u="none" strike="noStrike" kern="1200" dirty="0">
                <a:solidFill>
                  <a:schemeClr val="tx1"/>
                </a:solidFill>
                <a:effectLst/>
                <a:latin typeface="+mn-lt"/>
                <a:ea typeface="+mn-ea"/>
                <a:cs typeface="+mn-cs"/>
              </a:rPr>
              <a:t>or message </a:t>
            </a:r>
            <a:r>
              <a:rPr lang="en-US" sz="1200" b="1" i="0" u="none" strike="noStrike" kern="1200" dirty="0">
                <a:solidFill>
                  <a:schemeClr val="tx1"/>
                </a:solidFill>
                <a:effectLst/>
                <a:latin typeface="+mn-lt"/>
                <a:ea typeface="+mn-ea"/>
                <a:cs typeface="+mn-cs"/>
              </a:rPr>
              <a:t>History</a:t>
            </a:r>
            <a:r>
              <a:rPr lang="en-US" sz="1200" b="0" i="0" u="none" strike="noStrike" kern="1200" dirty="0">
                <a:solidFill>
                  <a:schemeClr val="tx1"/>
                </a:solidFill>
                <a:effectLst/>
                <a:latin typeface="+mn-lt"/>
                <a:ea typeface="+mn-ea"/>
                <a:cs typeface="+mn-cs"/>
              </a:rPr>
              <a:t>, tap on the on the dropdown arrow in the upper right-hand corner of the screen, until the desired option is indicated and the window on the right-hand side of the screen is populated. To hide </a:t>
            </a:r>
            <a:r>
              <a:rPr lang="en-US" sz="1200" b="0" i="1" u="none" strike="noStrike" kern="1200" dirty="0">
                <a:solidFill>
                  <a:schemeClr val="tx1"/>
                </a:solidFill>
                <a:effectLst/>
                <a:latin typeface="+mn-lt"/>
                <a:ea typeface="+mn-ea"/>
                <a:cs typeface="+mn-cs"/>
              </a:rPr>
              <a:t>that</a:t>
            </a:r>
            <a:r>
              <a:rPr lang="en-US" sz="1200" b="0" i="0" u="none" strike="noStrike" kern="1200" dirty="0">
                <a:solidFill>
                  <a:schemeClr val="tx1"/>
                </a:solidFill>
                <a:effectLst/>
                <a:latin typeface="+mn-lt"/>
                <a:ea typeface="+mn-ea"/>
                <a:cs typeface="+mn-cs"/>
              </a:rPr>
              <a:t> window, tap the vertical line with the arrow pointing right in the upper right-hand corner of the screen.</a:t>
            </a:r>
          </a:p>
          <a:p>
            <a:pPr marL="228600" indent="-228600" rtl="0" fontAlgn="base">
              <a:spcAft>
                <a:spcPts val="600"/>
              </a:spcAft>
              <a:buFont typeface="+mj-lt"/>
              <a:buAutoNum type="arabicPeriod" startAt="12"/>
            </a:pPr>
            <a:endParaRPr lang="en-US" sz="1200" b="0" i="0" u="none" strike="noStrike" kern="1200" dirty="0">
              <a:solidFill>
                <a:schemeClr val="tx1"/>
              </a:solidFill>
              <a:effectLst/>
              <a:latin typeface="+mn-lt"/>
              <a:ea typeface="+mn-ea"/>
              <a:cs typeface="+mn-cs"/>
            </a:endParaRPr>
          </a:p>
          <a:p>
            <a:pPr marL="228600" indent="-228600" rtl="0" fontAlgn="base">
              <a:spcAft>
                <a:spcPts val="600"/>
              </a:spcAft>
              <a:buFont typeface="+mj-lt"/>
              <a:buAutoNum type="arabicPeriod" startAt="12"/>
            </a:pPr>
            <a:r>
              <a:rPr lang="en-US" sz="1200" b="1" i="0" u="none" strike="noStrike" kern="1200" dirty="0">
                <a:solidFill>
                  <a:schemeClr val="tx1"/>
                </a:solidFill>
                <a:effectLst/>
                <a:latin typeface="+mn-lt"/>
                <a:ea typeface="+mn-ea"/>
                <a:cs typeface="+mn-cs"/>
              </a:rPr>
              <a:t>Word</a:t>
            </a:r>
            <a:r>
              <a:rPr lang="en-US" sz="1200" b="0" i="0" u="none" strike="noStrike" kern="1200" dirty="0">
                <a:solidFill>
                  <a:schemeClr val="tx1"/>
                </a:solidFill>
                <a:effectLst/>
                <a:latin typeface="+mn-lt"/>
                <a:ea typeface="+mn-ea"/>
                <a:cs typeface="+mn-cs"/>
              </a:rPr>
              <a:t> and </a:t>
            </a:r>
            <a:r>
              <a:rPr lang="en-US" sz="1200" b="1" i="0" u="none" strike="noStrike" kern="1200" dirty="0">
                <a:solidFill>
                  <a:schemeClr val="tx1"/>
                </a:solidFill>
                <a:effectLst/>
                <a:latin typeface="+mn-lt"/>
                <a:ea typeface="+mn-ea"/>
                <a:cs typeface="+mn-cs"/>
              </a:rPr>
              <a:t>Sentence</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Prediction</a:t>
            </a:r>
            <a:r>
              <a:rPr lang="en-US" sz="1200" b="0" i="0" u="none" strike="noStrike" kern="1200" dirty="0">
                <a:solidFill>
                  <a:schemeClr val="tx1"/>
                </a:solidFill>
                <a:effectLst/>
                <a:latin typeface="+mn-lt"/>
                <a:ea typeface="+mn-ea"/>
                <a:cs typeface="+mn-cs"/>
              </a:rPr>
              <a:t> appear at the top of the keyboard.</a:t>
            </a:r>
          </a:p>
          <a:p>
            <a:pPr marL="228600" indent="-228600" rtl="0" fontAlgn="base">
              <a:spcAft>
                <a:spcPts val="600"/>
              </a:spcAft>
              <a:buFont typeface="+mj-lt"/>
              <a:buAutoNum type="arabicPeriod" startAt="12"/>
            </a:pPr>
            <a:endParaRPr lang="en-US" sz="1200" b="0" i="0" u="none" strike="noStrike" kern="1200" dirty="0">
              <a:solidFill>
                <a:schemeClr val="tx1"/>
              </a:solidFill>
              <a:effectLst/>
              <a:latin typeface="+mn-lt"/>
              <a:ea typeface="+mn-ea"/>
              <a:cs typeface="+mn-cs"/>
            </a:endParaRPr>
          </a:p>
          <a:p>
            <a:pPr marL="228600" indent="-228600" rtl="0" fontAlgn="base">
              <a:spcAft>
                <a:spcPts val="600"/>
              </a:spcAft>
              <a:buFont typeface="+mj-lt"/>
              <a:buAutoNum type="arabicPeriod" startAt="12"/>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Hide Keyboard </a:t>
            </a:r>
            <a:r>
              <a:rPr lang="en-US" sz="1200" b="0" i="0" u="none" strike="noStrike" kern="1200" dirty="0">
                <a:solidFill>
                  <a:schemeClr val="tx1"/>
                </a:solidFill>
                <a:effectLst/>
                <a:latin typeface="+mn-lt"/>
                <a:ea typeface="+mn-ea"/>
                <a:cs typeface="+mn-cs"/>
              </a:rPr>
              <a:t>icon at the bottom of the keyboard to hide the keyboard.</a:t>
            </a:r>
            <a:br>
              <a:rPr lang="en-US" dirty="0"/>
            </a:br>
            <a:endParaRPr lang="en-US" sz="1200" b="1" dirty="0">
              <a:latin typeface="Verdana" panose="020B0604030504040204" pitchFamily="34" charset="0"/>
              <a:ea typeface="Verdana" panose="020B0604030504040204" pitchFamily="34" charset="0"/>
            </a:endParaRPr>
          </a:p>
          <a:p>
            <a:pPr rtl="0"/>
            <a:endParaRPr lang="en-US" sz="1200"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D8900C81-D389-4587-A3AF-71F7AA7579A1}" type="slidenum">
              <a:rPr lang="en-US" smtClean="0"/>
              <a:t>7</a:t>
            </a:fld>
            <a:endParaRPr lang="en-US" dirty="0"/>
          </a:p>
        </p:txBody>
      </p:sp>
    </p:spTree>
    <p:extLst>
      <p:ext uri="{BB962C8B-B14F-4D97-AF65-F5344CB8AC3E}">
        <p14:creationId xmlns:p14="http://schemas.microsoft.com/office/powerpoint/2010/main" val="21465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sz="1200" dirty="0">
                <a:latin typeface="Verdana" panose="020B0604030504040204" pitchFamily="34" charset="0"/>
                <a:ea typeface="Verdana" panose="020B0604030504040204" pitchFamily="34" charset="0"/>
              </a:rPr>
              <a:t>In the </a:t>
            </a:r>
            <a:r>
              <a:rPr lang="en-US" sz="1200" dirty="0">
                <a:solidFill>
                  <a:srgbClr val="FFFF00"/>
                </a:solidFill>
                <a:latin typeface="Verdana" panose="020B0604030504040204" pitchFamily="34" charset="0"/>
                <a:ea typeface="Verdana" panose="020B0604030504040204" pitchFamily="34" charset="0"/>
              </a:rPr>
              <a:t>Language and Speech </a:t>
            </a:r>
            <a:r>
              <a:rPr lang="en-US" sz="1200" dirty="0">
                <a:latin typeface="Verdana" panose="020B0604030504040204" pitchFamily="34" charset="0"/>
                <a:ea typeface="Verdana" panose="020B0604030504040204" pitchFamily="34" charset="0"/>
              </a:rPr>
              <a:t>section of the </a:t>
            </a:r>
            <a:r>
              <a:rPr lang="en-US" sz="1200" dirty="0">
                <a:solidFill>
                  <a:srgbClr val="FFFF00"/>
                </a:solidFill>
                <a:latin typeface="Verdana" panose="020B0604030504040204" pitchFamily="34" charset="0"/>
                <a:ea typeface="Verdana" panose="020B0604030504040204" pitchFamily="34" charset="0"/>
              </a:rPr>
              <a:t>Options</a:t>
            </a:r>
            <a:r>
              <a:rPr lang="en-US" sz="1200" dirty="0">
                <a:latin typeface="Verdana" panose="020B0604030504040204" pitchFamily="34" charset="0"/>
                <a:ea typeface="Verdana" panose="020B0604030504040204" pitchFamily="34" charset="0"/>
              </a:rPr>
              <a:t>, you can choose the voice to use for each of the </a:t>
            </a:r>
            <a:r>
              <a:rPr lang="en-US" sz="1200" dirty="0">
                <a:solidFill>
                  <a:srgbClr val="FFFF00"/>
                </a:solidFill>
                <a:latin typeface="Verdana" panose="020B0604030504040204" pitchFamily="34" charset="0"/>
                <a:ea typeface="Verdana" panose="020B0604030504040204" pitchFamily="34" charset="0"/>
              </a:rPr>
              <a:t>Active</a:t>
            </a:r>
            <a:r>
              <a:rPr lang="en-US" sz="1200" dirty="0">
                <a:latin typeface="Verdana" panose="020B0604030504040204" pitchFamily="34" charset="0"/>
                <a:ea typeface="Verdana" panose="020B0604030504040204" pitchFamily="34" charset="0"/>
              </a:rPr>
              <a:t> Languages.</a:t>
            </a:r>
          </a:p>
          <a:p>
            <a:pPr fontAlgn="base">
              <a:buFont typeface="+mj-lt"/>
              <a:buNone/>
            </a:pPr>
            <a:endParaRPr lang="en-US" sz="1200" dirty="0">
              <a:latin typeface="Verdana" panose="020B0604030504040204" pitchFamily="34" charset="0"/>
              <a:ea typeface="Verdana" panose="020B0604030504040204" pitchFamily="34" charset="0"/>
            </a:endParaRPr>
          </a:p>
          <a:p>
            <a:pPr marL="228600" indent="-228600" fontAlgn="base">
              <a:buFont typeface="+mj-lt"/>
              <a:buAutoNum type="arabicPeriod"/>
            </a:pPr>
            <a:r>
              <a:rPr lang="en-US" sz="1200" dirty="0">
                <a:latin typeface="Verdana" panose="020B0604030504040204" pitchFamily="34" charset="0"/>
                <a:ea typeface="Verdana" panose="020B0604030504040204" pitchFamily="34" charset="0"/>
              </a:rPr>
              <a:t>To </a:t>
            </a:r>
            <a:r>
              <a:rPr lang="en-US" sz="1200" b="0" dirty="0">
                <a:latin typeface="Verdana" panose="020B0604030504040204" pitchFamily="34" charset="0"/>
                <a:ea typeface="Verdana" panose="020B0604030504040204" pitchFamily="34" charset="0"/>
              </a:rPr>
              <a:t>change a voice</a:t>
            </a:r>
            <a:r>
              <a:rPr lang="en-US" sz="1200" dirty="0">
                <a:latin typeface="Verdana" panose="020B0604030504040204" pitchFamily="34" charset="0"/>
                <a:ea typeface="Verdana" panose="020B0604030504040204" pitchFamily="34" charset="0"/>
              </a:rPr>
              <a:t>, tap on the </a:t>
            </a:r>
            <a:r>
              <a:rPr lang="en-US" sz="1200" b="1" dirty="0">
                <a:latin typeface="Verdana" panose="020B0604030504040204" pitchFamily="34" charset="0"/>
                <a:ea typeface="Verdana" panose="020B0604030504040204" pitchFamily="34" charset="0"/>
              </a:rPr>
              <a:t>Options</a:t>
            </a:r>
            <a:r>
              <a:rPr lang="en-US" sz="1200" dirty="0">
                <a:latin typeface="Verdana" panose="020B0604030504040204" pitchFamily="34" charset="0"/>
                <a:ea typeface="Verdana" panose="020B0604030504040204" pitchFamily="34" charset="0"/>
              </a:rPr>
              <a:t> menu icon (cog/gear)</a:t>
            </a:r>
          </a:p>
          <a:p>
            <a:pPr marL="228600" indent="-228600" fontAlgn="base">
              <a:buFont typeface="+mj-lt"/>
              <a:buAutoNum type="arabicPeriod"/>
            </a:pPr>
            <a:r>
              <a:rPr lang="en-US" sz="1200" dirty="0">
                <a:latin typeface="Verdana" panose="020B0604030504040204" pitchFamily="34" charset="0"/>
                <a:ea typeface="Verdana" panose="020B0604030504040204" pitchFamily="34" charset="0"/>
              </a:rPr>
              <a:t>Select </a:t>
            </a:r>
            <a:r>
              <a:rPr lang="en-US" sz="1200" b="1" dirty="0">
                <a:latin typeface="Verdana" panose="020B0604030504040204" pitchFamily="34" charset="0"/>
                <a:ea typeface="Verdana" panose="020B0604030504040204" pitchFamily="34" charset="0"/>
              </a:rPr>
              <a:t>Language and Speech</a:t>
            </a:r>
            <a:endParaRPr lang="en-US" sz="1200" dirty="0">
              <a:latin typeface="Verdana" panose="020B0604030504040204" pitchFamily="34" charset="0"/>
              <a:ea typeface="Verdana" panose="020B0604030504040204" pitchFamily="34" charset="0"/>
            </a:endParaRPr>
          </a:p>
          <a:p>
            <a:pPr marL="228600" indent="-228600" fontAlgn="base">
              <a:buFont typeface="+mj-lt"/>
              <a:buAutoNum type="arabicPeriod"/>
            </a:pPr>
            <a:r>
              <a:rPr lang="en-US" sz="1200" dirty="0">
                <a:latin typeface="Verdana" panose="020B0604030504040204" pitchFamily="34" charset="0"/>
                <a:ea typeface="Verdana" panose="020B0604030504040204" pitchFamily="34" charset="0"/>
              </a:rPr>
              <a:t>Select </a:t>
            </a:r>
            <a:r>
              <a:rPr lang="en-US" sz="1200" b="1" dirty="0">
                <a:latin typeface="Verdana" panose="020B0604030504040204" pitchFamily="34" charset="0"/>
                <a:ea typeface="Verdana" panose="020B0604030504040204" pitchFamily="34" charset="0"/>
              </a:rPr>
              <a:t>Manage Languages</a:t>
            </a:r>
            <a:r>
              <a:rPr lang="en-US" sz="1200" dirty="0">
                <a:latin typeface="Verdana" panose="020B0604030504040204" pitchFamily="34" charset="0"/>
                <a:ea typeface="Verdana" panose="020B0604030504040204" pitchFamily="34" charset="0"/>
              </a:rPr>
              <a:t>, toggle </a:t>
            </a:r>
            <a:r>
              <a:rPr lang="en-US" sz="1200" b="1" dirty="0">
                <a:latin typeface="Verdana" panose="020B0604030504040204" pitchFamily="34" charset="0"/>
                <a:ea typeface="Verdana" panose="020B0604030504040204" pitchFamily="34" charset="0"/>
              </a:rPr>
              <a:t>Automatic</a:t>
            </a:r>
            <a:r>
              <a:rPr lang="en-US" sz="1200" dirty="0">
                <a:latin typeface="Verdana" panose="020B0604030504040204" pitchFamily="34" charset="0"/>
                <a:ea typeface="Verdana" panose="020B0604030504040204" pitchFamily="34" charset="0"/>
              </a:rPr>
              <a:t> off</a:t>
            </a:r>
          </a:p>
          <a:p>
            <a:pPr marL="228600" indent="-228600" fontAlgn="base">
              <a:buFont typeface="+mj-lt"/>
              <a:buAutoNum type="arabicPeriod"/>
            </a:pPr>
            <a:r>
              <a:rPr lang="en-US" sz="1200" dirty="0">
                <a:latin typeface="Verdana" panose="020B0604030504040204" pitchFamily="34" charset="0"/>
                <a:ea typeface="Verdana" panose="020B0604030504040204" pitchFamily="34" charset="0"/>
              </a:rPr>
              <a:t>Select desired language. </a:t>
            </a:r>
            <a:r>
              <a:rPr lang="en-US" sz="1200" b="1" dirty="0">
                <a:latin typeface="Verdana" panose="020B0604030504040204" pitchFamily="34" charset="0"/>
                <a:ea typeface="Verdana" panose="020B0604030504040204" pitchFamily="34" charset="0"/>
              </a:rPr>
              <a:t>English</a:t>
            </a:r>
            <a:r>
              <a:rPr lang="en-US" sz="1200" dirty="0">
                <a:latin typeface="Verdana" panose="020B0604030504040204" pitchFamily="34" charset="0"/>
                <a:ea typeface="Verdana" panose="020B0604030504040204" pitchFamily="34" charset="0"/>
              </a:rPr>
              <a:t> and </a:t>
            </a:r>
            <a:r>
              <a:rPr lang="en-US" sz="1200" b="1" dirty="0">
                <a:latin typeface="Verdana" panose="020B0604030504040204" pitchFamily="34" charset="0"/>
                <a:ea typeface="Verdana" panose="020B0604030504040204" pitchFamily="34" charset="0"/>
              </a:rPr>
              <a:t>Spanish </a:t>
            </a:r>
            <a:r>
              <a:rPr lang="en-US" sz="1200" dirty="0">
                <a:latin typeface="Verdana" panose="020B0604030504040204" pitchFamily="34" charset="0"/>
                <a:ea typeface="Verdana" panose="020B0604030504040204" pitchFamily="34" charset="0"/>
              </a:rPr>
              <a:t>come active in the app </a:t>
            </a:r>
          </a:p>
          <a:p>
            <a:pPr marL="228600" indent="-228600" fontAlgn="base">
              <a:buFont typeface="+mj-lt"/>
              <a:buAutoNum type="arabicPeriod"/>
            </a:pPr>
            <a:r>
              <a:rPr lang="en-US" sz="1200" dirty="0">
                <a:latin typeface="Verdana" panose="020B0604030504040204" pitchFamily="34" charset="0"/>
                <a:ea typeface="Verdana" panose="020B0604030504040204" pitchFamily="34" charset="0"/>
              </a:rPr>
              <a:t>To listen to the installed voice, tap </a:t>
            </a:r>
            <a:r>
              <a:rPr lang="en-US" sz="1200" b="1" dirty="0">
                <a:latin typeface="Verdana" panose="020B0604030504040204" pitchFamily="34" charset="0"/>
                <a:ea typeface="Verdana" panose="020B0604030504040204" pitchFamily="34" charset="0"/>
              </a:rPr>
              <a:t>Voice </a:t>
            </a:r>
            <a:r>
              <a:rPr lang="en-US" sz="1200" dirty="0">
                <a:latin typeface="Verdana" panose="020B0604030504040204" pitchFamily="34" charset="0"/>
                <a:ea typeface="Verdana" panose="020B0604030504040204" pitchFamily="34" charset="0"/>
              </a:rPr>
              <a:t>and tap on the checked name</a:t>
            </a:r>
          </a:p>
          <a:p>
            <a:pPr marL="228600" indent="-228600" fontAlgn="base">
              <a:buFont typeface="+mj-lt"/>
              <a:buAutoNum type="arabicPeriod"/>
            </a:pPr>
            <a:r>
              <a:rPr lang="en-US" sz="1200" dirty="0">
                <a:latin typeface="Verdana" panose="020B0604030504040204" pitchFamily="34" charset="0"/>
                <a:ea typeface="Verdana" panose="020B0604030504040204" pitchFamily="34" charset="0"/>
              </a:rPr>
              <a:t>Preview downloadable voices by tapping on the </a:t>
            </a:r>
            <a:r>
              <a:rPr lang="en-US" sz="1200" b="1" dirty="0">
                <a:latin typeface="Verdana" panose="020B0604030504040204" pitchFamily="34" charset="0"/>
                <a:ea typeface="Verdana" panose="020B0604030504040204" pitchFamily="34" charset="0"/>
              </a:rPr>
              <a:t>Speaker </a:t>
            </a:r>
            <a:r>
              <a:rPr lang="en-US" sz="1200" b="0" dirty="0">
                <a:latin typeface="Verdana" panose="020B0604030504040204" pitchFamily="34" charset="0"/>
                <a:ea typeface="Verdana" panose="020B0604030504040204" pitchFamily="34" charset="0"/>
              </a:rPr>
              <a:t>i</a:t>
            </a:r>
            <a:r>
              <a:rPr lang="en-US" sz="1200" dirty="0">
                <a:latin typeface="Verdana" panose="020B0604030504040204" pitchFamily="34" charset="0"/>
                <a:ea typeface="Verdana" panose="020B0604030504040204" pitchFamily="34" charset="0"/>
              </a:rPr>
              <a:t>con</a:t>
            </a:r>
          </a:p>
          <a:p>
            <a:pPr marL="228600" indent="-228600" fontAlgn="base">
              <a:buFont typeface="+mj-lt"/>
              <a:buAutoNum type="arabicPeriod"/>
            </a:pPr>
            <a:r>
              <a:rPr lang="en-US" sz="1200" dirty="0">
                <a:latin typeface="Verdana" panose="020B0604030504040204" pitchFamily="34" charset="0"/>
                <a:ea typeface="Verdana" panose="020B0604030504040204" pitchFamily="34" charset="0"/>
              </a:rPr>
              <a:t>If you prefer one of the voices available for download, tap on the voice name and then tap </a:t>
            </a:r>
            <a:r>
              <a:rPr lang="en-US" sz="1200" b="1" dirty="0">
                <a:latin typeface="Verdana" panose="020B0604030504040204" pitchFamily="34" charset="0"/>
                <a:ea typeface="Verdana" panose="020B0604030504040204" pitchFamily="34" charset="0"/>
              </a:rPr>
              <a:t>Download</a:t>
            </a:r>
            <a:endParaRPr lang="en-US" sz="1200" dirty="0">
              <a:latin typeface="Verdana" panose="020B0604030504040204" pitchFamily="34" charset="0"/>
              <a:ea typeface="Verdana" panose="020B0604030504040204" pitchFamily="34" charset="0"/>
            </a:endParaRPr>
          </a:p>
          <a:p>
            <a:pPr marL="228600" indent="-228600" fontAlgn="base">
              <a:buFont typeface="+mj-lt"/>
              <a:buAutoNum type="arabicPeriod"/>
            </a:pPr>
            <a:r>
              <a:rPr lang="en-US" sz="1200" dirty="0">
                <a:latin typeface="Verdana" panose="020B0604030504040204" pitchFamily="34" charset="0"/>
                <a:ea typeface="Verdana" panose="020B0604030504040204" pitchFamily="34" charset="0"/>
              </a:rPr>
              <a:t>Select your new voice and a check mark will appear to the right of it</a:t>
            </a:r>
          </a:p>
          <a:p>
            <a:pPr marL="228600" indent="-228600" fontAlgn="base">
              <a:buFont typeface="+mj-lt"/>
              <a:buAutoNum type="arabicPeriod"/>
            </a:pPr>
            <a:r>
              <a:rPr lang="en-US" sz="1200" dirty="0">
                <a:latin typeface="Verdana" panose="020B0604030504040204" pitchFamily="34" charset="0"/>
                <a:ea typeface="Verdana" panose="020B0604030504040204" pitchFamily="34" charset="0"/>
              </a:rPr>
              <a:t>To go back to the language menu, tap the top left arrow next to your selected language</a:t>
            </a:r>
          </a:p>
          <a:p>
            <a:pPr marL="228600" indent="-228600" fontAlgn="base">
              <a:buFont typeface="+mj-lt"/>
              <a:buAutoNum type="arabicPeriod"/>
            </a:pPr>
            <a:r>
              <a:rPr lang="en-US" sz="1200" dirty="0">
                <a:latin typeface="Verdana" panose="020B0604030504040204" pitchFamily="34" charset="0"/>
                <a:ea typeface="Verdana" panose="020B0604030504040204" pitchFamily="34" charset="0"/>
              </a:rPr>
              <a:t>Toggle </a:t>
            </a:r>
            <a:r>
              <a:rPr lang="en-US" sz="1200" b="1" dirty="0">
                <a:latin typeface="Verdana" panose="020B0604030504040204" pitchFamily="34" charset="0"/>
                <a:ea typeface="Verdana" panose="020B0604030504040204" pitchFamily="34" charset="0"/>
              </a:rPr>
              <a:t>Active </a:t>
            </a:r>
            <a:r>
              <a:rPr lang="en-US" sz="1200" dirty="0">
                <a:latin typeface="Verdana" panose="020B0604030504040204" pitchFamily="34" charset="0"/>
                <a:ea typeface="Verdana" panose="020B0604030504040204" pitchFamily="34" charset="0"/>
              </a:rPr>
              <a:t>to blue</a:t>
            </a:r>
          </a:p>
          <a:p>
            <a:pPr marL="228600" indent="-228600" fontAlgn="base">
              <a:buFont typeface="+mj-lt"/>
              <a:buAutoNum type="arabicPeriod"/>
            </a:pPr>
            <a:r>
              <a:rPr lang="en-US" sz="1200" dirty="0">
                <a:latin typeface="Verdana" panose="020B0604030504040204" pitchFamily="34" charset="0"/>
                <a:ea typeface="Verdana" panose="020B0604030504040204" pitchFamily="34" charset="0"/>
              </a:rPr>
              <a:t>This part of the menu provides options to alter speech rate, pitch, and to customize the pronunciation of words</a:t>
            </a:r>
          </a:p>
          <a:p>
            <a:pPr marL="228600" indent="-228600" fontAlgn="base">
              <a:buFont typeface="+mj-lt"/>
              <a:buAutoNum type="arabicPeriod"/>
            </a:pPr>
            <a:r>
              <a:rPr lang="en-US" sz="1200" dirty="0">
                <a:latin typeface="Verdana" panose="020B0604030504040204" pitchFamily="34" charset="0"/>
                <a:ea typeface="Verdana" panose="020B0604030504040204" pitchFamily="34" charset="0"/>
              </a:rPr>
              <a:t>To exit the settings menu, tap on the </a:t>
            </a:r>
            <a:r>
              <a:rPr lang="en-US" sz="1200" b="1" dirty="0">
                <a:latin typeface="Verdana" panose="020B0604030504040204" pitchFamily="34" charset="0"/>
                <a:ea typeface="Verdana" panose="020B0604030504040204" pitchFamily="34" charset="0"/>
              </a:rPr>
              <a:t>text pad</a:t>
            </a:r>
          </a:p>
          <a:p>
            <a:pPr marL="228600" indent="-228600" fontAlgn="base">
              <a:buFont typeface="+mj-lt"/>
              <a:buAutoNum type="arabicPeriod"/>
            </a:pPr>
            <a:endParaRPr lang="en-US" sz="1200" b="1" dirty="0">
              <a:latin typeface="Verdana" panose="020B0604030504040204" pitchFamily="34" charset="0"/>
              <a:ea typeface="Verdana" panose="020B0604030504040204" pitchFamily="34" charset="0"/>
            </a:endParaRPr>
          </a:p>
          <a:p>
            <a:pPr rtl="0"/>
            <a:r>
              <a:rPr lang="en-US" sz="1200" b="1" i="0" u="none" strike="noStrike" kern="1200" dirty="0">
                <a:solidFill>
                  <a:schemeClr val="tx1"/>
                </a:solidFill>
                <a:effectLst/>
                <a:latin typeface="+mn-lt"/>
                <a:ea typeface="+mn-ea"/>
                <a:cs typeface="+mn-cs"/>
              </a:rPr>
              <a:t>Deactivate a Language</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Options</a:t>
            </a:r>
            <a:r>
              <a:rPr lang="en-US" sz="1200" b="0" i="0" u="none" strike="noStrike" kern="1200" dirty="0">
                <a:solidFill>
                  <a:schemeClr val="tx1"/>
                </a:solidFill>
                <a:effectLst/>
                <a:latin typeface="+mn-lt"/>
                <a:ea typeface="+mn-ea"/>
                <a:cs typeface="+mn-cs"/>
              </a:rPr>
              <a:t> menu icon, tap</a:t>
            </a:r>
            <a:r>
              <a:rPr lang="en-US" sz="1200" b="1" i="0" u="none" strike="noStrike" kern="1200" dirty="0">
                <a:solidFill>
                  <a:schemeClr val="tx1"/>
                </a:solidFill>
                <a:effectLst/>
                <a:latin typeface="+mn-lt"/>
                <a:ea typeface="+mn-ea"/>
                <a:cs typeface="+mn-cs"/>
              </a:rPr>
              <a:t> Language and Speech</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a:t>
            </a:r>
            <a:r>
              <a:rPr lang="en-US" sz="1200" b="1" i="0" u="none" strike="noStrike" kern="1200" dirty="0">
                <a:solidFill>
                  <a:schemeClr val="tx1"/>
                </a:solidFill>
                <a:effectLst/>
                <a:latin typeface="+mn-lt"/>
                <a:ea typeface="+mn-ea"/>
                <a:cs typeface="+mn-cs"/>
              </a:rPr>
              <a:t>Manage Languages</a:t>
            </a:r>
            <a:r>
              <a:rPr lang="en-US" sz="1200" b="0" i="0" u="none" strike="noStrike" kern="1200" dirty="0">
                <a:solidFill>
                  <a:schemeClr val="tx1"/>
                </a:solidFill>
                <a:effectLst/>
                <a:latin typeface="+mn-lt"/>
                <a:ea typeface="+mn-ea"/>
                <a:cs typeface="+mn-cs"/>
              </a:rPr>
              <a:t> under the Languages section</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Toggle </a:t>
            </a:r>
            <a:r>
              <a:rPr lang="en-US" sz="1200" b="1" i="0" u="none" strike="noStrike" kern="1200" dirty="0">
                <a:solidFill>
                  <a:schemeClr val="tx1"/>
                </a:solidFill>
                <a:effectLst/>
                <a:latin typeface="+mn-lt"/>
                <a:ea typeface="+mn-ea"/>
                <a:cs typeface="+mn-cs"/>
              </a:rPr>
              <a:t>Automatic</a:t>
            </a:r>
            <a:r>
              <a:rPr lang="en-US" sz="1200" b="0" i="0" u="none" strike="noStrike" kern="1200" dirty="0">
                <a:solidFill>
                  <a:schemeClr val="tx1"/>
                </a:solidFill>
                <a:effectLst/>
                <a:latin typeface="+mn-lt"/>
                <a:ea typeface="+mn-ea"/>
                <a:cs typeface="+mn-cs"/>
              </a:rPr>
              <a:t> to grey to view or edit other languages available</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To deactivate a language select an active language and toggle </a:t>
            </a:r>
            <a:r>
              <a:rPr lang="en-US" sz="1200" b="1" i="0" u="none" strike="noStrike" kern="1200" dirty="0">
                <a:solidFill>
                  <a:schemeClr val="tx1"/>
                </a:solidFill>
                <a:effectLst/>
                <a:latin typeface="+mn-lt"/>
                <a:ea typeface="+mn-ea"/>
                <a:cs typeface="+mn-cs"/>
              </a:rPr>
              <a:t>Active</a:t>
            </a:r>
            <a:r>
              <a:rPr lang="en-US" sz="1200" b="0" i="0" u="none" strike="noStrike" kern="1200" dirty="0">
                <a:solidFill>
                  <a:schemeClr val="tx1"/>
                </a:solidFill>
                <a:effectLst/>
                <a:latin typeface="+mn-lt"/>
                <a:ea typeface="+mn-ea"/>
                <a:cs typeface="+mn-cs"/>
              </a:rPr>
              <a:t> to grey</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If you are bilingual, multiple languages and keyboards can be made active</a:t>
            </a:r>
          </a:p>
        </p:txBody>
      </p:sp>
      <p:sp>
        <p:nvSpPr>
          <p:cNvPr id="4" name="Slide Number Placeholder 3"/>
          <p:cNvSpPr>
            <a:spLocks noGrp="1"/>
          </p:cNvSpPr>
          <p:nvPr>
            <p:ph type="sldNum" sz="quarter" idx="10"/>
          </p:nvPr>
        </p:nvSpPr>
        <p:spPr/>
        <p:txBody>
          <a:bodyPr/>
          <a:lstStyle/>
          <a:p>
            <a:fld id="{D8900C81-D389-4587-A3AF-71F7AA7579A1}" type="slidenum">
              <a:rPr lang="en-US" smtClean="0"/>
              <a:t>8</a:t>
            </a:fld>
            <a:endParaRPr lang="en-US" dirty="0"/>
          </a:p>
        </p:txBody>
      </p:sp>
    </p:spTree>
    <p:extLst>
      <p:ext uri="{BB962C8B-B14F-4D97-AF65-F5344CB8AC3E}">
        <p14:creationId xmlns:p14="http://schemas.microsoft.com/office/powerpoint/2010/main" val="61661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fontAlgn="base">
              <a:buFont typeface="+mj-lt"/>
              <a:buAutoNum type="arabicPeriod" startAt="7"/>
            </a:pPr>
            <a:r>
              <a:rPr lang="en-US" sz="1200" dirty="0">
                <a:latin typeface="Verdana" panose="020B0604030504040204" pitchFamily="34" charset="0"/>
                <a:ea typeface="Verdana" panose="020B0604030504040204" pitchFamily="34" charset="0"/>
              </a:rPr>
              <a:t>If you prefer one of the voices available for download, tap on the voice name and then tap </a:t>
            </a:r>
            <a:r>
              <a:rPr lang="en-US" sz="1200" b="1" dirty="0">
                <a:latin typeface="Verdana" panose="020B0604030504040204" pitchFamily="34" charset="0"/>
                <a:ea typeface="Verdana" panose="020B0604030504040204" pitchFamily="34" charset="0"/>
              </a:rPr>
              <a:t>Download</a:t>
            </a:r>
            <a:endParaRPr lang="en-US" sz="1200" dirty="0">
              <a:latin typeface="Verdana" panose="020B0604030504040204" pitchFamily="34" charset="0"/>
              <a:ea typeface="Verdana" panose="020B0604030504040204" pitchFamily="34" charset="0"/>
            </a:endParaRPr>
          </a:p>
          <a:p>
            <a:pPr marL="228600" indent="-228600" fontAlgn="base">
              <a:buFont typeface="+mj-lt"/>
              <a:buAutoNum type="arabicPeriod" startAt="7"/>
            </a:pPr>
            <a:r>
              <a:rPr lang="en-US" sz="1200" dirty="0">
                <a:latin typeface="Verdana" panose="020B0604030504040204" pitchFamily="34" charset="0"/>
                <a:ea typeface="Verdana" panose="020B0604030504040204" pitchFamily="34" charset="0"/>
              </a:rPr>
              <a:t>Select your new voice and a check mark will appear to the right of it</a:t>
            </a:r>
          </a:p>
          <a:p>
            <a:pPr marL="228600" indent="-228600" fontAlgn="base">
              <a:buFont typeface="+mj-lt"/>
              <a:buAutoNum type="arabicPeriod" startAt="7"/>
            </a:pPr>
            <a:r>
              <a:rPr lang="en-US" sz="1200" dirty="0">
                <a:latin typeface="Verdana" panose="020B0604030504040204" pitchFamily="34" charset="0"/>
                <a:ea typeface="Verdana" panose="020B0604030504040204" pitchFamily="34" charset="0"/>
              </a:rPr>
              <a:t>To go back to the language menu, tap the top left arrow next to your selected language</a:t>
            </a:r>
          </a:p>
          <a:p>
            <a:pPr marL="228600" indent="-228600" fontAlgn="base">
              <a:buFont typeface="+mj-lt"/>
              <a:buAutoNum type="arabicPeriod" startAt="7"/>
            </a:pPr>
            <a:r>
              <a:rPr lang="en-US" sz="1200" dirty="0">
                <a:latin typeface="Verdana" panose="020B0604030504040204" pitchFamily="34" charset="0"/>
                <a:ea typeface="Verdana" panose="020B0604030504040204" pitchFamily="34" charset="0"/>
              </a:rPr>
              <a:t>Toggle </a:t>
            </a:r>
            <a:r>
              <a:rPr lang="en-US" sz="1200" b="1" dirty="0">
                <a:latin typeface="Verdana" panose="020B0604030504040204" pitchFamily="34" charset="0"/>
                <a:ea typeface="Verdana" panose="020B0604030504040204" pitchFamily="34" charset="0"/>
              </a:rPr>
              <a:t>Active </a:t>
            </a:r>
            <a:r>
              <a:rPr lang="en-US" sz="1200" dirty="0">
                <a:latin typeface="Verdana" panose="020B0604030504040204" pitchFamily="34" charset="0"/>
                <a:ea typeface="Verdana" panose="020B0604030504040204" pitchFamily="34" charset="0"/>
              </a:rPr>
              <a:t>to blue</a:t>
            </a:r>
          </a:p>
          <a:p>
            <a:pPr marL="228600" indent="-228600" fontAlgn="base">
              <a:buFont typeface="+mj-lt"/>
              <a:buAutoNum type="arabicPeriod" startAt="7"/>
            </a:pPr>
            <a:r>
              <a:rPr lang="en-US" sz="1200" dirty="0">
                <a:latin typeface="Verdana" panose="020B0604030504040204" pitchFamily="34" charset="0"/>
                <a:ea typeface="Verdana" panose="020B0604030504040204" pitchFamily="34" charset="0"/>
              </a:rPr>
              <a:t>This part of the menu provides options to alter speech rate, pitch, and to customize the pronunciation of words</a:t>
            </a:r>
          </a:p>
          <a:p>
            <a:pPr marL="228600" indent="-228600" fontAlgn="base">
              <a:buFont typeface="+mj-lt"/>
              <a:buAutoNum type="arabicPeriod" startAt="7"/>
            </a:pPr>
            <a:r>
              <a:rPr lang="en-US" sz="1200" dirty="0">
                <a:latin typeface="Verdana" panose="020B0604030504040204" pitchFamily="34" charset="0"/>
                <a:ea typeface="Verdana" panose="020B0604030504040204" pitchFamily="34" charset="0"/>
              </a:rPr>
              <a:t>To exit the settings menu, tap on the </a:t>
            </a:r>
            <a:r>
              <a:rPr lang="en-US" sz="1200" b="1" dirty="0">
                <a:latin typeface="Verdana" panose="020B0604030504040204" pitchFamily="34" charset="0"/>
                <a:ea typeface="Verdana" panose="020B0604030504040204" pitchFamily="34" charset="0"/>
              </a:rPr>
              <a:t>text pad</a:t>
            </a:r>
          </a:p>
          <a:p>
            <a:pPr marL="228600" indent="-228600" fontAlgn="base">
              <a:buFont typeface="+mj-lt"/>
              <a:buAutoNum type="arabicPeriod" startAt="7"/>
            </a:pPr>
            <a:endParaRPr lang="en-US" sz="1200" b="1" dirty="0">
              <a:latin typeface="Verdana" panose="020B0604030504040204" pitchFamily="34" charset="0"/>
              <a:ea typeface="Verdana" panose="020B0604030504040204" pitchFamily="34" charset="0"/>
            </a:endParaRPr>
          </a:p>
          <a:p>
            <a:pPr rtl="0"/>
            <a:r>
              <a:rPr lang="en-US" sz="1200" b="1" i="0" u="none" strike="noStrike" kern="1200" dirty="0">
                <a:solidFill>
                  <a:schemeClr val="tx1"/>
                </a:solidFill>
                <a:effectLst/>
                <a:latin typeface="+mn-lt"/>
                <a:ea typeface="+mn-ea"/>
                <a:cs typeface="+mn-cs"/>
              </a:rPr>
              <a:t>Deactivate a Language</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the </a:t>
            </a:r>
            <a:r>
              <a:rPr lang="en-US" sz="1200" b="1" i="0" u="none" strike="noStrike" kern="1200" dirty="0">
                <a:solidFill>
                  <a:schemeClr val="tx1"/>
                </a:solidFill>
                <a:effectLst/>
                <a:latin typeface="+mn-lt"/>
                <a:ea typeface="+mn-ea"/>
                <a:cs typeface="+mn-cs"/>
              </a:rPr>
              <a:t>Options</a:t>
            </a:r>
            <a:r>
              <a:rPr lang="en-US" sz="1200" b="0" i="0" u="none" strike="noStrike" kern="1200" dirty="0">
                <a:solidFill>
                  <a:schemeClr val="tx1"/>
                </a:solidFill>
                <a:effectLst/>
                <a:latin typeface="+mn-lt"/>
                <a:ea typeface="+mn-ea"/>
                <a:cs typeface="+mn-cs"/>
              </a:rPr>
              <a:t> menu icon, tap</a:t>
            </a:r>
            <a:r>
              <a:rPr lang="en-US" sz="1200" b="1" i="0" u="none" strike="noStrike" kern="1200" dirty="0">
                <a:solidFill>
                  <a:schemeClr val="tx1"/>
                </a:solidFill>
                <a:effectLst/>
                <a:latin typeface="+mn-lt"/>
                <a:ea typeface="+mn-ea"/>
                <a:cs typeface="+mn-cs"/>
              </a:rPr>
              <a:t> Language and Speech</a:t>
            </a:r>
            <a:endParaRPr lang="en-US" sz="1200" b="0" i="0" u="none" strike="noStrike" kern="1200" dirty="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Tap </a:t>
            </a:r>
            <a:r>
              <a:rPr lang="en-US" sz="1200" b="1" i="0" u="none" strike="noStrike" kern="1200" dirty="0">
                <a:solidFill>
                  <a:schemeClr val="tx1"/>
                </a:solidFill>
                <a:effectLst/>
                <a:latin typeface="+mn-lt"/>
                <a:ea typeface="+mn-ea"/>
                <a:cs typeface="+mn-cs"/>
              </a:rPr>
              <a:t>Manage Languages</a:t>
            </a:r>
            <a:r>
              <a:rPr lang="en-US" sz="1200" b="0" i="0" u="none" strike="noStrike" kern="1200" dirty="0">
                <a:solidFill>
                  <a:schemeClr val="tx1"/>
                </a:solidFill>
                <a:effectLst/>
                <a:latin typeface="+mn-lt"/>
                <a:ea typeface="+mn-ea"/>
                <a:cs typeface="+mn-cs"/>
              </a:rPr>
              <a:t> under the Languages section</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Toggle </a:t>
            </a:r>
            <a:r>
              <a:rPr lang="en-US" sz="1200" b="1" i="0" u="none" strike="noStrike" kern="1200" dirty="0">
                <a:solidFill>
                  <a:schemeClr val="tx1"/>
                </a:solidFill>
                <a:effectLst/>
                <a:latin typeface="+mn-lt"/>
                <a:ea typeface="+mn-ea"/>
                <a:cs typeface="+mn-cs"/>
              </a:rPr>
              <a:t>Automatic</a:t>
            </a:r>
            <a:r>
              <a:rPr lang="en-US" sz="1200" b="0" i="0" u="none" strike="noStrike" kern="1200" dirty="0">
                <a:solidFill>
                  <a:schemeClr val="tx1"/>
                </a:solidFill>
                <a:effectLst/>
                <a:latin typeface="+mn-lt"/>
                <a:ea typeface="+mn-ea"/>
                <a:cs typeface="+mn-cs"/>
              </a:rPr>
              <a:t> to grey to view or edit other languages available</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To deactivate a language select an active language and toggle </a:t>
            </a:r>
            <a:r>
              <a:rPr lang="en-US" sz="1200" b="1" i="0" u="none" strike="noStrike" kern="1200" dirty="0">
                <a:solidFill>
                  <a:schemeClr val="tx1"/>
                </a:solidFill>
                <a:effectLst/>
                <a:latin typeface="+mn-lt"/>
                <a:ea typeface="+mn-ea"/>
                <a:cs typeface="+mn-cs"/>
              </a:rPr>
              <a:t>Active</a:t>
            </a:r>
            <a:r>
              <a:rPr lang="en-US" sz="1200" b="0" i="0" u="none" strike="noStrike" kern="1200" dirty="0">
                <a:solidFill>
                  <a:schemeClr val="tx1"/>
                </a:solidFill>
                <a:effectLst/>
                <a:latin typeface="+mn-lt"/>
                <a:ea typeface="+mn-ea"/>
                <a:cs typeface="+mn-cs"/>
              </a:rPr>
              <a:t> to grey</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If you are bilingual, multiple languages and keyboards can be made active</a:t>
            </a: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9</a:t>
            </a:fld>
            <a:endParaRPr lang="en-US" dirty="0"/>
          </a:p>
        </p:txBody>
      </p:sp>
    </p:spTree>
    <p:extLst>
      <p:ext uri="{BB962C8B-B14F-4D97-AF65-F5344CB8AC3E}">
        <p14:creationId xmlns:p14="http://schemas.microsoft.com/office/powerpoint/2010/main" val="413956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6/29/2020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6/29/2020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s://www.assistiveware.com/products/proloquo4text"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20.jpeg"/><Relationship Id="rId4" Type="http://schemas.openxmlformats.org/officeDocument/2006/relationships/hyperlink" Target="https://download.assistiveware.com/proloquo4text/files/Proloquo4Text_Save_and_Restore_Backups_using_Dropbox.pdf"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20.jpeg"/><Relationship Id="rId4" Type="http://schemas.openxmlformats.org/officeDocument/2006/relationships/hyperlink" Target="https://download.assistiveware.com/proloquo4text/files/Proloquo4Text_Save_and_Restore_Backups_using_Dropbox.pdf"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6.xml"/><Relationship Id="rId5" Type="http://schemas.openxmlformats.org/officeDocument/2006/relationships/image" Target="../media/image21.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pDQxy5_f0nA" TargetMode="Externa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7.jpg"/><Relationship Id="rId4" Type="http://schemas.openxmlformats.org/officeDocument/2006/relationships/hyperlink" Target="https://www.assistiveware.com/innovations/polypredix"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76" y="176080"/>
            <a:ext cx="3657607" cy="960122"/>
          </a:xfrm>
          <a:prstGeom prst="rect">
            <a:avLst/>
          </a:prstGeom>
        </p:spPr>
      </p:pic>
      <p:pic>
        <p:nvPicPr>
          <p:cNvPr id="5" name="Image 1 voice options logo" descr="Logo for Voice Options.  California's Speech Technology Program.">
            <a:extLst>
              <a:ext uri="{FF2B5EF4-FFF2-40B4-BE49-F238E27FC236}">
                <a16:creationId xmlns:a16="http://schemas.microsoft.com/office/drawing/2014/main" id="{090141C2-AE6D-422F-90E8-27EEFF6744AD}"/>
              </a:ex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9096643" y="28923"/>
            <a:ext cx="3087630" cy="1391675"/>
          </a:xfrm>
          <a:prstGeom prst="rect">
            <a:avLst/>
          </a:prstGeom>
          <a:solidFill>
            <a:schemeClr val="accent2"/>
          </a:solidFill>
          <a:ln>
            <a:noFill/>
          </a:ln>
        </p:spPr>
      </p:pic>
      <p:pic>
        <p:nvPicPr>
          <p:cNvPr id="1026" name="Picture 2" descr="image of the Proloquo4Text logo">
            <a:extLst>
              <a:ext uri="{FF2B5EF4-FFF2-40B4-BE49-F238E27FC236}">
                <a16:creationId xmlns:a16="http://schemas.microsoft.com/office/drawing/2014/main" id="{493BB0DF-5F3A-4150-A8A7-728071E60D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79" y="1682940"/>
            <a:ext cx="1985336" cy="18950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slide 1" descr="Title of the presentation">
            <a:extLst>
              <a:ext uri="{FF2B5EF4-FFF2-40B4-BE49-F238E27FC236}">
                <a16:creationId xmlns:a16="http://schemas.microsoft.com/office/drawing/2014/main" id="{00E54E8F-38F6-47A1-B69E-84D37F04643C}"/>
              </a:ext>
            </a:extLst>
          </p:cNvPr>
          <p:cNvSpPr>
            <a:spLocks noGrp="1"/>
          </p:cNvSpPr>
          <p:nvPr>
            <p:ph type="ctrTitle"/>
          </p:nvPr>
        </p:nvSpPr>
        <p:spPr>
          <a:xfrm>
            <a:off x="2934269" y="1449954"/>
            <a:ext cx="8161362" cy="2361064"/>
          </a:xfrm>
        </p:spPr>
        <p:txBody>
          <a:bodyPr/>
          <a:lstStyle/>
          <a:p>
            <a:pPr lvl="0">
              <a:spcBef>
                <a:spcPts val="0"/>
              </a:spcBef>
            </a:pPr>
            <a:br>
              <a:rPr lang="en-US" dirty="0">
                <a:latin typeface="Verdana" panose="020B0604030504040204" pitchFamily="34" charset="0"/>
                <a:ea typeface="Verdana" panose="020B0604030504040204" pitchFamily="34" charset="0"/>
              </a:rPr>
            </a:br>
            <a:br>
              <a:rPr lang="en-US" dirty="0">
                <a:latin typeface="Verdana" panose="020B0604030504040204" pitchFamily="34" charset="0"/>
                <a:ea typeface="Verdana" panose="020B0604030504040204" pitchFamily="34" charset="0"/>
              </a:rPr>
            </a:br>
            <a:br>
              <a:rPr lang="en-US" dirty="0">
                <a:latin typeface="Verdana" panose="020B0604030504040204" pitchFamily="34" charset="0"/>
                <a:ea typeface="Verdana" panose="020B0604030504040204" pitchFamily="34" charset="0"/>
              </a:rPr>
            </a:b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Setting Up &amp; Using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Proloquo4Text</a:t>
            </a:r>
            <a:r>
              <a:rPr lang="en-US" dirty="0"/>
              <a:t> </a:t>
            </a:r>
            <a:br>
              <a:rPr lang="en-US" dirty="0"/>
            </a:br>
            <a:r>
              <a:rPr lang="en-US" sz="3600" dirty="0">
                <a:latin typeface="Verdana" panose="020B0604030504040204" pitchFamily="34" charset="0"/>
                <a:ea typeface="Verdana" panose="020B0604030504040204" pitchFamily="34" charset="0"/>
              </a:rPr>
              <a:t>Type. Speak. Communicate.</a:t>
            </a:r>
            <a:endParaRPr lang="en-US" dirty="0"/>
          </a:p>
        </p:txBody>
      </p:sp>
      <p:sp>
        <p:nvSpPr>
          <p:cNvPr id="3" name="Subtitle">
            <a:extLst>
              <a:ext uri="{FF2B5EF4-FFF2-40B4-BE49-F238E27FC236}">
                <a16:creationId xmlns:a16="http://schemas.microsoft.com/office/drawing/2014/main" id="{D51B79CE-6FD3-410C-A52B-B8CFACF0B27E}"/>
              </a:ext>
            </a:extLst>
          </p:cNvPr>
          <p:cNvSpPr>
            <a:spLocks noGrp="1"/>
          </p:cNvSpPr>
          <p:nvPr>
            <p:ph type="subTitle" idx="1"/>
          </p:nvPr>
        </p:nvSpPr>
        <p:spPr>
          <a:xfrm>
            <a:off x="810001" y="5280846"/>
            <a:ext cx="9532879" cy="1160593"/>
          </a:xfrm>
        </p:spPr>
        <p:txBody>
          <a:bodyPr>
            <a:normAutofit/>
          </a:bodyPr>
          <a:lstStyle/>
          <a:p>
            <a:r>
              <a:rPr lang="en-US" sz="3200" dirty="0">
                <a:latin typeface="Verdana" panose="020B0604030504040204" pitchFamily="34" charset="0"/>
                <a:ea typeface="Verdana" panose="020B0604030504040204" pitchFamily="34" charset="0"/>
              </a:rPr>
              <a:t>Learn more about </a:t>
            </a:r>
            <a:r>
              <a:rPr lang="en-US" sz="3200" dirty="0">
                <a:ln>
                  <a:solidFill>
                    <a:srgbClr val="E99B1B"/>
                  </a:solidFill>
                </a:ln>
                <a:solidFill>
                  <a:srgbClr val="FFFF00"/>
                </a:solidFill>
                <a:latin typeface="Verdana" panose="020B0604030504040204" pitchFamily="34" charset="0"/>
                <a:ea typeface="Verdana" panose="020B0604030504040204" pitchFamily="34" charset="0"/>
                <a:hlinkClick r:id="rId7"/>
              </a:rPr>
              <a:t>PROLOQUO4TEXT</a:t>
            </a:r>
            <a:r>
              <a:rPr lang="en-US" sz="3200" dirty="0">
                <a:latin typeface="Verdana" panose="020B0604030504040204" pitchFamily="34" charset="0"/>
                <a:ea typeface="Verdana" panose="020B0604030504040204" pitchFamily="34" charset="0"/>
              </a:rPr>
              <a:t> products at https://www.assistiveware.com/</a:t>
            </a:r>
            <a:endParaRPr lang="en-US" dirty="0"/>
          </a:p>
        </p:txBody>
      </p:sp>
    </p:spTree>
    <p:custDataLst>
      <p:tags r:id="rId1"/>
    </p:custDataLst>
    <p:extLst>
      <p:ext uri="{BB962C8B-B14F-4D97-AF65-F5344CB8AC3E}">
        <p14:creationId xmlns:p14="http://schemas.microsoft.com/office/powerpoint/2010/main" val="349481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xfrm>
            <a:off x="578498" y="709126"/>
            <a:ext cx="11476342" cy="1175658"/>
          </a:xfrm>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KEYBOARD LANGUAGES</a:t>
            </a:r>
            <a:br>
              <a:rPr lang="en-US" sz="4400" dirty="0">
                <a:latin typeface="Verdana" panose="020B0604030504040204" pitchFamily="34" charset="0"/>
                <a:ea typeface="Verdana" panose="020B0604030504040204" pitchFamily="34" charset="0"/>
              </a:rPr>
            </a:br>
            <a:endParaRPr lang="en-US" sz="4400" dirty="0">
              <a:latin typeface="Verdana" panose="020B0604030504040204" pitchFamily="34" charset="0"/>
              <a:ea typeface="Verdana" panose="020B0604030504040204" pitchFamily="34" charset="0"/>
            </a:endParaRPr>
          </a:p>
        </p:txBody>
      </p:sp>
      <p:sp>
        <p:nvSpPr>
          <p:cNvPr id="8" name="Content Placeholder 7">
            <a:extLst>
              <a:ext uri="{FF2B5EF4-FFF2-40B4-BE49-F238E27FC236}">
                <a16:creationId xmlns:a16="http://schemas.microsoft.com/office/drawing/2014/main" id="{A891BAD5-614D-4638-A918-AB0F20D2651F}"/>
              </a:ext>
            </a:extLst>
          </p:cNvPr>
          <p:cNvSpPr>
            <a:spLocks noGrp="1"/>
          </p:cNvSpPr>
          <p:nvPr>
            <p:ph idx="1"/>
          </p:nvPr>
        </p:nvSpPr>
        <p:spPr>
          <a:xfrm>
            <a:off x="836136" y="2593910"/>
            <a:ext cx="10554574" cy="3228392"/>
          </a:xfrm>
        </p:spPr>
        <p:txBody>
          <a:bodyPr anchor="t">
            <a:noAutofit/>
          </a:bodyPr>
          <a:lstStyle/>
          <a:p>
            <a:pPr marL="0" indent="0">
              <a:buNone/>
            </a:pPr>
            <a:r>
              <a:rPr lang="en-US" sz="3600" dirty="0">
                <a:latin typeface="Verdana" panose="020B0604030504040204" pitchFamily="34" charset="0"/>
                <a:ea typeface="Verdana" panose="020B0604030504040204" pitchFamily="34" charset="0"/>
              </a:rPr>
              <a:t>NOTE:</a:t>
            </a:r>
          </a:p>
          <a:p>
            <a:pPr marL="0" indent="0">
              <a:buNone/>
            </a:pPr>
            <a:r>
              <a:rPr lang="en-US" sz="3600" dirty="0">
                <a:latin typeface="Verdana" panose="020B0604030504040204" pitchFamily="34" charset="0"/>
                <a:ea typeface="Verdana" panose="020B0604030504040204" pitchFamily="34" charset="0"/>
              </a:rPr>
              <a:t>To change the keyboard language, </a:t>
            </a:r>
            <a:r>
              <a:rPr lang="en-US" sz="3600" b="1" dirty="0">
                <a:solidFill>
                  <a:srgbClr val="FFFF00"/>
                </a:solidFill>
                <a:latin typeface="Verdana" panose="020B0604030504040204" pitchFamily="34" charset="0"/>
                <a:ea typeface="Verdana" panose="020B0604030504040204" pitchFamily="34" charset="0"/>
              </a:rPr>
              <a:t>you must have chosen at least one other language </a:t>
            </a:r>
            <a:r>
              <a:rPr lang="en-US" sz="3600" dirty="0">
                <a:latin typeface="Verdana" panose="020B0604030504040204" pitchFamily="34" charset="0"/>
                <a:ea typeface="Verdana" panose="020B0604030504040204" pitchFamily="34" charset="0"/>
              </a:rPr>
              <a:t>when you personalized your language and voice in previous activity.  </a:t>
            </a:r>
          </a:p>
          <a:p>
            <a:pPr marL="0" indent="0">
              <a:buNone/>
            </a:pPr>
            <a:endParaRPr lang="en-US" sz="2800" dirty="0">
              <a:latin typeface="Verdana" panose="020B0604030504040204" pitchFamily="34" charset="0"/>
              <a:ea typeface="Verdana" panose="020B0604030504040204" pitchFamily="34" charset="0"/>
            </a:endParaRPr>
          </a:p>
          <a:p>
            <a:pPr marL="514350" indent="-514350">
              <a:buFont typeface="+mj-lt"/>
              <a:buAutoNum type="arabicPeriod"/>
            </a:pPr>
            <a:endParaRPr lang="en-US" sz="2800"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200370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xfrm>
            <a:off x="577987" y="447188"/>
            <a:ext cx="11391099" cy="970450"/>
          </a:xfrm>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CHANGING KEYBOARD LANGUAGES</a:t>
            </a:r>
          </a:p>
        </p:txBody>
      </p:sp>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5859624" y="1985460"/>
            <a:ext cx="6332376" cy="4741912"/>
          </a:xfrm>
        </p:spPr>
        <p:txBody>
          <a:bodyPr anchor="t">
            <a:noAutofit/>
          </a:bodyPr>
          <a:lstStyle/>
          <a:p>
            <a:pPr marL="514350" indent="-514350">
              <a:buClr>
                <a:schemeClr val="tx1"/>
              </a:buClr>
              <a:buFont typeface="+mj-lt"/>
              <a:buAutoNum type="arabicPeriod"/>
            </a:pPr>
            <a:r>
              <a:rPr lang="en-US" sz="2800" dirty="0">
                <a:latin typeface="Verdana" panose="020B0604030504040204" pitchFamily="34" charset="0"/>
                <a:ea typeface="Verdana" panose="020B0604030504040204" pitchFamily="34" charset="0"/>
              </a:rPr>
              <a:t>Tap the </a:t>
            </a:r>
            <a:r>
              <a:rPr lang="en-US" sz="2800" dirty="0">
                <a:solidFill>
                  <a:srgbClr val="FFFF00"/>
                </a:solidFill>
                <a:latin typeface="Verdana" panose="020B0604030504040204" pitchFamily="34" charset="0"/>
                <a:ea typeface="Verdana" panose="020B0604030504040204" pitchFamily="34" charset="0"/>
              </a:rPr>
              <a:t>text pad </a:t>
            </a:r>
            <a:r>
              <a:rPr lang="en-US" sz="2800" dirty="0">
                <a:latin typeface="Verdana" panose="020B0604030504040204" pitchFamily="34" charset="0"/>
                <a:ea typeface="Verdana" panose="020B0604030504040204" pitchFamily="34" charset="0"/>
              </a:rPr>
              <a:t>to view the keyboard.</a:t>
            </a:r>
          </a:p>
          <a:p>
            <a:pPr marL="514350" indent="-514350">
              <a:buClr>
                <a:schemeClr val="tx1"/>
              </a:buClr>
              <a:buFont typeface="+mj-lt"/>
              <a:buAutoNum type="arabicPeriod"/>
            </a:pPr>
            <a:r>
              <a:rPr lang="en-US" sz="2800" dirty="0">
                <a:latin typeface="Verdana" panose="020B0604030504040204" pitchFamily="34" charset="0"/>
                <a:ea typeface="Verdana" panose="020B0604030504040204" pitchFamily="34" charset="0"/>
              </a:rPr>
              <a:t>Press the </a:t>
            </a:r>
            <a:r>
              <a:rPr lang="en-US" sz="2800" dirty="0">
                <a:solidFill>
                  <a:srgbClr val="FFFF00"/>
                </a:solidFill>
                <a:latin typeface="Verdana" panose="020B0604030504040204" pitchFamily="34" charset="0"/>
                <a:ea typeface="Verdana" panose="020B0604030504040204" pitchFamily="34" charset="0"/>
              </a:rPr>
              <a:t>language toggle (globe)</a:t>
            </a:r>
            <a:r>
              <a:rPr lang="en-US" sz="2800" dirty="0">
                <a:latin typeface="Verdana" panose="020B0604030504040204" pitchFamily="34" charset="0"/>
                <a:ea typeface="Verdana" panose="020B0604030504040204" pitchFamily="34" charset="0"/>
              </a:rPr>
              <a:t> until the language choice appears.</a:t>
            </a:r>
          </a:p>
          <a:p>
            <a:pPr marL="514350" indent="-514350">
              <a:buClr>
                <a:schemeClr val="tx1"/>
              </a:buClr>
              <a:buFont typeface="+mj-lt"/>
              <a:buAutoNum type="arabicPeriod"/>
            </a:pPr>
            <a:r>
              <a:rPr lang="en-US" sz="2800" dirty="0">
                <a:latin typeface="Verdana" panose="020B0604030504040204" pitchFamily="34" charset="0"/>
                <a:ea typeface="Verdana" panose="020B0604030504040204" pitchFamily="34" charset="0"/>
              </a:rPr>
              <a:t>Tap the </a:t>
            </a:r>
            <a:r>
              <a:rPr lang="en-US" sz="2800" dirty="0">
                <a:solidFill>
                  <a:srgbClr val="FFFF00"/>
                </a:solidFill>
                <a:latin typeface="Verdana" panose="020B0604030504040204" pitchFamily="34" charset="0"/>
                <a:ea typeface="Verdana" panose="020B0604030504040204" pitchFamily="34" charset="0"/>
              </a:rPr>
              <a:t>language</a:t>
            </a:r>
            <a:r>
              <a:rPr lang="en-US" sz="2800" dirty="0">
                <a:latin typeface="Verdana" panose="020B0604030504040204" pitchFamily="34" charset="0"/>
                <a:ea typeface="Verdana" panose="020B0604030504040204" pitchFamily="34" charset="0"/>
              </a:rPr>
              <a:t> you want to use. </a:t>
            </a:r>
          </a:p>
          <a:p>
            <a:pPr marL="514350" indent="-514350">
              <a:buClr>
                <a:schemeClr val="tx1"/>
              </a:buClr>
              <a:buFont typeface="+mj-lt"/>
              <a:buAutoNum type="arabicPeriod"/>
            </a:pPr>
            <a:r>
              <a:rPr lang="en-US" sz="2800" dirty="0">
                <a:latin typeface="Verdana" panose="020B0604030504040204" pitchFamily="34" charset="0"/>
                <a:ea typeface="Verdana" panose="020B0604030504040204" pitchFamily="34" charset="0"/>
              </a:rPr>
              <a:t>The language and keyboard are now changed.</a:t>
            </a:r>
          </a:p>
        </p:txBody>
      </p:sp>
      <p:pic>
        <p:nvPicPr>
          <p:cNvPr id="5" name="Content Placeholder 4" descr="This image  shows 3 screens from the Proloquo4Test app on how to change the keyboard languages.">
            <a:extLst>
              <a:ext uri="{FF2B5EF4-FFF2-40B4-BE49-F238E27FC236}">
                <a16:creationId xmlns:a16="http://schemas.microsoft.com/office/drawing/2014/main" id="{3185CF1A-B1E0-41F8-9A9A-0A61FF2EE294}"/>
              </a:ext>
            </a:extLst>
          </p:cNvPr>
          <p:cNvPicPr>
            <a:picLocks noGrp="1" noChangeAspect="1"/>
          </p:cNvPicPr>
          <p:nvPr>
            <p:ph sz="half" idx="2"/>
          </p:nvPr>
        </p:nvPicPr>
        <p:blipFill>
          <a:blip r:embed="rId4"/>
          <a:stretch>
            <a:fillRect/>
          </a:stretch>
        </p:blipFill>
        <p:spPr>
          <a:xfrm>
            <a:off x="451010" y="2283952"/>
            <a:ext cx="5100703" cy="4443420"/>
          </a:xfrm>
        </p:spPr>
      </p:pic>
    </p:spTree>
    <p:custDataLst>
      <p:tags r:id="rId1"/>
    </p:custDataLst>
    <p:extLst>
      <p:ext uri="{BB962C8B-B14F-4D97-AF65-F5344CB8AC3E}">
        <p14:creationId xmlns:p14="http://schemas.microsoft.com/office/powerpoint/2010/main" val="282470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6 QUICK BLOCKS</a:t>
            </a:r>
          </a:p>
        </p:txBody>
      </p:sp>
      <p:pic>
        <p:nvPicPr>
          <p:cNvPr id="9" name="Picture 2" descr="Picture of the 6 Quick Blocks view in Proloquo4Text">
            <a:extLst>
              <a:ext uri="{FF2B5EF4-FFF2-40B4-BE49-F238E27FC236}">
                <a16:creationId xmlns:a16="http://schemas.microsoft.com/office/drawing/2014/main" id="{F97A01C9-0065-49E1-BF86-C0883AA4EA42}"/>
              </a:ext>
            </a:extLst>
          </p:cNvPr>
          <p:cNvPicPr>
            <a:picLocks noGrp="1" noChangeAspect="1" noChangeArrowheads="1"/>
          </p:cNvPicPr>
          <p:nvPr>
            <p:ph sz="half" idx="1"/>
          </p:nvPr>
        </p:nvPicPr>
        <p:blipFill>
          <a:blip r:embed="rId4"/>
          <a:stretch>
            <a:fillRect/>
          </a:stretch>
        </p:blipFill>
        <p:spPr bwMode="auto">
          <a:xfrm>
            <a:off x="134424" y="2565848"/>
            <a:ext cx="6254397" cy="3516341"/>
          </a:xfrm>
          <a:prstGeom prst="rect">
            <a:avLst/>
          </a:prstGeom>
          <a:noFill/>
          <a:extLst>
            <a:ext uri="{909E8E84-426E-40DD-AFC4-6F175D3DCCD1}">
              <a14:hiddenFill xmlns:a14="http://schemas.microsoft.com/office/drawing/2010/main">
                <a:solidFill>
                  <a:srgbClr val="FFFFFF"/>
                </a:solidFill>
              </a14:hiddenFill>
            </a:ext>
          </a:extLst>
        </p:spPr>
      </p:pic>
      <p:sp>
        <p:nvSpPr>
          <p:cNvPr id="33" name="Content Placeholder 32">
            <a:extLst>
              <a:ext uri="{FF2B5EF4-FFF2-40B4-BE49-F238E27FC236}">
                <a16:creationId xmlns:a16="http://schemas.microsoft.com/office/drawing/2014/main" id="{AF1EFA47-23B3-4FF9-8450-2A61C77013A0}"/>
              </a:ext>
            </a:extLst>
          </p:cNvPr>
          <p:cNvSpPr>
            <a:spLocks noGrp="1"/>
          </p:cNvSpPr>
          <p:nvPr>
            <p:ph sz="half" idx="2"/>
          </p:nvPr>
        </p:nvSpPr>
        <p:spPr>
          <a:xfrm>
            <a:off x="6531429" y="2565848"/>
            <a:ext cx="5822302" cy="3516341"/>
          </a:xfrm>
        </p:spPr>
        <p:txBody>
          <a:bodyPr>
            <a:noAutofit/>
          </a:bodyPr>
          <a:lstStyle/>
          <a:p>
            <a:pPr marL="0" indent="0">
              <a:buClr>
                <a:schemeClr val="tx1"/>
              </a:buClr>
              <a:buNone/>
            </a:pPr>
            <a:r>
              <a:rPr lang="en-US" sz="2400" dirty="0">
                <a:latin typeface="Verdana" panose="020B0604030504040204" pitchFamily="34" charset="0"/>
                <a:ea typeface="Verdana" panose="020B0604030504040204" pitchFamily="34" charset="0"/>
              </a:rPr>
              <a:t>Quick Block 1: Phrases</a:t>
            </a:r>
          </a:p>
          <a:p>
            <a:pPr marL="0" indent="0">
              <a:buClr>
                <a:schemeClr val="tx1"/>
              </a:buClr>
              <a:buNone/>
            </a:pPr>
            <a:r>
              <a:rPr lang="en-US" sz="2400" dirty="0">
                <a:latin typeface="Verdana" panose="020B0604030504040204" pitchFamily="34" charset="0"/>
                <a:ea typeface="Verdana" panose="020B0604030504040204" pitchFamily="34" charset="0"/>
              </a:rPr>
              <a:t>Quick Block 2: Conversations</a:t>
            </a:r>
          </a:p>
          <a:p>
            <a:pPr marL="0" indent="0">
              <a:buClr>
                <a:schemeClr val="tx1"/>
              </a:buClr>
              <a:buNone/>
            </a:pPr>
            <a:r>
              <a:rPr lang="en-US" sz="2400" dirty="0">
                <a:latin typeface="Verdana" panose="020B0604030504040204" pitchFamily="34" charset="0"/>
                <a:ea typeface="Verdana" panose="020B0604030504040204" pitchFamily="34" charset="0"/>
              </a:rPr>
              <a:t>Quick Block 3: Sentence Prediction</a:t>
            </a:r>
          </a:p>
          <a:p>
            <a:pPr marL="0" indent="0">
              <a:buClr>
                <a:schemeClr val="tx1"/>
              </a:buClr>
              <a:buNone/>
            </a:pPr>
            <a:endParaRPr lang="en-US" sz="2400" dirty="0">
              <a:latin typeface="Verdana" panose="020B0604030504040204" pitchFamily="34" charset="0"/>
              <a:ea typeface="Verdana" panose="020B0604030504040204" pitchFamily="34" charset="0"/>
            </a:endParaRPr>
          </a:p>
          <a:p>
            <a:pPr marL="0" indent="0">
              <a:buClr>
                <a:schemeClr val="tx1"/>
              </a:buClr>
              <a:buNone/>
            </a:pPr>
            <a:r>
              <a:rPr lang="en-US" sz="2400" dirty="0">
                <a:latin typeface="Verdana" panose="020B0604030504040204" pitchFamily="34" charset="0"/>
                <a:ea typeface="Verdana" panose="020B0604030504040204" pitchFamily="34" charset="0"/>
              </a:rPr>
              <a:t>Quick Block 4: Quick Talk</a:t>
            </a:r>
          </a:p>
          <a:p>
            <a:pPr marL="0" indent="0">
              <a:buClr>
                <a:schemeClr val="tx1"/>
              </a:buClr>
              <a:buNone/>
            </a:pPr>
            <a:r>
              <a:rPr lang="en-US" sz="2400" dirty="0">
                <a:latin typeface="Verdana" panose="020B0604030504040204" pitchFamily="34" charset="0"/>
                <a:ea typeface="Verdana" panose="020B0604030504040204" pitchFamily="34" charset="0"/>
              </a:rPr>
              <a:t>Quick Block 5: History</a:t>
            </a:r>
          </a:p>
          <a:p>
            <a:pPr marL="0" indent="0">
              <a:buClr>
                <a:schemeClr val="tx1"/>
              </a:buClr>
              <a:buNone/>
            </a:pPr>
            <a:r>
              <a:rPr lang="en-US" sz="2400" dirty="0">
                <a:latin typeface="Verdana" panose="020B0604030504040204" pitchFamily="34" charset="0"/>
                <a:ea typeface="Verdana" panose="020B0604030504040204" pitchFamily="34" charset="0"/>
              </a:rPr>
              <a:t>Quick Block 6: Word Prediction</a:t>
            </a:r>
          </a:p>
        </p:txBody>
      </p:sp>
      <p:sp>
        <p:nvSpPr>
          <p:cNvPr id="3" name="Rectangle 2" descr="Picture of the 6 Quick Blocks view in Proloquo4Text">
            <a:extLst>
              <a:ext uri="{FF2B5EF4-FFF2-40B4-BE49-F238E27FC236}">
                <a16:creationId xmlns:a16="http://schemas.microsoft.com/office/drawing/2014/main" id="{C448EC72-1ED4-41E7-9938-B3BA52E0902C}"/>
              </a:ext>
            </a:extLst>
          </p:cNvPr>
          <p:cNvSpPr/>
          <p:nvPr/>
        </p:nvSpPr>
        <p:spPr>
          <a:xfrm>
            <a:off x="0" y="4236098"/>
            <a:ext cx="6400800" cy="111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7914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xfrm>
            <a:off x="495985" y="293361"/>
            <a:ext cx="11473102" cy="970450"/>
          </a:xfrm>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QUICK BLOCKS: BASIC COMMANDS</a:t>
            </a:r>
          </a:p>
        </p:txBody>
      </p:sp>
      <p:pic>
        <p:nvPicPr>
          <p:cNvPr id="9" name="Picture 2" descr="image of the &quot;About Me&quot; Quick block menu and which phrases are selected and hidden.">
            <a:extLst>
              <a:ext uri="{FF2B5EF4-FFF2-40B4-BE49-F238E27FC236}">
                <a16:creationId xmlns:a16="http://schemas.microsoft.com/office/drawing/2014/main" id="{39322B7C-D429-4C17-932A-74F348F9EAA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81000" y="1465655"/>
            <a:ext cx="3933653" cy="536098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4795935" y="2254638"/>
            <a:ext cx="7173151" cy="4123988"/>
          </a:xfrm>
        </p:spPr>
        <p:txBody>
          <a:bodyPr>
            <a:noAutofit/>
          </a:bodyPr>
          <a:lstStyle/>
          <a:p>
            <a:pPr marL="457200" indent="-457200">
              <a:spcBef>
                <a:spcPts val="400"/>
              </a:spcBef>
              <a:spcAft>
                <a:spcPts val="400"/>
              </a:spcAft>
              <a:buClr>
                <a:schemeClr val="tx1"/>
              </a:buClr>
              <a:buFont typeface="+mj-lt"/>
              <a:buAutoNum type="arabicPeriod"/>
            </a:pPr>
            <a:r>
              <a:rPr lang="en-US" sz="2400" dirty="0">
                <a:latin typeface="Verdana" panose="020B0604030504040204" pitchFamily="34" charset="0"/>
                <a:ea typeface="Verdana" panose="020B0604030504040204" pitchFamily="34" charset="0"/>
              </a:rPr>
              <a:t>Tap the </a:t>
            </a:r>
            <a:r>
              <a:rPr lang="en-US" sz="2400" dirty="0">
                <a:solidFill>
                  <a:srgbClr val="FFFF00"/>
                </a:solidFill>
                <a:latin typeface="Verdana" panose="020B0604030504040204" pitchFamily="34" charset="0"/>
                <a:ea typeface="Verdana" panose="020B0604030504040204" pitchFamily="34" charset="0"/>
              </a:rPr>
              <a:t>Pencil icon </a:t>
            </a:r>
            <a:r>
              <a:rPr lang="en-US" sz="2400" dirty="0">
                <a:latin typeface="Verdana" panose="020B0604030504040204" pitchFamily="34" charset="0"/>
                <a:ea typeface="Verdana" panose="020B0604030504040204" pitchFamily="34" charset="0"/>
              </a:rPr>
              <a:t>to edit labels</a:t>
            </a:r>
          </a:p>
          <a:p>
            <a:pPr marL="457200" indent="-457200">
              <a:spcBef>
                <a:spcPts val="400"/>
              </a:spcBef>
              <a:spcAft>
                <a:spcPts val="400"/>
              </a:spcAft>
              <a:buClr>
                <a:schemeClr val="tx1"/>
              </a:buClr>
              <a:buFont typeface="+mj-lt"/>
              <a:buAutoNum type="arabicPeriod"/>
            </a:pPr>
            <a:r>
              <a:rPr lang="en-US" sz="2400" dirty="0">
                <a:latin typeface="Verdana" panose="020B0604030504040204" pitchFamily="34" charset="0"/>
                <a:ea typeface="Verdana" panose="020B0604030504040204" pitchFamily="34" charset="0"/>
              </a:rPr>
              <a:t>Tap </a:t>
            </a:r>
            <a:r>
              <a:rPr lang="en-US" sz="2400" dirty="0">
                <a:solidFill>
                  <a:srgbClr val="FFFF00"/>
                </a:solidFill>
                <a:latin typeface="Verdana" panose="020B0604030504040204" pitchFamily="34" charset="0"/>
                <a:ea typeface="Verdana" panose="020B0604030504040204" pitchFamily="34" charset="0"/>
              </a:rPr>
              <a:t>Add</a:t>
            </a:r>
            <a:r>
              <a:rPr lang="en-US" sz="2400" dirty="0">
                <a:latin typeface="Verdana" panose="020B0604030504040204" pitchFamily="34" charset="0"/>
                <a:ea typeface="Verdana" panose="020B0604030504040204" pitchFamily="34" charset="0"/>
              </a:rPr>
              <a:t> to add labels, item, and categories</a:t>
            </a:r>
          </a:p>
          <a:p>
            <a:pPr marL="457200" indent="-457200">
              <a:spcBef>
                <a:spcPts val="400"/>
              </a:spcBef>
              <a:spcAft>
                <a:spcPts val="400"/>
              </a:spcAft>
              <a:buClr>
                <a:schemeClr val="tx1"/>
              </a:buClr>
              <a:buFont typeface="+mj-lt"/>
              <a:buAutoNum type="arabicPeriod"/>
            </a:pPr>
            <a:r>
              <a:rPr lang="en-US" sz="2400" dirty="0">
                <a:latin typeface="Verdana" panose="020B0604030504040204" pitchFamily="34" charset="0"/>
                <a:ea typeface="Verdana" panose="020B0604030504040204" pitchFamily="34" charset="0"/>
              </a:rPr>
              <a:t>Tap </a:t>
            </a:r>
            <a:r>
              <a:rPr lang="en-US" sz="2400" dirty="0">
                <a:solidFill>
                  <a:srgbClr val="FFFF00"/>
                </a:solidFill>
                <a:latin typeface="Verdana" panose="020B0604030504040204" pitchFamily="34" charset="0"/>
                <a:ea typeface="Verdana" panose="020B0604030504040204" pitchFamily="34" charset="0"/>
              </a:rPr>
              <a:t>Select </a:t>
            </a:r>
            <a:r>
              <a:rPr lang="en-US" sz="2400" dirty="0">
                <a:latin typeface="Verdana" panose="020B0604030504040204" pitchFamily="34" charset="0"/>
                <a:ea typeface="Verdana" panose="020B0604030504040204" pitchFamily="34" charset="0"/>
              </a:rPr>
              <a:t>to be able to delete or move items </a:t>
            </a:r>
          </a:p>
          <a:p>
            <a:pPr marL="457200" indent="-457200">
              <a:spcBef>
                <a:spcPts val="400"/>
              </a:spcBef>
              <a:spcAft>
                <a:spcPts val="400"/>
              </a:spcAft>
              <a:buClr>
                <a:schemeClr val="tx1"/>
              </a:buClr>
              <a:buFont typeface="+mj-lt"/>
              <a:buAutoNum type="arabicPeriod"/>
            </a:pPr>
            <a:r>
              <a:rPr lang="en-US" sz="2400" dirty="0">
                <a:latin typeface="Verdana" panose="020B0604030504040204" pitchFamily="34" charset="0"/>
                <a:ea typeface="Verdana" panose="020B0604030504040204" pitchFamily="34" charset="0"/>
              </a:rPr>
              <a:t>Tap the </a:t>
            </a:r>
            <a:r>
              <a:rPr lang="en-US" sz="2400" dirty="0">
                <a:solidFill>
                  <a:srgbClr val="FFFF00"/>
                </a:solidFill>
                <a:latin typeface="Verdana" panose="020B0604030504040204" pitchFamily="34" charset="0"/>
                <a:ea typeface="Verdana" panose="020B0604030504040204" pitchFamily="34" charset="0"/>
              </a:rPr>
              <a:t>Arrow icon </a:t>
            </a:r>
            <a:r>
              <a:rPr lang="en-US" sz="2400" dirty="0">
                <a:latin typeface="Verdana" panose="020B0604030504040204" pitchFamily="34" charset="0"/>
                <a:ea typeface="Verdana" panose="020B0604030504040204" pitchFamily="34" charset="0"/>
              </a:rPr>
              <a:t>to hide and retrieve the Quick Block window</a:t>
            </a:r>
          </a:p>
          <a:p>
            <a:pPr marL="457200" indent="-457200">
              <a:spcBef>
                <a:spcPts val="400"/>
              </a:spcBef>
              <a:spcAft>
                <a:spcPts val="400"/>
              </a:spcAft>
              <a:buClr>
                <a:schemeClr val="tx1"/>
              </a:buClr>
              <a:buFont typeface="+mj-lt"/>
              <a:buAutoNum type="arabicPeriod"/>
            </a:pPr>
            <a:r>
              <a:rPr lang="en-US" sz="2400" dirty="0">
                <a:latin typeface="Verdana" panose="020B0604030504040204" pitchFamily="34" charset="0"/>
                <a:ea typeface="Verdana" panose="020B0604030504040204" pitchFamily="34" charset="0"/>
              </a:rPr>
              <a:t>Tap the </a:t>
            </a:r>
            <a:r>
              <a:rPr lang="en-US" sz="2400" dirty="0">
                <a:solidFill>
                  <a:srgbClr val="FFFF00"/>
                </a:solidFill>
                <a:latin typeface="Verdana" panose="020B0604030504040204" pitchFamily="34" charset="0"/>
                <a:ea typeface="Verdana" panose="020B0604030504040204" pitchFamily="34" charset="0"/>
              </a:rPr>
              <a:t>Plus icon </a:t>
            </a:r>
            <a:r>
              <a:rPr lang="en-US" sz="2400" dirty="0">
                <a:latin typeface="Verdana" panose="020B0604030504040204" pitchFamily="34" charset="0"/>
                <a:ea typeface="Verdana" panose="020B0604030504040204" pitchFamily="34" charset="0"/>
              </a:rPr>
              <a:t>to store text pad content into a new conversation</a:t>
            </a:r>
          </a:p>
        </p:txBody>
      </p:sp>
    </p:spTree>
    <p:custDataLst>
      <p:tags r:id="rId1"/>
    </p:custDataLst>
    <p:extLst>
      <p:ext uri="{BB962C8B-B14F-4D97-AF65-F5344CB8AC3E}">
        <p14:creationId xmlns:p14="http://schemas.microsoft.com/office/powerpoint/2010/main" val="2156628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xfrm>
            <a:off x="516456" y="334596"/>
            <a:ext cx="11159087" cy="970450"/>
          </a:xfrm>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PHRASES: ADD/EDIT</a:t>
            </a:r>
          </a:p>
        </p:txBody>
      </p:sp>
      <p:pic>
        <p:nvPicPr>
          <p:cNvPr id="9" name="Picture 4" descr="image of the &quot;About Me&quot; Quick block menu and which phrases are selected and hidden. Add category, item, and item from text pad options present for adding new phrases.">
            <a:extLst>
              <a:ext uri="{FF2B5EF4-FFF2-40B4-BE49-F238E27FC236}">
                <a16:creationId xmlns:a16="http://schemas.microsoft.com/office/drawing/2014/main" id="{FCC1808D-9558-4C05-B7E0-CB7A93B098F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61257" y="1502645"/>
            <a:ext cx="7053944" cy="529927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7875037" y="2016002"/>
            <a:ext cx="3800506" cy="4650827"/>
          </a:xfrm>
        </p:spPr>
        <p:txBody>
          <a:bodyPr>
            <a:noAutofit/>
          </a:bodyPr>
          <a:lstStyle/>
          <a:p>
            <a:pPr marL="0" indent="0">
              <a:spcBef>
                <a:spcPts val="400"/>
              </a:spcBef>
              <a:spcAft>
                <a:spcPts val="400"/>
              </a:spcAft>
              <a:buClr>
                <a:schemeClr val="tx1"/>
              </a:buClr>
              <a:buNone/>
            </a:pPr>
            <a:r>
              <a:rPr lang="en-US" sz="2400" dirty="0">
                <a:latin typeface="Verdana" panose="020B0604030504040204" pitchFamily="34" charset="0"/>
                <a:ea typeface="Verdana" panose="020B0604030504040204" pitchFamily="34" charset="0"/>
              </a:rPr>
              <a:t>Editing</a:t>
            </a:r>
            <a:endParaRPr lang="en-US" sz="2400" dirty="0">
              <a:solidFill>
                <a:srgbClr val="FFFF00"/>
              </a:solidFill>
              <a:latin typeface="Verdana" panose="020B0604030504040204" pitchFamily="34" charset="0"/>
              <a:ea typeface="Verdana" panose="020B0604030504040204" pitchFamily="34" charset="0"/>
            </a:endParaRPr>
          </a:p>
          <a:p>
            <a:pPr>
              <a:spcBef>
                <a:spcPts val="400"/>
              </a:spcBef>
              <a:spcAft>
                <a:spcPts val="400"/>
              </a:spcAft>
              <a:buClr>
                <a:schemeClr val="tx1"/>
              </a:buClr>
              <a:buFont typeface="Arial" panose="020B0604020202020204" pitchFamily="34" charset="0"/>
              <a:buChar char="•"/>
            </a:pPr>
            <a:r>
              <a:rPr lang="en-US" sz="2400" dirty="0">
                <a:solidFill>
                  <a:srgbClr val="FFFF00"/>
                </a:solidFill>
                <a:latin typeface="Verdana" panose="020B0604030504040204" pitchFamily="34" charset="0"/>
                <a:ea typeface="Verdana" panose="020B0604030504040204" pitchFamily="34" charset="0"/>
              </a:rPr>
              <a:t>Label</a:t>
            </a:r>
          </a:p>
          <a:p>
            <a:pPr>
              <a:spcBef>
                <a:spcPts val="400"/>
              </a:spcBef>
              <a:spcAft>
                <a:spcPts val="400"/>
              </a:spcAft>
              <a:buClr>
                <a:schemeClr val="tx1"/>
              </a:buClr>
              <a:buFont typeface="Arial" panose="020B0604020202020204" pitchFamily="34" charset="0"/>
              <a:buChar char="•"/>
            </a:pPr>
            <a:r>
              <a:rPr lang="en-US" sz="2400" dirty="0">
                <a:solidFill>
                  <a:srgbClr val="FFFF00"/>
                </a:solidFill>
                <a:latin typeface="Verdana" panose="020B0604030504040204" pitchFamily="34" charset="0"/>
                <a:ea typeface="Verdana" panose="020B0604030504040204" pitchFamily="34" charset="0"/>
              </a:rPr>
              <a:t>Abbreviation</a:t>
            </a:r>
          </a:p>
          <a:p>
            <a:pPr>
              <a:spcBef>
                <a:spcPts val="400"/>
              </a:spcBef>
              <a:spcAft>
                <a:spcPts val="400"/>
              </a:spcAft>
              <a:buClr>
                <a:schemeClr val="tx1"/>
              </a:buClr>
              <a:buFont typeface="Arial" panose="020B0604020202020204" pitchFamily="34" charset="0"/>
              <a:buChar char="•"/>
            </a:pPr>
            <a:r>
              <a:rPr lang="en-US" sz="2400" dirty="0">
                <a:solidFill>
                  <a:srgbClr val="FFFF00"/>
                </a:solidFill>
                <a:latin typeface="Verdana" panose="020B0604030504040204" pitchFamily="34" charset="0"/>
                <a:ea typeface="Verdana" panose="020B0604030504040204" pitchFamily="34" charset="0"/>
              </a:rPr>
              <a:t>Background color</a:t>
            </a:r>
            <a:endParaRPr lang="en-US" sz="2400" dirty="0">
              <a:latin typeface="Verdana" panose="020B0604030504040204" pitchFamily="34" charset="0"/>
              <a:ea typeface="Verdana" panose="020B0604030504040204" pitchFamily="34" charset="0"/>
            </a:endParaRPr>
          </a:p>
          <a:p>
            <a:pPr>
              <a:spcBef>
                <a:spcPts val="400"/>
              </a:spcBef>
              <a:spcAft>
                <a:spcPts val="400"/>
              </a:spcAft>
              <a:buClr>
                <a:schemeClr val="tx1"/>
              </a:buClr>
              <a:buFont typeface="Arial" panose="020B0604020202020204" pitchFamily="34" charset="0"/>
              <a:buChar char="•"/>
            </a:pPr>
            <a:r>
              <a:rPr lang="en-US" sz="2400" dirty="0">
                <a:solidFill>
                  <a:srgbClr val="FFFF00"/>
                </a:solidFill>
                <a:latin typeface="Verdana" panose="020B0604030504040204" pitchFamily="34" charset="0"/>
                <a:ea typeface="Verdana" panose="020B0604030504040204" pitchFamily="34" charset="0"/>
              </a:rPr>
              <a:t>Hidden</a:t>
            </a:r>
            <a:r>
              <a:rPr lang="en-US" sz="2400" dirty="0">
                <a:latin typeface="Verdana" panose="020B0604030504040204" pitchFamily="34" charset="0"/>
                <a:ea typeface="Verdana" panose="020B0604030504040204" pitchFamily="34" charset="0"/>
              </a:rPr>
              <a:t> </a:t>
            </a:r>
            <a:r>
              <a:rPr lang="en-US" sz="2400" dirty="0">
                <a:solidFill>
                  <a:srgbClr val="FFFF00"/>
                </a:solidFill>
                <a:latin typeface="Verdana" panose="020B0604030504040204" pitchFamily="34" charset="0"/>
                <a:ea typeface="Verdana" panose="020B0604030504040204" pitchFamily="34" charset="0"/>
              </a:rPr>
              <a:t>or not</a:t>
            </a:r>
          </a:p>
          <a:p>
            <a:pPr marL="0" indent="0">
              <a:spcBef>
                <a:spcPts val="400"/>
              </a:spcBef>
              <a:spcAft>
                <a:spcPts val="400"/>
              </a:spcAft>
              <a:buClr>
                <a:schemeClr val="tx1"/>
              </a:buClr>
              <a:buNone/>
            </a:pPr>
            <a:r>
              <a:rPr lang="en-US" sz="2400" dirty="0">
                <a:latin typeface="Verdana" panose="020B0604030504040204" pitchFamily="34" charset="0"/>
                <a:ea typeface="Verdana" panose="020B0604030504040204" pitchFamily="34" charset="0"/>
              </a:rPr>
              <a:t>Voice Properties</a:t>
            </a:r>
          </a:p>
          <a:p>
            <a:pPr>
              <a:spcBef>
                <a:spcPts val="400"/>
              </a:spcBef>
              <a:spcAft>
                <a:spcPts val="400"/>
              </a:spcAft>
              <a:buClr>
                <a:schemeClr val="tx1"/>
              </a:buClr>
              <a:buFont typeface="Arial" panose="020B0604020202020204" pitchFamily="34" charset="0"/>
              <a:buChar char="•"/>
            </a:pPr>
            <a:r>
              <a:rPr lang="en-US" sz="2400" dirty="0">
                <a:solidFill>
                  <a:srgbClr val="FFFF00"/>
                </a:solidFill>
                <a:latin typeface="Verdana" panose="020B0604030504040204" pitchFamily="34" charset="0"/>
                <a:ea typeface="Verdana" panose="020B0604030504040204" pitchFamily="34" charset="0"/>
              </a:rPr>
              <a:t>Voice</a:t>
            </a:r>
          </a:p>
          <a:p>
            <a:pPr>
              <a:spcBef>
                <a:spcPts val="400"/>
              </a:spcBef>
              <a:spcAft>
                <a:spcPts val="400"/>
              </a:spcAft>
              <a:buClr>
                <a:schemeClr val="tx1"/>
              </a:buClr>
              <a:buFont typeface="Arial" panose="020B0604020202020204" pitchFamily="34" charset="0"/>
              <a:buChar char="•"/>
            </a:pPr>
            <a:r>
              <a:rPr lang="en-US" sz="2400" dirty="0">
                <a:solidFill>
                  <a:srgbClr val="FFFF00"/>
                </a:solidFill>
                <a:latin typeface="Verdana" panose="020B0604030504040204" pitchFamily="34" charset="0"/>
                <a:ea typeface="Verdana" panose="020B0604030504040204" pitchFamily="34" charset="0"/>
              </a:rPr>
              <a:t>Speech Rate</a:t>
            </a:r>
          </a:p>
          <a:p>
            <a:pPr>
              <a:spcBef>
                <a:spcPts val="400"/>
              </a:spcBef>
              <a:spcAft>
                <a:spcPts val="400"/>
              </a:spcAft>
              <a:buClr>
                <a:schemeClr val="tx1"/>
              </a:buClr>
              <a:buFont typeface="Arial" panose="020B0604020202020204" pitchFamily="34" charset="0"/>
              <a:buChar char="•"/>
            </a:pPr>
            <a:r>
              <a:rPr lang="en-US" sz="2400" dirty="0">
                <a:solidFill>
                  <a:srgbClr val="FFFF00"/>
                </a:solidFill>
                <a:latin typeface="Verdana" panose="020B0604030504040204" pitchFamily="34" charset="0"/>
                <a:ea typeface="Verdana" panose="020B0604030504040204" pitchFamily="34" charset="0"/>
              </a:rPr>
              <a:t>Voice Personalization</a:t>
            </a:r>
          </a:p>
          <a:p>
            <a:pPr>
              <a:spcBef>
                <a:spcPts val="400"/>
              </a:spcBef>
              <a:spcAft>
                <a:spcPts val="400"/>
              </a:spcAft>
              <a:buClr>
                <a:schemeClr val="tx1"/>
              </a:buClr>
              <a:buFont typeface="Arial" panose="020B0604020202020204" pitchFamily="34" charset="0"/>
              <a:buChar char="•"/>
            </a:pPr>
            <a:r>
              <a:rPr lang="en-US" sz="2400" dirty="0">
                <a:solidFill>
                  <a:srgbClr val="FFFF00"/>
                </a:solidFill>
                <a:latin typeface="Verdana" panose="020B0604030504040204" pitchFamily="34" charset="0"/>
                <a:ea typeface="Verdana" panose="020B0604030504040204" pitchFamily="34" charset="0"/>
              </a:rPr>
              <a:t>Relative Volume</a:t>
            </a:r>
          </a:p>
        </p:txBody>
      </p:sp>
    </p:spTree>
    <p:custDataLst>
      <p:tags r:id="rId1"/>
    </p:custDataLst>
    <p:extLst>
      <p:ext uri="{BB962C8B-B14F-4D97-AF65-F5344CB8AC3E}">
        <p14:creationId xmlns:p14="http://schemas.microsoft.com/office/powerpoint/2010/main" val="220523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xfrm>
            <a:off x="450376" y="447188"/>
            <a:ext cx="11436824" cy="970450"/>
          </a:xfrm>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CONVERSATIONS: EDITING</a:t>
            </a:r>
          </a:p>
        </p:txBody>
      </p:sp>
      <p:pic>
        <p:nvPicPr>
          <p:cNvPr id="3074" name="Picture 2" descr="image over conversations quick block and &quot;Thank You,&quot; in the text pad.">
            <a:extLst>
              <a:ext uri="{FF2B5EF4-FFF2-40B4-BE49-F238E27FC236}">
                <a16:creationId xmlns:a16="http://schemas.microsoft.com/office/drawing/2014/main" id="{605C54C9-9C95-45EB-94E8-4EEEFC42A54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04800" y="2513531"/>
            <a:ext cx="5647045" cy="141176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6096000" y="2112579"/>
            <a:ext cx="5791200" cy="4445875"/>
          </a:xfrm>
        </p:spPr>
        <p:txBody>
          <a:bodyPr>
            <a:noAutofit/>
          </a:bodyPr>
          <a:lstStyle/>
          <a:p>
            <a:pPr>
              <a:spcBef>
                <a:spcPts val="400"/>
              </a:spcBef>
              <a:spcAft>
                <a:spcPts val="400"/>
              </a:spcAft>
              <a:buFont typeface="Arial" panose="020B0604020202020204" pitchFamily="34" charset="0"/>
              <a:buChar char="•"/>
            </a:pPr>
            <a:r>
              <a:rPr lang="en-US" sz="2400" dirty="0">
                <a:latin typeface="Verdana" panose="020B0604030504040204" pitchFamily="34" charset="0"/>
                <a:ea typeface="Verdana" panose="020B0604030504040204" pitchFamily="34" charset="0"/>
              </a:rPr>
              <a:t>Conversations are created within the </a:t>
            </a:r>
            <a:r>
              <a:rPr lang="en-US" sz="2400" dirty="0">
                <a:solidFill>
                  <a:srgbClr val="FFFF00"/>
                </a:solidFill>
                <a:latin typeface="Verdana" panose="020B0604030504040204" pitchFamily="34" charset="0"/>
                <a:ea typeface="Verdana" panose="020B0604030504040204" pitchFamily="34" charset="0"/>
              </a:rPr>
              <a:t>Text Pad </a:t>
            </a:r>
            <a:r>
              <a:rPr lang="en-US" sz="2400" dirty="0">
                <a:latin typeface="Verdana" panose="020B0604030504040204" pitchFamily="34" charset="0"/>
                <a:ea typeface="Verdana" panose="020B0604030504040204" pitchFamily="34" charset="0"/>
              </a:rPr>
              <a:t>and can be used to store longer messages</a:t>
            </a:r>
          </a:p>
          <a:p>
            <a:pPr>
              <a:spcBef>
                <a:spcPts val="400"/>
              </a:spcBef>
              <a:spcAft>
                <a:spcPts val="400"/>
              </a:spcAft>
              <a:buFont typeface="Arial" panose="020B0604020202020204" pitchFamily="34" charset="0"/>
              <a:buChar char="•"/>
            </a:pPr>
            <a:r>
              <a:rPr lang="en-US" sz="2400" dirty="0">
                <a:latin typeface="Verdana" panose="020B0604030504040204" pitchFamily="34" charset="0"/>
                <a:ea typeface="Verdana" panose="020B0604030504040204" pitchFamily="34" charset="0"/>
              </a:rPr>
              <a:t>Easily switch between two or more </a:t>
            </a:r>
            <a:r>
              <a:rPr lang="en-US" sz="2400" dirty="0">
                <a:solidFill>
                  <a:srgbClr val="FFFF00"/>
                </a:solidFill>
                <a:latin typeface="Verdana" panose="020B0604030504040204" pitchFamily="34" charset="0"/>
                <a:ea typeface="Verdana" panose="020B0604030504040204" pitchFamily="34" charset="0"/>
              </a:rPr>
              <a:t>conversations</a:t>
            </a:r>
            <a:r>
              <a:rPr lang="en-US" sz="2400" dirty="0">
                <a:latin typeface="Verdana" panose="020B0604030504040204" pitchFamily="34" charset="0"/>
                <a:ea typeface="Verdana" panose="020B0604030504040204" pitchFamily="34" charset="0"/>
              </a:rPr>
              <a:t>. This makes it easy to, for example, answer a question in a second conversation, without disrupting what you were typing in the first one.</a:t>
            </a:r>
          </a:p>
        </p:txBody>
      </p:sp>
    </p:spTree>
    <p:custDataLst>
      <p:tags r:id="rId1"/>
    </p:custDataLst>
    <p:extLst>
      <p:ext uri="{BB962C8B-B14F-4D97-AF65-F5344CB8AC3E}">
        <p14:creationId xmlns:p14="http://schemas.microsoft.com/office/powerpoint/2010/main" val="183594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xfrm>
            <a:off x="605283" y="396869"/>
            <a:ext cx="10571998" cy="970450"/>
          </a:xfrm>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QUICK TALK</a:t>
            </a:r>
          </a:p>
        </p:txBody>
      </p:sp>
      <p:pic>
        <p:nvPicPr>
          <p:cNvPr id="2050" name="Picture 2" descr="image of the quick talk quick block">
            <a:extLst>
              <a:ext uri="{FF2B5EF4-FFF2-40B4-BE49-F238E27FC236}">
                <a16:creationId xmlns:a16="http://schemas.microsoft.com/office/drawing/2014/main" id="{71248235-214C-4CBB-85FB-65759C76618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5284" y="2254852"/>
            <a:ext cx="3734704" cy="435290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4844721" y="2254852"/>
            <a:ext cx="6741995" cy="3903352"/>
          </a:xfrm>
        </p:spPr>
        <p:txBody>
          <a:bodyPr>
            <a:noAutofit/>
          </a:bodyPr>
          <a:lstStyle/>
          <a:p>
            <a:pPr marL="0" indent="0">
              <a:spcBef>
                <a:spcPts val="400"/>
              </a:spcBef>
              <a:spcAft>
                <a:spcPts val="400"/>
              </a:spcAft>
              <a:buNone/>
            </a:pPr>
            <a:r>
              <a:rPr lang="en-US" sz="2400" dirty="0">
                <a:latin typeface="Verdana" panose="020B0604030504040204" pitchFamily="34" charset="0"/>
                <a:ea typeface="Verdana" panose="020B0604030504040204" pitchFamily="34" charset="0"/>
              </a:rPr>
              <a:t>Use </a:t>
            </a:r>
            <a:r>
              <a:rPr lang="en-US" sz="2400" dirty="0">
                <a:solidFill>
                  <a:srgbClr val="FFFF00"/>
                </a:solidFill>
                <a:latin typeface="Verdana" panose="020B0604030504040204" pitchFamily="34" charset="0"/>
                <a:ea typeface="Verdana" panose="020B0604030504040204" pitchFamily="34" charset="0"/>
              </a:rPr>
              <a:t>Quick Talk </a:t>
            </a:r>
            <a:r>
              <a:rPr lang="en-US" sz="2400" dirty="0">
                <a:latin typeface="Verdana" panose="020B0604030504040204" pitchFamily="34" charset="0"/>
                <a:ea typeface="Verdana" panose="020B0604030504040204" pitchFamily="34" charset="0"/>
              </a:rPr>
              <a:t>for interjections and expressions that you want quick access to while communicating.</a:t>
            </a:r>
          </a:p>
          <a:p>
            <a:pPr>
              <a:spcBef>
                <a:spcPts val="400"/>
              </a:spcBef>
              <a:spcAft>
                <a:spcPts val="400"/>
              </a:spcAft>
              <a:buFont typeface="Arial" panose="020B0604020202020204" pitchFamily="34" charset="0"/>
              <a:buChar char="•"/>
            </a:pPr>
            <a:r>
              <a:rPr lang="en-US" sz="2400" dirty="0">
                <a:latin typeface="Verdana" panose="020B0604030504040204" pitchFamily="34" charset="0"/>
                <a:ea typeface="Verdana" panose="020B0604030504040204" pitchFamily="34" charset="0"/>
              </a:rPr>
              <a:t>A tap on a </a:t>
            </a:r>
            <a:r>
              <a:rPr lang="en-US" sz="2400" dirty="0">
                <a:solidFill>
                  <a:srgbClr val="FFFF00"/>
                </a:solidFill>
                <a:latin typeface="Verdana" panose="020B0604030504040204" pitchFamily="34" charset="0"/>
                <a:ea typeface="Verdana" panose="020B0604030504040204" pitchFamily="34" charset="0"/>
              </a:rPr>
              <a:t>Quick Talk </a:t>
            </a:r>
            <a:r>
              <a:rPr lang="en-US" sz="2400" dirty="0">
                <a:latin typeface="Verdana" panose="020B0604030504040204" pitchFamily="34" charset="0"/>
                <a:ea typeface="Verdana" panose="020B0604030504040204" pitchFamily="34" charset="0"/>
              </a:rPr>
              <a:t>item speaks immediately and does not insert the text into the </a:t>
            </a:r>
            <a:r>
              <a:rPr lang="en-US" sz="2400" dirty="0">
                <a:solidFill>
                  <a:srgbClr val="FFFF00"/>
                </a:solidFill>
                <a:latin typeface="Verdana" panose="020B0604030504040204" pitchFamily="34" charset="0"/>
                <a:ea typeface="Verdana" panose="020B0604030504040204" pitchFamily="34" charset="0"/>
              </a:rPr>
              <a:t>Text Pad</a:t>
            </a:r>
            <a:r>
              <a:rPr lang="en-US" sz="2400" dirty="0">
                <a:latin typeface="Verdana" panose="020B0604030504040204" pitchFamily="34" charset="0"/>
                <a:ea typeface="Verdana" panose="020B0604030504040204" pitchFamily="34" charset="0"/>
              </a:rPr>
              <a:t>. </a:t>
            </a:r>
          </a:p>
          <a:p>
            <a:pPr>
              <a:spcBef>
                <a:spcPts val="400"/>
              </a:spcBef>
              <a:spcAft>
                <a:spcPts val="400"/>
              </a:spcAft>
              <a:buFont typeface="Arial" panose="020B0604020202020204" pitchFamily="34" charset="0"/>
              <a:buChar char="•"/>
            </a:pPr>
            <a:r>
              <a:rPr lang="en-US" sz="2400" dirty="0">
                <a:latin typeface="Verdana" panose="020B0604030504040204" pitchFamily="34" charset="0"/>
                <a:ea typeface="Verdana" panose="020B0604030504040204" pitchFamily="34" charset="0"/>
              </a:rPr>
              <a:t>Touch and hold any Quick Block title to make a popup list appear allowing you to switch directly to a specific </a:t>
            </a:r>
            <a:r>
              <a:rPr lang="en-US" sz="2400" dirty="0">
                <a:solidFill>
                  <a:srgbClr val="FFFF00"/>
                </a:solidFill>
                <a:latin typeface="Verdana" panose="020B0604030504040204" pitchFamily="34" charset="0"/>
                <a:ea typeface="Verdana" panose="020B0604030504040204" pitchFamily="34" charset="0"/>
              </a:rPr>
              <a:t>Quick Block</a:t>
            </a:r>
            <a:r>
              <a:rPr lang="en-US" sz="2400" dirty="0">
                <a:latin typeface="Verdana" panose="020B0604030504040204" pitchFamily="34" charset="0"/>
                <a:ea typeface="Verdana" panose="020B0604030504040204" pitchFamily="34" charset="0"/>
              </a:rPr>
              <a:t>.</a:t>
            </a:r>
          </a:p>
        </p:txBody>
      </p:sp>
    </p:spTree>
    <p:custDataLst>
      <p:tags r:id="rId1"/>
    </p:custDataLst>
    <p:extLst>
      <p:ext uri="{BB962C8B-B14F-4D97-AF65-F5344CB8AC3E}">
        <p14:creationId xmlns:p14="http://schemas.microsoft.com/office/powerpoint/2010/main" val="2946940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HISTORY</a:t>
            </a:r>
          </a:p>
        </p:txBody>
      </p:sp>
      <p:pic>
        <p:nvPicPr>
          <p:cNvPr id="1028" name="Picture 4" descr="image of the history tap with the two most current phrases typed from the key pad. ">
            <a:extLst>
              <a:ext uri="{FF2B5EF4-FFF2-40B4-BE49-F238E27FC236}">
                <a16:creationId xmlns:a16="http://schemas.microsoft.com/office/drawing/2014/main" id="{1FF4480F-4CF7-45F2-ACF0-C8FC0093CD7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73039" y="2601133"/>
            <a:ext cx="4972656" cy="310457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5486400" y="2481595"/>
            <a:ext cx="6332561" cy="3745783"/>
          </a:xfrm>
        </p:spPr>
        <p:txBody>
          <a:bodyPr>
            <a:noAutofit/>
          </a:bodyPr>
          <a:lstStyle/>
          <a:p>
            <a:pPr marL="0" indent="0">
              <a:spcBef>
                <a:spcPts val="400"/>
              </a:spcBef>
              <a:spcAft>
                <a:spcPts val="400"/>
              </a:spcAft>
              <a:buClr>
                <a:schemeClr val="tx1"/>
              </a:buClr>
              <a:buNone/>
            </a:pPr>
            <a:r>
              <a:rPr lang="en-US" sz="2400" dirty="0">
                <a:latin typeface="Verdana" panose="020B0604030504040204" pitchFamily="34" charset="0"/>
                <a:ea typeface="Verdana" panose="020B0604030504040204" pitchFamily="34" charset="0"/>
              </a:rPr>
              <a:t>Use the </a:t>
            </a:r>
            <a:r>
              <a:rPr lang="en-US" sz="2400" dirty="0">
                <a:solidFill>
                  <a:srgbClr val="FFFF00"/>
                </a:solidFill>
                <a:latin typeface="Verdana" panose="020B0604030504040204" pitchFamily="34" charset="0"/>
                <a:ea typeface="Verdana" panose="020B0604030504040204" pitchFamily="34" charset="0"/>
              </a:rPr>
              <a:t>History Quick Block </a:t>
            </a:r>
            <a:r>
              <a:rPr lang="en-US" sz="2400" dirty="0">
                <a:latin typeface="Verdana" panose="020B0604030504040204" pitchFamily="34" charset="0"/>
                <a:ea typeface="Verdana" panose="020B0604030504040204" pitchFamily="34" charset="0"/>
              </a:rPr>
              <a:t>to easily say something you have said before</a:t>
            </a:r>
          </a:p>
          <a:p>
            <a:pPr marL="457200" indent="-457200">
              <a:spcBef>
                <a:spcPts val="400"/>
              </a:spcBef>
              <a:spcAft>
                <a:spcPts val="400"/>
              </a:spcAft>
              <a:buClr>
                <a:schemeClr val="tx1"/>
              </a:buClr>
              <a:buFont typeface="+mj-lt"/>
              <a:buAutoNum type="arabicPeriod"/>
            </a:pPr>
            <a:r>
              <a:rPr lang="en-US" sz="2400" dirty="0">
                <a:latin typeface="Verdana" panose="020B0604030504040204" pitchFamily="34" charset="0"/>
                <a:ea typeface="Verdana" panose="020B0604030504040204" pitchFamily="34" charset="0"/>
              </a:rPr>
              <a:t>Tapping the text will insert it in the </a:t>
            </a:r>
            <a:r>
              <a:rPr lang="en-US" sz="2400" dirty="0">
                <a:solidFill>
                  <a:srgbClr val="FFFF00"/>
                </a:solidFill>
                <a:latin typeface="Verdana" panose="020B0604030504040204" pitchFamily="34" charset="0"/>
                <a:ea typeface="Verdana" panose="020B0604030504040204" pitchFamily="34" charset="0"/>
              </a:rPr>
              <a:t>Text Pad.</a:t>
            </a:r>
          </a:p>
          <a:p>
            <a:pPr marL="457200" indent="-457200">
              <a:spcBef>
                <a:spcPts val="400"/>
              </a:spcBef>
              <a:spcAft>
                <a:spcPts val="400"/>
              </a:spcAft>
              <a:buClr>
                <a:schemeClr val="tx1"/>
              </a:buClr>
              <a:buFont typeface="+mj-lt"/>
              <a:buAutoNum type="arabicPeriod"/>
            </a:pPr>
            <a:r>
              <a:rPr lang="en-US" sz="2400" dirty="0">
                <a:latin typeface="Verdana" panose="020B0604030504040204" pitchFamily="34" charset="0"/>
                <a:ea typeface="Verdana" panose="020B0604030504040204" pitchFamily="34" charset="0"/>
              </a:rPr>
              <a:t>Tap and hold the text to speak it immediately.</a:t>
            </a:r>
          </a:p>
          <a:p>
            <a:pPr marL="457200" indent="-457200">
              <a:spcBef>
                <a:spcPts val="400"/>
              </a:spcBef>
              <a:spcAft>
                <a:spcPts val="400"/>
              </a:spcAft>
              <a:buClr>
                <a:schemeClr val="tx1"/>
              </a:buClr>
              <a:buFont typeface="+mj-lt"/>
              <a:buAutoNum type="arabicPeriod"/>
            </a:pPr>
            <a:r>
              <a:rPr lang="en-US" sz="2400" dirty="0">
                <a:latin typeface="Verdana" panose="020B0604030504040204" pitchFamily="34" charset="0"/>
                <a:ea typeface="Verdana" panose="020B0604030504040204" pitchFamily="34" charset="0"/>
              </a:rPr>
              <a:t>Text is added to the </a:t>
            </a:r>
            <a:r>
              <a:rPr lang="en-US" sz="2400" dirty="0">
                <a:solidFill>
                  <a:srgbClr val="FFFF00"/>
                </a:solidFill>
                <a:latin typeface="Verdana" panose="020B0604030504040204" pitchFamily="34" charset="0"/>
                <a:ea typeface="Verdana" panose="020B0604030504040204" pitchFamily="34" charset="0"/>
              </a:rPr>
              <a:t>History Quick Block</a:t>
            </a:r>
            <a:r>
              <a:rPr lang="en-US" sz="2400" dirty="0">
                <a:latin typeface="Verdana" panose="020B0604030504040204" pitchFamily="34" charset="0"/>
                <a:ea typeface="Verdana" panose="020B0604030504040204" pitchFamily="34" charset="0"/>
              </a:rPr>
              <a:t> any time you use the </a:t>
            </a:r>
            <a:r>
              <a:rPr lang="en-US" sz="2400" dirty="0">
                <a:solidFill>
                  <a:srgbClr val="FFFF00"/>
                </a:solidFill>
                <a:latin typeface="Verdana" panose="020B0604030504040204" pitchFamily="34" charset="0"/>
                <a:ea typeface="Verdana" panose="020B0604030504040204" pitchFamily="34" charset="0"/>
              </a:rPr>
              <a:t>Play Button.</a:t>
            </a:r>
          </a:p>
        </p:txBody>
      </p:sp>
    </p:spTree>
    <p:custDataLst>
      <p:tags r:id="rId1"/>
    </p:custDataLst>
    <p:extLst>
      <p:ext uri="{BB962C8B-B14F-4D97-AF65-F5344CB8AC3E}">
        <p14:creationId xmlns:p14="http://schemas.microsoft.com/office/powerpoint/2010/main" val="3685360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p:txBody>
          <a:bodyPr/>
          <a:lstStyle/>
          <a:p>
            <a:r>
              <a:rPr lang="en-US" sz="4400" dirty="0">
                <a:latin typeface="Verdana" panose="020B0604030504040204" pitchFamily="34" charset="0"/>
                <a:ea typeface="Verdana" panose="020B0604030504040204" pitchFamily="34" charset="0"/>
              </a:rPr>
              <a:t>PREDICTION SETTINGS</a:t>
            </a:r>
          </a:p>
        </p:txBody>
      </p:sp>
      <p:pic>
        <p:nvPicPr>
          <p:cNvPr id="6" name="Picture 2" descr="image of the Prediction menu with settings active toggled to green under word and sentence prediction.">
            <a:extLst>
              <a:ext uri="{FF2B5EF4-FFF2-40B4-BE49-F238E27FC236}">
                <a16:creationId xmlns:a16="http://schemas.microsoft.com/office/drawing/2014/main" id="{5989C205-16AC-4725-AF61-D0436606D39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10000" y="2289785"/>
            <a:ext cx="2788245" cy="434261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4086808" y="2425959"/>
            <a:ext cx="7609324" cy="3750905"/>
          </a:xfrm>
        </p:spPr>
        <p:txBody>
          <a:bodyPr>
            <a:noAutofit/>
          </a:bodyPr>
          <a:lstStyle/>
          <a:p>
            <a:pPr marL="0" indent="0">
              <a:spcBef>
                <a:spcPts val="400"/>
              </a:spcBef>
              <a:spcAft>
                <a:spcPts val="400"/>
              </a:spcAft>
              <a:buNone/>
            </a:pPr>
            <a:r>
              <a:rPr lang="en-US" sz="2800" dirty="0">
                <a:latin typeface="Verdana" panose="020B0604030504040204" pitchFamily="34" charset="0"/>
                <a:ea typeface="Verdana" panose="020B0604030504040204" pitchFamily="34" charset="0"/>
              </a:rPr>
              <a:t>There are many options available for </a:t>
            </a:r>
            <a:r>
              <a:rPr lang="en-US" sz="2800" dirty="0">
                <a:solidFill>
                  <a:srgbClr val="FFFF00"/>
                </a:solidFill>
                <a:latin typeface="Verdana" panose="020B0604030504040204" pitchFamily="34" charset="0"/>
                <a:ea typeface="Verdana" panose="020B0604030504040204" pitchFamily="34" charset="0"/>
              </a:rPr>
              <a:t>Word Prediction</a:t>
            </a:r>
            <a:endParaRPr lang="en-US" sz="2800" dirty="0">
              <a:latin typeface="Verdana" panose="020B0604030504040204" pitchFamily="34" charset="0"/>
              <a:ea typeface="Verdana" panose="020B0604030504040204" pitchFamily="34" charset="0"/>
            </a:endParaRPr>
          </a:p>
          <a:p>
            <a:pPr>
              <a:spcBef>
                <a:spcPts val="400"/>
              </a:spcBef>
              <a:spcAft>
                <a:spcPts val="400"/>
              </a:spcAft>
              <a:buFont typeface="Arial" panose="020B0604020202020204" pitchFamily="34" charset="0"/>
              <a:buChar char="•"/>
            </a:pPr>
            <a:r>
              <a:rPr lang="en-US" sz="2800" dirty="0">
                <a:latin typeface="Verdana" panose="020B0604030504040204" pitchFamily="34" charset="0"/>
                <a:ea typeface="Verdana" panose="020B0604030504040204" pitchFamily="34" charset="0"/>
              </a:rPr>
              <a:t>Learn all words, learn correctly spelled words, automatic spacing after selecting a suggestion, single-word or multi-word prediction, the max number of suggestions, and the order of suggestions</a:t>
            </a:r>
            <a:br>
              <a:rPr lang="en-US" sz="2400" dirty="0"/>
            </a:br>
            <a:endParaRPr lang="en-US" sz="2400"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271147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xfrm>
            <a:off x="618932" y="327548"/>
            <a:ext cx="10571998" cy="1337480"/>
          </a:xfrm>
        </p:spPr>
        <p:txBody>
          <a:bodyPr/>
          <a:lstStyle/>
          <a:p>
            <a:r>
              <a:rPr lang="en-US" sz="4400" dirty="0">
                <a:latin typeface="Verdana" panose="020B0604030504040204" pitchFamily="34" charset="0"/>
                <a:ea typeface="Verdana" panose="020B0604030504040204" pitchFamily="34" charset="0"/>
              </a:rPr>
              <a:t>MODIFYING</a:t>
            </a:r>
            <a:r>
              <a:rPr lang="en-US" sz="4400" dirty="0">
                <a:solidFill>
                  <a:schemeClr val="tx1"/>
                </a:solidFill>
                <a:latin typeface="Verdana" panose="020B0604030504040204" pitchFamily="34" charset="0"/>
                <a:ea typeface="Verdana" panose="020B0604030504040204" pitchFamily="34" charset="0"/>
              </a:rPr>
              <a:t> APPEARANCE</a:t>
            </a:r>
            <a:endParaRPr lang="en-US" sz="4400" dirty="0">
              <a:latin typeface="Verdana" panose="020B0604030504040204" pitchFamily="34" charset="0"/>
              <a:ea typeface="Verdana" panose="020B0604030504040204" pitchFamily="34" charset="0"/>
            </a:endParaRPr>
          </a:p>
        </p:txBody>
      </p:sp>
      <p:pic>
        <p:nvPicPr>
          <p:cNvPr id="4100" name="Picture 4" descr="image of the Appearance menu for editing phrase and text color, size, highlight, and help.">
            <a:extLst>
              <a:ext uri="{FF2B5EF4-FFF2-40B4-BE49-F238E27FC236}">
                <a16:creationId xmlns:a16="http://schemas.microsoft.com/office/drawing/2014/main" id="{C2C2B454-8541-4CA4-AD45-A6BA9B41A21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908366" y="2320119"/>
            <a:ext cx="2804423" cy="433020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4435522" y="2561395"/>
            <a:ext cx="7192371" cy="3020539"/>
          </a:xfrm>
        </p:spPr>
        <p:txBody>
          <a:bodyPr>
            <a:noAutofit/>
          </a:bodyPr>
          <a:lstStyle/>
          <a:p>
            <a:pPr marL="0" indent="0">
              <a:spcBef>
                <a:spcPts val="400"/>
              </a:spcBef>
              <a:spcAft>
                <a:spcPts val="400"/>
              </a:spcAft>
              <a:buNone/>
            </a:pPr>
            <a:r>
              <a:rPr lang="en-US" sz="2000" dirty="0">
                <a:latin typeface="Verdana" panose="020B0604030504040204" pitchFamily="34" charset="0"/>
                <a:ea typeface="Verdana" panose="020B0604030504040204" pitchFamily="34" charset="0"/>
              </a:rPr>
              <a:t>There are many options available for modifying the appearance of the text. </a:t>
            </a:r>
          </a:p>
          <a:p>
            <a:pPr marL="457200" indent="-457200" fontAlgn="base">
              <a:buFont typeface="+mj-lt"/>
              <a:buAutoNum type="arabicPeriod"/>
            </a:pPr>
            <a:r>
              <a:rPr lang="en-US" sz="2000" dirty="0">
                <a:latin typeface="Verdana" panose="020B0604030504040204" pitchFamily="34" charset="0"/>
                <a:ea typeface="Verdana" panose="020B0604030504040204" pitchFamily="34" charset="0"/>
              </a:rPr>
              <a:t>Tap the </a:t>
            </a:r>
            <a:r>
              <a:rPr lang="en-US" sz="2000" dirty="0">
                <a:solidFill>
                  <a:srgbClr val="FFFF00"/>
                </a:solidFill>
                <a:latin typeface="Verdana" panose="020B0604030504040204" pitchFamily="34" charset="0"/>
                <a:ea typeface="Verdana" panose="020B0604030504040204" pitchFamily="34" charset="0"/>
              </a:rPr>
              <a:t>Options</a:t>
            </a:r>
            <a:r>
              <a:rPr lang="en-US" sz="2000" dirty="0">
                <a:latin typeface="Verdana" panose="020B0604030504040204" pitchFamily="34" charset="0"/>
                <a:ea typeface="Verdana" panose="020B0604030504040204" pitchFamily="34" charset="0"/>
              </a:rPr>
              <a:t> icon.</a:t>
            </a:r>
          </a:p>
          <a:p>
            <a:pPr marL="457200" indent="-457200" fontAlgn="base">
              <a:buFont typeface="+mj-lt"/>
              <a:buAutoNum type="arabicPeriod"/>
            </a:pPr>
            <a:r>
              <a:rPr lang="en-US" sz="2000" dirty="0">
                <a:latin typeface="Verdana" panose="020B0604030504040204" pitchFamily="34" charset="0"/>
                <a:ea typeface="Verdana" panose="020B0604030504040204" pitchFamily="34" charset="0"/>
              </a:rPr>
              <a:t>Select </a:t>
            </a:r>
            <a:r>
              <a:rPr lang="en-US" sz="2000" dirty="0">
                <a:solidFill>
                  <a:srgbClr val="FFFF00"/>
                </a:solidFill>
                <a:latin typeface="Verdana" panose="020B0604030504040204" pitchFamily="34" charset="0"/>
                <a:ea typeface="Verdana" panose="020B0604030504040204" pitchFamily="34" charset="0"/>
              </a:rPr>
              <a:t>Appearance.</a:t>
            </a:r>
          </a:p>
          <a:p>
            <a:pPr marL="457200" indent="-457200" fontAlgn="base">
              <a:buFont typeface="+mj-lt"/>
              <a:buAutoNum type="arabicPeriod"/>
            </a:pPr>
            <a:r>
              <a:rPr lang="en-US" sz="2000" dirty="0">
                <a:latin typeface="Verdana" panose="020B0604030504040204" pitchFamily="34" charset="0"/>
                <a:ea typeface="Verdana" panose="020B0604030504040204" pitchFamily="34" charset="0"/>
              </a:rPr>
              <a:t>You can edit the font, background color, location of controls, and text highlight.</a:t>
            </a:r>
          </a:p>
          <a:p>
            <a:pPr marL="457200" indent="-457200">
              <a:buFont typeface="+mj-lt"/>
              <a:buAutoNum type="arabicPeriod"/>
            </a:pPr>
            <a:r>
              <a:rPr lang="en-US" sz="2000" dirty="0">
                <a:latin typeface="Verdana" panose="020B0604030504040204" pitchFamily="34" charset="0"/>
                <a:ea typeface="Verdana" panose="020B0604030504040204" pitchFamily="34" charset="0"/>
              </a:rPr>
              <a:t>Tap the </a:t>
            </a:r>
            <a:r>
              <a:rPr lang="en-US" sz="2000" dirty="0">
                <a:solidFill>
                  <a:srgbClr val="FFFF00"/>
                </a:solidFill>
                <a:latin typeface="Verdana" panose="020B0604030504040204" pitchFamily="34" charset="0"/>
                <a:ea typeface="Verdana" panose="020B0604030504040204" pitchFamily="34" charset="0"/>
              </a:rPr>
              <a:t>Text Pad </a:t>
            </a:r>
            <a:r>
              <a:rPr lang="en-US" sz="2000" dirty="0">
                <a:latin typeface="Verdana" panose="020B0604030504040204" pitchFamily="34" charset="0"/>
                <a:ea typeface="Verdana" panose="020B0604030504040204" pitchFamily="34" charset="0"/>
              </a:rPr>
              <a:t>to exit the </a:t>
            </a:r>
            <a:r>
              <a:rPr lang="en-US" sz="2000" dirty="0">
                <a:solidFill>
                  <a:srgbClr val="FFFF00"/>
                </a:solidFill>
                <a:latin typeface="Verdana" panose="020B0604030504040204" pitchFamily="34" charset="0"/>
                <a:ea typeface="Verdana" panose="020B0604030504040204" pitchFamily="34" charset="0"/>
              </a:rPr>
              <a:t>Options</a:t>
            </a:r>
            <a:r>
              <a:rPr lang="en-US" sz="2000" dirty="0">
                <a:latin typeface="Verdana" panose="020B0604030504040204" pitchFamily="34" charset="0"/>
                <a:ea typeface="Verdana" panose="020B0604030504040204" pitchFamily="34" charset="0"/>
              </a:rPr>
              <a:t> menu.</a:t>
            </a:r>
            <a:br>
              <a:rPr lang="en-US" sz="2400" dirty="0"/>
            </a:br>
            <a:endParaRPr lang="en-US" sz="2400"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256345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xfrm>
            <a:off x="0" y="-1"/>
            <a:ext cx="12192000" cy="1903445"/>
          </a:xfrm>
          <a:effectLst>
            <a:outerShdw blurRad="50800" dir="14400000">
              <a:srgbClr val="000000">
                <a:alpha val="60000"/>
              </a:srgbClr>
            </a:outerShdw>
          </a:effectLst>
        </p:spPr>
        <p:txBody>
          <a:bodyPr vert="horz" lIns="91440" tIns="45720" rIns="91440" bIns="45720" rtlCol="0" anchor="b">
            <a:noAutofit/>
          </a:bodyPr>
          <a:lstStyle/>
          <a:p>
            <a:r>
              <a:rPr lang="en-US" dirty="0">
                <a:latin typeface="Verdana" panose="020B0604030504040204" pitchFamily="34" charset="0"/>
                <a:ea typeface="Verdana" panose="020B0604030504040204" pitchFamily="34" charset="0"/>
              </a:rPr>
              <a:t>If you have not done so already, please take a moment to setup your profile using the Startup Wizard.</a:t>
            </a:r>
          </a:p>
        </p:txBody>
      </p:sp>
      <p:pic>
        <p:nvPicPr>
          <p:cNvPr id="6" name="Picture 4" descr="image of the Start Up wizard for selecting a British English voice.">
            <a:extLst>
              <a:ext uri="{FF2B5EF4-FFF2-40B4-BE49-F238E27FC236}">
                <a16:creationId xmlns:a16="http://schemas.microsoft.com/office/drawing/2014/main" id="{FAE71718-60FE-45AA-87EA-E23829214A4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92883" y="2506771"/>
            <a:ext cx="4321670" cy="357678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4535500" y="2181616"/>
            <a:ext cx="7540886" cy="4365673"/>
          </a:xfrm>
        </p:spPr>
        <p:txBody>
          <a:bodyPr>
            <a:noAutofit/>
          </a:bodyPr>
          <a:lstStyle/>
          <a:p>
            <a:pPr fontAlgn="base">
              <a:buClr>
                <a:schemeClr val="tx1"/>
              </a:buClr>
              <a:buFont typeface="+mj-lt"/>
              <a:buAutoNum type="arabicPeriod"/>
            </a:pPr>
            <a:r>
              <a:rPr lang="en-US" sz="2400" dirty="0">
                <a:latin typeface="Verdana" panose="020B0604030504040204" pitchFamily="34" charset="0"/>
                <a:ea typeface="Verdana" panose="020B0604030504040204" pitchFamily="34" charset="0"/>
              </a:rPr>
              <a:t>Select the </a:t>
            </a:r>
            <a:r>
              <a:rPr lang="en-US" sz="2400" dirty="0">
                <a:solidFill>
                  <a:srgbClr val="FFFF00"/>
                </a:solidFill>
                <a:latin typeface="Verdana" panose="020B0604030504040204" pitchFamily="34" charset="0"/>
                <a:ea typeface="Verdana" panose="020B0604030504040204" pitchFamily="34" charset="0"/>
              </a:rPr>
              <a:t>Create a User Name </a:t>
            </a:r>
            <a:r>
              <a:rPr lang="en-US" sz="2400" dirty="0">
                <a:latin typeface="Verdana" panose="020B0604030504040204" pitchFamily="34" charset="0"/>
                <a:ea typeface="Verdana" panose="020B0604030504040204" pitchFamily="34" charset="0"/>
              </a:rPr>
              <a:t>during the Startup Wizard.</a:t>
            </a:r>
          </a:p>
          <a:p>
            <a:pPr fontAlgn="base">
              <a:buClr>
                <a:schemeClr val="tx1"/>
              </a:buClr>
              <a:buFont typeface="+mj-lt"/>
              <a:buAutoNum type="arabicPeriod"/>
            </a:pPr>
            <a:r>
              <a:rPr lang="en-US" sz="2400" dirty="0">
                <a:latin typeface="Verdana" panose="020B0604030504040204" pitchFamily="34" charset="0"/>
                <a:ea typeface="Verdana" panose="020B0604030504040204" pitchFamily="34" charset="0"/>
              </a:rPr>
              <a:t>Enter the </a:t>
            </a:r>
            <a:r>
              <a:rPr lang="en-US" sz="2400" dirty="0">
                <a:solidFill>
                  <a:srgbClr val="FFFF00"/>
                </a:solidFill>
                <a:latin typeface="Verdana" panose="020B0604030504040204" pitchFamily="34" charset="0"/>
                <a:ea typeface="Verdana" panose="020B0604030504040204" pitchFamily="34" charset="0"/>
              </a:rPr>
              <a:t>Name</a:t>
            </a:r>
            <a:r>
              <a:rPr lang="en-US" sz="2400" dirty="0">
                <a:latin typeface="Verdana" panose="020B0604030504040204" pitchFamily="34" charset="0"/>
                <a:ea typeface="Verdana" panose="020B0604030504040204" pitchFamily="34" charset="0"/>
              </a:rPr>
              <a:t> of the user, then tap the </a:t>
            </a:r>
            <a:r>
              <a:rPr lang="en-US" sz="2400" dirty="0">
                <a:solidFill>
                  <a:srgbClr val="FFFF00"/>
                </a:solidFill>
                <a:latin typeface="Verdana" panose="020B0604030504040204" pitchFamily="34" charset="0"/>
                <a:ea typeface="Verdana" panose="020B0604030504040204" pitchFamily="34" charset="0"/>
              </a:rPr>
              <a:t>Next</a:t>
            </a:r>
            <a:r>
              <a:rPr lang="en-US" sz="2400" dirty="0">
                <a:latin typeface="Verdana" panose="020B0604030504040204" pitchFamily="34" charset="0"/>
                <a:ea typeface="Verdana" panose="020B0604030504040204" pitchFamily="34" charset="0"/>
              </a:rPr>
              <a:t> button.</a:t>
            </a:r>
          </a:p>
          <a:p>
            <a:pPr fontAlgn="base">
              <a:buClr>
                <a:schemeClr val="tx1"/>
              </a:buClr>
              <a:buFont typeface="+mj-lt"/>
              <a:buAutoNum type="arabicPeriod"/>
            </a:pPr>
            <a:r>
              <a:rPr lang="en-US" sz="2400" dirty="0">
                <a:latin typeface="Verdana" panose="020B0604030504040204" pitchFamily="34" charset="0"/>
                <a:ea typeface="Verdana" panose="020B0604030504040204" pitchFamily="34" charset="0"/>
              </a:rPr>
              <a:t>Select an installed voice or downloadable voice from the scroll list by tapping on the </a:t>
            </a:r>
            <a:r>
              <a:rPr lang="en-US" sz="2400" dirty="0">
                <a:solidFill>
                  <a:srgbClr val="FFFF00"/>
                </a:solidFill>
                <a:latin typeface="Verdana" panose="020B0604030504040204" pitchFamily="34" charset="0"/>
                <a:ea typeface="Verdana" panose="020B0604030504040204" pitchFamily="34" charset="0"/>
              </a:rPr>
              <a:t>Voice</a:t>
            </a:r>
            <a:r>
              <a:rPr lang="en-US" sz="2400" dirty="0">
                <a:latin typeface="Verdana" panose="020B0604030504040204" pitchFamily="34" charset="0"/>
                <a:ea typeface="Verdana" panose="020B0604030504040204" pitchFamily="34" charset="0"/>
              </a:rPr>
              <a:t> you prefer.</a:t>
            </a:r>
          </a:p>
          <a:p>
            <a:pPr fontAlgn="base">
              <a:buClr>
                <a:schemeClr val="tx1"/>
              </a:buClr>
              <a:buFont typeface="+mj-lt"/>
              <a:buAutoNum type="arabicPeriod"/>
            </a:pPr>
            <a:r>
              <a:rPr lang="en-US" sz="2400" dirty="0">
                <a:latin typeface="Verdana" panose="020B0604030504040204" pitchFamily="34" charset="0"/>
                <a:ea typeface="Verdana" panose="020B0604030504040204" pitchFamily="34" charset="0"/>
              </a:rPr>
              <a:t>Tap </a:t>
            </a:r>
            <a:r>
              <a:rPr lang="en-US" sz="2400" dirty="0">
                <a:solidFill>
                  <a:srgbClr val="FFFF00"/>
                </a:solidFill>
                <a:latin typeface="Verdana" panose="020B0604030504040204" pitchFamily="34" charset="0"/>
                <a:ea typeface="Verdana" panose="020B0604030504040204" pitchFamily="34" charset="0"/>
              </a:rPr>
              <a:t>Next.</a:t>
            </a:r>
          </a:p>
          <a:p>
            <a:pPr>
              <a:buClr>
                <a:schemeClr val="tx1"/>
              </a:buClr>
              <a:buFont typeface="+mj-lt"/>
              <a:buAutoNum type="arabicPeriod"/>
            </a:pPr>
            <a:r>
              <a:rPr lang="en-US" sz="2400" dirty="0">
                <a:latin typeface="Verdana" panose="020B0604030504040204" pitchFamily="34" charset="0"/>
                <a:ea typeface="Verdana" panose="020B0604030504040204" pitchFamily="34" charset="0"/>
              </a:rPr>
              <a:t>Tap </a:t>
            </a:r>
            <a:r>
              <a:rPr lang="en-US" sz="2400" dirty="0">
                <a:solidFill>
                  <a:srgbClr val="FFFF00"/>
                </a:solidFill>
                <a:latin typeface="Verdana" panose="020B0604030504040204" pitchFamily="34" charset="0"/>
                <a:ea typeface="Verdana" panose="020B0604030504040204" pitchFamily="34" charset="0"/>
              </a:rPr>
              <a:t>Finish</a:t>
            </a:r>
            <a:r>
              <a:rPr lang="en-US" sz="2400" dirty="0">
                <a:latin typeface="Verdana" panose="020B0604030504040204" pitchFamily="34" charset="0"/>
                <a:ea typeface="Verdana" panose="020B0604030504040204" pitchFamily="34" charset="0"/>
              </a:rPr>
              <a:t> to exit the Startup Wizard.</a:t>
            </a:r>
          </a:p>
        </p:txBody>
      </p:sp>
    </p:spTree>
    <p:custDataLst>
      <p:tags r:id="rId1"/>
    </p:custDataLst>
    <p:extLst>
      <p:ext uri="{BB962C8B-B14F-4D97-AF65-F5344CB8AC3E}">
        <p14:creationId xmlns:p14="http://schemas.microsoft.com/office/powerpoint/2010/main" val="344306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xfrm>
            <a:off x="591636" y="378950"/>
            <a:ext cx="10571998" cy="970450"/>
          </a:xfrm>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BACKUP AND RESTORE </a:t>
            </a:r>
          </a:p>
        </p:txBody>
      </p:sp>
      <p:pic>
        <p:nvPicPr>
          <p:cNvPr id="5122" name="Picture 2" descr="image of the Backups Menu with Dropbox integration toggle green for on.  ">
            <a:extLst>
              <a:ext uri="{FF2B5EF4-FFF2-40B4-BE49-F238E27FC236}">
                <a16:creationId xmlns:a16="http://schemas.microsoft.com/office/drawing/2014/main" id="{9A146004-9EE1-4D3D-BC58-6A104F51141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380308" y="2292154"/>
            <a:ext cx="2088106" cy="434130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3684895" y="2402513"/>
            <a:ext cx="8265367" cy="4076537"/>
          </a:xfrm>
        </p:spPr>
        <p:txBody>
          <a:bodyPr>
            <a:noAutofit/>
          </a:bodyPr>
          <a:lstStyle/>
          <a:p>
            <a:pPr marL="0" indent="0">
              <a:spcBef>
                <a:spcPts val="400"/>
              </a:spcBef>
              <a:spcAft>
                <a:spcPts val="400"/>
              </a:spcAft>
              <a:buNone/>
            </a:pPr>
            <a:r>
              <a:rPr lang="en-US" sz="2800" dirty="0">
                <a:latin typeface="Verdana" panose="020B0604030504040204" pitchFamily="34" charset="0"/>
                <a:ea typeface="Verdana" panose="020B0604030504040204" pitchFamily="34" charset="0"/>
              </a:rPr>
              <a:t>It is important to regularly make backups to store outside of your device. </a:t>
            </a:r>
          </a:p>
          <a:p>
            <a:pPr>
              <a:spcBef>
                <a:spcPts val="400"/>
              </a:spcBef>
              <a:spcAft>
                <a:spcPts val="400"/>
              </a:spcAft>
              <a:buFont typeface="Arial" panose="020B0604020202020204" pitchFamily="34" charset="0"/>
              <a:buChar char="•"/>
            </a:pPr>
            <a:r>
              <a:rPr lang="en-US" sz="2800" dirty="0">
                <a:latin typeface="Verdana" panose="020B0604030504040204" pitchFamily="34" charset="0"/>
                <a:ea typeface="Verdana" panose="020B0604030504040204" pitchFamily="34" charset="0"/>
              </a:rPr>
              <a:t>There are multiple options for backing up and restoring previous backups of the device. </a:t>
            </a:r>
          </a:p>
          <a:p>
            <a:pPr marL="0" indent="0">
              <a:spcBef>
                <a:spcPts val="400"/>
              </a:spcBef>
              <a:spcAft>
                <a:spcPts val="400"/>
              </a:spcAft>
              <a:buNone/>
            </a:pPr>
            <a:br>
              <a:rPr lang="en-US" sz="2600" dirty="0"/>
            </a:br>
            <a:endParaRPr lang="en-US" sz="2600"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2922666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xfrm>
            <a:off x="395785" y="447187"/>
            <a:ext cx="10986213" cy="1400273"/>
          </a:xfrm>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EXPORTING BACKUPS </a:t>
            </a:r>
            <a:br>
              <a:rPr lang="en-US" sz="4400" dirty="0">
                <a:latin typeface="Verdana" panose="020B0604030504040204" pitchFamily="34" charset="0"/>
                <a:ea typeface="Verdana" panose="020B0604030504040204" pitchFamily="34" charset="0"/>
              </a:rPr>
            </a:br>
            <a:endParaRPr lang="en-US" sz="4400" dirty="0">
              <a:latin typeface="Verdana" panose="020B0604030504040204" pitchFamily="34" charset="0"/>
              <a:ea typeface="Verdana" panose="020B0604030504040204" pitchFamily="34" charset="0"/>
            </a:endParaRPr>
          </a:p>
        </p:txBody>
      </p:sp>
      <p:pic>
        <p:nvPicPr>
          <p:cNvPr id="6146" name="Picture 2" descr="image from the User guide save and restore section. First looking at the Backup menu, then the Export backup menu, to the export to dropbox feature.">
            <a:hlinkClick r:id="rId4"/>
            <a:extLst>
              <a:ext uri="{FF2B5EF4-FFF2-40B4-BE49-F238E27FC236}">
                <a16:creationId xmlns:a16="http://schemas.microsoft.com/office/drawing/2014/main" id="{AA0F11DF-E3D2-4057-943F-06C8E78EE334}"/>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158362" y="2419318"/>
            <a:ext cx="5464982" cy="322775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5888891" y="2419318"/>
            <a:ext cx="5977484" cy="3645580"/>
          </a:xfrm>
        </p:spPr>
        <p:txBody>
          <a:bodyPr>
            <a:noAutofit/>
          </a:bodyPr>
          <a:lstStyle/>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Regularly export backups to avoid losing application customizations. </a:t>
            </a:r>
          </a:p>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To Backup to Dropbox, a </a:t>
            </a:r>
            <a:r>
              <a:rPr lang="en-US" sz="2800" dirty="0">
                <a:solidFill>
                  <a:srgbClr val="FFFF00"/>
                </a:solidFill>
                <a:latin typeface="Verdana" panose="020B0604030504040204" pitchFamily="34" charset="0"/>
                <a:ea typeface="Verdana" panose="020B0604030504040204" pitchFamily="34" charset="0"/>
              </a:rPr>
              <a:t>Dropbox account </a:t>
            </a:r>
            <a:r>
              <a:rPr lang="en-US" sz="2800" dirty="0">
                <a:latin typeface="Verdana" panose="020B0604030504040204" pitchFamily="34" charset="0"/>
                <a:ea typeface="Verdana" panose="020B0604030504040204" pitchFamily="34" charset="0"/>
              </a:rPr>
              <a:t>must already be created on the device within the Dropbox app.</a:t>
            </a:r>
          </a:p>
        </p:txBody>
      </p:sp>
    </p:spTree>
    <p:custDataLst>
      <p:tags r:id="rId1"/>
    </p:custDataLst>
    <p:extLst>
      <p:ext uri="{BB962C8B-B14F-4D97-AF65-F5344CB8AC3E}">
        <p14:creationId xmlns:p14="http://schemas.microsoft.com/office/powerpoint/2010/main" val="423541618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xfrm>
            <a:off x="395785" y="447187"/>
            <a:ext cx="10986213" cy="1829482"/>
          </a:xfrm>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IMPORTING AND RESTORING BACKUPS </a:t>
            </a:r>
            <a:br>
              <a:rPr lang="en-US" sz="4400" dirty="0">
                <a:latin typeface="Verdana" panose="020B0604030504040204" pitchFamily="34" charset="0"/>
                <a:ea typeface="Verdana" panose="020B0604030504040204" pitchFamily="34" charset="0"/>
              </a:rPr>
            </a:br>
            <a:endParaRPr lang="en-US" sz="4400" dirty="0">
              <a:latin typeface="Verdana" panose="020B0604030504040204" pitchFamily="34" charset="0"/>
              <a:ea typeface="Verdana" panose="020B0604030504040204" pitchFamily="34" charset="0"/>
            </a:endParaRPr>
          </a:p>
        </p:txBody>
      </p:sp>
      <p:pic>
        <p:nvPicPr>
          <p:cNvPr id="6146" name="Picture 2" descr="image from the User guide save and restore section. First looking at the Backup menu, then the Export backup menu, to the export to dropbox feature.">
            <a:hlinkClick r:id="rId4"/>
            <a:extLst>
              <a:ext uri="{FF2B5EF4-FFF2-40B4-BE49-F238E27FC236}">
                <a16:creationId xmlns:a16="http://schemas.microsoft.com/office/drawing/2014/main" id="{AA0F11DF-E3D2-4057-943F-06C8E78EE334}"/>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158362" y="2549946"/>
            <a:ext cx="5464982" cy="322775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5623344" y="1847461"/>
            <a:ext cx="6568655" cy="5010539"/>
          </a:xfrm>
        </p:spPr>
        <p:txBody>
          <a:bodyPr>
            <a:noAutofit/>
          </a:bodyPr>
          <a:lstStyle/>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Import and restore a backup from Dropbox and Google Drive. </a:t>
            </a:r>
          </a:p>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More information regarding backups available at: </a:t>
            </a:r>
          </a:p>
          <a:p>
            <a:pPr marL="350838" indent="0">
              <a:buNone/>
            </a:pPr>
            <a:r>
              <a:rPr lang="en-US" sz="2600" dirty="0">
                <a:latin typeface="Verdana" panose="020B0604030504040204" pitchFamily="34" charset="0"/>
                <a:ea typeface="Verdana" panose="020B0604030504040204" pitchFamily="34" charset="0"/>
              </a:rPr>
              <a:t>https://download.assistiveware.com/proloquo4text/files/Proloquo4Text_Save_and_Restore_Backups_using_Dropbox.pdf</a:t>
            </a:r>
          </a:p>
          <a:p>
            <a:pPr>
              <a:buFont typeface="Arial" panose="020B0604020202020204" pitchFamily="34" charset="0"/>
              <a:buChar char="•"/>
            </a:pPr>
            <a:endParaRPr lang="en-US" sz="3200"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112324685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90E359-9333-4945-B694-A7932397451B}"/>
              </a:ext>
            </a:extLst>
          </p:cNvPr>
          <p:cNvSpPr>
            <a:spLocks noGrp="1"/>
          </p:cNvSpPr>
          <p:nvPr>
            <p:ph type="ctrTitle"/>
          </p:nvPr>
        </p:nvSpPr>
        <p:spPr>
          <a:xfrm>
            <a:off x="754828" y="1462795"/>
            <a:ext cx="10409041" cy="1309293"/>
          </a:xfrm>
        </p:spPr>
        <p:txBody>
          <a:bodyPr/>
          <a:lstStyle/>
          <a:p>
            <a:r>
              <a:rPr lang="en-US" dirty="0">
                <a:latin typeface="Verdana" panose="020B0604030504040204" pitchFamily="34" charset="0"/>
                <a:ea typeface="Verdana" panose="020B0604030504040204" pitchFamily="34" charset="0"/>
              </a:rPr>
              <a:t>Let’s try out the features</a:t>
            </a:r>
          </a:p>
        </p:txBody>
      </p:sp>
    </p:spTree>
    <p:custDataLst>
      <p:tags r:id="rId1"/>
    </p:custDataLst>
    <p:extLst>
      <p:ext uri="{BB962C8B-B14F-4D97-AF65-F5344CB8AC3E}">
        <p14:creationId xmlns:p14="http://schemas.microsoft.com/office/powerpoint/2010/main" val="477048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79A22C51-AD0C-459D-8A2F-87F7DC8E3436}"/>
              </a:ext>
            </a:extLst>
          </p:cNvPr>
          <p:cNvSpPr>
            <a:spLocks noGrp="1"/>
          </p:cNvSpPr>
          <p:nvPr>
            <p:ph type="title"/>
          </p:nvPr>
        </p:nvSpPr>
        <p:spPr>
          <a:xfrm>
            <a:off x="476440" y="324095"/>
            <a:ext cx="11239119" cy="1469535"/>
          </a:xfrm>
        </p:spPr>
        <p:txBody>
          <a:bodyPr/>
          <a:lstStyle/>
          <a:p>
            <a:r>
              <a:rPr lang="en-US" sz="4200" dirty="0">
                <a:latin typeface="Verdana" panose="020B0604030504040204" pitchFamily="34" charset="0"/>
                <a:ea typeface="Verdana" panose="020B0604030504040204" pitchFamily="34" charset="0"/>
              </a:rPr>
              <a:t>COMMUNICATION</a:t>
            </a:r>
            <a:br>
              <a:rPr lang="en-US" sz="4200" dirty="0">
                <a:latin typeface="Verdana" panose="020B0604030504040204" pitchFamily="34" charset="0"/>
                <a:ea typeface="Verdana" panose="020B0604030504040204" pitchFamily="34" charset="0"/>
              </a:rPr>
            </a:br>
            <a:r>
              <a:rPr lang="en-US" sz="4200" dirty="0">
                <a:latin typeface="Verdana" panose="020B0604030504040204" pitchFamily="34" charset="0"/>
                <a:ea typeface="Verdana" panose="020B0604030504040204" pitchFamily="34" charset="0"/>
              </a:rPr>
              <a:t>OVER ANY SPEAKERPHONE</a:t>
            </a:r>
          </a:p>
        </p:txBody>
      </p:sp>
      <p:pic>
        <p:nvPicPr>
          <p:cNvPr id="6" name="Content Placeholder 5" descr="Image shows a iPad mounted to a wheelchair and a cell phone mounted on the left handle of the wheelchair.  A women is sitting in the wheelchair preparing to make a call with her iPad.">
            <a:extLst>
              <a:ext uri="{FF2B5EF4-FFF2-40B4-BE49-F238E27FC236}">
                <a16:creationId xmlns:a16="http://schemas.microsoft.com/office/drawing/2014/main" id="{6EC2FD8A-922E-4016-AB77-086B857360AF}"/>
              </a:ext>
            </a:extLst>
          </p:cNvPr>
          <p:cNvPicPr>
            <a:picLocks noGrp="1" noChangeAspect="1"/>
          </p:cNvPicPr>
          <p:nvPr>
            <p:ph idx="1"/>
          </p:nvPr>
        </p:nvPicPr>
        <p:blipFill>
          <a:blip r:embed="rId4"/>
          <a:stretch>
            <a:fillRect/>
          </a:stretch>
        </p:blipFill>
        <p:spPr>
          <a:xfrm>
            <a:off x="3716235" y="2197804"/>
            <a:ext cx="6287574" cy="4336101"/>
          </a:xfrm>
        </p:spPr>
      </p:pic>
    </p:spTree>
    <p:custDataLst>
      <p:tags r:id="rId1"/>
    </p:custDataLst>
    <p:extLst>
      <p:ext uri="{BB962C8B-B14F-4D97-AF65-F5344CB8AC3E}">
        <p14:creationId xmlns:p14="http://schemas.microsoft.com/office/powerpoint/2010/main" val="1448929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92C212F0-375C-4771-BAC5-6AAE6A1DC602}"/>
              </a:ext>
            </a:extLst>
          </p:cNvPr>
          <p:cNvSpPr>
            <a:spLocks noGrp="1"/>
          </p:cNvSpPr>
          <p:nvPr>
            <p:ph type="title"/>
          </p:nvPr>
        </p:nvSpPr>
        <p:spPr>
          <a:xfrm>
            <a:off x="490518" y="177420"/>
            <a:ext cx="12039640" cy="1509537"/>
          </a:xfrm>
        </p:spPr>
        <p:txBody>
          <a:bodyPr/>
          <a:lstStyle/>
          <a:p>
            <a:r>
              <a:rPr lang="en-US" sz="4400" dirty="0">
                <a:latin typeface="Verdana" panose="020B0604030504040204" pitchFamily="34" charset="0"/>
                <a:ea typeface="Verdana" panose="020B0604030504040204" pitchFamily="34" charset="0"/>
              </a:rPr>
              <a:t>IN-PERSON VS.</a:t>
            </a:r>
            <a:br>
              <a:rPr lang="en-US" sz="4400" dirty="0">
                <a:latin typeface="Verdana" panose="020B0604030504040204" pitchFamily="34" charset="0"/>
                <a:ea typeface="Verdana" panose="020B0604030504040204" pitchFamily="34" charset="0"/>
              </a:rPr>
            </a:br>
            <a:r>
              <a:rPr lang="en-US" sz="4400" dirty="0">
                <a:latin typeface="Verdana" panose="020B0604030504040204" pitchFamily="34" charset="0"/>
                <a:ea typeface="Verdana" panose="020B0604030504040204" pitchFamily="34" charset="0"/>
              </a:rPr>
              <a:t>DISTANCE COMMUNICATION</a:t>
            </a:r>
          </a:p>
        </p:txBody>
      </p:sp>
      <p:pic>
        <p:nvPicPr>
          <p:cNvPr id="8" name="Content Placeholder 7" descr="Image is two females face to face one standing behind a desk the other in a wheel chair having a conversation.">
            <a:extLst>
              <a:ext uri="{FF2B5EF4-FFF2-40B4-BE49-F238E27FC236}">
                <a16:creationId xmlns:a16="http://schemas.microsoft.com/office/drawing/2014/main" id="{F5AAC209-CECA-4300-B51D-09DCC3192A24}"/>
              </a:ext>
            </a:extLst>
          </p:cNvPr>
          <p:cNvPicPr>
            <a:picLocks noGrp="1" noChangeAspect="1"/>
          </p:cNvPicPr>
          <p:nvPr>
            <p:ph sz="half" idx="2"/>
          </p:nvPr>
        </p:nvPicPr>
        <p:blipFill>
          <a:blip r:embed="rId4"/>
          <a:stretch>
            <a:fillRect/>
          </a:stretch>
        </p:blipFill>
        <p:spPr>
          <a:xfrm>
            <a:off x="275190" y="2396979"/>
            <a:ext cx="5529302" cy="3771809"/>
          </a:xfrm>
        </p:spPr>
      </p:pic>
      <p:pic>
        <p:nvPicPr>
          <p:cNvPr id="5" name="Content Placeholder 4" descr="Image shows a iPad mounted to a wheelchair and a cell phone mounted on the left handle of the wheelchair.  A women is sitting in the wheelchair preparing to make a call with her iPad.">
            <a:extLst>
              <a:ext uri="{FF2B5EF4-FFF2-40B4-BE49-F238E27FC236}">
                <a16:creationId xmlns:a16="http://schemas.microsoft.com/office/drawing/2014/main" id="{AE141A07-8FCE-42D6-BEE3-B4A0CD335264}"/>
              </a:ext>
            </a:extLst>
          </p:cNvPr>
          <p:cNvPicPr>
            <a:picLocks noGrp="1" noChangeAspect="1"/>
          </p:cNvPicPr>
          <p:nvPr>
            <p:ph sz="half" idx="1"/>
          </p:nvPr>
        </p:nvPicPr>
        <p:blipFill>
          <a:blip r:embed="rId5"/>
          <a:stretch>
            <a:fillRect/>
          </a:stretch>
        </p:blipFill>
        <p:spPr>
          <a:xfrm>
            <a:off x="6570336" y="2481698"/>
            <a:ext cx="5346474" cy="3687090"/>
          </a:xfrm>
        </p:spPr>
      </p:pic>
    </p:spTree>
    <p:custDataLst>
      <p:tags r:id="rId1"/>
    </p:custDataLst>
    <p:extLst>
      <p:ext uri="{BB962C8B-B14F-4D97-AF65-F5344CB8AC3E}">
        <p14:creationId xmlns:p14="http://schemas.microsoft.com/office/powerpoint/2010/main" val="2162592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92C212F0-375C-4771-BAC5-6AAE6A1DC602}"/>
              </a:ext>
            </a:extLst>
          </p:cNvPr>
          <p:cNvSpPr>
            <a:spLocks noGrp="1"/>
          </p:cNvSpPr>
          <p:nvPr>
            <p:ph type="title"/>
          </p:nvPr>
        </p:nvSpPr>
        <p:spPr>
          <a:xfrm>
            <a:off x="409432" y="340464"/>
            <a:ext cx="10571998" cy="970450"/>
          </a:xfrm>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YOU CAN HEAR ME &amp; SEE ME</a:t>
            </a:r>
          </a:p>
        </p:txBody>
      </p:sp>
      <p:pic>
        <p:nvPicPr>
          <p:cNvPr id="5" name="Content Placeholder 4" descr="Image is two females face to face one standing behind a desk the other in a wheel chair having a conversation.">
            <a:extLst>
              <a:ext uri="{FF2B5EF4-FFF2-40B4-BE49-F238E27FC236}">
                <a16:creationId xmlns:a16="http://schemas.microsoft.com/office/drawing/2014/main" id="{125CA6AE-CFAB-406C-A350-B1CEE5D1774D}"/>
              </a:ext>
            </a:extLst>
          </p:cNvPr>
          <p:cNvPicPr>
            <a:picLocks noGrp="1" noChangeAspect="1"/>
          </p:cNvPicPr>
          <p:nvPr>
            <p:ph sz="half" idx="1"/>
          </p:nvPr>
        </p:nvPicPr>
        <p:blipFill>
          <a:blip r:embed="rId4"/>
          <a:stretch>
            <a:fillRect/>
          </a:stretch>
        </p:blipFill>
        <p:spPr>
          <a:xfrm>
            <a:off x="409432" y="2393547"/>
            <a:ext cx="5594493" cy="3775241"/>
          </a:xfrm>
        </p:spPr>
      </p:pic>
      <p:sp>
        <p:nvSpPr>
          <p:cNvPr id="6" name="Content Placeholder 5">
            <a:extLst>
              <a:ext uri="{FF2B5EF4-FFF2-40B4-BE49-F238E27FC236}">
                <a16:creationId xmlns:a16="http://schemas.microsoft.com/office/drawing/2014/main" id="{33DAEC11-3ECC-4DC3-931F-F993CA6E1B3B}"/>
              </a:ext>
            </a:extLst>
          </p:cNvPr>
          <p:cNvSpPr>
            <a:spLocks noGrp="1"/>
          </p:cNvSpPr>
          <p:nvPr>
            <p:ph sz="half" idx="2"/>
          </p:nvPr>
        </p:nvSpPr>
        <p:spPr>
          <a:xfrm>
            <a:off x="6351188" y="340464"/>
            <a:ext cx="5194583" cy="5691847"/>
          </a:xfrm>
        </p:spPr>
        <p:txBody>
          <a:bodyPr>
            <a:noAutofit/>
          </a:bodyPr>
          <a:lstStyle/>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Vocalizations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Context</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Communication device</a:t>
            </a:r>
          </a:p>
        </p:txBody>
      </p:sp>
    </p:spTree>
    <p:custDataLst>
      <p:tags r:id="rId1"/>
    </p:custDataLst>
    <p:extLst>
      <p:ext uri="{BB962C8B-B14F-4D97-AF65-F5344CB8AC3E}">
        <p14:creationId xmlns:p14="http://schemas.microsoft.com/office/powerpoint/2010/main" val="2394309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92C212F0-375C-4771-BAC5-6AAE6A1DC602}"/>
              </a:ext>
            </a:extLst>
          </p:cNvPr>
          <p:cNvSpPr>
            <a:spLocks noGrp="1"/>
          </p:cNvSpPr>
          <p:nvPr>
            <p:ph type="title"/>
          </p:nvPr>
        </p:nvSpPr>
        <p:spPr>
          <a:xfrm>
            <a:off x="473087" y="375248"/>
            <a:ext cx="10571998" cy="970450"/>
          </a:xfrm>
        </p:spPr>
        <p:txBody>
          <a:bodyPr/>
          <a:lstStyle/>
          <a:p>
            <a:r>
              <a:rPr lang="en-US" sz="4400" dirty="0">
                <a:latin typeface="Verdana" panose="020B0604030504040204" pitchFamily="34" charset="0"/>
                <a:ea typeface="Verdana" panose="020B0604030504040204" pitchFamily="34" charset="0"/>
              </a:rPr>
              <a:t>YOU CAN ONLY HEAR ME</a:t>
            </a:r>
          </a:p>
        </p:txBody>
      </p:sp>
      <p:sp>
        <p:nvSpPr>
          <p:cNvPr id="8" name="Content Placeholder 5">
            <a:extLst>
              <a:ext uri="{FF2B5EF4-FFF2-40B4-BE49-F238E27FC236}">
                <a16:creationId xmlns:a16="http://schemas.microsoft.com/office/drawing/2014/main" id="{477D5FF9-7220-4173-BEDD-35C371062C6C}"/>
              </a:ext>
            </a:extLst>
          </p:cNvPr>
          <p:cNvSpPr>
            <a:spLocks noGrp="1"/>
          </p:cNvSpPr>
          <p:nvPr>
            <p:ph sz="half" idx="2"/>
          </p:nvPr>
        </p:nvSpPr>
        <p:spPr>
          <a:xfrm>
            <a:off x="6257347" y="2522869"/>
            <a:ext cx="5194300" cy="3638550"/>
          </a:xfrm>
        </p:spPr>
        <p:txBody>
          <a:bodyPr>
            <a:noAutofit/>
          </a:bodyPr>
          <a:lstStyle/>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Signs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Facial expressions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Gestures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Vocalizations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Context</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Communication device</a:t>
            </a:r>
          </a:p>
        </p:txBody>
      </p:sp>
      <p:pic>
        <p:nvPicPr>
          <p:cNvPr id="7" name="Content Placeholder 6" descr="Image shows a iPad mounted to a wheelchair and a cell phone mounted on the left handle of the wheelchair.  A women is sitting in the wheelchair preparing to make a call with her iPad.">
            <a:extLst>
              <a:ext uri="{FF2B5EF4-FFF2-40B4-BE49-F238E27FC236}">
                <a16:creationId xmlns:a16="http://schemas.microsoft.com/office/drawing/2014/main" id="{0DEAE7B6-949F-44DF-AF34-E7FEBE92514D}"/>
              </a:ext>
            </a:extLst>
          </p:cNvPr>
          <p:cNvPicPr>
            <a:picLocks noGrp="1" noChangeAspect="1"/>
          </p:cNvPicPr>
          <p:nvPr>
            <p:ph sz="half" idx="1"/>
          </p:nvPr>
        </p:nvPicPr>
        <p:blipFill>
          <a:blip r:embed="rId4"/>
          <a:stretch>
            <a:fillRect/>
          </a:stretch>
        </p:blipFill>
        <p:spPr>
          <a:xfrm>
            <a:off x="554706" y="2459566"/>
            <a:ext cx="5459674" cy="3765156"/>
          </a:xfrm>
        </p:spPr>
      </p:pic>
    </p:spTree>
    <p:custDataLst>
      <p:tags r:id="rId1"/>
    </p:custDataLst>
    <p:extLst>
      <p:ext uri="{BB962C8B-B14F-4D97-AF65-F5344CB8AC3E}">
        <p14:creationId xmlns:p14="http://schemas.microsoft.com/office/powerpoint/2010/main" val="301543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700"/>
                                  </p:stCondLst>
                                  <p:childTnLst>
                                    <p:set>
                                      <p:cBhvr>
                                        <p:cTn id="6" dur="1" fill="hold">
                                          <p:stCondLst>
                                            <p:cond delay="0"/>
                                          </p:stCondLst>
                                        </p:cTn>
                                        <p:tgtEl>
                                          <p:spTgt spid="8">
                                            <p:txEl>
                                              <p:pRg st="1" end="1"/>
                                            </p:txEl>
                                          </p:spTgt>
                                        </p:tgtEl>
                                        <p:attrNameLst>
                                          <p:attrName>style.visibility</p:attrName>
                                        </p:attrNameLst>
                                      </p:cBhvr>
                                      <p:to>
                                        <p:strVal val="hidden"/>
                                      </p:to>
                                    </p:set>
                                  </p:childTnLst>
                                </p:cTn>
                              </p:par>
                              <p:par>
                                <p:cTn id="7" presetID="1" presetClass="exit" presetSubtype="0" fill="hold" nodeType="withEffect">
                                  <p:stCondLst>
                                    <p:cond delay="700"/>
                                  </p:stCondLst>
                                  <p:childTnLst>
                                    <p:set>
                                      <p:cBhvr>
                                        <p:cTn id="8" dur="1" fill="hold">
                                          <p:stCondLst>
                                            <p:cond delay="0"/>
                                          </p:stCondLst>
                                        </p:cTn>
                                        <p:tgtEl>
                                          <p:spTgt spid="8">
                                            <p:txEl>
                                              <p:pRg st="0" end="0"/>
                                            </p:txEl>
                                          </p:spTgt>
                                        </p:tgtEl>
                                        <p:attrNameLst>
                                          <p:attrName>style.visibility</p:attrName>
                                        </p:attrNameLst>
                                      </p:cBhvr>
                                      <p:to>
                                        <p:strVal val="hidden"/>
                                      </p:to>
                                    </p:set>
                                  </p:childTnLst>
                                </p:cTn>
                              </p:par>
                              <p:par>
                                <p:cTn id="9" presetID="1" presetClass="exit" presetSubtype="0" fill="hold" nodeType="withEffect">
                                  <p:stCondLst>
                                    <p:cond delay="700"/>
                                  </p:stCondLst>
                                  <p:childTnLst>
                                    <p:set>
                                      <p:cBhvr>
                                        <p:cTn id="10" dur="1" fill="hold">
                                          <p:stCondLst>
                                            <p:cond delay="0"/>
                                          </p:stCondLst>
                                        </p:cTn>
                                        <p:tgtEl>
                                          <p:spTgt spid="8">
                                            <p:txEl>
                                              <p:pRg st="2" end="2"/>
                                            </p:txEl>
                                          </p:spTgt>
                                        </p:tgtEl>
                                        <p:attrNameLst>
                                          <p:attrName>style.visibility</p:attrName>
                                        </p:attrNameLst>
                                      </p:cBhvr>
                                      <p:to>
                                        <p:strVal val="hidden"/>
                                      </p:to>
                                    </p:set>
                                  </p:childTnLst>
                                </p:cTn>
                              </p:par>
                              <p:par>
                                <p:cTn id="11" presetID="1" presetClass="exit" presetSubtype="0" fill="hold" nodeType="withEffect">
                                  <p:stCondLst>
                                    <p:cond delay="700"/>
                                  </p:stCondLst>
                                  <p:childTnLst>
                                    <p:set>
                                      <p:cBhvr>
                                        <p:cTn id="12" dur="1" fill="hold">
                                          <p:stCondLst>
                                            <p:cond delay="0"/>
                                          </p:stCondLst>
                                        </p:cTn>
                                        <p:tgtEl>
                                          <p:spTgt spid="8">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A8D5896-508E-41E8-8CAB-2BFA7C5C1692}"/>
              </a:ext>
            </a:extLst>
          </p:cNvPr>
          <p:cNvSpPr>
            <a:spLocks noGrp="1"/>
          </p:cNvSpPr>
          <p:nvPr>
            <p:ph type="title"/>
          </p:nvPr>
        </p:nvSpPr>
        <p:spPr>
          <a:xfrm>
            <a:off x="574026" y="373446"/>
            <a:ext cx="10571998" cy="970450"/>
          </a:xfrm>
        </p:spPr>
        <p:txBody>
          <a:bodyPr/>
          <a:lstStyle/>
          <a:p>
            <a:r>
              <a:rPr lang="en-US" sz="4400" dirty="0">
                <a:latin typeface="Verdana" panose="020B0604030504040204" pitchFamily="34" charset="0"/>
                <a:ea typeface="Verdana" panose="020B0604030504040204" pitchFamily="34" charset="0"/>
              </a:rPr>
              <a:t>PURPOSE OF A PHONE SCRIPT</a:t>
            </a:r>
          </a:p>
        </p:txBody>
      </p:sp>
      <p:pic>
        <p:nvPicPr>
          <p:cNvPr id="6" name="Content Placeholder 5" descr="Image is of a female sitting at a table using her iPad with a communication app">
            <a:extLst>
              <a:ext uri="{FF2B5EF4-FFF2-40B4-BE49-F238E27FC236}">
                <a16:creationId xmlns:a16="http://schemas.microsoft.com/office/drawing/2014/main" id="{932B7D52-1011-48A0-A0A8-32DA1F81D193}"/>
              </a:ext>
            </a:extLst>
          </p:cNvPr>
          <p:cNvPicPr>
            <a:picLocks noGrp="1" noChangeAspect="1"/>
          </p:cNvPicPr>
          <p:nvPr>
            <p:ph sz="half" idx="2"/>
          </p:nvPr>
        </p:nvPicPr>
        <p:blipFill>
          <a:blip r:embed="rId4"/>
          <a:stretch>
            <a:fillRect/>
          </a:stretch>
        </p:blipFill>
        <p:spPr>
          <a:xfrm>
            <a:off x="686726" y="2402169"/>
            <a:ext cx="4990301" cy="3888740"/>
          </a:xfrm>
        </p:spPr>
      </p:pic>
      <p:sp>
        <p:nvSpPr>
          <p:cNvPr id="3" name="Content Placeholder 2">
            <a:extLst>
              <a:ext uri="{FF2B5EF4-FFF2-40B4-BE49-F238E27FC236}">
                <a16:creationId xmlns:a16="http://schemas.microsoft.com/office/drawing/2014/main" id="{80EAE37B-1467-4844-8015-73079390BA65}"/>
              </a:ext>
            </a:extLst>
          </p:cNvPr>
          <p:cNvSpPr>
            <a:spLocks noGrp="1"/>
          </p:cNvSpPr>
          <p:nvPr>
            <p:ph sz="half" idx="1"/>
          </p:nvPr>
        </p:nvSpPr>
        <p:spPr>
          <a:xfrm>
            <a:off x="6514974" y="2402169"/>
            <a:ext cx="5185873" cy="3888953"/>
          </a:xfrm>
        </p:spPr>
        <p:txBody>
          <a:bodyPr>
            <a:normAutofit fontScale="92500" lnSpcReduction="20000"/>
          </a:bodyPr>
          <a:lstStyle/>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Speed up communication</a:t>
            </a:r>
          </a:p>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Get the main point across accurately</a:t>
            </a:r>
          </a:p>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Control the conversation</a:t>
            </a:r>
          </a:p>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Repair conversation breakdowns</a:t>
            </a:r>
          </a:p>
        </p:txBody>
      </p:sp>
    </p:spTree>
    <p:custDataLst>
      <p:tags r:id="rId1"/>
    </p:custDataLst>
    <p:extLst>
      <p:ext uri="{BB962C8B-B14F-4D97-AF65-F5344CB8AC3E}">
        <p14:creationId xmlns:p14="http://schemas.microsoft.com/office/powerpoint/2010/main" val="37971214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A8D5896-508E-41E8-8CAB-2BFA7C5C1692}"/>
              </a:ext>
            </a:extLst>
          </p:cNvPr>
          <p:cNvSpPr>
            <a:spLocks noGrp="1"/>
          </p:cNvSpPr>
          <p:nvPr>
            <p:ph type="title"/>
          </p:nvPr>
        </p:nvSpPr>
        <p:spPr/>
        <p:txBody>
          <a:bodyPr/>
          <a:lstStyle/>
          <a:p>
            <a:r>
              <a:rPr lang="en-US" sz="4400" dirty="0">
                <a:latin typeface="Verdana" panose="020B0604030504040204" pitchFamily="34" charset="0"/>
                <a:ea typeface="Verdana" panose="020B0604030504040204" pitchFamily="34" charset="0"/>
              </a:rPr>
              <a:t>CONTENTS OF A PHONE SCRIPT</a:t>
            </a:r>
          </a:p>
        </p:txBody>
      </p:sp>
      <p:pic>
        <p:nvPicPr>
          <p:cNvPr id="1026" name="Picture 2" descr="image of the text pad in the middle of the phone calls and quick talk tabs.">
            <a:extLst>
              <a:ext uri="{FF2B5EF4-FFF2-40B4-BE49-F238E27FC236}">
                <a16:creationId xmlns:a16="http://schemas.microsoft.com/office/drawing/2014/main" id="{33967AA5-50FE-4F40-84E3-D5D12AAB8B0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98993" y="2428347"/>
            <a:ext cx="5187658" cy="38907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0EAE37B-1467-4844-8015-73079390BA65}"/>
              </a:ext>
            </a:extLst>
          </p:cNvPr>
          <p:cNvSpPr>
            <a:spLocks noGrp="1"/>
          </p:cNvSpPr>
          <p:nvPr>
            <p:ph sz="half" idx="1"/>
          </p:nvPr>
        </p:nvSpPr>
        <p:spPr>
          <a:xfrm>
            <a:off x="5936776" y="2428347"/>
            <a:ext cx="5656231" cy="3180884"/>
          </a:xfrm>
        </p:spPr>
        <p:txBody>
          <a:bodyPr>
            <a:normAutofit/>
          </a:bodyPr>
          <a:lstStyle/>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Manage the call</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Greetings &amp; Closings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Repair breakdowns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Share the main message</a:t>
            </a:r>
          </a:p>
        </p:txBody>
      </p:sp>
    </p:spTree>
    <p:custDataLst>
      <p:tags r:id="rId1"/>
    </p:custDataLst>
    <p:extLst>
      <p:ext uri="{BB962C8B-B14F-4D97-AF65-F5344CB8AC3E}">
        <p14:creationId xmlns:p14="http://schemas.microsoft.com/office/powerpoint/2010/main" val="127210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r="14400000">
              <a:srgbClr val="000000">
                <a:alpha val="60000"/>
              </a:srgbClr>
            </a:outerShdw>
          </a:effectLst>
        </p:spPr>
        <p:txBody>
          <a:bodyPr vert="horz" lIns="91440" tIns="45720" rIns="91440" bIns="45720" rtlCol="0" anchor="b">
            <a:noAutofit/>
          </a:bodyPr>
          <a:lstStyle/>
          <a:p>
            <a:r>
              <a:rPr lang="en-US" sz="4200" dirty="0">
                <a:latin typeface="Verdana" panose="020B0604030504040204" pitchFamily="34" charset="0"/>
                <a:ea typeface="Verdana" panose="020B0604030504040204" pitchFamily="34" charset="0"/>
              </a:rPr>
              <a:t>LEARNING OBJECTIVES</a:t>
            </a:r>
          </a:p>
        </p:txBody>
      </p:sp>
      <p:sp>
        <p:nvSpPr>
          <p:cNvPr id="3" name="Content Placeholder 2"/>
          <p:cNvSpPr>
            <a:spLocks noGrp="1"/>
          </p:cNvSpPr>
          <p:nvPr>
            <p:ph idx="1"/>
          </p:nvPr>
        </p:nvSpPr>
        <p:spPr>
          <a:xfrm>
            <a:off x="368490" y="2691482"/>
            <a:ext cx="11300345" cy="3719330"/>
          </a:xfrm>
        </p:spPr>
        <p:txBody>
          <a:bodyPr>
            <a:noAutofit/>
          </a:bodyPr>
          <a:lstStyle/>
          <a:p>
            <a:pPr marL="0" indent="0">
              <a:buNone/>
            </a:pPr>
            <a:r>
              <a:rPr lang="en-US" sz="3200" dirty="0">
                <a:latin typeface="Verdana" panose="020B0604030504040204" pitchFamily="34" charset="0"/>
                <a:ea typeface="Verdana" panose="020B0604030504040204" pitchFamily="34" charset="0"/>
              </a:rPr>
              <a:t>By the end of the training, you will be able to:</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Identify individuals who would benefit from this app</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Set-up and personalize categories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Maximize use of the app for phone communication</a:t>
            </a:r>
          </a:p>
          <a:p>
            <a:endParaRPr lang="en-US" sz="3200" dirty="0"/>
          </a:p>
        </p:txBody>
      </p:sp>
    </p:spTree>
    <p:custDataLst>
      <p:tags r:id="rId1"/>
    </p:custDataLst>
    <p:extLst>
      <p:ext uri="{BB962C8B-B14F-4D97-AF65-F5344CB8AC3E}">
        <p14:creationId xmlns:p14="http://schemas.microsoft.com/office/powerpoint/2010/main" val="412001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724C-5B85-4ED9-A27C-F7F5480D1232}"/>
              </a:ext>
            </a:extLst>
          </p:cNvPr>
          <p:cNvSpPr>
            <a:spLocks noGrp="1"/>
          </p:cNvSpPr>
          <p:nvPr>
            <p:ph type="title"/>
          </p:nvPr>
        </p:nvSpPr>
        <p:spPr>
          <a:xfrm>
            <a:off x="618932" y="597314"/>
            <a:ext cx="10571998" cy="970450"/>
          </a:xfrm>
        </p:spPr>
        <p:txBody>
          <a:bodyPr/>
          <a:lstStyle/>
          <a:p>
            <a:r>
              <a:rPr lang="en-US" sz="4400" dirty="0">
                <a:latin typeface="Verdana" panose="020B0604030504040204" pitchFamily="34" charset="0"/>
                <a:ea typeface="Verdana" panose="020B0604030504040204" pitchFamily="34" charset="0"/>
              </a:rPr>
              <a:t>SENDING YOUR MESSAGE:  </a:t>
            </a:r>
            <a:br>
              <a:rPr lang="en-US" sz="4400" dirty="0">
                <a:latin typeface="Verdana" panose="020B0604030504040204" pitchFamily="34" charset="0"/>
                <a:ea typeface="Verdana" panose="020B0604030504040204" pitchFamily="34" charset="0"/>
              </a:rPr>
            </a:br>
            <a:r>
              <a:rPr lang="en-US" sz="4400" dirty="0">
                <a:latin typeface="Verdana" panose="020B0604030504040204" pitchFamily="34" charset="0"/>
                <a:ea typeface="Verdana" panose="020B0604030504040204" pitchFamily="34" charset="0"/>
              </a:rPr>
              <a:t>EMAIL &amp; SOCIAL MEDIA</a:t>
            </a:r>
          </a:p>
        </p:txBody>
      </p:sp>
      <p:pic>
        <p:nvPicPr>
          <p:cNvPr id="6" name="Content Placeholder 5" descr="Image is a screen shot showing the buttons to use to send a message by email or social media for the Proloquo4text app.">
            <a:extLst>
              <a:ext uri="{FF2B5EF4-FFF2-40B4-BE49-F238E27FC236}">
                <a16:creationId xmlns:a16="http://schemas.microsoft.com/office/drawing/2014/main" id="{172E057B-AFD9-4C22-A159-FE305981B181}"/>
              </a:ext>
            </a:extLst>
          </p:cNvPr>
          <p:cNvPicPr>
            <a:picLocks noGrp="1" noChangeAspect="1"/>
          </p:cNvPicPr>
          <p:nvPr>
            <p:ph sz="half" idx="1"/>
          </p:nvPr>
        </p:nvPicPr>
        <p:blipFill>
          <a:blip r:embed="rId4"/>
          <a:stretch>
            <a:fillRect/>
          </a:stretch>
        </p:blipFill>
        <p:spPr>
          <a:xfrm>
            <a:off x="319547" y="2493073"/>
            <a:ext cx="4785021" cy="3607475"/>
          </a:xfrm>
        </p:spPr>
      </p:pic>
      <p:sp>
        <p:nvSpPr>
          <p:cNvPr id="3" name="Content Placeholder 2">
            <a:extLst>
              <a:ext uri="{FF2B5EF4-FFF2-40B4-BE49-F238E27FC236}">
                <a16:creationId xmlns:a16="http://schemas.microsoft.com/office/drawing/2014/main" id="{41728C60-8ADB-4497-BC0F-A0A6E4139E0C}"/>
              </a:ext>
            </a:extLst>
          </p:cNvPr>
          <p:cNvSpPr>
            <a:spLocks noGrp="1"/>
          </p:cNvSpPr>
          <p:nvPr>
            <p:ph sz="half" idx="2"/>
          </p:nvPr>
        </p:nvSpPr>
        <p:spPr>
          <a:xfrm>
            <a:off x="5472753" y="2222287"/>
            <a:ext cx="6399700" cy="3223170"/>
          </a:xfrm>
        </p:spPr>
        <p:txBody>
          <a:bodyPr anchor="t"/>
          <a:lstStyle/>
          <a:p>
            <a:pPr marL="0" indent="0">
              <a:buNone/>
            </a:pPr>
            <a:r>
              <a:rPr lang="en-US" sz="2800" dirty="0">
                <a:latin typeface="Verdana" panose="020B0604030504040204" pitchFamily="34" charset="0"/>
                <a:ea typeface="Verdana" panose="020B0604030504040204" pitchFamily="34" charset="0"/>
              </a:rPr>
              <a:t>To send a composed message via email or to a social media app: </a:t>
            </a:r>
          </a:p>
          <a:p>
            <a:pPr marL="514350" indent="-514350">
              <a:buFont typeface="+mj-lt"/>
              <a:buAutoNum type="arabicPeriod"/>
            </a:pPr>
            <a:r>
              <a:rPr lang="en-US" sz="2800" dirty="0">
                <a:latin typeface="Verdana" panose="020B0604030504040204" pitchFamily="34" charset="0"/>
                <a:ea typeface="Verdana" panose="020B0604030504040204" pitchFamily="34" charset="0"/>
              </a:rPr>
              <a:t>Create your message</a:t>
            </a:r>
          </a:p>
          <a:p>
            <a:pPr marL="514350" indent="-514350">
              <a:buFont typeface="+mj-lt"/>
              <a:buAutoNum type="arabicPeriod"/>
            </a:pPr>
            <a:r>
              <a:rPr lang="en-US" sz="2800" dirty="0">
                <a:latin typeface="Verdana" panose="020B0604030504040204" pitchFamily="34" charset="0"/>
                <a:ea typeface="Verdana" panose="020B0604030504040204" pitchFamily="34" charset="0"/>
              </a:rPr>
              <a:t>Press on </a:t>
            </a:r>
            <a:r>
              <a:rPr lang="en-US" sz="2800" dirty="0">
                <a:solidFill>
                  <a:srgbClr val="FFFF00"/>
                </a:solidFill>
                <a:latin typeface="Verdana" panose="020B0604030504040204" pitchFamily="34" charset="0"/>
                <a:ea typeface="Verdana" panose="020B0604030504040204" pitchFamily="34" charset="0"/>
              </a:rPr>
              <a:t>box with up arrow</a:t>
            </a:r>
            <a:r>
              <a:rPr lang="en-US" sz="2800" dirty="0">
                <a:latin typeface="Verdana" panose="020B0604030504040204" pitchFamily="34" charset="0"/>
                <a:ea typeface="Verdana" panose="020B0604030504040204" pitchFamily="34" charset="0"/>
              </a:rPr>
              <a:t>.</a:t>
            </a:r>
            <a:endParaRPr lang="en-US" sz="2800" dirty="0">
              <a:solidFill>
                <a:srgbClr val="FFFF00"/>
              </a:solidFill>
              <a:latin typeface="Verdana" panose="020B0604030504040204" pitchFamily="34" charset="0"/>
              <a:ea typeface="Verdana" panose="020B0604030504040204" pitchFamily="34" charset="0"/>
            </a:endParaRPr>
          </a:p>
          <a:p>
            <a:pPr marL="514350" indent="-514350">
              <a:buFont typeface="+mj-lt"/>
              <a:buAutoNum type="arabicPeriod"/>
            </a:pPr>
            <a:r>
              <a:rPr lang="en-US" sz="2800" dirty="0">
                <a:latin typeface="Verdana" panose="020B0604030504040204" pitchFamily="34" charset="0"/>
                <a:ea typeface="Verdana" panose="020B0604030504040204" pitchFamily="34" charset="0"/>
              </a:rPr>
              <a:t>Select the </a:t>
            </a:r>
            <a:r>
              <a:rPr lang="en-US" sz="2800" dirty="0">
                <a:solidFill>
                  <a:srgbClr val="FFFF00"/>
                </a:solidFill>
                <a:latin typeface="Verdana" panose="020B0604030504040204" pitchFamily="34" charset="0"/>
                <a:ea typeface="Verdana" panose="020B0604030504040204" pitchFamily="34" charset="0"/>
              </a:rPr>
              <a:t>app icon </a:t>
            </a:r>
            <a:r>
              <a:rPr lang="en-US" sz="2800" dirty="0">
                <a:latin typeface="Verdana" panose="020B0604030504040204" pitchFamily="34" charset="0"/>
                <a:ea typeface="Verdana" panose="020B0604030504040204" pitchFamily="34" charset="0"/>
              </a:rPr>
              <a:t>where you want to send your message.</a:t>
            </a:r>
            <a:endParaRPr lang="en-US" sz="2800" dirty="0">
              <a:solidFill>
                <a:srgbClr val="FFFF00"/>
              </a:solidFill>
              <a:latin typeface="Verdana" panose="020B0604030504040204" pitchFamily="34" charset="0"/>
              <a:ea typeface="Verdana" panose="020B0604030504040204" pitchFamily="34" charset="0"/>
            </a:endParaRPr>
          </a:p>
          <a:p>
            <a:pPr>
              <a:buClr>
                <a:schemeClr val="tx1"/>
              </a:buClr>
            </a:pPr>
            <a:endParaRPr lang="en-US" dirty="0"/>
          </a:p>
        </p:txBody>
      </p:sp>
    </p:spTree>
    <p:custDataLst>
      <p:tags r:id="rId1"/>
    </p:custDataLst>
    <p:extLst>
      <p:ext uri="{BB962C8B-B14F-4D97-AF65-F5344CB8AC3E}">
        <p14:creationId xmlns:p14="http://schemas.microsoft.com/office/powerpoint/2010/main" val="1516664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2A3A-B280-4595-A35A-87CE778F90A7}"/>
              </a:ext>
            </a:extLst>
          </p:cNvPr>
          <p:cNvSpPr>
            <a:spLocks noGrp="1"/>
          </p:cNvSpPr>
          <p:nvPr>
            <p:ph type="title"/>
          </p:nvPr>
        </p:nvSpPr>
        <p:spPr>
          <a:xfrm>
            <a:off x="810000" y="0"/>
            <a:ext cx="10571998" cy="1186774"/>
          </a:xfrm>
        </p:spPr>
        <p:txBody>
          <a:bodyPr/>
          <a:lstStyle/>
          <a:p>
            <a:r>
              <a:rPr lang="en-US" sz="4400" dirty="0">
                <a:latin typeface="Verdana" panose="020B0604030504040204" pitchFamily="34" charset="0"/>
                <a:ea typeface="Verdana" panose="020B0604030504040204" pitchFamily="34" charset="0"/>
              </a:rPr>
              <a:t>SUPPORT OPTIONS</a:t>
            </a:r>
          </a:p>
        </p:txBody>
      </p:sp>
      <p:pic>
        <p:nvPicPr>
          <p:cNvPr id="7170" name="Picture 2" descr="image of the Support menu open with several sources of help: frequently asked questions, join our community, learn more, and train yourself.">
            <a:extLst>
              <a:ext uri="{FF2B5EF4-FFF2-40B4-BE49-F238E27FC236}">
                <a16:creationId xmlns:a16="http://schemas.microsoft.com/office/drawing/2014/main" id="{1C9E773E-17FF-4330-8BAE-D4E38B037ED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42359" y="1563549"/>
            <a:ext cx="2269293" cy="54486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0EF71C-2FF7-4AB9-80B0-42F45E45BFDE}"/>
              </a:ext>
            </a:extLst>
          </p:cNvPr>
          <p:cNvSpPr>
            <a:spLocks noGrp="1"/>
          </p:cNvSpPr>
          <p:nvPr>
            <p:ph sz="half" idx="1"/>
          </p:nvPr>
        </p:nvSpPr>
        <p:spPr>
          <a:xfrm>
            <a:off x="3480179" y="2427216"/>
            <a:ext cx="8490555" cy="3721336"/>
          </a:xfrm>
          <a:noFill/>
        </p:spPr>
        <p:txBody>
          <a:bodyPr>
            <a:noAutofit/>
          </a:bodyPr>
          <a:lstStyle/>
          <a:p>
            <a:pPr marL="0" indent="0">
              <a:buNone/>
            </a:pPr>
            <a:r>
              <a:rPr lang="en-US" sz="2800" dirty="0">
                <a:latin typeface="Verdana" panose="020B0604030504040204" pitchFamily="34" charset="0"/>
                <a:ea typeface="Verdana" panose="020B0604030504040204" pitchFamily="34" charset="0"/>
              </a:rPr>
              <a:t>To Access Support Options:</a:t>
            </a:r>
          </a:p>
          <a:p>
            <a:pPr marL="457200" indent="-457200" fontAlgn="base">
              <a:buFont typeface="+mj-lt"/>
              <a:buAutoNum type="arabicPeriod"/>
            </a:pPr>
            <a:r>
              <a:rPr lang="en-US" sz="2800" dirty="0">
                <a:latin typeface="Verdana" panose="020B0604030504040204" pitchFamily="34" charset="0"/>
                <a:ea typeface="Verdana" panose="020B0604030504040204" pitchFamily="34" charset="0"/>
              </a:rPr>
              <a:t>Tap on the Options menu icon (gear/cog)</a:t>
            </a:r>
          </a:p>
          <a:p>
            <a:pPr marL="457200" indent="-457200" fontAlgn="base">
              <a:buFont typeface="+mj-lt"/>
              <a:buAutoNum type="arabicPeriod"/>
            </a:pPr>
            <a:r>
              <a:rPr lang="en-US" sz="2800" dirty="0">
                <a:latin typeface="Verdana" panose="020B0604030504040204" pitchFamily="34" charset="0"/>
                <a:ea typeface="Verdana" panose="020B0604030504040204" pitchFamily="34" charset="0"/>
              </a:rPr>
              <a:t>Select Support</a:t>
            </a:r>
          </a:p>
          <a:p>
            <a:pPr marL="0" indent="0">
              <a:buNone/>
            </a:pPr>
            <a:br>
              <a:rPr lang="en-US" sz="2800" dirty="0">
                <a:latin typeface="Verdana" panose="020B0604030504040204" pitchFamily="34" charset="0"/>
                <a:ea typeface="Verdana" panose="020B0604030504040204" pitchFamily="34" charset="0"/>
              </a:rPr>
            </a:br>
            <a:endParaRPr lang="en-US" sz="2000"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764273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8E0D-BFB9-4940-932A-423321CF0E50}"/>
              </a:ext>
            </a:extLst>
          </p:cNvPr>
          <p:cNvSpPr>
            <a:spLocks noGrp="1"/>
          </p:cNvSpPr>
          <p:nvPr>
            <p:ph type="title"/>
          </p:nvPr>
        </p:nvSpPr>
        <p:spPr>
          <a:xfrm>
            <a:off x="604551" y="1776224"/>
            <a:ext cx="10858468" cy="2230799"/>
          </a:xfrm>
        </p:spPr>
        <p:txBody>
          <a:bodyPr/>
          <a:lstStyle/>
          <a:p>
            <a:pPr algn="l"/>
            <a:r>
              <a:rPr lang="en-US" dirty="0"/>
              <a:t>QUESTIONS??</a:t>
            </a:r>
            <a:br>
              <a:rPr lang="en-US" dirty="0"/>
            </a:br>
            <a:br>
              <a:rPr lang="en-US" dirty="0"/>
            </a:br>
            <a:endParaRPr lang="en-US" dirty="0">
              <a:latin typeface="Verdana"/>
              <a:ea typeface="Verdana"/>
              <a:cs typeface="Verdana"/>
            </a:endParaRPr>
          </a:p>
        </p:txBody>
      </p:sp>
      <p:sp>
        <p:nvSpPr>
          <p:cNvPr id="3" name="Text Placeholder 2">
            <a:extLst>
              <a:ext uri="{FF2B5EF4-FFF2-40B4-BE49-F238E27FC236}">
                <a16:creationId xmlns:a16="http://schemas.microsoft.com/office/drawing/2014/main" id="{7E26AAB2-03D2-47AE-A75C-A375C2652743}"/>
              </a:ext>
            </a:extLst>
          </p:cNvPr>
          <p:cNvSpPr>
            <a:spLocks noGrp="1"/>
          </p:cNvSpPr>
          <p:nvPr>
            <p:ph type="body" idx="1"/>
          </p:nvPr>
        </p:nvSpPr>
        <p:spPr>
          <a:xfrm>
            <a:off x="291385" y="5177661"/>
            <a:ext cx="8961797" cy="1468800"/>
          </a:xfrm>
        </p:spPr>
        <p:txBody>
          <a:bodyPr/>
          <a:lstStyle/>
          <a:p>
            <a:pPr algn="l"/>
            <a:r>
              <a:rPr lang="en-US" sz="2800" dirty="0">
                <a:latin typeface="Verdana" panose="020B0604030504040204" pitchFamily="34" charset="0"/>
                <a:ea typeface="Verdana" panose="020B0604030504040204" pitchFamily="34" charset="0"/>
              </a:rPr>
              <a:t>For Additional Support:</a:t>
            </a:r>
          </a:p>
          <a:p>
            <a:pPr algn="l"/>
            <a:r>
              <a:rPr lang="en-US" sz="2800" u="sng" dirty="0">
                <a:latin typeface="Verdana" panose="020B0604030504040204" pitchFamily="34" charset="0"/>
                <a:ea typeface="Verdana" panose="020B0604030504040204" pitchFamily="34" charset="0"/>
              </a:rPr>
              <a:t>https://www.assistiveware.com</a:t>
            </a:r>
            <a:endParaRPr lang="en-US" sz="2800" dirty="0"/>
          </a:p>
        </p:txBody>
      </p:sp>
      <p:pic>
        <p:nvPicPr>
          <p:cNvPr id="5" name="Picture 4" descr="Image is the CTEC, Communication Technology Education Center logo.">
            <a:extLst>
              <a:ext uri="{FF2B5EF4-FFF2-40B4-BE49-F238E27FC236}">
                <a16:creationId xmlns:a16="http://schemas.microsoft.com/office/drawing/2014/main" id="{09AEC41B-89C4-4D27-A0C1-AE3F080320F1}"/>
              </a:ext>
            </a:extLst>
          </p:cNvPr>
          <p:cNvPicPr>
            <a:picLocks noChangeAspect="1"/>
          </p:cNvPicPr>
          <p:nvPr/>
        </p:nvPicPr>
        <p:blipFill>
          <a:blip r:embed="rId3"/>
          <a:stretch>
            <a:fillRect/>
          </a:stretch>
        </p:blipFill>
        <p:spPr>
          <a:xfrm>
            <a:off x="10069827" y="5177661"/>
            <a:ext cx="1958400" cy="1468800"/>
          </a:xfrm>
          <a:prstGeom prst="rect">
            <a:avLst/>
          </a:prstGeom>
        </p:spPr>
      </p:pic>
    </p:spTree>
    <p:custDataLst>
      <p:tags r:id="rId1"/>
    </p:custDataLst>
    <p:extLst>
      <p:ext uri="{BB962C8B-B14F-4D97-AF65-F5344CB8AC3E}">
        <p14:creationId xmlns:p14="http://schemas.microsoft.com/office/powerpoint/2010/main" val="284017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9E9B-98CF-46D0-9E3E-DEB809CC9E73}"/>
              </a:ext>
            </a:extLst>
          </p:cNvPr>
          <p:cNvSpPr>
            <a:spLocks noGrp="1"/>
          </p:cNvSpPr>
          <p:nvPr>
            <p:ph type="title"/>
          </p:nvPr>
        </p:nvSpPr>
        <p:spPr/>
        <p:txBody>
          <a:bodyPr/>
          <a:lstStyle/>
          <a:p>
            <a:r>
              <a:rPr lang="en-US" sz="4400" dirty="0">
                <a:latin typeface="Verdana" panose="020B0604030504040204" pitchFamily="34" charset="0"/>
                <a:ea typeface="Verdana" panose="020B0604030504040204" pitchFamily="34" charset="0"/>
              </a:rPr>
              <a:t>PROLOQUO4TEXT IN ACTION</a:t>
            </a:r>
          </a:p>
        </p:txBody>
      </p:sp>
      <p:pic>
        <p:nvPicPr>
          <p:cNvPr id="6" name="Online Media 5" title="Proloquo4text Phone and Face to Face Communication">
            <a:hlinkClick r:id="" action="ppaction://media"/>
            <a:extLst>
              <a:ext uri="{FF2B5EF4-FFF2-40B4-BE49-F238E27FC236}">
                <a16:creationId xmlns:a16="http://schemas.microsoft.com/office/drawing/2014/main" id="{22B9FE60-8C85-4319-823B-7DF5BA71CE3C}"/>
              </a:ext>
            </a:extLst>
          </p:cNvPr>
          <p:cNvPicPr>
            <a:picLocks noGrp="1" noRot="1" noChangeAspect="1"/>
          </p:cNvPicPr>
          <p:nvPr>
            <p:ph idx="1"/>
            <a:videoFile r:link="rId2"/>
          </p:nvPr>
        </p:nvPicPr>
        <p:blipFill>
          <a:blip r:embed="rId5"/>
          <a:stretch>
            <a:fillRect/>
          </a:stretch>
        </p:blipFill>
        <p:spPr>
          <a:xfrm>
            <a:off x="3229583" y="1970628"/>
            <a:ext cx="8597870" cy="4836302"/>
          </a:xfrm>
          <a:prstGeom prst="rect">
            <a:avLst/>
          </a:prstGeom>
        </p:spPr>
      </p:pic>
    </p:spTree>
    <p:custDataLst>
      <p:tags r:id="rId1"/>
    </p:custDataLst>
    <p:extLst>
      <p:ext uri="{BB962C8B-B14F-4D97-AF65-F5344CB8AC3E}">
        <p14:creationId xmlns:p14="http://schemas.microsoft.com/office/powerpoint/2010/main" val="135527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B43F6A38-1DEB-40F3-AD37-937D8AD4C5B0}"/>
              </a:ext>
            </a:extLst>
          </p:cNvPr>
          <p:cNvSpPr>
            <a:spLocks noGrp="1"/>
          </p:cNvSpPr>
          <p:nvPr>
            <p:ph type="title"/>
          </p:nvPr>
        </p:nvSpPr>
        <p:spPr>
          <a:effectLst>
            <a:outerShdw blurRad="50800" dir="14400000">
              <a:srgbClr val="000000">
                <a:alpha val="60000"/>
              </a:srgbClr>
            </a:outerShdw>
          </a:effectLst>
        </p:spPr>
        <p:txBody>
          <a:bodyPr vert="horz" lIns="91440" tIns="45720" rIns="91440" bIns="45720" rtlCol="0" anchor="b">
            <a:noAutofit/>
          </a:bodyPr>
          <a:lstStyle/>
          <a:p>
            <a:r>
              <a:rPr lang="en-US" sz="4200" dirty="0">
                <a:latin typeface="Verdana" panose="020B0604030504040204" pitchFamily="34" charset="0"/>
                <a:ea typeface="Verdana" panose="020B0604030504040204" pitchFamily="34" charset="0"/>
              </a:rPr>
              <a:t>CONSIDERATIONS FOR SELECTION</a:t>
            </a:r>
          </a:p>
        </p:txBody>
      </p:sp>
      <p:pic>
        <p:nvPicPr>
          <p:cNvPr id="6" name="Content Placeholder 5" descr="Image is the Proloquo4Text Logo.  Attached is a url that leads to a video from the Proloquo4Text website">
            <a:hlinkClick r:id="rId4"/>
            <a:extLst>
              <a:ext uri="{FF2B5EF4-FFF2-40B4-BE49-F238E27FC236}">
                <a16:creationId xmlns:a16="http://schemas.microsoft.com/office/drawing/2014/main" id="{A705EAB8-48B8-41A3-8F65-CE0FEB7819E9}"/>
              </a:ext>
            </a:extLst>
          </p:cNvPr>
          <p:cNvPicPr>
            <a:picLocks noGrp="1" noChangeAspect="1"/>
          </p:cNvPicPr>
          <p:nvPr>
            <p:ph sz="half" idx="2"/>
          </p:nvPr>
        </p:nvPicPr>
        <p:blipFill>
          <a:blip r:embed="rId5"/>
          <a:stretch>
            <a:fillRect/>
          </a:stretch>
        </p:blipFill>
        <p:spPr>
          <a:xfrm>
            <a:off x="359391" y="2631720"/>
            <a:ext cx="2752416" cy="2752416"/>
          </a:xfrm>
        </p:spPr>
      </p:pic>
      <p:sp>
        <p:nvSpPr>
          <p:cNvPr id="3" name="Content Placeholder 2">
            <a:extLst>
              <a:ext uri="{FF2B5EF4-FFF2-40B4-BE49-F238E27FC236}">
                <a16:creationId xmlns:a16="http://schemas.microsoft.com/office/drawing/2014/main" id="{4493C9FD-3945-45B3-A311-499757596534}"/>
              </a:ext>
            </a:extLst>
          </p:cNvPr>
          <p:cNvSpPr>
            <a:spLocks noGrp="1"/>
          </p:cNvSpPr>
          <p:nvPr>
            <p:ph sz="half" idx="1"/>
          </p:nvPr>
        </p:nvSpPr>
        <p:spPr>
          <a:xfrm>
            <a:off x="3359020" y="2631720"/>
            <a:ext cx="8473589" cy="4226280"/>
          </a:xfrm>
          <a:effectLst>
            <a:outerShdw blurRad="50800" dir="14400000">
              <a:srgbClr val="000000">
                <a:alpha val="40000"/>
              </a:srgbClr>
            </a:outerShdw>
          </a:effectLst>
        </p:spPr>
        <p:txBody>
          <a:bodyPr vert="horz" lIns="91440" tIns="45720" rIns="91440" bIns="45720" rtlCol="0" anchor="ctr">
            <a:noAutofit/>
          </a:bodyPr>
          <a:lstStyle/>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Literate</a:t>
            </a:r>
          </a:p>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Comfortable with text-based communication</a:t>
            </a:r>
          </a:p>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Prefers direct select and/or use on-screen or external keyboard</a:t>
            </a:r>
          </a:p>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Uses the keyboard to enter text in other apps or online searches</a:t>
            </a:r>
          </a:p>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Relies on word-prediction to reduce keystrokes</a:t>
            </a:r>
          </a:p>
          <a:p>
            <a:pPr marL="0" indent="0">
              <a:buNone/>
            </a:pPr>
            <a:endParaRPr lang="en-US" sz="3200"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197609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THE INTERFACE – Part 1</a:t>
            </a:r>
          </a:p>
        </p:txBody>
      </p:sp>
      <p:pic>
        <p:nvPicPr>
          <p:cNvPr id="6" name="Picture 4" descr="screenshot of app with tools listed matching text list to the right." title="screenshot of tools onscreen">
            <a:extLst>
              <a:ext uri="{FF2B5EF4-FFF2-40B4-BE49-F238E27FC236}">
                <a16:creationId xmlns:a16="http://schemas.microsoft.com/office/drawing/2014/main" id="{EA672458-3E7E-48EA-BC4E-B2C066F40AC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171889" y="1889760"/>
            <a:ext cx="6624320" cy="496824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6979299" y="2388637"/>
            <a:ext cx="6823892" cy="3915684"/>
          </a:xfrm>
        </p:spPr>
        <p:txBody>
          <a:bodyPr anchor="t">
            <a:noAutofit/>
          </a:bodyPr>
          <a:lstStyle/>
          <a:p>
            <a:pPr marL="457200" indent="-457200">
              <a:spcBef>
                <a:spcPts val="400"/>
              </a:spcBef>
              <a:spcAft>
                <a:spcPts val="400"/>
              </a:spcAft>
              <a:buClr>
                <a:schemeClr val="tx1"/>
              </a:buClr>
              <a:buSzPct val="113000"/>
              <a:buFont typeface="+mj-lt"/>
              <a:buAutoNum type="arabicPeriod"/>
            </a:pPr>
            <a:r>
              <a:rPr lang="en-US" sz="2800" dirty="0">
                <a:latin typeface="Verdana" panose="020B0604030504040204" pitchFamily="34" charset="0"/>
                <a:ea typeface="Verdana" panose="020B0604030504040204" pitchFamily="34" charset="0"/>
              </a:rPr>
              <a:t>Language Toggle </a:t>
            </a:r>
          </a:p>
          <a:p>
            <a:pPr marL="457200" indent="-457200">
              <a:spcBef>
                <a:spcPts val="400"/>
              </a:spcBef>
              <a:spcAft>
                <a:spcPts val="400"/>
              </a:spcAft>
              <a:buClr>
                <a:schemeClr val="tx1"/>
              </a:buClr>
              <a:buSzPct val="113000"/>
              <a:buFont typeface="+mj-lt"/>
              <a:buAutoNum type="arabicPeriod"/>
            </a:pPr>
            <a:r>
              <a:rPr lang="en-US" sz="2800" dirty="0">
                <a:latin typeface="Verdana" panose="020B0604030504040204" pitchFamily="34" charset="0"/>
                <a:ea typeface="Verdana" panose="020B0604030504040204" pitchFamily="34" charset="0"/>
              </a:rPr>
              <a:t>Share</a:t>
            </a:r>
            <a:endParaRPr lang="en-US" sz="2800" dirty="0">
              <a:solidFill>
                <a:srgbClr val="FFFF00"/>
              </a:solidFill>
              <a:latin typeface="Verdana" panose="020B0604030504040204" pitchFamily="34" charset="0"/>
              <a:ea typeface="Verdana" panose="020B0604030504040204" pitchFamily="34" charset="0"/>
            </a:endParaRPr>
          </a:p>
          <a:p>
            <a:pPr marL="457200" indent="-457200">
              <a:spcBef>
                <a:spcPts val="400"/>
              </a:spcBef>
              <a:spcAft>
                <a:spcPts val="400"/>
              </a:spcAft>
              <a:buClr>
                <a:schemeClr val="tx1"/>
              </a:buClr>
              <a:buSzPct val="113000"/>
              <a:buFont typeface="+mj-lt"/>
              <a:buAutoNum type="arabicPeriod"/>
            </a:pPr>
            <a:r>
              <a:rPr lang="en-US" sz="2800" dirty="0">
                <a:latin typeface="Verdana" panose="020B0604030504040204" pitchFamily="34" charset="0"/>
                <a:ea typeface="Verdana" panose="020B0604030504040204" pitchFamily="34" charset="0"/>
              </a:rPr>
              <a:t>Full Screen</a:t>
            </a:r>
            <a:endParaRPr lang="en-US" sz="2800" dirty="0">
              <a:solidFill>
                <a:srgbClr val="FFFF00"/>
              </a:solidFill>
              <a:latin typeface="Verdana" panose="020B0604030504040204" pitchFamily="34" charset="0"/>
              <a:ea typeface="Verdana" panose="020B0604030504040204" pitchFamily="34" charset="0"/>
            </a:endParaRPr>
          </a:p>
          <a:p>
            <a:pPr marL="457200" indent="-457200">
              <a:spcBef>
                <a:spcPts val="400"/>
              </a:spcBef>
              <a:spcAft>
                <a:spcPts val="400"/>
              </a:spcAft>
              <a:buClr>
                <a:schemeClr val="tx1"/>
              </a:buClr>
              <a:buSzPct val="113000"/>
              <a:buFont typeface="+mj-lt"/>
              <a:buAutoNum type="arabicPeriod"/>
            </a:pPr>
            <a:r>
              <a:rPr lang="en-US" sz="2800" dirty="0">
                <a:latin typeface="Verdana" panose="020B0604030504040204" pitchFamily="34" charset="0"/>
                <a:ea typeface="Verdana" panose="020B0604030504040204" pitchFamily="34" charset="0"/>
              </a:rPr>
              <a:t>Options</a:t>
            </a:r>
            <a:r>
              <a:rPr lang="en-US" sz="2800" dirty="0">
                <a:solidFill>
                  <a:srgbClr val="FFFF00"/>
                </a:solidFill>
                <a:latin typeface="Verdana" panose="020B0604030504040204" pitchFamily="34" charset="0"/>
                <a:ea typeface="Verdana" panose="020B0604030504040204" pitchFamily="34" charset="0"/>
              </a:rPr>
              <a:t> </a:t>
            </a:r>
          </a:p>
          <a:p>
            <a:pPr marL="457200" indent="-457200">
              <a:spcBef>
                <a:spcPts val="400"/>
              </a:spcBef>
              <a:spcAft>
                <a:spcPts val="400"/>
              </a:spcAft>
              <a:buClr>
                <a:schemeClr val="tx1"/>
              </a:buClr>
              <a:buSzPct val="113000"/>
              <a:buFont typeface="+mj-lt"/>
              <a:buAutoNum type="arabicPeriod"/>
            </a:pPr>
            <a:r>
              <a:rPr lang="en-US" sz="2800" dirty="0">
                <a:latin typeface="Verdana" panose="020B0604030504040204" pitchFamily="34" charset="0"/>
                <a:ea typeface="Verdana" panose="020B0604030504040204" pitchFamily="34" charset="0"/>
              </a:rPr>
              <a:t>Text Pad </a:t>
            </a:r>
          </a:p>
          <a:p>
            <a:pPr marL="457200" indent="-457200">
              <a:spcBef>
                <a:spcPts val="400"/>
              </a:spcBef>
              <a:spcAft>
                <a:spcPts val="400"/>
              </a:spcAft>
              <a:buClr>
                <a:schemeClr val="tx1"/>
              </a:buClr>
              <a:buSzPct val="113000"/>
              <a:buFont typeface="+mj-lt"/>
              <a:buAutoNum type="arabicPeriod"/>
            </a:pPr>
            <a:r>
              <a:rPr lang="en-US" sz="2800" dirty="0">
                <a:latin typeface="Verdana" panose="020B0604030504040204" pitchFamily="34" charset="0"/>
                <a:ea typeface="Verdana" panose="020B0604030504040204" pitchFamily="34" charset="0"/>
              </a:rPr>
              <a:t>Play/Pause </a:t>
            </a:r>
          </a:p>
          <a:p>
            <a:pPr marL="457200" indent="-457200">
              <a:spcBef>
                <a:spcPts val="400"/>
              </a:spcBef>
              <a:spcAft>
                <a:spcPts val="400"/>
              </a:spcAft>
              <a:buClr>
                <a:schemeClr val="tx1"/>
              </a:buClr>
              <a:buSzPct val="113000"/>
              <a:buFont typeface="+mj-lt"/>
              <a:buAutoNum type="arabicPeriod"/>
            </a:pPr>
            <a:r>
              <a:rPr lang="en-US" sz="2800" dirty="0">
                <a:latin typeface="Verdana" panose="020B0604030504040204" pitchFamily="34" charset="0"/>
                <a:ea typeface="Verdana" panose="020B0604030504040204" pitchFamily="34" charset="0"/>
              </a:rPr>
              <a:t>Sound Indicator</a:t>
            </a:r>
          </a:p>
        </p:txBody>
      </p:sp>
    </p:spTree>
    <p:custDataLst>
      <p:tags r:id="rId1"/>
    </p:custDataLst>
    <p:extLst>
      <p:ext uri="{BB962C8B-B14F-4D97-AF65-F5344CB8AC3E}">
        <p14:creationId xmlns:p14="http://schemas.microsoft.com/office/powerpoint/2010/main" val="5694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THE INTERFACE – Part 2</a:t>
            </a:r>
          </a:p>
        </p:txBody>
      </p:sp>
      <p:pic>
        <p:nvPicPr>
          <p:cNvPr id="6" name="Picture 4" descr="screenshot of app with tools listed matching text list to the right." title="screenshot of tools onscreen">
            <a:extLst>
              <a:ext uri="{FF2B5EF4-FFF2-40B4-BE49-F238E27FC236}">
                <a16:creationId xmlns:a16="http://schemas.microsoft.com/office/drawing/2014/main" id="{EA672458-3E7E-48EA-BC4E-B2C066F40AC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171889" y="1889760"/>
            <a:ext cx="6624320" cy="496824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6941977" y="2127380"/>
            <a:ext cx="5250024" cy="4571999"/>
          </a:xfrm>
        </p:spPr>
        <p:txBody>
          <a:bodyPr anchor="t">
            <a:noAutofit/>
          </a:bodyPr>
          <a:lstStyle/>
          <a:p>
            <a:pPr marL="514350" indent="-514350">
              <a:spcBef>
                <a:spcPts val="400"/>
              </a:spcBef>
              <a:spcAft>
                <a:spcPts val="400"/>
              </a:spcAft>
              <a:buClr>
                <a:schemeClr val="tx1"/>
              </a:buClr>
              <a:buSzPct val="113000"/>
              <a:buFont typeface="+mj-lt"/>
              <a:buAutoNum type="arabicPeriod" startAt="8"/>
            </a:pPr>
            <a:r>
              <a:rPr lang="en-US" sz="2800" dirty="0">
                <a:latin typeface="Verdana" panose="020B0604030504040204" pitchFamily="34" charset="0"/>
                <a:ea typeface="Verdana" panose="020B0604030504040204" pitchFamily="34" charset="0"/>
              </a:rPr>
              <a:t>Clear Text Pad </a:t>
            </a:r>
          </a:p>
          <a:p>
            <a:pPr marL="514350" indent="-514350">
              <a:spcBef>
                <a:spcPts val="400"/>
              </a:spcBef>
              <a:spcAft>
                <a:spcPts val="400"/>
              </a:spcAft>
              <a:buClr>
                <a:schemeClr val="tx1"/>
              </a:buClr>
              <a:buSzPct val="113000"/>
              <a:buFont typeface="+mj-lt"/>
              <a:buAutoNum type="arabicPeriod" startAt="8"/>
            </a:pPr>
            <a:r>
              <a:rPr lang="en-US" sz="2800" dirty="0">
                <a:latin typeface="Verdana" panose="020B0604030504040204" pitchFamily="34" charset="0"/>
                <a:ea typeface="Verdana" panose="020B0604030504040204" pitchFamily="34" charset="0"/>
              </a:rPr>
              <a:t>Block Visibility Toggle</a:t>
            </a:r>
          </a:p>
          <a:p>
            <a:pPr marL="0" indent="0">
              <a:spcBef>
                <a:spcPts val="400"/>
              </a:spcBef>
              <a:spcAft>
                <a:spcPts val="400"/>
              </a:spcAft>
              <a:buClr>
                <a:schemeClr val="tx1"/>
              </a:buClr>
              <a:buSzPct val="113000"/>
              <a:buNone/>
            </a:pPr>
            <a:r>
              <a:rPr lang="en-US" sz="3200" dirty="0">
                <a:latin typeface="Verdana" panose="020B0604030504040204" pitchFamily="34" charset="0"/>
                <a:ea typeface="Verdana" panose="020B0604030504040204" pitchFamily="34" charset="0"/>
              </a:rPr>
              <a:t>10/11.</a:t>
            </a:r>
            <a:r>
              <a:rPr lang="en-US" sz="2800" dirty="0">
                <a:latin typeface="Verdana" panose="020B0604030504040204" pitchFamily="34" charset="0"/>
                <a:ea typeface="Verdana" panose="020B0604030504040204" pitchFamily="34" charset="0"/>
              </a:rPr>
              <a:t> Add/Edit Messages</a:t>
            </a:r>
          </a:p>
          <a:p>
            <a:pPr marL="514350" indent="-514350">
              <a:spcBef>
                <a:spcPts val="400"/>
              </a:spcBef>
              <a:spcAft>
                <a:spcPts val="400"/>
              </a:spcAft>
              <a:buClr>
                <a:schemeClr val="tx1"/>
              </a:buClr>
              <a:buSzPct val="113000"/>
              <a:buFont typeface="+mj-lt"/>
              <a:buAutoNum type="arabicPeriod" startAt="12"/>
            </a:pPr>
            <a:r>
              <a:rPr lang="fr-FR" sz="2800" dirty="0">
                <a:latin typeface="Verdana" panose="020B0604030504040204" pitchFamily="34" charset="0"/>
                <a:ea typeface="Verdana" panose="020B0604030504040204" pitchFamily="34" charset="0"/>
              </a:rPr>
              <a:t> Phrases/Sentence Prediction/Conversations and Quick Talk/History</a:t>
            </a:r>
          </a:p>
          <a:p>
            <a:pPr marL="514350" indent="-514350">
              <a:spcBef>
                <a:spcPts val="400"/>
              </a:spcBef>
              <a:spcAft>
                <a:spcPts val="400"/>
              </a:spcAft>
              <a:buClr>
                <a:schemeClr val="tx1"/>
              </a:buClr>
              <a:buSzPct val="113000"/>
              <a:buFont typeface="+mj-lt"/>
              <a:buAutoNum type="arabicPeriod" startAt="12"/>
            </a:pPr>
            <a:r>
              <a:rPr lang="fr-FR" sz="2800" dirty="0">
                <a:latin typeface="Verdana" panose="020B0604030504040204" pitchFamily="34" charset="0"/>
                <a:ea typeface="Verdana" panose="020B0604030504040204" pitchFamily="34" charset="0"/>
              </a:rPr>
              <a:t> Word/Sentence Prediction</a:t>
            </a:r>
          </a:p>
          <a:p>
            <a:pPr marL="514350" indent="-514350">
              <a:spcBef>
                <a:spcPts val="400"/>
              </a:spcBef>
              <a:spcAft>
                <a:spcPts val="400"/>
              </a:spcAft>
              <a:buClr>
                <a:schemeClr val="tx1"/>
              </a:buClr>
              <a:buSzPct val="113000"/>
              <a:buFont typeface="+mj-lt"/>
              <a:buAutoNum type="arabicPeriod" startAt="12"/>
            </a:pPr>
            <a:r>
              <a:rPr lang="fr-FR" sz="2800" dirty="0">
                <a:latin typeface="Verdana" panose="020B0604030504040204" pitchFamily="34" charset="0"/>
                <a:ea typeface="Verdana" panose="020B0604030504040204" pitchFamily="34" charset="0"/>
              </a:rPr>
              <a:t> Hide Keyboard</a:t>
            </a:r>
            <a:endParaRPr lang="en-US" sz="2800"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4970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xfrm>
            <a:off x="532260" y="559558"/>
            <a:ext cx="11515890" cy="750626"/>
          </a:xfrm>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PERSONALIZE LANGUAGE &amp; VOICE </a:t>
            </a:r>
          </a:p>
        </p:txBody>
      </p:sp>
      <p:pic>
        <p:nvPicPr>
          <p:cNvPr id="6" name="Picture 2" descr="image of managing language settings under the langauge and speech tab. A green toggle shows the language is active.">
            <a:extLst>
              <a:ext uri="{FF2B5EF4-FFF2-40B4-BE49-F238E27FC236}">
                <a16:creationId xmlns:a16="http://schemas.microsoft.com/office/drawing/2014/main" id="{DA0B7E78-8278-4FBF-806D-E0AA02C3992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13895" y="2486625"/>
            <a:ext cx="5215184" cy="300368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5633702" y="1922107"/>
            <a:ext cx="6558298" cy="4833536"/>
          </a:xfrm>
        </p:spPr>
        <p:txBody>
          <a:bodyPr>
            <a:noAutofit/>
          </a:bodyPr>
          <a:lstStyle/>
          <a:p>
            <a:pPr marL="457200" indent="-457200" fontAlgn="base">
              <a:buClr>
                <a:schemeClr val="tx1"/>
              </a:buClr>
              <a:buFont typeface="+mj-lt"/>
              <a:buAutoNum type="arabicPeriod"/>
            </a:pPr>
            <a:r>
              <a:rPr lang="en-US" sz="2400" dirty="0">
                <a:latin typeface="Verdana" panose="020B0604030504040204" pitchFamily="34" charset="0"/>
                <a:ea typeface="Verdana" panose="020B0604030504040204" pitchFamily="34" charset="0"/>
              </a:rPr>
              <a:t>To change a voice, tap on the </a:t>
            </a:r>
            <a:r>
              <a:rPr lang="en-US" sz="2400" dirty="0">
                <a:solidFill>
                  <a:srgbClr val="FFFF00"/>
                </a:solidFill>
                <a:latin typeface="Verdana" panose="020B0604030504040204" pitchFamily="34" charset="0"/>
                <a:ea typeface="Verdana" panose="020B0604030504040204" pitchFamily="34" charset="0"/>
              </a:rPr>
              <a:t>Options</a:t>
            </a:r>
            <a:r>
              <a:rPr lang="en-US" sz="2400" dirty="0">
                <a:latin typeface="Verdana" panose="020B0604030504040204" pitchFamily="34" charset="0"/>
                <a:ea typeface="Verdana" panose="020B0604030504040204" pitchFamily="34" charset="0"/>
              </a:rPr>
              <a:t> menu icon.</a:t>
            </a:r>
          </a:p>
          <a:p>
            <a:pPr marL="457200" indent="-457200" fontAlgn="base">
              <a:buClr>
                <a:schemeClr val="tx1"/>
              </a:buClr>
              <a:buFont typeface="+mj-lt"/>
              <a:buAutoNum type="arabicPeriod"/>
            </a:pPr>
            <a:r>
              <a:rPr lang="en-US" sz="2400" dirty="0">
                <a:latin typeface="Verdana" panose="020B0604030504040204" pitchFamily="34" charset="0"/>
                <a:ea typeface="Verdana" panose="020B0604030504040204" pitchFamily="34" charset="0"/>
              </a:rPr>
              <a:t>Select </a:t>
            </a:r>
            <a:r>
              <a:rPr lang="en-US" sz="2400" dirty="0">
                <a:solidFill>
                  <a:srgbClr val="FFFF00"/>
                </a:solidFill>
                <a:latin typeface="Verdana" panose="020B0604030504040204" pitchFamily="34" charset="0"/>
                <a:ea typeface="Verdana" panose="020B0604030504040204" pitchFamily="34" charset="0"/>
              </a:rPr>
              <a:t>Language and Speech.</a:t>
            </a:r>
          </a:p>
          <a:p>
            <a:pPr marL="457200" indent="-457200" fontAlgn="base">
              <a:buClr>
                <a:schemeClr val="tx1"/>
              </a:buClr>
              <a:buFont typeface="+mj-lt"/>
              <a:buAutoNum type="arabicPeriod"/>
            </a:pPr>
            <a:r>
              <a:rPr lang="en-US" sz="2400" dirty="0">
                <a:latin typeface="Verdana" panose="020B0604030504040204" pitchFamily="34" charset="0"/>
                <a:ea typeface="Verdana" panose="020B0604030504040204" pitchFamily="34" charset="0"/>
              </a:rPr>
              <a:t>Select </a:t>
            </a:r>
            <a:r>
              <a:rPr lang="en-US" sz="2400" dirty="0">
                <a:solidFill>
                  <a:srgbClr val="FFFF00"/>
                </a:solidFill>
                <a:latin typeface="Verdana" panose="020B0604030504040204" pitchFamily="34" charset="0"/>
                <a:ea typeface="Verdana" panose="020B0604030504040204" pitchFamily="34" charset="0"/>
              </a:rPr>
              <a:t>Manage Languages</a:t>
            </a:r>
            <a:r>
              <a:rPr lang="en-US" sz="2400" dirty="0">
                <a:latin typeface="Verdana" panose="020B0604030504040204" pitchFamily="34" charset="0"/>
                <a:ea typeface="Verdana" panose="020B0604030504040204" pitchFamily="34" charset="0"/>
              </a:rPr>
              <a:t>, toggle </a:t>
            </a:r>
            <a:r>
              <a:rPr lang="en-US" sz="2400" dirty="0">
                <a:solidFill>
                  <a:srgbClr val="FFFF00"/>
                </a:solidFill>
                <a:latin typeface="Verdana" panose="020B0604030504040204" pitchFamily="34" charset="0"/>
                <a:ea typeface="Verdana" panose="020B0604030504040204" pitchFamily="34" charset="0"/>
              </a:rPr>
              <a:t>Automatic</a:t>
            </a:r>
            <a:r>
              <a:rPr lang="en-US" sz="2400" dirty="0">
                <a:latin typeface="Verdana" panose="020B0604030504040204" pitchFamily="34" charset="0"/>
                <a:ea typeface="Verdana" panose="020B0604030504040204" pitchFamily="34" charset="0"/>
              </a:rPr>
              <a:t> off.</a:t>
            </a:r>
          </a:p>
          <a:p>
            <a:pPr marL="457200" indent="-457200" fontAlgn="base">
              <a:buClr>
                <a:schemeClr val="tx1"/>
              </a:buClr>
              <a:buFont typeface="+mj-lt"/>
              <a:buAutoNum type="arabicPeriod"/>
            </a:pPr>
            <a:r>
              <a:rPr lang="en-US" sz="2400" dirty="0">
                <a:latin typeface="Verdana" panose="020B0604030504040204" pitchFamily="34" charset="0"/>
                <a:ea typeface="Verdana" panose="020B0604030504040204" pitchFamily="34" charset="0"/>
              </a:rPr>
              <a:t>Select the desired language and tap </a:t>
            </a:r>
            <a:r>
              <a:rPr lang="en-US" sz="2400" dirty="0">
                <a:solidFill>
                  <a:srgbClr val="FFFF00"/>
                </a:solidFill>
                <a:latin typeface="Verdana" panose="020B0604030504040204" pitchFamily="34" charset="0"/>
                <a:ea typeface="Verdana" panose="020B0604030504040204" pitchFamily="34" charset="0"/>
              </a:rPr>
              <a:t>Voice.</a:t>
            </a:r>
            <a:endParaRPr lang="en-US" sz="2400" dirty="0">
              <a:latin typeface="Verdana" panose="020B0604030504040204" pitchFamily="34" charset="0"/>
              <a:ea typeface="Verdana" panose="020B0604030504040204" pitchFamily="34" charset="0"/>
            </a:endParaRPr>
          </a:p>
          <a:p>
            <a:pPr marL="457200" indent="-457200" fontAlgn="base">
              <a:buClr>
                <a:schemeClr val="tx1"/>
              </a:buClr>
              <a:buFont typeface="+mj-lt"/>
              <a:buAutoNum type="arabicPeriod"/>
            </a:pPr>
            <a:r>
              <a:rPr lang="en-US" sz="2400" dirty="0">
                <a:latin typeface="Verdana" panose="020B0604030504040204" pitchFamily="34" charset="0"/>
                <a:ea typeface="Verdana" panose="020B0604030504040204" pitchFamily="34" charset="0"/>
              </a:rPr>
              <a:t>Listen to installed voices</a:t>
            </a:r>
          </a:p>
          <a:p>
            <a:pPr marL="457200" indent="-457200" fontAlgn="base">
              <a:buClr>
                <a:schemeClr val="tx1"/>
              </a:buClr>
              <a:buFont typeface="+mj-lt"/>
              <a:buAutoNum type="arabicPeriod"/>
            </a:pPr>
            <a:r>
              <a:rPr lang="en-US" sz="2400" dirty="0">
                <a:latin typeface="Verdana" panose="020B0604030504040204" pitchFamily="34" charset="0"/>
                <a:ea typeface="Verdana" panose="020B0604030504040204" pitchFamily="34" charset="0"/>
              </a:rPr>
              <a:t>Preview downloadable voices by tapping the speaker icon.</a:t>
            </a:r>
            <a:endParaRPr lang="en-US" sz="2400" dirty="0">
              <a:solidFill>
                <a:srgbClr val="FFFF00"/>
              </a:solidFill>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231571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a:xfrm>
            <a:off x="532260" y="559558"/>
            <a:ext cx="11515890" cy="750626"/>
          </a:xfrm>
          <a:effectLst>
            <a:outerShdw blurRad="50800" dir="14400000">
              <a:srgbClr val="000000">
                <a:alpha val="60000"/>
              </a:srgbClr>
            </a:outerShdw>
          </a:effectLst>
        </p:spPr>
        <p:txBody>
          <a:bodyPr vert="horz" lIns="91440" tIns="45720" rIns="91440" bIns="45720" rtlCol="0" anchor="b">
            <a:noAutofit/>
          </a:bodyPr>
          <a:lstStyle/>
          <a:p>
            <a:r>
              <a:rPr lang="en-US" sz="4400" dirty="0">
                <a:latin typeface="Verdana" panose="020B0604030504040204" pitchFamily="34" charset="0"/>
                <a:ea typeface="Verdana" panose="020B0604030504040204" pitchFamily="34" charset="0"/>
              </a:rPr>
              <a:t>PERSONALIZE LANGUAGE &amp; VOICE</a:t>
            </a:r>
            <a:br>
              <a:rPr lang="en-US" sz="4400" dirty="0">
                <a:latin typeface="Verdana" panose="020B0604030504040204" pitchFamily="34" charset="0"/>
                <a:ea typeface="Verdana" panose="020B0604030504040204" pitchFamily="34" charset="0"/>
              </a:rPr>
            </a:br>
            <a:r>
              <a:rPr lang="en-US" sz="2400" dirty="0">
                <a:latin typeface="Verdana" panose="020B0604030504040204" pitchFamily="34" charset="0"/>
                <a:ea typeface="Verdana" panose="020B0604030504040204" pitchFamily="34" charset="0"/>
              </a:rPr>
              <a:t>continued </a:t>
            </a:r>
            <a:endParaRPr lang="en-US" sz="4400" dirty="0">
              <a:latin typeface="Verdana" panose="020B0604030504040204" pitchFamily="34" charset="0"/>
              <a:ea typeface="Verdana" panose="020B0604030504040204" pitchFamily="34" charset="0"/>
            </a:endParaRPr>
          </a:p>
        </p:txBody>
      </p:sp>
      <p:pic>
        <p:nvPicPr>
          <p:cNvPr id="6" name="Picture 2" descr="image of managing language settings under the langauge and speech tab. A green toggle shows the language is active.">
            <a:extLst>
              <a:ext uri="{FF2B5EF4-FFF2-40B4-BE49-F238E27FC236}">
                <a16:creationId xmlns:a16="http://schemas.microsoft.com/office/drawing/2014/main" id="{DA0B7E78-8278-4FBF-806D-E0AA02C3992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13895" y="2486625"/>
            <a:ext cx="5215184" cy="300368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891BAD5-614D-4638-A918-AB0F20D2651F}"/>
              </a:ext>
            </a:extLst>
          </p:cNvPr>
          <p:cNvSpPr>
            <a:spLocks noGrp="1"/>
          </p:cNvSpPr>
          <p:nvPr>
            <p:ph sz="half" idx="1"/>
          </p:nvPr>
        </p:nvSpPr>
        <p:spPr>
          <a:xfrm>
            <a:off x="5633702" y="2129051"/>
            <a:ext cx="6414448" cy="4626591"/>
          </a:xfrm>
        </p:spPr>
        <p:txBody>
          <a:bodyPr>
            <a:noAutofit/>
          </a:bodyPr>
          <a:lstStyle/>
          <a:p>
            <a:pPr marL="457200" indent="-457200" fontAlgn="base">
              <a:buClr>
                <a:schemeClr val="tx1"/>
              </a:buClr>
              <a:buFont typeface="+mj-lt"/>
              <a:buAutoNum type="arabicPeriod" startAt="7"/>
            </a:pPr>
            <a:r>
              <a:rPr lang="en-US" sz="2400" dirty="0">
                <a:latin typeface="Verdana" panose="020B0604030504040204" pitchFamily="34" charset="0"/>
                <a:ea typeface="Verdana" panose="020B0604030504040204" pitchFamily="34" charset="0"/>
              </a:rPr>
              <a:t>Once you select your voice, a check mark will appear to the right.</a:t>
            </a:r>
          </a:p>
          <a:p>
            <a:pPr marL="457200" indent="-457200" fontAlgn="base">
              <a:buClr>
                <a:schemeClr val="tx1"/>
              </a:buClr>
              <a:buFont typeface="+mj-lt"/>
              <a:buAutoNum type="arabicPeriod" startAt="7"/>
            </a:pPr>
            <a:r>
              <a:rPr lang="en-US" sz="2400" dirty="0">
                <a:latin typeface="Verdana" panose="020B0604030504040204" pitchFamily="34" charset="0"/>
                <a:ea typeface="Verdana" panose="020B0604030504040204" pitchFamily="34" charset="0"/>
              </a:rPr>
              <a:t>At the top of the menu, next to </a:t>
            </a:r>
            <a:r>
              <a:rPr lang="en-US" sz="2400" dirty="0">
                <a:solidFill>
                  <a:srgbClr val="FFFF00"/>
                </a:solidFill>
                <a:latin typeface="Verdana" panose="020B0604030504040204" pitchFamily="34" charset="0"/>
                <a:ea typeface="Verdana" panose="020B0604030504040204" pitchFamily="34" charset="0"/>
              </a:rPr>
              <a:t>Voice</a:t>
            </a:r>
            <a:r>
              <a:rPr lang="en-US" sz="2400" dirty="0">
                <a:latin typeface="Verdana" panose="020B0604030504040204" pitchFamily="34" charset="0"/>
                <a:ea typeface="Verdana" panose="020B0604030504040204" pitchFamily="34" charset="0"/>
              </a:rPr>
              <a:t>, tap the left arrow next to your selected language.</a:t>
            </a:r>
          </a:p>
          <a:p>
            <a:pPr marL="457200" indent="-457200" fontAlgn="base">
              <a:buClr>
                <a:schemeClr val="tx1"/>
              </a:buClr>
              <a:buFont typeface="+mj-lt"/>
              <a:buAutoNum type="arabicPeriod" startAt="7"/>
            </a:pPr>
            <a:r>
              <a:rPr lang="en-US" sz="2400" dirty="0">
                <a:latin typeface="Verdana" panose="020B0604030504040204" pitchFamily="34" charset="0"/>
                <a:ea typeface="Verdana" panose="020B0604030504040204" pitchFamily="34" charset="0"/>
              </a:rPr>
              <a:t>Toggle </a:t>
            </a:r>
            <a:r>
              <a:rPr lang="en-US" sz="2400" dirty="0">
                <a:solidFill>
                  <a:srgbClr val="FFFF00"/>
                </a:solidFill>
                <a:latin typeface="Verdana" panose="020B0604030504040204" pitchFamily="34" charset="0"/>
                <a:ea typeface="Verdana" panose="020B0604030504040204" pitchFamily="34" charset="0"/>
              </a:rPr>
              <a:t>Active</a:t>
            </a:r>
            <a:r>
              <a:rPr lang="en-US" sz="2400" dirty="0">
                <a:latin typeface="Verdana" panose="020B0604030504040204" pitchFamily="34" charset="0"/>
                <a:ea typeface="Verdana" panose="020B0604030504040204" pitchFamily="34" charset="0"/>
              </a:rPr>
              <a:t> to blue, if needed.</a:t>
            </a:r>
          </a:p>
          <a:p>
            <a:pPr marL="457200" indent="-457200" fontAlgn="base">
              <a:buClr>
                <a:schemeClr val="tx1"/>
              </a:buClr>
              <a:buFont typeface="+mj-lt"/>
              <a:buAutoNum type="arabicPeriod" startAt="7"/>
            </a:pPr>
            <a:r>
              <a:rPr lang="en-US" sz="2400" dirty="0">
                <a:latin typeface="Verdana" panose="020B0604030504040204" pitchFamily="34" charset="0"/>
                <a:ea typeface="Verdana" panose="020B0604030504040204" pitchFamily="34" charset="0"/>
              </a:rPr>
              <a:t>You can also alter speech rate, pitch,  and customize word pronunciation.</a:t>
            </a:r>
          </a:p>
          <a:p>
            <a:pPr marL="457200" indent="-457200" fontAlgn="base">
              <a:buClr>
                <a:schemeClr val="tx1"/>
              </a:buClr>
              <a:buFont typeface="+mj-lt"/>
              <a:buAutoNum type="arabicPeriod" startAt="7"/>
            </a:pPr>
            <a:r>
              <a:rPr lang="en-US" sz="2400" dirty="0">
                <a:latin typeface="Verdana" panose="020B0604030504040204" pitchFamily="34" charset="0"/>
                <a:ea typeface="Verdana" panose="020B0604030504040204" pitchFamily="34" charset="0"/>
              </a:rPr>
              <a:t>To exit the settings menu, tap on the </a:t>
            </a:r>
            <a:r>
              <a:rPr lang="en-US" sz="2400" dirty="0">
                <a:solidFill>
                  <a:srgbClr val="FFFF00"/>
                </a:solidFill>
                <a:latin typeface="Verdana" panose="020B0604030504040204" pitchFamily="34" charset="0"/>
                <a:ea typeface="Verdana" panose="020B0604030504040204" pitchFamily="34" charset="0"/>
              </a:rPr>
              <a:t>text pad.</a:t>
            </a:r>
          </a:p>
        </p:txBody>
      </p:sp>
    </p:spTree>
    <p:custDataLst>
      <p:tags r:id="rId1"/>
    </p:custDataLst>
    <p:extLst>
      <p:ext uri="{BB962C8B-B14F-4D97-AF65-F5344CB8AC3E}">
        <p14:creationId xmlns:p14="http://schemas.microsoft.com/office/powerpoint/2010/main" val="1322605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QUOTABLE" val="0eH3MZrc"/>
  <p:tag name="TAG_BACKING_FORM_KEY" val="2164884-c:\users\diane\downloads\setting up &amp; using lamp wd.pptx"/>
  <p:tag name="ARTICULATE_PRESENTER_VERSION" val="8"/>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1">
      <a:dk1>
        <a:sysClr val="windowText" lastClr="000000"/>
      </a:dk1>
      <a:lt1>
        <a:sysClr val="window" lastClr="FFFFFF"/>
      </a:lt1>
      <a:dk2>
        <a:srgbClr val="212121"/>
      </a:dk2>
      <a:lt2>
        <a:srgbClr val="636363"/>
      </a:lt2>
      <a:accent1>
        <a:srgbClr val="0070C0"/>
      </a:accent1>
      <a:accent2>
        <a:srgbClr val="33E9D8"/>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6702</TotalTime>
  <Words>4857</Words>
  <Application>Microsoft Office PowerPoint</Application>
  <PresentationFormat>Widescreen</PresentationFormat>
  <Paragraphs>486</Paragraphs>
  <Slides>32</Slides>
  <Notes>31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Verdana</vt:lpstr>
      <vt:lpstr>Wingdings 2</vt:lpstr>
      <vt:lpstr>Quotable</vt:lpstr>
      <vt:lpstr>    Setting Up &amp; Using  Proloquo4Text  Type. Speak. Communicate.</vt:lpstr>
      <vt:lpstr>If you have not done so already, please take a moment to setup your profile using the Startup Wizard.</vt:lpstr>
      <vt:lpstr>LEARNING OBJECTIVES</vt:lpstr>
      <vt:lpstr>PROLOQUO4TEXT IN ACTION</vt:lpstr>
      <vt:lpstr>CONSIDERATIONS FOR SELECTION</vt:lpstr>
      <vt:lpstr>THE INTERFACE – Part 1</vt:lpstr>
      <vt:lpstr>THE INTERFACE – Part 2</vt:lpstr>
      <vt:lpstr>PERSONALIZE LANGUAGE &amp; VOICE </vt:lpstr>
      <vt:lpstr>PERSONALIZE LANGUAGE &amp; VOICE continued </vt:lpstr>
      <vt:lpstr>KEYBOARD LANGUAGES </vt:lpstr>
      <vt:lpstr>CHANGING KEYBOARD LANGUAGES</vt:lpstr>
      <vt:lpstr>6 QUICK BLOCKS</vt:lpstr>
      <vt:lpstr>QUICK BLOCKS: BASIC COMMANDS</vt:lpstr>
      <vt:lpstr>PHRASES: ADD/EDIT</vt:lpstr>
      <vt:lpstr>CONVERSATIONS: EDITING</vt:lpstr>
      <vt:lpstr>QUICK TALK</vt:lpstr>
      <vt:lpstr>HISTORY</vt:lpstr>
      <vt:lpstr>PREDICTION SETTINGS</vt:lpstr>
      <vt:lpstr>MODIFYING APPEARANCE</vt:lpstr>
      <vt:lpstr>BACKUP AND RESTORE </vt:lpstr>
      <vt:lpstr>EXPORTING BACKUPS  </vt:lpstr>
      <vt:lpstr>IMPORTING AND RESTORING BACKUPS  </vt:lpstr>
      <vt:lpstr>Let’s try out the features</vt:lpstr>
      <vt:lpstr>COMMUNICATION OVER ANY SPEAKERPHONE</vt:lpstr>
      <vt:lpstr>IN-PERSON VS. DISTANCE COMMUNICATION</vt:lpstr>
      <vt:lpstr>YOU CAN HEAR ME &amp; SEE ME</vt:lpstr>
      <vt:lpstr>YOU CAN ONLY HEAR ME</vt:lpstr>
      <vt:lpstr>PURPOSE OF A PHONE SCRIPT</vt:lpstr>
      <vt:lpstr>CONTENTS OF A PHONE SCRIPT</vt:lpstr>
      <vt:lpstr>SENDING YOUR MESSAGE:   EMAIL &amp; SOCIAL MEDIA</vt:lpstr>
      <vt:lpstr>SUPPORT OPTIONS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up &amp; using LAMP Words for Life Communication App</dc:title>
  <dc:creator>Diane Crum</dc:creator>
  <cp:lastModifiedBy>Hansen, Kevin@DOR</cp:lastModifiedBy>
  <cp:revision>372</cp:revision>
  <cp:lastPrinted>2018-06-28T03:16:14Z</cp:lastPrinted>
  <dcterms:created xsi:type="dcterms:W3CDTF">2018-06-25T21:43:44Z</dcterms:created>
  <dcterms:modified xsi:type="dcterms:W3CDTF">2020-06-29T15:09:15Z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Presentation2</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B9CEBA12-5C4E-4070-89D8-36D1A68F8C05</vt:lpwstr>
  </property>
  <property fmtid="{D5CDD505-2E9C-101B-9397-08002B2CF9AE}" pid="6" name="ArticulateProjectFull">
    <vt:lpwstr>C:\Users\diane\Desktop\Setting Up &amp; Using PQ4T 2018.ppta</vt:lpwstr>
  </property>
</Properties>
</file>