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89" r:id="rId3"/>
    <p:sldId id="258" r:id="rId4"/>
    <p:sldId id="294" r:id="rId5"/>
    <p:sldId id="265" r:id="rId6"/>
    <p:sldId id="257" r:id="rId7"/>
    <p:sldId id="292" r:id="rId8"/>
    <p:sldId id="261" r:id="rId9"/>
    <p:sldId id="278" r:id="rId10"/>
    <p:sldId id="263" r:id="rId11"/>
    <p:sldId id="264" r:id="rId12"/>
    <p:sldId id="267" r:id="rId13"/>
    <p:sldId id="260" r:id="rId14"/>
    <p:sldId id="259" r:id="rId15"/>
    <p:sldId id="281" r:id="rId16"/>
    <p:sldId id="282" r:id="rId17"/>
    <p:sldId id="266" r:id="rId18"/>
    <p:sldId id="293" r:id="rId19"/>
    <p:sldId id="295" r:id="rId20"/>
    <p:sldId id="296" r:id="rId21"/>
    <p:sldId id="297" r:id="rId22"/>
    <p:sldId id="273" r:id="rId23"/>
    <p:sldId id="268" r:id="rId24"/>
    <p:sldId id="286" r:id="rId25"/>
    <p:sldId id="274" r:id="rId26"/>
    <p:sldId id="276" r:id="rId27"/>
    <p:sldId id="291" r:id="rId28"/>
    <p:sldId id="275" r:id="rId29"/>
    <p:sldId id="277" r:id="rId30"/>
    <p:sldId id="279" r:id="rId31"/>
    <p:sldId id="280" r:id="rId32"/>
  </p:sldIdLst>
  <p:sldSz cx="12192000" cy="6858000"/>
  <p:notesSz cx="9296400" cy="70104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CRUM" initials="JC" lastIdx="11" clrIdx="0">
    <p:extLst/>
  </p:cmAuthor>
  <p:cmAuthor id="2" name="Diane Crum" initials="D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3E421-8533-4EED-8CC1-C20042C6F474}" v="3" dt="2020-03-08T19:22:02.095"/>
    <p1510:client id="{AEC7B429-1018-47EC-929B-32CBC9892CD8}" v="2" dt="2020-03-08T20:20:12.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55" autoAdjust="0"/>
    <p:restoredTop sz="59686" autoAdjust="0"/>
  </p:normalViewPr>
  <p:slideViewPr>
    <p:cSldViewPr snapToGrid="0">
      <p:cViewPr varScale="1">
        <p:scale>
          <a:sx n="64" d="100"/>
          <a:sy n="64" d="100"/>
        </p:scale>
        <p:origin x="1512" y="78"/>
      </p:cViewPr>
      <p:guideLst>
        <p:guide orient="horz" pos="2160"/>
        <p:guide pos="3840"/>
      </p:guideLst>
    </p:cSldViewPr>
  </p:slideViewPr>
  <p:outlineViewPr>
    <p:cViewPr>
      <p:scale>
        <a:sx n="33" d="100"/>
        <a:sy n="33" d="100"/>
      </p:scale>
      <p:origin x="0" y="-15898"/>
    </p:cViewPr>
  </p:outlineViewPr>
  <p:notesTextViewPr>
    <p:cViewPr>
      <p:scale>
        <a:sx n="1" d="1"/>
        <a:sy n="1" d="1"/>
      </p:scale>
      <p:origin x="0" y="0"/>
    </p:cViewPr>
  </p:notesTextViewPr>
  <p:notesViewPr>
    <p:cSldViewPr snapToGrid="0">
      <p:cViewPr varScale="1">
        <p:scale>
          <a:sx n="74" d="100"/>
          <a:sy n="74" d="100"/>
        </p:scale>
        <p:origin x="82" y="3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B33E421-8533-4EED-8CC1-C20042C6F474}"/>
    <pc:docChg chg="modSld">
      <pc:chgData name="" userId="" providerId="" clId="Web-{2B33E421-8533-4EED-8CC1-C20042C6F474}" dt="2020-03-08T19:22:02.095" v="1" actId="1076"/>
      <pc:docMkLst>
        <pc:docMk/>
      </pc:docMkLst>
      <pc:sldChg chg="addSp modSp">
        <pc:chgData name="" userId="" providerId="" clId="Web-{2B33E421-8533-4EED-8CC1-C20042C6F474}" dt="2020-03-08T19:22:02.095" v="1" actId="1076"/>
        <pc:sldMkLst>
          <pc:docMk/>
          <pc:sldMk cId="3494817806" sldId="256"/>
        </pc:sldMkLst>
        <pc:picChg chg="add mod">
          <ac:chgData name="" userId="" providerId="" clId="Web-{2B33E421-8533-4EED-8CC1-C20042C6F474}" dt="2020-03-08T19:22:02.095" v="1" actId="1076"/>
          <ac:picMkLst>
            <pc:docMk/>
            <pc:sldMk cId="3494817806" sldId="256"/>
            <ac:picMk id="6" creationId="{03FE0336-51EE-4CED-9380-2412947F75AC}"/>
          </ac:picMkLst>
        </pc:picChg>
      </pc:sldChg>
    </pc:docChg>
  </pc:docChgLst>
  <pc:docChgLst>
    <pc:chgData clId="Web-{CF34787A-B208-4C9C-87A0-CCA3D9CEB170}"/>
    <pc:docChg chg="modSld">
      <pc:chgData name="" userId="" providerId="" clId="Web-{CF34787A-B208-4C9C-87A0-CCA3D9CEB170}" dt="2018-07-30T23:14:43.283" v="0"/>
      <pc:docMkLst>
        <pc:docMk/>
      </pc:docMkLst>
      <pc:sldChg chg="modNotes">
        <pc:chgData name="" userId="" providerId="" clId="Web-{CF34787A-B208-4C9C-87A0-CCA3D9CEB170}" dt="2018-07-30T23:14:43.283" v="0"/>
        <pc:sldMkLst>
          <pc:docMk/>
          <pc:sldMk cId="3949457001" sldId="273"/>
        </pc:sldMkLst>
      </pc:sldChg>
    </pc:docChg>
  </pc:docChgLst>
  <pc:docChgLst>
    <pc:chgData clId="Web-{AEC7B429-1018-47EC-929B-32CBC9892CD8}"/>
    <pc:docChg chg="modSld">
      <pc:chgData name="" userId="" providerId="" clId="Web-{AEC7B429-1018-47EC-929B-32CBC9892CD8}" dt="2020-03-08T20:20:12.480" v="1"/>
      <pc:docMkLst>
        <pc:docMk/>
      </pc:docMkLst>
      <pc:sldChg chg="addSp delSp">
        <pc:chgData name="" userId="" providerId="" clId="Web-{AEC7B429-1018-47EC-929B-32CBC9892CD8}" dt="2020-03-08T20:20:12.480" v="1"/>
        <pc:sldMkLst>
          <pc:docMk/>
          <pc:sldMk cId="3494817806" sldId="256"/>
        </pc:sldMkLst>
        <pc:spChg chg="add">
          <ac:chgData name="" userId="" providerId="" clId="Web-{AEC7B429-1018-47EC-929B-32CBC9892CD8}" dt="2020-03-08T20:20:12.480" v="1"/>
          <ac:spMkLst>
            <pc:docMk/>
            <pc:sldMk cId="3494817806" sldId="256"/>
            <ac:spMk id="7" creationId="{3682C502-2825-405E-A2D0-FE122CCBA2DB}"/>
          </ac:spMkLst>
        </pc:spChg>
        <pc:picChg chg="del">
          <ac:chgData name="" userId="" providerId="" clId="Web-{AEC7B429-1018-47EC-929B-32CBC9892CD8}" dt="2020-03-08T20:20:07.480" v="0"/>
          <ac:picMkLst>
            <pc:docMk/>
            <pc:sldMk cId="3494817806" sldId="256"/>
            <ac:picMk id="6" creationId="{03FE0336-51EE-4CED-9380-2412947F75AC}"/>
          </ac:picMkLst>
        </pc:picChg>
        <pc:picChg chg="add">
          <ac:chgData name="" userId="" providerId="" clId="Web-{AEC7B429-1018-47EC-929B-32CBC9892CD8}" dt="2020-03-08T20:20:12.480" v="1"/>
          <ac:picMkLst>
            <pc:docMk/>
            <pc:sldMk cId="3494817806" sldId="256"/>
            <ac:picMk id="8" creationId="{48B19B22-5C71-4D4C-95AF-E49D6648F758}"/>
          </ac:picMkLst>
        </pc:picChg>
      </pc:sldChg>
    </pc:docChg>
  </pc:docChgLst>
  <pc:docChgLst>
    <pc:chgData clId="Web-{332EA5D5-35E1-4BA6-8850-CF65FDB32FEC}"/>
    <pc:docChg chg="modSld">
      <pc:chgData name="" userId="" providerId="" clId="Web-{332EA5D5-35E1-4BA6-8850-CF65FDB32FEC}" dt="2018-08-06T14:41:24.416" v="2" actId="20577"/>
      <pc:docMkLst>
        <pc:docMk/>
      </pc:docMkLst>
      <pc:sldChg chg="modSp">
        <pc:chgData name="" userId="" providerId="" clId="Web-{332EA5D5-35E1-4BA6-8850-CF65FDB32FEC}" dt="2018-08-06T14:41:24.416" v="2" actId="20577"/>
        <pc:sldMkLst>
          <pc:docMk/>
          <pc:sldMk cId="764273754" sldId="280"/>
        </pc:sldMkLst>
        <pc:spChg chg="mod">
          <ac:chgData name="" userId="" providerId="" clId="Web-{332EA5D5-35E1-4BA6-8850-CF65FDB32FEC}" dt="2018-08-06T14:41:24.416" v="2" actId="20577"/>
          <ac:spMkLst>
            <pc:docMk/>
            <pc:sldMk cId="764273754" sldId="280"/>
            <ac:spMk id="2" creationId="{037A2A3A-B280-4595-A35A-87CE778F90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8332942C-8247-40F5-BC75-34A47731F39C}" type="datetimeFigureOut">
              <a:rPr lang="en-US" smtClean="0"/>
              <a:t>6/29/2020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8900C81-D389-4587-A3AF-71F7AA7579A1}" type="slidenum">
              <a:rPr lang="en-US" smtClean="0"/>
              <a:t>‹#›</a:t>
            </a:fld>
            <a:endParaRPr lang="en-US"/>
          </a:p>
        </p:txBody>
      </p:sp>
    </p:spTree>
    <p:extLst>
      <p:ext uri="{BB962C8B-B14F-4D97-AF65-F5344CB8AC3E}">
        <p14:creationId xmlns:p14="http://schemas.microsoft.com/office/powerpoint/2010/main" val="141484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aliforniaphone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dirty="0">
                <a:solidFill>
                  <a:schemeClr val="dk1"/>
                </a:solidFill>
              </a:rPr>
              <a:t>We are proud to offer this training for the Voice Options California Speech Technology Program.  </a:t>
            </a:r>
          </a:p>
          <a:p>
            <a:pPr>
              <a:buClr>
                <a:schemeClr val="dk1"/>
              </a:buClr>
              <a:buSzPts val="1100"/>
            </a:pPr>
            <a:r>
              <a:rPr lang="en-US" dirty="0">
                <a:solidFill>
                  <a:schemeClr val="dk1"/>
                </a:solidFill>
              </a:rPr>
              <a:t>This training is brought to you  by the staff at CTEC, Communication Technology Education Center. </a:t>
            </a:r>
          </a:p>
          <a:p>
            <a:pPr>
              <a:buClr>
                <a:schemeClr val="dk1"/>
              </a:buClr>
              <a:buSzPts val="1100"/>
            </a:pPr>
            <a:endParaRPr lang="en-US" dirty="0">
              <a:solidFill>
                <a:schemeClr val="dk1"/>
              </a:solidFill>
            </a:endParaRPr>
          </a:p>
          <a:p>
            <a:pPr>
              <a:buClr>
                <a:schemeClr val="dk1"/>
              </a:buClr>
              <a:buSzPts val="1100"/>
            </a:pPr>
            <a:r>
              <a:rPr lang="en-US" dirty="0">
                <a:solidFill>
                  <a:schemeClr val="dk1"/>
                </a:solidFill>
              </a:rPr>
              <a:t>Throughout the training we will be visiting the LAMP website.  Here is the URL. Please visit the manufacturer’s website for most current information, instructional support, video training and updated version info. </a:t>
            </a:r>
          </a:p>
        </p:txBody>
      </p:sp>
      <p:sp>
        <p:nvSpPr>
          <p:cNvPr id="4" name="Slide Number Placeholder 3"/>
          <p:cNvSpPr>
            <a:spLocks noGrp="1"/>
          </p:cNvSpPr>
          <p:nvPr>
            <p:ph type="sldNum" sz="quarter" idx="10"/>
          </p:nvPr>
        </p:nvSpPr>
        <p:spPr/>
        <p:txBody>
          <a:bodyPr/>
          <a:lstStyle/>
          <a:p>
            <a:fld id="{D8900C81-D389-4587-A3AF-71F7AA7579A1}" type="slidenum">
              <a:rPr lang="en-US" smtClean="0"/>
              <a:t>1</a:t>
            </a:fld>
            <a:endParaRPr lang="en-US"/>
          </a:p>
        </p:txBody>
      </p:sp>
    </p:spTree>
    <p:extLst>
      <p:ext uri="{BB962C8B-B14F-4D97-AF65-F5344CB8AC3E}">
        <p14:creationId xmlns:p14="http://schemas.microsoft.com/office/powerpoint/2010/main" val="67216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easily change the voice of the speech device</a:t>
            </a:r>
          </a:p>
        </p:txBody>
      </p:sp>
      <p:sp>
        <p:nvSpPr>
          <p:cNvPr id="4" name="Slide Number Placeholder 3"/>
          <p:cNvSpPr>
            <a:spLocks noGrp="1"/>
          </p:cNvSpPr>
          <p:nvPr>
            <p:ph type="sldNum" sz="quarter" idx="10"/>
          </p:nvPr>
        </p:nvSpPr>
        <p:spPr/>
        <p:txBody>
          <a:bodyPr/>
          <a:lstStyle/>
          <a:p>
            <a:fld id="{D8900C81-D389-4587-A3AF-71F7AA7579A1}" type="slidenum">
              <a:rPr lang="en-US" smtClean="0"/>
              <a:t>10</a:t>
            </a:fld>
            <a:endParaRPr lang="en-US"/>
          </a:p>
        </p:txBody>
      </p:sp>
    </p:spTree>
    <p:extLst>
      <p:ext uri="{BB962C8B-B14F-4D97-AF65-F5344CB8AC3E}">
        <p14:creationId xmlns:p14="http://schemas.microsoft.com/office/powerpoint/2010/main" val="276035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vocabulary is being used that requires</a:t>
            </a:r>
            <a:r>
              <a:rPr lang="en-US" baseline="0" dirty="0"/>
              <a:t> more than one selection to activate a word, turning the button click sound on gives a client feedback that a button has been selected.</a:t>
            </a: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11</a:t>
            </a:fld>
            <a:endParaRPr lang="en-US"/>
          </a:p>
        </p:txBody>
      </p:sp>
    </p:spTree>
    <p:extLst>
      <p:ext uri="{BB962C8B-B14F-4D97-AF65-F5344CB8AC3E}">
        <p14:creationId xmlns:p14="http://schemas.microsoft.com/office/powerpoint/2010/main" val="140667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a:p>
            <a:pPr rtl="0"/>
            <a:r>
              <a:rPr lang="en-US" dirty="0"/>
              <a:t>What if the LAMP mom doesn’t look like your mom?  Let’s look at how to edit an existing button.</a:t>
            </a:r>
          </a:p>
          <a:p>
            <a:pPr rtl="0"/>
            <a:endParaRPr lang="en-US" b="0" dirty="0">
              <a:effectLst/>
            </a:endParaRPr>
          </a:p>
          <a:p>
            <a:pPr rtl="0"/>
            <a:r>
              <a:rPr lang="en-US" b="0" dirty="0">
                <a:effectLst/>
              </a:rPr>
              <a:t>Watch video. </a:t>
            </a:r>
          </a:p>
          <a:p>
            <a:pPr rtl="0"/>
            <a:endParaRPr lang="en-US" b="0" dirty="0">
              <a:effectLst/>
            </a:endParaRPr>
          </a:p>
          <a:p>
            <a:pPr rtl="0"/>
            <a:r>
              <a:rPr lang="en-US" b="0" dirty="0">
                <a:effectLst/>
              </a:rPr>
              <a:t>Activity:  Let the participates practice.</a:t>
            </a:r>
          </a:p>
          <a:p>
            <a:pPr rtl="0"/>
            <a:endParaRPr lang="en-US" b="0" dirty="0">
              <a:effectLst/>
            </a:endParaRPr>
          </a:p>
          <a:p>
            <a:pPr rtl="0"/>
            <a:r>
              <a:rPr lang="en-US" dirty="0"/>
              <a:t>In order to customize the pages, you must first open the page you want to edit.  Then select menu and edit page. Notice the bar at the top is now red. Instead of speaking when you select buttons, you will bring up editing options when buttons are selected.</a:t>
            </a:r>
            <a:endParaRPr lang="en-US" b="0" dirty="0">
              <a:effectLst/>
            </a:endParaRPr>
          </a:p>
          <a:p>
            <a:pPr rtl="0"/>
            <a:r>
              <a:rPr lang="en-US" dirty="0"/>
              <a:t>Let’s add some things we would say over the phone to the page.</a:t>
            </a:r>
            <a:endParaRPr lang="en-US" b="0" dirty="0">
              <a:effectLst/>
            </a:endParaRPr>
          </a:p>
          <a:p>
            <a:pPr rtl="0"/>
            <a:endParaRPr lang="en-US" b="1" dirty="0"/>
          </a:p>
          <a:p>
            <a:pPr rtl="0"/>
            <a:endParaRPr lang="en-US" b="1" dirty="0"/>
          </a:p>
          <a:p>
            <a:pPr rtl="0"/>
            <a:endParaRPr lang="en-US" b="1" dirty="0"/>
          </a:p>
          <a:p>
            <a:pPr rtl="0"/>
            <a:endParaRPr lang="en-US" b="1" dirty="0"/>
          </a:p>
          <a:p>
            <a:pPr rtl="0"/>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12</a:t>
            </a:fld>
            <a:endParaRPr lang="en-US"/>
          </a:p>
        </p:txBody>
      </p:sp>
    </p:spTree>
    <p:extLst>
      <p:ext uri="{BB962C8B-B14F-4D97-AF65-F5344CB8AC3E}">
        <p14:creationId xmlns:p14="http://schemas.microsoft.com/office/powerpoint/2010/main" val="362802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u="sng" dirty="0">
                <a:solidFill>
                  <a:schemeClr val="dk1"/>
                </a:solidFill>
              </a:rPr>
              <a:t>DISTANCE COMMUNICATION</a:t>
            </a:r>
            <a:r>
              <a:rPr lang="en-US" b="1" dirty="0">
                <a:solidFill>
                  <a:schemeClr val="dk1"/>
                </a:solidFill>
              </a:rPr>
              <a:t>   </a:t>
            </a:r>
            <a:r>
              <a:rPr lang="en-US" dirty="0">
                <a:solidFill>
                  <a:schemeClr val="dk1"/>
                </a:solidFill>
                <a:ea typeface="Calibri"/>
                <a:cs typeface="Calibri"/>
                <a:sym typeface="Calibri"/>
              </a:rPr>
              <a:t>The most simple way to use an </a:t>
            </a:r>
            <a:r>
              <a:rPr lang="en-US" dirty="0" err="1">
                <a:solidFill>
                  <a:schemeClr val="dk1"/>
                </a:solidFill>
                <a:ea typeface="Calibri"/>
                <a:cs typeface="Calibri"/>
                <a:sym typeface="Calibri"/>
              </a:rPr>
              <a:t>aac</a:t>
            </a:r>
            <a:r>
              <a:rPr lang="en-US" dirty="0">
                <a:solidFill>
                  <a:schemeClr val="dk1"/>
                </a:solidFill>
                <a:ea typeface="Calibri"/>
                <a:cs typeface="Calibri"/>
                <a:sym typeface="Calibri"/>
              </a:rPr>
              <a:t> device with a telephone is to listen and speak </a:t>
            </a:r>
            <a:r>
              <a:rPr lang="en-US" b="1" u="sng" dirty="0">
                <a:solidFill>
                  <a:schemeClr val="dk1"/>
                </a:solidFill>
                <a:ea typeface="Calibri"/>
                <a:cs typeface="Calibri"/>
                <a:sym typeface="Calibri"/>
              </a:rPr>
              <a:t>over a speakerphone</a:t>
            </a:r>
            <a:r>
              <a:rPr lang="en-US" dirty="0">
                <a:solidFill>
                  <a:schemeClr val="dk1"/>
                </a:solidFill>
                <a:ea typeface="Calibri"/>
                <a:cs typeface="Calibri"/>
                <a:sym typeface="Calibri"/>
              </a:rPr>
              <a:t>. Some apps also have features to support email, text messaging, and social media.</a:t>
            </a:r>
          </a:p>
          <a:p>
            <a:pPr>
              <a:buClr>
                <a:schemeClr val="dk1"/>
              </a:buClr>
              <a:buSzPts val="1100"/>
            </a:pPr>
            <a:endParaRPr lang="en-US" dirty="0">
              <a:solidFill>
                <a:schemeClr val="dk1"/>
              </a:solidFill>
              <a:ea typeface="Calibri"/>
              <a:cs typeface="Calibri"/>
              <a:sym typeface="Calibri"/>
            </a:endParaRPr>
          </a:p>
          <a:p>
            <a:pPr>
              <a:buClr>
                <a:schemeClr val="dk1"/>
              </a:buClr>
              <a:buSzPts val="1100"/>
            </a:pPr>
            <a:r>
              <a:rPr lang="en-US" dirty="0">
                <a:solidFill>
                  <a:schemeClr val="dk1"/>
                </a:solidFill>
                <a:ea typeface="Calibri"/>
                <a:cs typeface="Calibri"/>
                <a:sym typeface="Calibri"/>
              </a:rPr>
              <a:t>Unfortunately the limitations of the IPAD hardware and </a:t>
            </a:r>
            <a:r>
              <a:rPr lang="en-US" dirty="0" err="1">
                <a:solidFill>
                  <a:schemeClr val="dk1"/>
                </a:solidFill>
                <a:ea typeface="Calibri"/>
                <a:cs typeface="Calibri"/>
                <a:sym typeface="Calibri"/>
              </a:rPr>
              <a:t>ios</a:t>
            </a:r>
            <a:r>
              <a:rPr lang="en-US" dirty="0">
                <a:solidFill>
                  <a:schemeClr val="dk1"/>
                </a:solidFill>
                <a:ea typeface="Calibri"/>
                <a:cs typeface="Calibri"/>
                <a:sym typeface="Calibri"/>
              </a:rPr>
              <a:t> do not allow the ability to make a voice call and use the speaking app simultaneously. Some Speech Generating devices do have this capability. </a:t>
            </a:r>
          </a:p>
          <a:p>
            <a:pPr>
              <a:buClr>
                <a:schemeClr val="dk1"/>
              </a:buClr>
              <a:buSzPts val="1100"/>
            </a:pPr>
            <a:endParaRPr lang="en-US" dirty="0">
              <a:solidFill>
                <a:schemeClr val="dk1"/>
              </a:solidFill>
              <a:ea typeface="Calibri"/>
              <a:cs typeface="Calibri"/>
              <a:sym typeface="Calibri"/>
            </a:endParaRPr>
          </a:p>
          <a:p>
            <a:pPr>
              <a:buClr>
                <a:schemeClr val="dk1"/>
              </a:buClr>
              <a:buSzPts val="1100"/>
            </a:pPr>
            <a:r>
              <a:rPr lang="en-US" dirty="0">
                <a:solidFill>
                  <a:schemeClr val="dk1"/>
                </a:solidFill>
                <a:ea typeface="Calibri"/>
                <a:cs typeface="Calibri"/>
                <a:sym typeface="Calibri"/>
              </a:rPr>
              <a:t>NOTE: CTAP, the California Telephone Access Program has a variety of adapted speaker phones that will assist you in “picking-up” dialing and “hanging up the phone. These phones may be helpful to you and information can be found at </a:t>
            </a:r>
            <a:r>
              <a:rPr lang="en-US" u="sng" dirty="0">
                <a:solidFill>
                  <a:schemeClr val="hlink"/>
                </a:solidFill>
                <a:ea typeface="Calibri"/>
                <a:cs typeface="Calibri"/>
                <a:sym typeface="Calibri"/>
                <a:hlinkClick r:id="rId3"/>
              </a:rPr>
              <a:t>www.californiaphones.org</a:t>
            </a:r>
            <a:r>
              <a:rPr lang="en-US" dirty="0">
                <a:solidFill>
                  <a:schemeClr val="dk1"/>
                </a:solidFill>
                <a:ea typeface="Calibri"/>
                <a:cs typeface="Calibri"/>
                <a:sym typeface="Calibri"/>
              </a:rPr>
              <a:t> . </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13</a:t>
            </a:fld>
            <a:endParaRPr lang="en-US"/>
          </a:p>
        </p:txBody>
      </p:sp>
    </p:spTree>
    <p:extLst>
      <p:ext uri="{BB962C8B-B14F-4D97-AF65-F5344CB8AC3E}">
        <p14:creationId xmlns:p14="http://schemas.microsoft.com/office/powerpoint/2010/main" val="40984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u="sng" dirty="0">
                <a:solidFill>
                  <a:schemeClr val="dk1"/>
                </a:solidFill>
              </a:rPr>
              <a:t>COMMUNICATING </a:t>
            </a:r>
          </a:p>
          <a:p>
            <a:pPr>
              <a:buClr>
                <a:schemeClr val="dk1"/>
              </a:buClr>
              <a:buSzPts val="1100"/>
            </a:pPr>
            <a:r>
              <a:rPr lang="en-US" b="1" u="sng" dirty="0">
                <a:solidFill>
                  <a:schemeClr val="dk1"/>
                </a:solidFill>
              </a:rPr>
              <a:t>IN PERSON &amp; AT A DISTANCE </a:t>
            </a:r>
          </a:p>
          <a:p>
            <a:pPr>
              <a:buClr>
                <a:schemeClr val="dk1"/>
              </a:buClr>
              <a:buSzPts val="1100"/>
            </a:pPr>
            <a:r>
              <a:rPr lang="en-US" dirty="0">
                <a:solidFill>
                  <a:schemeClr val="dk1"/>
                </a:solidFill>
              </a:rPr>
              <a:t>When using your Voice Options Tablets individuals have the opportunity to speak with individuals in a variety of settings. This may be the first time they have the opportunity to talk on the phone independently, or carry on a conversation with an audible voice!</a:t>
            </a:r>
          </a:p>
          <a:p>
            <a:pPr>
              <a:buClr>
                <a:schemeClr val="dk1"/>
              </a:buClr>
              <a:buSzPts val="1100"/>
            </a:pPr>
            <a:r>
              <a:rPr lang="en-US" dirty="0">
                <a:solidFill>
                  <a:schemeClr val="dk1"/>
                </a:solidFill>
              </a:rPr>
              <a:t>  </a:t>
            </a:r>
          </a:p>
          <a:p>
            <a:pPr>
              <a:lnSpc>
                <a:spcPct val="115000"/>
              </a:lnSpc>
              <a:buClr>
                <a:schemeClr val="dk1"/>
              </a:buClr>
              <a:buSzPts val="1100"/>
            </a:pPr>
            <a:r>
              <a:rPr lang="en-US" b="1" u="sng" dirty="0">
                <a:solidFill>
                  <a:schemeClr val="dk1"/>
                </a:solidFill>
              </a:rPr>
              <a:t>WHEN COMMUNICATING WITH YOU… </a:t>
            </a:r>
          </a:p>
          <a:p>
            <a:pPr>
              <a:lnSpc>
                <a:spcPct val="115000"/>
              </a:lnSpc>
              <a:spcBef>
                <a:spcPts val="1630"/>
              </a:spcBef>
              <a:buClr>
                <a:schemeClr val="dk1"/>
              </a:buClr>
              <a:buSzPts val="1100"/>
            </a:pPr>
            <a:r>
              <a:rPr lang="en-US" dirty="0">
                <a:solidFill>
                  <a:schemeClr val="dk1"/>
                </a:solidFill>
              </a:rPr>
              <a:t>Some i</a:t>
            </a:r>
            <a:r>
              <a:rPr lang="en-US" dirty="0">
                <a:solidFill>
                  <a:schemeClr val="dk1"/>
                </a:solidFill>
                <a:ea typeface="Calibri"/>
                <a:cs typeface="Calibri"/>
                <a:sym typeface="Calibri"/>
              </a:rPr>
              <a:t>ndividuals with Complex Communication Needs (CCN) have no discernable verbal speech.  Others may use a little bit of verbal speech that can be understood if it is accompanied by signs, facial expressions, gestures, no/low tech communication systems.   AAC Systems are a tool to be considered for anyone with CCN.</a:t>
            </a:r>
          </a:p>
          <a:p>
            <a:pPr>
              <a:lnSpc>
                <a:spcPct val="115000"/>
              </a:lnSpc>
              <a:spcBef>
                <a:spcPts val="1630"/>
              </a:spcBef>
              <a:buClr>
                <a:schemeClr val="dk1"/>
              </a:buClr>
              <a:buSzPts val="1100"/>
            </a:pPr>
            <a:r>
              <a:rPr lang="en-US" dirty="0">
                <a:solidFill>
                  <a:schemeClr val="dk1"/>
                </a:solidFill>
                <a:ea typeface="Calibri"/>
                <a:cs typeface="Calibri"/>
                <a:sym typeface="Calibri"/>
              </a:rPr>
              <a:t>Many individuals with CCN depend upon a combination of multiple strategies or use of Total Communication. the communication partner seeing them, hearing their device, or hearing the verbal speech. </a:t>
            </a:r>
          </a:p>
          <a:p>
            <a:pPr>
              <a:lnSpc>
                <a:spcPct val="115000"/>
              </a:lnSpc>
              <a:spcBef>
                <a:spcPts val="1630"/>
              </a:spcBef>
              <a:buClr>
                <a:schemeClr val="dk1"/>
              </a:buClr>
              <a:buSzPts val="1100"/>
            </a:pPr>
            <a:r>
              <a:rPr lang="en-US" dirty="0">
                <a:solidFill>
                  <a:schemeClr val="dk1"/>
                </a:solidFill>
                <a:ea typeface="Calibri"/>
                <a:cs typeface="Calibri"/>
                <a:sym typeface="Calibri"/>
              </a:rPr>
              <a:t>Consider the communication setting.</a:t>
            </a:r>
            <a:endParaRPr lang="en-US" b="1" u="sng" dirty="0">
              <a:solidFill>
                <a:schemeClr val="dk1"/>
              </a:solidFill>
            </a:endParaRPr>
          </a:p>
          <a:p>
            <a:pPr marL="465887" indent="-310591">
              <a:lnSpc>
                <a:spcPct val="115000"/>
              </a:lnSpc>
              <a:spcBef>
                <a:spcPts val="1630"/>
              </a:spcBef>
              <a:buClr>
                <a:schemeClr val="dk1"/>
              </a:buClr>
              <a:buSzPts val="1200"/>
              <a:buChar char="●"/>
            </a:pPr>
            <a:r>
              <a:rPr lang="en-US" b="1" u="sng" dirty="0">
                <a:solidFill>
                  <a:schemeClr val="dk1"/>
                </a:solidFill>
              </a:rPr>
              <a:t>YOU CAN HEAR ME &amp; SEE ME. </a:t>
            </a:r>
            <a:r>
              <a:rPr lang="en-US" dirty="0">
                <a:solidFill>
                  <a:schemeClr val="dk1"/>
                </a:solidFill>
              </a:rPr>
              <a:t> Being together in the same room gives individuals the ability to use non verbal strategies and their device or verbal speech </a:t>
            </a:r>
          </a:p>
          <a:p>
            <a:pPr marL="465887" indent="-310591">
              <a:lnSpc>
                <a:spcPct val="115000"/>
              </a:lnSpc>
              <a:buClr>
                <a:schemeClr val="dk1"/>
              </a:buClr>
              <a:buSzPts val="1200"/>
              <a:buChar char="●"/>
            </a:pPr>
            <a:r>
              <a:rPr lang="en-US" b="1" u="sng" dirty="0">
                <a:solidFill>
                  <a:schemeClr val="dk1"/>
                </a:solidFill>
              </a:rPr>
              <a:t>YOU CAN ONLY HEAR ME.  </a:t>
            </a:r>
            <a:r>
              <a:rPr lang="en-US" dirty="0">
                <a:solidFill>
                  <a:schemeClr val="dk1"/>
                </a:solidFill>
              </a:rPr>
              <a:t>If I want to speak on the phone, or if I need to speak to an individual who is in the other room I can not rely on my nonverbal communication strategies. </a:t>
            </a:r>
          </a:p>
          <a:p>
            <a:pPr marL="465887" indent="-310591">
              <a:lnSpc>
                <a:spcPct val="115000"/>
              </a:lnSpc>
              <a:buClr>
                <a:schemeClr val="dk1"/>
              </a:buClr>
              <a:buSzPts val="1200"/>
              <a:buChar char="●"/>
            </a:pPr>
            <a:r>
              <a:rPr lang="en-US" b="1" u="sng" dirty="0">
                <a:solidFill>
                  <a:schemeClr val="dk1"/>
                </a:solidFill>
              </a:rPr>
              <a:t>YOU CAN ONLY SEE WHAT I WRITE. </a:t>
            </a:r>
            <a:r>
              <a:rPr lang="en-US" dirty="0">
                <a:solidFill>
                  <a:schemeClr val="dk1"/>
                </a:solidFill>
              </a:rPr>
              <a:t>I may pass you a note to you, send you an email, or make a post on social media. </a:t>
            </a:r>
            <a:endParaRPr lang="en-US" dirty="0"/>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14</a:t>
            </a:fld>
            <a:endParaRPr lang="en-US"/>
          </a:p>
        </p:txBody>
      </p:sp>
    </p:spTree>
    <p:extLst>
      <p:ext uri="{BB962C8B-B14F-4D97-AF65-F5344CB8AC3E}">
        <p14:creationId xmlns:p14="http://schemas.microsoft.com/office/powerpoint/2010/main" val="1274426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u="sng" dirty="0">
                <a:solidFill>
                  <a:schemeClr val="dk1"/>
                </a:solidFill>
              </a:rPr>
              <a:t>COMMUNICATING </a:t>
            </a:r>
          </a:p>
          <a:p>
            <a:pPr>
              <a:buClr>
                <a:schemeClr val="dk1"/>
              </a:buClr>
              <a:buSzPts val="1100"/>
            </a:pPr>
            <a:r>
              <a:rPr lang="en-US" b="1" u="sng" dirty="0">
                <a:solidFill>
                  <a:schemeClr val="dk1"/>
                </a:solidFill>
              </a:rPr>
              <a:t>IN PERSON &amp; AT A DISTANCE </a:t>
            </a:r>
          </a:p>
          <a:p>
            <a:pPr>
              <a:buClr>
                <a:schemeClr val="dk1"/>
              </a:buClr>
              <a:buSzPts val="1100"/>
            </a:pPr>
            <a:r>
              <a:rPr lang="en-US" dirty="0">
                <a:solidFill>
                  <a:schemeClr val="dk1"/>
                </a:solidFill>
              </a:rPr>
              <a:t>When using your Voice Options Tablets individuals have the opportunity to speak with individuals in a variety of settings. This may be the first time they have the opportunity to talk on the phone independently, or carry on a conversation with an audible voice!</a:t>
            </a:r>
          </a:p>
          <a:p>
            <a:pPr>
              <a:buClr>
                <a:schemeClr val="dk1"/>
              </a:buClr>
              <a:buSzPts val="1100"/>
            </a:pPr>
            <a:r>
              <a:rPr lang="en-US" dirty="0">
                <a:solidFill>
                  <a:schemeClr val="dk1"/>
                </a:solidFill>
              </a:rPr>
              <a:t>  </a:t>
            </a:r>
          </a:p>
          <a:p>
            <a:pPr>
              <a:lnSpc>
                <a:spcPct val="115000"/>
              </a:lnSpc>
              <a:buClr>
                <a:schemeClr val="dk1"/>
              </a:buClr>
              <a:buSzPts val="1100"/>
            </a:pPr>
            <a:r>
              <a:rPr lang="en-US" b="1" u="sng" dirty="0">
                <a:solidFill>
                  <a:schemeClr val="dk1"/>
                </a:solidFill>
              </a:rPr>
              <a:t>WHEN COMMUNICATING WITH YOU… </a:t>
            </a:r>
          </a:p>
          <a:p>
            <a:pPr>
              <a:lnSpc>
                <a:spcPct val="115000"/>
              </a:lnSpc>
              <a:spcBef>
                <a:spcPts val="1630"/>
              </a:spcBef>
              <a:buClr>
                <a:schemeClr val="dk1"/>
              </a:buClr>
              <a:buSzPts val="1100"/>
            </a:pPr>
            <a:r>
              <a:rPr lang="en-US" dirty="0">
                <a:solidFill>
                  <a:schemeClr val="dk1"/>
                </a:solidFill>
              </a:rPr>
              <a:t>Some i</a:t>
            </a:r>
            <a:r>
              <a:rPr lang="en-US" dirty="0">
                <a:solidFill>
                  <a:schemeClr val="dk1"/>
                </a:solidFill>
                <a:ea typeface="Calibri"/>
                <a:cs typeface="Calibri"/>
                <a:sym typeface="Calibri"/>
              </a:rPr>
              <a:t>ndividuals with Complex Communication Needs (CCN) have no discernable verbal speech.  Others may use a little bit of verbal speech that can be understood if it is accompanied by signs, facial expressions, gestures, no/low tech communication systems.   AAC Systems are a tool to be considered for anyone with CCN.</a:t>
            </a:r>
          </a:p>
          <a:p>
            <a:pPr>
              <a:lnSpc>
                <a:spcPct val="115000"/>
              </a:lnSpc>
              <a:spcBef>
                <a:spcPts val="1630"/>
              </a:spcBef>
              <a:buClr>
                <a:schemeClr val="dk1"/>
              </a:buClr>
              <a:buSzPts val="1100"/>
            </a:pPr>
            <a:r>
              <a:rPr lang="en-US" dirty="0">
                <a:solidFill>
                  <a:schemeClr val="dk1"/>
                </a:solidFill>
                <a:ea typeface="Calibri"/>
                <a:cs typeface="Calibri"/>
                <a:sym typeface="Calibri"/>
              </a:rPr>
              <a:t>Many individuals with CCN depend upon a combination of multiple strategies or use of Total Communication. the communication partner seeing them, hearing their device, or hearing the verbal speech. </a:t>
            </a:r>
          </a:p>
          <a:p>
            <a:pPr>
              <a:lnSpc>
                <a:spcPct val="115000"/>
              </a:lnSpc>
              <a:spcBef>
                <a:spcPts val="1630"/>
              </a:spcBef>
              <a:buClr>
                <a:schemeClr val="dk1"/>
              </a:buClr>
              <a:buSzPts val="1100"/>
            </a:pPr>
            <a:r>
              <a:rPr lang="en-US" dirty="0">
                <a:solidFill>
                  <a:schemeClr val="dk1"/>
                </a:solidFill>
                <a:ea typeface="Calibri"/>
                <a:cs typeface="Calibri"/>
                <a:sym typeface="Calibri"/>
              </a:rPr>
              <a:t>Consider the communication setting.</a:t>
            </a:r>
            <a:endParaRPr lang="en-US" b="1" u="sng" dirty="0">
              <a:solidFill>
                <a:schemeClr val="dk1"/>
              </a:solidFill>
            </a:endParaRPr>
          </a:p>
          <a:p>
            <a:pPr marL="465887" indent="-310591">
              <a:lnSpc>
                <a:spcPct val="115000"/>
              </a:lnSpc>
              <a:spcBef>
                <a:spcPts val="1630"/>
              </a:spcBef>
              <a:buClr>
                <a:schemeClr val="dk1"/>
              </a:buClr>
              <a:buSzPts val="1200"/>
              <a:buChar char="●"/>
            </a:pPr>
            <a:r>
              <a:rPr lang="en-US" b="1" u="sng" dirty="0">
                <a:solidFill>
                  <a:schemeClr val="dk1"/>
                </a:solidFill>
              </a:rPr>
              <a:t>YOU CAN HEAR ME &amp; SEE ME. </a:t>
            </a:r>
            <a:r>
              <a:rPr lang="en-US" dirty="0">
                <a:solidFill>
                  <a:schemeClr val="dk1"/>
                </a:solidFill>
              </a:rPr>
              <a:t> Being together in the same room gives individuals the ability to use non verbal strategies and their device or verbal speech </a:t>
            </a:r>
          </a:p>
          <a:p>
            <a:pPr marL="465887" indent="-310591">
              <a:lnSpc>
                <a:spcPct val="115000"/>
              </a:lnSpc>
              <a:buClr>
                <a:schemeClr val="dk1"/>
              </a:buClr>
              <a:buSzPts val="1200"/>
              <a:buChar char="●"/>
            </a:pPr>
            <a:r>
              <a:rPr lang="en-US" b="1" u="sng" dirty="0">
                <a:solidFill>
                  <a:schemeClr val="dk1"/>
                </a:solidFill>
              </a:rPr>
              <a:t>YOU CAN ONLY HEAR ME.  </a:t>
            </a:r>
            <a:r>
              <a:rPr lang="en-US" dirty="0">
                <a:solidFill>
                  <a:schemeClr val="dk1"/>
                </a:solidFill>
              </a:rPr>
              <a:t>If I want to speak on the phone, or if I need to speak to an individual who is in the other room I can not rely on my nonverbal communication strategies. </a:t>
            </a:r>
          </a:p>
          <a:p>
            <a:pPr marL="465887" indent="-310591">
              <a:lnSpc>
                <a:spcPct val="115000"/>
              </a:lnSpc>
              <a:buClr>
                <a:schemeClr val="dk1"/>
              </a:buClr>
              <a:buSzPts val="1200"/>
              <a:buChar char="●"/>
            </a:pPr>
            <a:r>
              <a:rPr lang="en-US" b="1" u="sng" dirty="0">
                <a:solidFill>
                  <a:schemeClr val="dk1"/>
                </a:solidFill>
              </a:rPr>
              <a:t>YOU CAN ONLY SEE WHAT I WRITE. </a:t>
            </a:r>
            <a:r>
              <a:rPr lang="en-US" dirty="0">
                <a:solidFill>
                  <a:schemeClr val="dk1"/>
                </a:solidFill>
              </a:rPr>
              <a:t>I may pass you a note to you, send you an email, or make a post on social media. </a:t>
            </a:r>
            <a:endParaRPr lang="en-US" dirty="0"/>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15</a:t>
            </a:fld>
            <a:endParaRPr lang="en-US"/>
          </a:p>
        </p:txBody>
      </p:sp>
    </p:spTree>
    <p:extLst>
      <p:ext uri="{BB962C8B-B14F-4D97-AF65-F5344CB8AC3E}">
        <p14:creationId xmlns:p14="http://schemas.microsoft.com/office/powerpoint/2010/main" val="170020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u="sng" dirty="0">
                <a:solidFill>
                  <a:schemeClr val="dk1"/>
                </a:solidFill>
              </a:rPr>
              <a:t>COMMUNICATING </a:t>
            </a:r>
          </a:p>
          <a:p>
            <a:pPr>
              <a:buClr>
                <a:schemeClr val="dk1"/>
              </a:buClr>
              <a:buSzPts val="1100"/>
            </a:pPr>
            <a:r>
              <a:rPr lang="en-US" b="1" u="sng" dirty="0">
                <a:solidFill>
                  <a:schemeClr val="dk1"/>
                </a:solidFill>
              </a:rPr>
              <a:t>IN PERSON &amp; AT A DISTANCE </a:t>
            </a:r>
          </a:p>
          <a:p>
            <a:pPr>
              <a:buClr>
                <a:schemeClr val="dk1"/>
              </a:buClr>
              <a:buSzPts val="1100"/>
            </a:pPr>
            <a:r>
              <a:rPr lang="en-US" dirty="0">
                <a:solidFill>
                  <a:schemeClr val="dk1"/>
                </a:solidFill>
              </a:rPr>
              <a:t>When using your Voice Options Tablets individuals have the opportunity to speak with individuals in a variety of settings. This may be the first time they have the opportunity to talk on the phone independently, or carry on a conversation with an audible voice!</a:t>
            </a:r>
          </a:p>
          <a:p>
            <a:pPr>
              <a:buClr>
                <a:schemeClr val="dk1"/>
              </a:buClr>
              <a:buSzPts val="1100"/>
            </a:pPr>
            <a:r>
              <a:rPr lang="en-US" dirty="0">
                <a:solidFill>
                  <a:schemeClr val="dk1"/>
                </a:solidFill>
              </a:rPr>
              <a:t>  </a:t>
            </a:r>
          </a:p>
          <a:p>
            <a:pPr>
              <a:lnSpc>
                <a:spcPct val="115000"/>
              </a:lnSpc>
              <a:buClr>
                <a:schemeClr val="dk1"/>
              </a:buClr>
              <a:buSzPts val="1100"/>
            </a:pPr>
            <a:r>
              <a:rPr lang="en-US" b="1" u="sng" dirty="0">
                <a:solidFill>
                  <a:schemeClr val="dk1"/>
                </a:solidFill>
              </a:rPr>
              <a:t>WHEN COMMUNICATING WITH YOU… </a:t>
            </a:r>
          </a:p>
          <a:p>
            <a:pPr>
              <a:lnSpc>
                <a:spcPct val="115000"/>
              </a:lnSpc>
              <a:spcBef>
                <a:spcPts val="1630"/>
              </a:spcBef>
              <a:buClr>
                <a:schemeClr val="dk1"/>
              </a:buClr>
              <a:buSzPts val="1100"/>
            </a:pPr>
            <a:r>
              <a:rPr lang="en-US" dirty="0">
                <a:solidFill>
                  <a:schemeClr val="dk1"/>
                </a:solidFill>
              </a:rPr>
              <a:t>Some i</a:t>
            </a:r>
            <a:r>
              <a:rPr lang="en-US" dirty="0">
                <a:solidFill>
                  <a:schemeClr val="dk1"/>
                </a:solidFill>
                <a:ea typeface="Calibri"/>
                <a:cs typeface="Calibri"/>
                <a:sym typeface="Calibri"/>
              </a:rPr>
              <a:t>ndividuals with Complex Communication Needs (CCN) have no discernable verbal speech.  Others may use a little bit of verbal speech that can be understood if it is accompanied by signs, facial expressions, gestures, no/low tech communication systems.   AAC Systems are a tool to be considered for anyone with CCN.</a:t>
            </a:r>
          </a:p>
          <a:p>
            <a:pPr>
              <a:lnSpc>
                <a:spcPct val="115000"/>
              </a:lnSpc>
              <a:spcBef>
                <a:spcPts val="1630"/>
              </a:spcBef>
              <a:buClr>
                <a:schemeClr val="dk1"/>
              </a:buClr>
              <a:buSzPts val="1100"/>
            </a:pPr>
            <a:r>
              <a:rPr lang="en-US" dirty="0">
                <a:solidFill>
                  <a:schemeClr val="dk1"/>
                </a:solidFill>
                <a:ea typeface="Calibri"/>
                <a:cs typeface="Calibri"/>
                <a:sym typeface="Calibri"/>
              </a:rPr>
              <a:t>Many individuals with CCN depend upon a combination of multiple strategies or use of Total Communication. the communication partner seeing them, hearing their device, or hearing the verbal speech. </a:t>
            </a:r>
          </a:p>
          <a:p>
            <a:pPr>
              <a:lnSpc>
                <a:spcPct val="115000"/>
              </a:lnSpc>
              <a:spcBef>
                <a:spcPts val="1630"/>
              </a:spcBef>
              <a:buClr>
                <a:schemeClr val="dk1"/>
              </a:buClr>
              <a:buSzPts val="1100"/>
            </a:pPr>
            <a:r>
              <a:rPr lang="en-US" dirty="0">
                <a:solidFill>
                  <a:schemeClr val="dk1"/>
                </a:solidFill>
                <a:ea typeface="Calibri"/>
                <a:cs typeface="Calibri"/>
                <a:sym typeface="Calibri"/>
              </a:rPr>
              <a:t>Consider the communication setting.</a:t>
            </a:r>
            <a:endParaRPr lang="en-US" b="1" u="sng" dirty="0">
              <a:solidFill>
                <a:schemeClr val="dk1"/>
              </a:solidFill>
            </a:endParaRPr>
          </a:p>
          <a:p>
            <a:pPr marL="465887" indent="-310591">
              <a:lnSpc>
                <a:spcPct val="115000"/>
              </a:lnSpc>
              <a:spcBef>
                <a:spcPts val="1630"/>
              </a:spcBef>
              <a:buClr>
                <a:schemeClr val="dk1"/>
              </a:buClr>
              <a:buSzPts val="1200"/>
              <a:buChar char="●"/>
            </a:pPr>
            <a:r>
              <a:rPr lang="en-US" b="1" u="sng" dirty="0">
                <a:solidFill>
                  <a:schemeClr val="dk1"/>
                </a:solidFill>
              </a:rPr>
              <a:t>YOU CAN HEAR ME &amp; SEE ME. </a:t>
            </a:r>
            <a:r>
              <a:rPr lang="en-US" dirty="0">
                <a:solidFill>
                  <a:schemeClr val="dk1"/>
                </a:solidFill>
              </a:rPr>
              <a:t> Being together in the same room gives individuals the ability to use non verbal strategies and their device or verbal speech </a:t>
            </a:r>
          </a:p>
          <a:p>
            <a:pPr marL="465887" indent="-310591">
              <a:lnSpc>
                <a:spcPct val="115000"/>
              </a:lnSpc>
              <a:buClr>
                <a:schemeClr val="dk1"/>
              </a:buClr>
              <a:buSzPts val="1200"/>
              <a:buChar char="●"/>
            </a:pPr>
            <a:r>
              <a:rPr lang="en-US" b="1" u="sng" dirty="0">
                <a:solidFill>
                  <a:schemeClr val="dk1"/>
                </a:solidFill>
              </a:rPr>
              <a:t>YOU CAN ONLY HEAR ME.  </a:t>
            </a:r>
            <a:r>
              <a:rPr lang="en-US" dirty="0">
                <a:solidFill>
                  <a:schemeClr val="dk1"/>
                </a:solidFill>
              </a:rPr>
              <a:t>If I want to speak on the phone, or if I need to speak to an individual who is in the other room I can not rely on my nonverbal communication strategies. </a:t>
            </a:r>
          </a:p>
          <a:p>
            <a:pPr marL="465887" indent="-310591">
              <a:lnSpc>
                <a:spcPct val="115000"/>
              </a:lnSpc>
              <a:buClr>
                <a:schemeClr val="dk1"/>
              </a:buClr>
              <a:buSzPts val="1200"/>
              <a:buChar char="●"/>
            </a:pPr>
            <a:r>
              <a:rPr lang="en-US" b="1" u="sng" dirty="0">
                <a:solidFill>
                  <a:schemeClr val="dk1"/>
                </a:solidFill>
              </a:rPr>
              <a:t>YOU CAN ONLY SEE WHAT I WRITE. </a:t>
            </a:r>
            <a:r>
              <a:rPr lang="en-US" dirty="0">
                <a:solidFill>
                  <a:schemeClr val="dk1"/>
                </a:solidFill>
              </a:rPr>
              <a:t>I may pass you a note to you, send you an email, or make a post on social media. </a:t>
            </a:r>
            <a:endParaRPr lang="en-US" dirty="0"/>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16</a:t>
            </a:fld>
            <a:endParaRPr lang="en-US"/>
          </a:p>
        </p:txBody>
      </p:sp>
    </p:spTree>
    <p:extLst>
      <p:ext uri="{BB962C8B-B14F-4D97-AF65-F5344CB8AC3E}">
        <p14:creationId xmlns:p14="http://schemas.microsoft.com/office/powerpoint/2010/main" val="155240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a:t>What is a phone script</a:t>
            </a:r>
          </a:p>
          <a:p>
            <a:pPr rtl="0"/>
            <a:r>
              <a:rPr lang="en-US" b="1" u="sng" dirty="0"/>
              <a:t>Describe what a phone script is..</a:t>
            </a:r>
          </a:p>
          <a:p>
            <a:pPr rtl="0"/>
            <a:endParaRPr lang="en-US" b="1" u="sng" dirty="0"/>
          </a:p>
          <a:p>
            <a:pPr rtl="0"/>
            <a:r>
              <a:rPr lang="en-US" b="1" u="sng" dirty="0"/>
              <a:t>PHONE SCRIPTS helps you..</a:t>
            </a:r>
            <a:endParaRPr lang="en-US" b="0" dirty="0">
              <a:effectLst/>
            </a:endParaRPr>
          </a:p>
          <a:p>
            <a:pPr rtl="0" fontAlgn="base"/>
            <a:r>
              <a:rPr lang="en-US" b="1" u="sng" dirty="0"/>
              <a:t>SPEED UP COMMUNICATION</a:t>
            </a:r>
            <a:endParaRPr lang="en-US" b="1" dirty="0"/>
          </a:p>
          <a:p>
            <a:pPr rtl="0" fontAlgn="base"/>
            <a:r>
              <a:rPr lang="en-US" b="1" u="sng" dirty="0"/>
              <a:t>GET YOUR POINT ACROSS ACCURATELY</a:t>
            </a:r>
            <a:endParaRPr lang="en-US" b="1" dirty="0"/>
          </a:p>
          <a:p>
            <a:pPr rtl="0" fontAlgn="base"/>
            <a:r>
              <a:rPr lang="en-US" b="1" u="sng" dirty="0"/>
              <a:t>CONTROL THE CONVERSATION</a:t>
            </a:r>
            <a:endParaRPr lang="en-US" b="1" dirty="0"/>
          </a:p>
          <a:p>
            <a:pPr rtl="0" fontAlgn="base"/>
            <a:r>
              <a:rPr lang="en-US" b="1" u="sng" dirty="0"/>
              <a:t>REPAIR BREAKDOWN</a:t>
            </a:r>
            <a:endParaRPr lang="en-US" b="1" dirty="0"/>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17</a:t>
            </a:fld>
            <a:endParaRPr lang="en-US"/>
          </a:p>
        </p:txBody>
      </p:sp>
    </p:spTree>
    <p:extLst>
      <p:ext uri="{BB962C8B-B14F-4D97-AF65-F5344CB8AC3E}">
        <p14:creationId xmlns:p14="http://schemas.microsoft.com/office/powerpoint/2010/main" val="150692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a:t>PHONE SCRIPTS:</a:t>
            </a:r>
            <a:endParaRPr lang="en-US" b="0" dirty="0">
              <a:effectLst/>
            </a:endParaRPr>
          </a:p>
          <a:p>
            <a:pPr rtl="0"/>
            <a:r>
              <a:rPr lang="en-US" dirty="0"/>
              <a:t>Our page should include vocabulary that is intended</a:t>
            </a:r>
            <a:endParaRPr lang="en-US" b="0" dirty="0">
              <a:effectLst/>
            </a:endParaRPr>
          </a:p>
          <a:p>
            <a:pPr rtl="0" fontAlgn="base"/>
            <a:r>
              <a:rPr lang="en-US" b="1" u="sng" dirty="0"/>
              <a:t>Manage the call</a:t>
            </a:r>
          </a:p>
          <a:p>
            <a:pPr rtl="0" fontAlgn="base"/>
            <a:r>
              <a:rPr lang="en-US" b="1" u="sng" dirty="0"/>
              <a:t>Use greetings &amp; closings</a:t>
            </a:r>
          </a:p>
          <a:p>
            <a:pPr rtl="0" fontAlgn="base"/>
            <a:r>
              <a:rPr lang="en-US" b="1" u="sng" dirty="0"/>
              <a:t>Repair breakdowns</a:t>
            </a:r>
          </a:p>
          <a:p>
            <a:pPr rtl="0" fontAlgn="base"/>
            <a:r>
              <a:rPr lang="en-US" b="1" u="sng" dirty="0"/>
              <a:t>Share the main message</a:t>
            </a:r>
            <a:endParaRPr lang="en-US" b="1" dirty="0"/>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18</a:t>
            </a:fld>
            <a:endParaRPr lang="en-US"/>
          </a:p>
        </p:txBody>
      </p:sp>
    </p:spTree>
    <p:extLst>
      <p:ext uri="{BB962C8B-B14F-4D97-AF65-F5344CB8AC3E}">
        <p14:creationId xmlns:p14="http://schemas.microsoft.com/office/powerpoint/2010/main" val="4275618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use the “MINE” page to create a phone script!</a:t>
            </a:r>
            <a:endParaRPr lang="en-US" b="0" dirty="0">
              <a:effectLst/>
            </a:endParaRPr>
          </a:p>
          <a:p>
            <a:pPr rtl="0"/>
            <a:endParaRPr lang="en-US" b="1" dirty="0"/>
          </a:p>
          <a:p>
            <a:pPr rtl="0"/>
            <a:r>
              <a:rPr lang="en-US" b="1" dirty="0"/>
              <a:t>Now, let’s look a how to add a brand new word to a page:</a:t>
            </a:r>
          </a:p>
          <a:p>
            <a:pPr rtl="0"/>
            <a:endParaRPr lang="en-US" b="1" dirty="0"/>
          </a:p>
          <a:p>
            <a:pPr rtl="0"/>
            <a:r>
              <a:rPr lang="en-US" dirty="0"/>
              <a:t>Due to the extensive vocabulary in this app,</a:t>
            </a:r>
            <a:endParaRPr lang="en-US" b="0" dirty="0">
              <a:effectLst/>
            </a:endParaRPr>
          </a:p>
          <a:p>
            <a:pPr rtl="0"/>
            <a:r>
              <a:rPr lang="en-US" dirty="0"/>
              <a:t>customizations will likely be based on personal needs. To add a word to a vocabulary, an existing button may be edited or a new button created.</a:t>
            </a:r>
            <a:endParaRPr lang="en-US" b="0" dirty="0">
              <a:effectLst/>
            </a:endParaRPr>
          </a:p>
          <a:p>
            <a:pPr rtl="0" fontAlgn="base"/>
            <a:r>
              <a:rPr lang="en-US" dirty="0"/>
              <a:t>Access the page where the new word will be added.</a:t>
            </a:r>
          </a:p>
          <a:p>
            <a:pPr rtl="0" fontAlgn="base"/>
            <a:r>
              <a:rPr lang="en-US" dirty="0"/>
              <a:t>Select MENU.</a:t>
            </a:r>
          </a:p>
          <a:p>
            <a:pPr rtl="0" fontAlgn="base"/>
            <a:r>
              <a:rPr lang="en-US" dirty="0"/>
              <a:t>Select EDIT PAGE.</a:t>
            </a:r>
          </a:p>
          <a:p>
            <a:pPr rtl="0" fontAlgn="base"/>
            <a:r>
              <a:rPr lang="en-US" dirty="0"/>
              <a:t>Select the key for the new word. </a:t>
            </a:r>
          </a:p>
          <a:p>
            <a:pPr rtl="0" fontAlgn="base"/>
            <a:r>
              <a:rPr lang="en-US" dirty="0"/>
              <a:t>This time </a:t>
            </a:r>
          </a:p>
          <a:p>
            <a:pPr rtl="0" fontAlgn="base"/>
            <a:r>
              <a:rPr lang="en-US" dirty="0"/>
              <a:t>select CREATE NEW BUTTON.</a:t>
            </a:r>
          </a:p>
          <a:p>
            <a:pPr rtl="0" fontAlgn="base"/>
            <a:r>
              <a:rPr lang="en-US" dirty="0"/>
              <a:t>Enter button preferences such as label, message, picture, font type, size &amp; style and/or change button color, border or actions.</a:t>
            </a:r>
          </a:p>
          <a:p>
            <a:pPr rtl="0" fontAlgn="base"/>
            <a:r>
              <a:rPr lang="en-US" dirty="0"/>
              <a:t>When finished, select blue SAVE button.</a:t>
            </a:r>
          </a:p>
          <a:p>
            <a:pPr rtl="0" fontAlgn="base"/>
            <a:r>
              <a:rPr lang="en-US" dirty="0"/>
              <a:t>Select DONE in the top left of the page to exit edit mode.</a:t>
            </a:r>
          </a:p>
          <a:p>
            <a:pPr rtl="0" fontAlgn="base"/>
            <a:r>
              <a:rPr lang="en-US" dirty="0"/>
              <a:t>Now you have added a brand new word.</a:t>
            </a: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22</a:t>
            </a:fld>
            <a:endParaRPr lang="en-US"/>
          </a:p>
        </p:txBody>
      </p:sp>
    </p:spTree>
    <p:extLst>
      <p:ext uri="{BB962C8B-B14F-4D97-AF65-F5344CB8AC3E}">
        <p14:creationId xmlns:p14="http://schemas.microsoft.com/office/powerpoint/2010/main" val="315475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a:t>
            </a:fld>
            <a:endParaRPr lang="en-US"/>
          </a:p>
        </p:txBody>
      </p:sp>
    </p:spTree>
    <p:extLst>
      <p:ext uri="{BB962C8B-B14F-4D97-AF65-F5344CB8AC3E}">
        <p14:creationId xmlns:p14="http://schemas.microsoft.com/office/powerpoint/2010/main" val="390398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Now, let’s look a how to add a brand new word to a page:</a:t>
            </a:r>
          </a:p>
          <a:p>
            <a:pPr rtl="0"/>
            <a:endParaRPr lang="en-US" b="1" dirty="0"/>
          </a:p>
          <a:p>
            <a:pPr rtl="0"/>
            <a:r>
              <a:rPr lang="en-US" dirty="0"/>
              <a:t>Due to the extensive vocabulary in this app,</a:t>
            </a:r>
            <a:endParaRPr lang="en-US" b="0" dirty="0">
              <a:effectLst/>
            </a:endParaRPr>
          </a:p>
          <a:p>
            <a:pPr rtl="0"/>
            <a:r>
              <a:rPr lang="en-US" dirty="0"/>
              <a:t>customizations will likely be based on personal needs. To add a word to a vocabulary, an existing button may be edited or a new button created.</a:t>
            </a:r>
            <a:endParaRPr lang="en-US" b="0" dirty="0">
              <a:effectLst/>
            </a:endParaRPr>
          </a:p>
          <a:p>
            <a:pPr rtl="0" fontAlgn="base"/>
            <a:r>
              <a:rPr lang="en-US" dirty="0"/>
              <a:t>Access the page where the new word will be added.</a:t>
            </a:r>
          </a:p>
          <a:p>
            <a:pPr rtl="0" fontAlgn="base"/>
            <a:r>
              <a:rPr lang="en-US" dirty="0"/>
              <a:t>Select MENU.</a:t>
            </a:r>
          </a:p>
          <a:p>
            <a:pPr rtl="0" fontAlgn="base"/>
            <a:r>
              <a:rPr lang="en-US" dirty="0"/>
              <a:t>Select EDIT PAGE.</a:t>
            </a:r>
          </a:p>
          <a:p>
            <a:pPr rtl="0" fontAlgn="base"/>
            <a:r>
              <a:rPr lang="en-US" dirty="0"/>
              <a:t>Select the key for the new word. </a:t>
            </a:r>
          </a:p>
          <a:p>
            <a:pPr rtl="0" fontAlgn="base"/>
            <a:r>
              <a:rPr lang="en-US" dirty="0"/>
              <a:t>This time </a:t>
            </a:r>
          </a:p>
          <a:p>
            <a:pPr rtl="0" fontAlgn="base"/>
            <a:r>
              <a:rPr lang="en-US" dirty="0"/>
              <a:t>select CREATE NEW BUTTON.</a:t>
            </a:r>
          </a:p>
          <a:p>
            <a:pPr rtl="0" fontAlgn="base"/>
            <a:r>
              <a:rPr lang="en-US" dirty="0"/>
              <a:t>Enter button preferences such as label, message, picture, font type, size &amp; style and/or change button color, border or actions.</a:t>
            </a:r>
          </a:p>
          <a:p>
            <a:pPr rtl="0" fontAlgn="base"/>
            <a:r>
              <a:rPr lang="en-US" dirty="0"/>
              <a:t>When finished, select blue SAVE button.</a:t>
            </a:r>
          </a:p>
          <a:p>
            <a:pPr rtl="0" fontAlgn="base"/>
            <a:r>
              <a:rPr lang="en-US" dirty="0"/>
              <a:t>Select DONE in the top left of the page to exit edit mode.</a:t>
            </a:r>
          </a:p>
          <a:p>
            <a:pPr rtl="0" fontAlgn="base"/>
            <a:r>
              <a:rPr lang="en-US" dirty="0"/>
              <a:t>Now you have added a brand new word.</a:t>
            </a: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23</a:t>
            </a:fld>
            <a:endParaRPr lang="en-US"/>
          </a:p>
        </p:txBody>
      </p:sp>
    </p:spTree>
    <p:extLst>
      <p:ext uri="{BB962C8B-B14F-4D97-AF65-F5344CB8AC3E}">
        <p14:creationId xmlns:p14="http://schemas.microsoft.com/office/powerpoint/2010/main" val="1088484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select save and done</a:t>
            </a:r>
          </a:p>
        </p:txBody>
      </p:sp>
      <p:sp>
        <p:nvSpPr>
          <p:cNvPr id="4" name="Slide Number Placeholder 3"/>
          <p:cNvSpPr>
            <a:spLocks noGrp="1"/>
          </p:cNvSpPr>
          <p:nvPr>
            <p:ph type="sldNum" sz="quarter" idx="10"/>
          </p:nvPr>
        </p:nvSpPr>
        <p:spPr/>
        <p:txBody>
          <a:bodyPr/>
          <a:lstStyle/>
          <a:p>
            <a:fld id="{D8900C81-D389-4587-A3AF-71F7AA7579A1}" type="slidenum">
              <a:rPr lang="en-US" smtClean="0"/>
              <a:t>24</a:t>
            </a:fld>
            <a:endParaRPr lang="en-US"/>
          </a:p>
        </p:txBody>
      </p:sp>
    </p:spTree>
    <p:extLst>
      <p:ext uri="{BB962C8B-B14F-4D97-AF65-F5344CB8AC3E}">
        <p14:creationId xmlns:p14="http://schemas.microsoft.com/office/powerpoint/2010/main" val="175220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Use Vocabulary Builder to Support a User as they learn Unity sequences.</a:t>
            </a:r>
            <a:endParaRPr lang="en-US" b="0" dirty="0">
              <a:effectLst/>
            </a:endParaRPr>
          </a:p>
          <a:p>
            <a:pPr rtl="0"/>
            <a:r>
              <a:rPr lang="en-US" dirty="0"/>
              <a:t>You simply…</a:t>
            </a:r>
            <a:endParaRPr lang="en-US" b="0" dirty="0">
              <a:effectLst/>
            </a:endParaRPr>
          </a:p>
          <a:p>
            <a:pPr rtl="0"/>
            <a:r>
              <a:rPr lang="en-US" dirty="0"/>
              <a:t>ENTER A LIST OF WORDS YOU WANT TO TEACH</a:t>
            </a:r>
          </a:p>
          <a:p>
            <a:pPr rtl="0"/>
            <a:endParaRPr lang="en-US" dirty="0"/>
          </a:p>
          <a:p>
            <a:pPr rtl="0"/>
            <a:r>
              <a:rPr lang="en-US" dirty="0"/>
              <a:t>Let’s watch this short video of how it is done.</a:t>
            </a:r>
            <a:endParaRPr lang="en-US" b="0" dirty="0">
              <a:effectLst/>
            </a:endParaRPr>
          </a:p>
          <a:p>
            <a:pPr rtl="0"/>
            <a:endParaRPr lang="en-US" u="sng" dirty="0"/>
          </a:p>
          <a:p>
            <a:pPr rtl="0"/>
            <a:endParaRPr lang="en-US" u="sng" dirty="0"/>
          </a:p>
          <a:p>
            <a:pPr rtl="0"/>
            <a:endParaRPr lang="en-US" u="sng" dirty="0"/>
          </a:p>
          <a:p>
            <a:pPr rtl="0"/>
            <a:r>
              <a:rPr lang="en-US" u="sng" dirty="0"/>
              <a:t>Creating a list of words to  learn</a:t>
            </a:r>
            <a:endParaRPr lang="en-US" b="0" dirty="0">
              <a:effectLst/>
            </a:endParaRPr>
          </a:p>
          <a:p>
            <a:pPr rtl="0"/>
            <a:r>
              <a:rPr lang="en-US" dirty="0"/>
              <a:t>1. From the app Select Menu.</a:t>
            </a:r>
            <a:endParaRPr lang="en-US" b="0" dirty="0">
              <a:effectLst/>
            </a:endParaRPr>
          </a:p>
          <a:p>
            <a:pPr rtl="0"/>
            <a:r>
              <a:rPr lang="en-US" dirty="0"/>
              <a:t>2.. Select </a:t>
            </a:r>
            <a:r>
              <a:rPr lang="en-US" b="1" dirty="0"/>
              <a:t>Vocab Builder</a:t>
            </a:r>
            <a:endParaRPr lang="en-US" b="0" dirty="0">
              <a:effectLst/>
            </a:endParaRPr>
          </a:p>
          <a:p>
            <a:pPr rtl="0"/>
            <a:r>
              <a:rPr lang="en-US" dirty="0"/>
              <a:t>3. Select </a:t>
            </a:r>
            <a:r>
              <a:rPr lang="en-US" b="1" dirty="0"/>
              <a:t>Disable all</a:t>
            </a:r>
            <a:r>
              <a:rPr lang="en-US" dirty="0"/>
              <a:t> from the bottom right window</a:t>
            </a:r>
            <a:endParaRPr lang="en-US" b="0" dirty="0">
              <a:effectLst/>
            </a:endParaRPr>
          </a:p>
          <a:p>
            <a:pPr rtl="0"/>
            <a:r>
              <a:rPr lang="en-US" dirty="0"/>
              <a:t>4. Search for the word you want to teach and mark them on the right.</a:t>
            </a:r>
            <a:endParaRPr lang="en-US" b="0" dirty="0">
              <a:effectLst/>
            </a:endParaRPr>
          </a:p>
          <a:p>
            <a:pPr rtl="0"/>
            <a:br>
              <a:rPr lang="en-US" b="0" dirty="0">
                <a:effectLst/>
              </a:rPr>
            </a:br>
            <a:r>
              <a:rPr lang="en-US" dirty="0"/>
              <a:t>3. </a:t>
            </a:r>
            <a:r>
              <a:rPr lang="en-US" b="1" dirty="0" err="1"/>
              <a:t>DIsable</a:t>
            </a:r>
            <a:r>
              <a:rPr lang="en-US" b="1" dirty="0"/>
              <a:t> all on the bottom right. </a:t>
            </a:r>
            <a:endParaRPr lang="en-US" b="0" dirty="0">
              <a:effectLst/>
            </a:endParaRPr>
          </a:p>
          <a:p>
            <a:pPr rtl="0"/>
            <a:r>
              <a:rPr lang="en-US" dirty="0"/>
              <a:t>.</a:t>
            </a:r>
            <a:endParaRPr lang="en-US" b="0" dirty="0">
              <a:effectLst/>
            </a:endParaRPr>
          </a:p>
          <a:p>
            <a:pPr rtl="0"/>
            <a:r>
              <a:rPr lang="en-US" dirty="0"/>
              <a:t>3.</a:t>
            </a:r>
            <a:endParaRPr lang="en-US" b="0" dirty="0">
              <a:effectLst/>
            </a:endParaRPr>
          </a:p>
          <a:p>
            <a:pPr rtl="0"/>
            <a:r>
              <a:rPr lang="en-US" dirty="0"/>
              <a:t>Select</a:t>
            </a:r>
            <a:endParaRPr lang="en-US" b="0" dirty="0">
              <a:effectLst/>
            </a:endParaRPr>
          </a:p>
          <a:p>
            <a:pPr rtl="0"/>
            <a:r>
              <a:rPr lang="en-US" dirty="0"/>
              <a:t>Disable All</a:t>
            </a:r>
            <a:endParaRPr lang="en-US" b="0" dirty="0">
              <a:effectLst/>
            </a:endParaRPr>
          </a:p>
          <a:p>
            <a:pPr rtl="0"/>
            <a:r>
              <a:rPr lang="en-US" dirty="0"/>
              <a:t>from the</a:t>
            </a:r>
            <a:endParaRPr lang="en-US" b="0" dirty="0">
              <a:effectLst/>
            </a:endParaRPr>
          </a:p>
          <a:p>
            <a:pPr rtl="0"/>
            <a:r>
              <a:rPr lang="en-US" dirty="0"/>
              <a:t>bottom right of the window</a:t>
            </a:r>
            <a:endParaRPr lang="en-US" b="0" dirty="0">
              <a:effectLst/>
            </a:endParaRPr>
          </a:p>
          <a:p>
            <a:pPr rtl="0"/>
            <a:r>
              <a:rPr lang="en-US" dirty="0"/>
              <a:t>showing a list of words.</a:t>
            </a:r>
            <a:endParaRPr lang="en-US" b="0" dirty="0">
              <a:effectLst/>
            </a:endParaRPr>
          </a:p>
          <a:p>
            <a:pPr rtl="0"/>
            <a:r>
              <a:rPr lang="en-US" dirty="0"/>
              <a:t>4.</a:t>
            </a:r>
            <a:endParaRPr lang="en-US" b="0" dirty="0">
              <a:effectLst/>
            </a:endParaRPr>
          </a:p>
          <a:p>
            <a:pPr rtl="0"/>
            <a:r>
              <a:rPr lang="en-US" dirty="0"/>
              <a:t>Either (a) scroll through the</a:t>
            </a:r>
            <a:endParaRPr lang="en-US" b="0" dirty="0">
              <a:effectLst/>
            </a:endParaRPr>
          </a:p>
          <a:p>
            <a:pPr rtl="0"/>
            <a:r>
              <a:rPr lang="en-US" dirty="0"/>
              <a:t>list and check of the words</a:t>
            </a:r>
            <a:endParaRPr lang="en-US" b="0" dirty="0">
              <a:effectLst/>
            </a:endParaRPr>
          </a:p>
          <a:p>
            <a:pPr rtl="0"/>
            <a:r>
              <a:rPr lang="en-US" dirty="0"/>
              <a:t>you want to teach</a:t>
            </a:r>
            <a:endParaRPr lang="en-US" b="0" dirty="0">
              <a:effectLst/>
            </a:endParaRPr>
          </a:p>
          <a:p>
            <a:pPr rtl="0"/>
            <a:r>
              <a:rPr lang="en-US" dirty="0"/>
              <a:t>or</a:t>
            </a:r>
            <a:endParaRPr lang="en-US" b="0" dirty="0">
              <a:effectLst/>
            </a:endParaRPr>
          </a:p>
          <a:p>
            <a:pPr rtl="0"/>
            <a:r>
              <a:rPr lang="en-US" dirty="0"/>
              <a:t>(b) select</a:t>
            </a:r>
            <a:endParaRPr lang="en-US" b="0" dirty="0">
              <a:effectLst/>
            </a:endParaRPr>
          </a:p>
          <a:p>
            <a:pPr rtl="0"/>
            <a:r>
              <a:rPr lang="en-US" dirty="0"/>
              <a:t>the Quick Edit key at the</a:t>
            </a:r>
            <a:endParaRPr lang="en-US" b="0" dirty="0">
              <a:effectLst/>
            </a:endParaRPr>
          </a:p>
          <a:p>
            <a:pPr rtl="0"/>
            <a:r>
              <a:rPr lang="en-US" dirty="0"/>
              <a:t>bottom left of the window</a:t>
            </a:r>
            <a:endParaRPr lang="en-US" b="0" dirty="0">
              <a:effectLst/>
            </a:endParaRPr>
          </a:p>
          <a:p>
            <a:pPr rtl="0"/>
            <a:r>
              <a:rPr lang="en-US" dirty="0"/>
              <a:t>and type in each word,</a:t>
            </a:r>
            <a:endParaRPr lang="en-US" b="0" dirty="0">
              <a:effectLst/>
            </a:endParaRPr>
          </a:p>
          <a:p>
            <a:pPr rtl="0"/>
            <a:r>
              <a:rPr lang="en-US" dirty="0"/>
              <a:t>selecting</a:t>
            </a:r>
            <a:endParaRPr lang="en-US" b="0" dirty="0">
              <a:effectLst/>
            </a:endParaRPr>
          </a:p>
          <a:p>
            <a:pPr rtl="0"/>
            <a:r>
              <a:rPr lang="en-US" dirty="0"/>
              <a:t>Add Word</a:t>
            </a:r>
            <a:endParaRPr lang="en-US" b="0" dirty="0">
              <a:effectLst/>
            </a:endParaRPr>
          </a:p>
          <a:p>
            <a:pPr rtl="0"/>
            <a:r>
              <a:rPr lang="en-US" dirty="0"/>
              <a:t>, after each</a:t>
            </a:r>
            <a:endParaRPr lang="en-US" b="0" dirty="0">
              <a:effectLst/>
            </a:endParaRPr>
          </a:p>
          <a:p>
            <a:pPr rtl="0"/>
            <a:r>
              <a:rPr lang="en-US" dirty="0"/>
              <a:t>entry.</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25</a:t>
            </a:fld>
            <a:endParaRPr lang="en-US"/>
          </a:p>
        </p:txBody>
      </p:sp>
    </p:spTree>
    <p:extLst>
      <p:ext uri="{BB962C8B-B14F-4D97-AF65-F5344CB8AC3E}">
        <p14:creationId xmlns:p14="http://schemas.microsoft.com/office/powerpoint/2010/main" val="212067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CREATE A LIST OF WORDS YOU WANT TO TEACH and</a:t>
            </a:r>
            <a:endParaRPr lang="en-US" b="0" dirty="0">
              <a:effectLst/>
            </a:endParaRPr>
          </a:p>
          <a:p>
            <a:pPr rtl="0"/>
            <a:r>
              <a:rPr lang="en-US" b="1" dirty="0"/>
              <a:t>VOCABULARY BUILDER ONLY SHOWS THOSE WORDS!</a:t>
            </a:r>
            <a:endParaRPr lang="en-US" b="0" dirty="0">
              <a:effectLst/>
            </a:endParaRPr>
          </a:p>
          <a:p>
            <a:br>
              <a:rPr lang="en-US" dirty="0"/>
            </a:br>
            <a:r>
              <a:rPr lang="en-US" dirty="0"/>
              <a:t>Using Vocabulary Builder to Support a User as they learn Unity sequences.</a:t>
            </a:r>
            <a:endParaRPr lang="en-US" b="0" dirty="0">
              <a:effectLst/>
            </a:endParaRPr>
          </a:p>
          <a:p>
            <a:pPr rtl="0"/>
            <a:r>
              <a:rPr lang="en-US" dirty="0"/>
              <a:t>You simply…</a:t>
            </a:r>
            <a:endParaRPr lang="en-US" b="0" dirty="0">
              <a:effectLst/>
            </a:endParaRPr>
          </a:p>
          <a:p>
            <a:pPr rtl="0"/>
            <a:r>
              <a:rPr lang="en-US" dirty="0"/>
              <a:t>ENTER A LIST OF WORDS YOU WANT TO TEACH</a:t>
            </a:r>
            <a:endParaRPr lang="en-US" b="0" dirty="0">
              <a:effectLst/>
            </a:endParaRPr>
          </a:p>
          <a:p>
            <a:pPr rtl="0"/>
            <a:r>
              <a:rPr lang="en-US" u="sng" dirty="0"/>
              <a:t>Creating a list of words to teach</a:t>
            </a:r>
            <a:endParaRPr lang="en-US" b="0" dirty="0">
              <a:effectLst/>
            </a:endParaRPr>
          </a:p>
          <a:p>
            <a:pPr rtl="0"/>
            <a:r>
              <a:rPr lang="en-US" dirty="0"/>
              <a:t>1. From the app Select Menu.</a:t>
            </a:r>
            <a:endParaRPr lang="en-US" b="0" dirty="0">
              <a:effectLst/>
            </a:endParaRPr>
          </a:p>
          <a:p>
            <a:pPr rtl="0"/>
            <a:r>
              <a:rPr lang="en-US" dirty="0"/>
              <a:t>2.. Select </a:t>
            </a:r>
            <a:r>
              <a:rPr lang="en-US" b="1" dirty="0"/>
              <a:t>Vocab Builder</a:t>
            </a:r>
            <a:endParaRPr lang="en-US" b="0" dirty="0">
              <a:effectLst/>
            </a:endParaRPr>
          </a:p>
          <a:p>
            <a:pPr rtl="0"/>
            <a:r>
              <a:rPr lang="en-US" dirty="0"/>
              <a:t>3. Slide the on/off button at the bottom to on.</a:t>
            </a:r>
            <a:endParaRPr lang="en-US" b="0" dirty="0">
              <a:effectLst/>
            </a:endParaRPr>
          </a:p>
          <a:p>
            <a:pPr rtl="0"/>
            <a:r>
              <a:rPr lang="en-US" dirty="0"/>
              <a:t>4. Select disable all on the bottom right of the screen.</a:t>
            </a:r>
          </a:p>
          <a:p>
            <a:pPr rtl="0"/>
            <a:r>
              <a:rPr lang="en-US" dirty="0"/>
              <a:t>5. Either (a) scroll through the list and check of the words you want to teach</a:t>
            </a:r>
            <a:endParaRPr lang="en-US" b="0" dirty="0">
              <a:effectLst/>
            </a:endParaRPr>
          </a:p>
          <a:p>
            <a:pPr rtl="0"/>
            <a:r>
              <a:rPr lang="en-US" dirty="0"/>
              <a:t>or</a:t>
            </a:r>
            <a:endParaRPr lang="en-US" b="0" dirty="0">
              <a:effectLst/>
            </a:endParaRPr>
          </a:p>
          <a:p>
            <a:pPr rtl="0"/>
            <a:r>
              <a:rPr lang="en-US" dirty="0"/>
              <a:t>(b) Select the Quick Edit key at the bottom left of the window and type in each word,</a:t>
            </a:r>
            <a:endParaRPr lang="en-US" b="0" dirty="0">
              <a:effectLst/>
            </a:endParaRPr>
          </a:p>
          <a:p>
            <a:pPr rtl="0"/>
            <a:r>
              <a:rPr lang="en-US" dirty="0"/>
              <a:t>Selecting Add Word after each entry.</a:t>
            </a:r>
          </a:p>
          <a:p>
            <a:pPr marL="232943" indent="-232943">
              <a:buAutoNum type="arabicPeriod" startAt="6"/>
            </a:pPr>
            <a:r>
              <a:rPr lang="en-US" dirty="0"/>
              <a:t>Select Save</a:t>
            </a:r>
          </a:p>
          <a:p>
            <a:pPr marL="232943" indent="-232943">
              <a:buAutoNum type="arabicPeriod" startAt="6"/>
            </a:pPr>
            <a:r>
              <a:rPr lang="en-US" dirty="0"/>
              <a:t>Select Done</a:t>
            </a:r>
            <a:endParaRPr lang="en-US" b="0" dirty="0">
              <a:effectLst/>
            </a:endParaRPr>
          </a:p>
          <a:p>
            <a:br>
              <a:rPr lang="en-US" b="0" dirty="0">
                <a:effectLst/>
              </a:rPr>
            </a:br>
            <a:endParaRPr lang="en-US" u="sng" dirty="0"/>
          </a:p>
        </p:txBody>
      </p:sp>
      <p:sp>
        <p:nvSpPr>
          <p:cNvPr id="4" name="Slide Number Placeholder 3"/>
          <p:cNvSpPr>
            <a:spLocks noGrp="1"/>
          </p:cNvSpPr>
          <p:nvPr>
            <p:ph type="sldNum" sz="quarter" idx="10"/>
          </p:nvPr>
        </p:nvSpPr>
        <p:spPr/>
        <p:txBody>
          <a:bodyPr/>
          <a:lstStyle/>
          <a:p>
            <a:fld id="{D8900C81-D389-4587-A3AF-71F7AA7579A1}" type="slidenum">
              <a:rPr lang="en-US" smtClean="0"/>
              <a:t>26</a:t>
            </a:fld>
            <a:endParaRPr lang="en-US"/>
          </a:p>
        </p:txBody>
      </p:sp>
    </p:spTree>
    <p:extLst>
      <p:ext uri="{BB962C8B-B14F-4D97-AF65-F5344CB8AC3E}">
        <p14:creationId xmlns:p14="http://schemas.microsoft.com/office/powerpoint/2010/main" val="84598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SAVE YOUR CUSTOMIZED VOCAB LIST AND USE IT AGAIN LATER.</a:t>
            </a:r>
            <a:endParaRPr lang="en-US" b="0" dirty="0">
              <a:effectLst/>
            </a:endParaRPr>
          </a:p>
          <a:p>
            <a:endParaRPr lang="en-US" u="sng" dirty="0"/>
          </a:p>
          <a:p>
            <a:pPr rtl="0"/>
            <a:r>
              <a:rPr lang="en-US" dirty="0">
                <a:effectLst>
                  <a:outerShdw blurRad="38100" dist="38100" dir="2700000" algn="tl">
                    <a:srgbClr val="000000">
                      <a:alpha val="43137"/>
                    </a:srgbClr>
                  </a:outerShdw>
                </a:effectLst>
              </a:rPr>
              <a:t>At any time active words in Vocabulary Builder can be saved as a list.</a:t>
            </a:r>
          </a:p>
          <a:p>
            <a:pPr rtl="0"/>
            <a:endParaRPr lang="en-US" dirty="0"/>
          </a:p>
          <a:p>
            <a:pPr rtl="0"/>
            <a:endParaRPr lang="en-US" dirty="0"/>
          </a:p>
          <a:p>
            <a:pPr rtl="0"/>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27</a:t>
            </a:fld>
            <a:endParaRPr lang="en-US"/>
          </a:p>
        </p:txBody>
      </p:sp>
    </p:spTree>
    <p:extLst>
      <p:ext uri="{BB962C8B-B14F-4D97-AF65-F5344CB8AC3E}">
        <p14:creationId xmlns:p14="http://schemas.microsoft.com/office/powerpoint/2010/main" val="1476223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SAVE YOUR CUSTOMIZED VOCAB LIST AND USE IT AGAIN LATER.</a:t>
            </a:r>
            <a:endParaRPr lang="en-US" b="0" dirty="0">
              <a:effectLst/>
            </a:endParaRPr>
          </a:p>
          <a:p>
            <a:endParaRPr lang="en-US" u="sng" dirty="0"/>
          </a:p>
          <a:p>
            <a:pPr rtl="0"/>
            <a:r>
              <a:rPr lang="en-US" dirty="0">
                <a:effectLst>
                  <a:outerShdw blurRad="38100" dist="38100" dir="2700000" algn="tl">
                    <a:srgbClr val="000000">
                      <a:alpha val="43137"/>
                    </a:srgbClr>
                  </a:outerShdw>
                </a:effectLst>
              </a:rPr>
              <a:t>At any time active words in Vocabulary Builder can be saved as a list.</a:t>
            </a:r>
          </a:p>
          <a:p>
            <a:pPr rtl="0"/>
            <a:endParaRPr lang="en-US" dirty="0"/>
          </a:p>
          <a:p>
            <a:pPr rtl="0"/>
            <a:endParaRPr lang="en-US" dirty="0"/>
          </a:p>
          <a:p>
            <a:pPr rtl="0"/>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28</a:t>
            </a:fld>
            <a:endParaRPr lang="en-US"/>
          </a:p>
        </p:txBody>
      </p:sp>
    </p:spTree>
    <p:extLst>
      <p:ext uri="{BB962C8B-B14F-4D97-AF65-F5344CB8AC3E}">
        <p14:creationId xmlns:p14="http://schemas.microsoft.com/office/powerpoint/2010/main" val="1505443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At any time, a list may be loaded that was previously saved or imported.</a:t>
            </a:r>
          </a:p>
          <a:p>
            <a:pPr rtl="0"/>
            <a:endParaRPr lang="en-US" b="1" dirty="0"/>
          </a:p>
          <a:p>
            <a:pPr rtl="0"/>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29</a:t>
            </a:fld>
            <a:endParaRPr lang="en-US"/>
          </a:p>
        </p:txBody>
      </p:sp>
    </p:spTree>
    <p:extLst>
      <p:ext uri="{BB962C8B-B14F-4D97-AF65-F5344CB8AC3E}">
        <p14:creationId xmlns:p14="http://schemas.microsoft.com/office/powerpoint/2010/main" val="2906853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Many of us communicate via email, chat apps, and social media. Once a message is generated by one of the voice options apps, you can easily send it over email, a chat app. or social media post.</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30</a:t>
            </a:fld>
            <a:endParaRPr lang="en-US"/>
          </a:p>
        </p:txBody>
      </p:sp>
    </p:spTree>
    <p:extLst>
      <p:ext uri="{BB962C8B-B14F-4D97-AF65-F5344CB8AC3E}">
        <p14:creationId xmlns:p14="http://schemas.microsoft.com/office/powerpoint/2010/main" val="999739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31</a:t>
            </a:fld>
            <a:endParaRPr lang="en-US"/>
          </a:p>
        </p:txBody>
      </p:sp>
    </p:spTree>
    <p:extLst>
      <p:ext uri="{BB962C8B-B14F-4D97-AF65-F5344CB8AC3E}">
        <p14:creationId xmlns:p14="http://schemas.microsoft.com/office/powerpoint/2010/main" val="5679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323533">
              <a:buSzPts val="1400"/>
              <a:buChar char="●"/>
            </a:pPr>
            <a:r>
              <a:rPr lang="en-US" dirty="0"/>
              <a:t>Individuals must be able to direct select within the 84 location grid.  Locations can be hidden to provide fewer choices while learning the vocabulary.  </a:t>
            </a:r>
          </a:p>
          <a:p>
            <a:pPr marL="465887" indent="-323533">
              <a:buSzPts val="1400"/>
              <a:buChar char="●"/>
            </a:pPr>
            <a:r>
              <a:rPr lang="en-US" dirty="0"/>
              <a:t>The consistent layout of the icons capitalizes on motor planning to learn the location of icons and icon sequences representing the words / phrases </a:t>
            </a:r>
          </a:p>
          <a:p>
            <a:pPr marL="465887" indent="-323533">
              <a:buSzPts val="1400"/>
              <a:buChar char="●"/>
            </a:pPr>
            <a:r>
              <a:rPr lang="en-US" dirty="0"/>
              <a:t>Vocabulary Builder let’s you determine a list of words you want to teach, and then only shows the icons for those words</a:t>
            </a:r>
          </a:p>
          <a:p>
            <a:pPr marL="465887" indent="-323533">
              <a:buSzPts val="1400"/>
              <a:buChar char="●"/>
            </a:pPr>
            <a:r>
              <a:rPr lang="en-US" dirty="0"/>
              <a:t>Data Logging to track language usage is available</a:t>
            </a:r>
          </a:p>
          <a:p>
            <a:endParaRPr lang="en-US" dirty="0">
              <a:solidFill>
                <a:schemeClr val="dk1"/>
              </a:solidFill>
            </a:endParaRPr>
          </a:p>
          <a:p>
            <a:r>
              <a:rPr lang="en-US" dirty="0">
                <a:solidFill>
                  <a:schemeClr val="dk1"/>
                </a:solidFill>
              </a:rPr>
              <a:t>If one of these features are necessary for your ability to access the app you may want to consider it over other apps. </a:t>
            </a:r>
          </a:p>
          <a:p>
            <a:endParaRPr lang="en-US" dirty="0"/>
          </a:p>
          <a:p>
            <a:r>
              <a:rPr lang="en-US" dirty="0"/>
              <a:t>Individuals may not want to use LAMP Words for Life if generative spelling is their primary means of creating a message. </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3</a:t>
            </a:fld>
            <a:endParaRPr lang="en-US"/>
          </a:p>
        </p:txBody>
      </p:sp>
    </p:spTree>
    <p:extLst>
      <p:ext uri="{BB962C8B-B14F-4D97-AF65-F5344CB8AC3E}">
        <p14:creationId xmlns:p14="http://schemas.microsoft.com/office/powerpoint/2010/main" val="229078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will introduce</a:t>
            </a:r>
            <a:r>
              <a:rPr lang="en-US" baseline="0" dirty="0"/>
              <a:t> us to modeling the application for the first time</a:t>
            </a:r>
          </a:p>
          <a:p>
            <a:pPr marL="171450" indent="-171450">
              <a:buFont typeface="Arial" panose="020B0604020202020204" pitchFamily="34" charset="0"/>
              <a:buChar char="•"/>
            </a:pPr>
            <a:r>
              <a:rPr lang="en-US" baseline="0" dirty="0"/>
              <a:t>Notice that when the bot pushes a button Dad immediately models the button pushed</a:t>
            </a:r>
          </a:p>
          <a:p>
            <a:pPr marL="171450" indent="-171450">
              <a:buFont typeface="Arial" panose="020B0604020202020204" pitchFamily="34" charset="0"/>
              <a:buChar char="•"/>
            </a:pPr>
            <a:r>
              <a:rPr lang="en-US" baseline="0" dirty="0"/>
              <a:t>When the boy says eat Dad gives the boy food immediately.</a:t>
            </a:r>
          </a:p>
          <a:p>
            <a:pPr marL="171450" indent="-171450">
              <a:buFont typeface="Arial" panose="020B0604020202020204" pitchFamily="34" charset="0"/>
              <a:buChar char="•"/>
            </a:pPr>
            <a:r>
              <a:rPr lang="en-US" baseline="0" dirty="0"/>
              <a:t>Yes/No Dad wiggles head everywhere</a:t>
            </a:r>
          </a:p>
          <a:p>
            <a:pPr marL="171450" indent="-171450">
              <a:buFont typeface="Arial" panose="020B0604020202020204" pitchFamily="34" charset="0"/>
              <a:buChar char="•"/>
            </a:pPr>
            <a:r>
              <a:rPr lang="en-US" baseline="0" dirty="0"/>
              <a:t>Joint Attention</a:t>
            </a:r>
          </a:p>
          <a:p>
            <a:pPr marL="171450" indent="-171450">
              <a:buFont typeface="Arial" panose="020B0604020202020204" pitchFamily="34" charset="0"/>
              <a:buChar char="•"/>
            </a:pPr>
            <a:r>
              <a:rPr lang="en-US" baseline="0" dirty="0"/>
              <a:t>Verbal speech is always the goal</a:t>
            </a:r>
          </a:p>
          <a:p>
            <a:pPr marL="171450" indent="-171450">
              <a:buFont typeface="Arial" panose="020B0604020202020204" pitchFamily="34" charset="0"/>
              <a:buChar char="•"/>
            </a:pPr>
            <a:r>
              <a:rPr lang="en-US" baseline="0" dirty="0"/>
              <a:t>Sign/gestures are always welcome</a:t>
            </a:r>
          </a:p>
          <a:p>
            <a:pPr marL="171450" indent="-171450">
              <a:buFont typeface="Arial" panose="020B0604020202020204" pitchFamily="34" charset="0"/>
              <a:buChar char="•"/>
            </a:pPr>
            <a:r>
              <a:rPr lang="en-US" baseline="0" dirty="0"/>
              <a:t>Hidden buttons</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4</a:t>
            </a:fld>
            <a:endParaRPr lang="en-US"/>
          </a:p>
        </p:txBody>
      </p:sp>
    </p:spTree>
    <p:extLst>
      <p:ext uri="{BB962C8B-B14F-4D97-AF65-F5344CB8AC3E}">
        <p14:creationId xmlns:p14="http://schemas.microsoft.com/office/powerpoint/2010/main" val="309920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Icon prediction limits the number of icons showing after your first selection -- allowing you to see only the available programmed choices </a:t>
            </a:r>
            <a:endParaRPr lang="en-US" b="0" dirty="0">
              <a:effectLst/>
            </a:endParaRPr>
          </a:p>
          <a:p>
            <a:pPr rtl="0"/>
            <a:br>
              <a:rPr lang="en-US" b="0" dirty="0">
                <a:effectLst/>
              </a:rPr>
            </a:br>
            <a:r>
              <a:rPr lang="en-US" b="0" dirty="0">
                <a:effectLst/>
              </a:rPr>
              <a:t>Using LAMP</a:t>
            </a:r>
            <a:r>
              <a:rPr lang="en-US" b="0" baseline="0" dirty="0">
                <a:effectLst/>
              </a:rPr>
              <a:t> Words For Life (WFL) Full - </a:t>
            </a:r>
            <a:r>
              <a:rPr lang="en-US" dirty="0"/>
              <a:t>In this slide, “I” is selected from the main home screen.  Only the icons with programmed words and phrases are now showing, along with an arrow in the upper left to ‘go back’ one page, and the ‘clear display’ function in the lower left.</a:t>
            </a:r>
            <a:endParaRPr lang="en-US" b="0" dirty="0">
              <a:effectLst/>
            </a:endParaRPr>
          </a:p>
          <a:p>
            <a:br>
              <a:rPr lang="en-US" dirty="0"/>
            </a:br>
            <a:r>
              <a:rPr lang="en-US" dirty="0"/>
              <a:t>Green = Verb</a:t>
            </a:r>
          </a:p>
          <a:p>
            <a:r>
              <a:rPr lang="en-US" dirty="0"/>
              <a:t>Blue = Adjective</a:t>
            </a:r>
          </a:p>
          <a:p>
            <a:r>
              <a:rPr lang="en-US" dirty="0"/>
              <a:t>Orange</a:t>
            </a:r>
            <a:r>
              <a:rPr lang="en-US" baseline="0" dirty="0"/>
              <a:t> = Category Noun</a:t>
            </a:r>
          </a:p>
          <a:p>
            <a:r>
              <a:rPr lang="en-US" baseline="0" dirty="0"/>
              <a:t>Yellow = Pronouns</a:t>
            </a: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5</a:t>
            </a:fld>
            <a:endParaRPr lang="en-US"/>
          </a:p>
        </p:txBody>
      </p:sp>
    </p:spTree>
    <p:extLst>
      <p:ext uri="{BB962C8B-B14F-4D97-AF65-F5344CB8AC3E}">
        <p14:creationId xmlns:p14="http://schemas.microsoft.com/office/powerpoint/2010/main" val="2167393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dk1"/>
                </a:solidFill>
              </a:rPr>
              <a:t>LAMP Words for Life contains a large core-word vocabulary, and is based on the Unity Language system from </a:t>
            </a:r>
            <a:r>
              <a:rPr lang="en-US" dirty="0" err="1">
                <a:solidFill>
                  <a:schemeClr val="dk1"/>
                </a:solidFill>
              </a:rPr>
              <a:t>Prentke</a:t>
            </a:r>
            <a:r>
              <a:rPr lang="en-US" dirty="0">
                <a:solidFill>
                  <a:schemeClr val="dk1"/>
                </a:solidFill>
              </a:rPr>
              <a:t> </a:t>
            </a:r>
            <a:r>
              <a:rPr lang="en-US" dirty="0" err="1">
                <a:solidFill>
                  <a:schemeClr val="dk1"/>
                </a:solidFill>
              </a:rPr>
              <a:t>Romich</a:t>
            </a:r>
            <a:r>
              <a:rPr lang="en-US" dirty="0">
                <a:solidFill>
                  <a:schemeClr val="dk1"/>
                </a:solidFill>
              </a:rPr>
              <a:t> Company.  LAMP stands for Language Acquisition through Motor Planning, which is a therapy approach for teaching AAC</a:t>
            </a:r>
          </a:p>
          <a:p>
            <a:endParaRPr lang="en-US" dirty="0"/>
          </a:p>
          <a:p>
            <a:r>
              <a:rPr lang="en-US" dirty="0"/>
              <a:t>LAMP Words for Life includes 3 versions of the 84 location core word vocabulary: </a:t>
            </a:r>
          </a:p>
          <a:p>
            <a:pPr marL="465887" indent="-323533">
              <a:buSzPts val="1400"/>
              <a:buChar char="●"/>
            </a:pPr>
            <a:r>
              <a:rPr lang="en-US" dirty="0"/>
              <a:t>84 One - Hit:  </a:t>
            </a:r>
            <a:r>
              <a:rPr lang="en-US" dirty="0">
                <a:solidFill>
                  <a:schemeClr val="dk1"/>
                </a:solidFill>
              </a:rPr>
              <a:t>provides access to 82 core, frequently used words, plus 2-icon sequences for ‘mom’ and ‘dad’.</a:t>
            </a:r>
            <a:r>
              <a:rPr lang="en-US" dirty="0"/>
              <a:t> </a:t>
            </a:r>
          </a:p>
          <a:p>
            <a:pPr marL="465887" indent="-323533">
              <a:buSzPts val="1400"/>
              <a:buChar char="●"/>
            </a:pPr>
            <a:r>
              <a:rPr lang="en-US" dirty="0"/>
              <a:t>84 Transition: provides access to 205 words.  </a:t>
            </a:r>
            <a:r>
              <a:rPr lang="en-US" dirty="0">
                <a:solidFill>
                  <a:schemeClr val="dk1"/>
                </a:solidFill>
              </a:rPr>
              <a:t>Introduces the idea of sequencing 2 icons together to give access to more vocabulary.</a:t>
            </a:r>
            <a:r>
              <a:rPr lang="en-US" dirty="0"/>
              <a:t> </a:t>
            </a:r>
          </a:p>
          <a:p>
            <a:pPr marL="465887" indent="-323533">
              <a:buSzPts val="1400"/>
              <a:buChar char="●"/>
            </a:pPr>
            <a:r>
              <a:rPr lang="en-US" dirty="0"/>
              <a:t>84 Full: provides access to 3,000+ words.   Gives access to all words and phrases in LAMP by sequencing 2 - 3 icons.  Established icon sequence patterns for different types of words (e.g. pronouns, verbs, adjectives, nouns) help individuals learn the vocabulary</a:t>
            </a:r>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6</a:t>
            </a:fld>
            <a:endParaRPr lang="en-US"/>
          </a:p>
        </p:txBody>
      </p:sp>
    </p:spTree>
    <p:extLst>
      <p:ext uri="{BB962C8B-B14F-4D97-AF65-F5344CB8AC3E}">
        <p14:creationId xmlns:p14="http://schemas.microsoft.com/office/powerpoint/2010/main" val="171889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p:txBody>
      </p:sp>
      <p:sp>
        <p:nvSpPr>
          <p:cNvPr id="4" name="Slide Number Placeholder 3"/>
          <p:cNvSpPr>
            <a:spLocks noGrp="1"/>
          </p:cNvSpPr>
          <p:nvPr>
            <p:ph type="sldNum" sz="quarter" idx="10"/>
          </p:nvPr>
        </p:nvSpPr>
        <p:spPr/>
        <p:txBody>
          <a:bodyPr/>
          <a:lstStyle/>
          <a:p>
            <a:fld id="{D8900C81-D389-4587-A3AF-71F7AA7579A1}" type="slidenum">
              <a:rPr lang="en-US" smtClean="0"/>
              <a:t>7</a:t>
            </a:fld>
            <a:endParaRPr lang="en-US"/>
          </a:p>
        </p:txBody>
      </p:sp>
    </p:spTree>
    <p:extLst>
      <p:ext uri="{BB962C8B-B14F-4D97-AF65-F5344CB8AC3E}">
        <p14:creationId xmlns:p14="http://schemas.microsoft.com/office/powerpoint/2010/main" val="305365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edit an original vocabulary file, a copy of it must be made and that file edited.  This keeps the original files in place in case they are needed at a later time.  Let’s look at the steps to set up a vocabulary file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8</a:t>
            </a:fld>
            <a:endParaRPr lang="en-US"/>
          </a:p>
        </p:txBody>
      </p:sp>
    </p:spTree>
    <p:extLst>
      <p:ext uri="{BB962C8B-B14F-4D97-AF65-F5344CB8AC3E}">
        <p14:creationId xmlns:p14="http://schemas.microsoft.com/office/powerpoint/2010/main" val="82788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find a word??  Try the word finder</a:t>
            </a:r>
          </a:p>
          <a:p>
            <a:pPr rtl="0"/>
            <a:r>
              <a:rPr lang="en-US" b="1" dirty="0"/>
              <a:t>Resource: https://</a:t>
            </a:r>
            <a:r>
              <a:rPr lang="en-US" b="1" dirty="0" err="1"/>
              <a:t>aacapps.com</a:t>
            </a:r>
            <a:r>
              <a:rPr lang="en-US" b="1" dirty="0"/>
              <a:t>/lamp/support/video/</a:t>
            </a:r>
            <a:r>
              <a:rPr lang="en-US" b="1" dirty="0" err="1"/>
              <a:t>the-word-finder-feature#title</a:t>
            </a:r>
            <a:endParaRPr lang="en-US" b="0" dirty="0">
              <a:effectLst/>
            </a:endParaRPr>
          </a:p>
          <a:p>
            <a:pPr rtl="0"/>
            <a:r>
              <a:rPr lang="en-US" b="1" dirty="0"/>
              <a:t>Word Finder</a:t>
            </a:r>
            <a:endParaRPr lang="en-US" b="0" dirty="0">
              <a:effectLst/>
            </a:endParaRPr>
          </a:p>
          <a:p>
            <a:pPr rtl="0"/>
            <a:r>
              <a:rPr lang="en-US" dirty="0"/>
              <a:t>Searching for a word is quick and easy with Word Finder. To utilize this feature:</a:t>
            </a:r>
            <a:endParaRPr lang="en-US" b="0" dirty="0">
              <a:effectLst/>
            </a:endParaRPr>
          </a:p>
          <a:p>
            <a:pPr rtl="0" fontAlgn="base"/>
            <a:r>
              <a:rPr lang="en-US" dirty="0"/>
              <a:t>From the app, select MENU.</a:t>
            </a:r>
          </a:p>
          <a:p>
            <a:pPr rtl="0" fontAlgn="base"/>
            <a:r>
              <a:rPr lang="en-US" dirty="0"/>
              <a:t>Select WORD FINDER.</a:t>
            </a:r>
          </a:p>
          <a:p>
            <a:pPr rtl="0" fontAlgn="base"/>
            <a:r>
              <a:rPr lang="en-US" dirty="0"/>
              <a:t>Type the word you want to find. If the word is not stored, the FIND button will remain grayed out and you will not be able to select it.</a:t>
            </a:r>
          </a:p>
          <a:p>
            <a:pPr rtl="0" fontAlgn="base"/>
            <a:r>
              <a:rPr lang="en-US" dirty="0"/>
              <a:t>Select the FIND button.</a:t>
            </a:r>
          </a:p>
          <a:p>
            <a:pPr rtl="0" fontAlgn="base"/>
            <a:r>
              <a:rPr lang="en-US" dirty="0"/>
              <a:t>The window will identify which keys to press to activate the word.</a:t>
            </a:r>
          </a:p>
          <a:p>
            <a:pPr rtl="0" fontAlgn="base"/>
            <a:r>
              <a:rPr lang="en-US" dirty="0"/>
              <a:t>Select CANCEL to close the Word Finder feature.</a:t>
            </a: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8900C81-D389-4587-A3AF-71F7AA7579A1}" type="slidenum">
              <a:rPr lang="en-US" smtClean="0"/>
              <a:t>9</a:t>
            </a:fld>
            <a:endParaRPr lang="en-US"/>
          </a:p>
        </p:txBody>
      </p:sp>
    </p:spTree>
    <p:extLst>
      <p:ext uri="{BB962C8B-B14F-4D97-AF65-F5344CB8AC3E}">
        <p14:creationId xmlns:p14="http://schemas.microsoft.com/office/powerpoint/2010/main" val="340361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6/29/2020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6/29/2020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aacapps.com/lamp/support"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hyperlink" Target="https://www.youtube.com/watch?v=XmP5XVC8mn0"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hyperlink" Target="https://www.youtube.com/watch?v=pV4FNRnnMIY"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hyperlink" Target="https://aacapps.com/support/video/vocabulary-builder#title"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5.PNG"/><Relationship Id="rId4" Type="http://schemas.openxmlformats.org/officeDocument/2006/relationships/hyperlink" Target="https://aacapps.com/videos/saving-a-vocabulary-list.mp4"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17.jpg"/><Relationship Id="rId4" Type="http://schemas.openxmlformats.org/officeDocument/2006/relationships/hyperlink" Target="https://aacapps.com/home"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www.youtube.com/watch?v=hrQclfxmRs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hyperlink" Target="https://www.youtube.com/watch?v=TmCLebx1gv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hyperlink" Target="https://aacapps.com/videos/storing-custom-vocabulary.mp4"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s://www.youtube.com/watch?v=g3ew1zHDQX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partment of Rehabilitation Logo">
            <a:extLst>
              <a:ext uri="{FF2B5EF4-FFF2-40B4-BE49-F238E27FC236}">
                <a16:creationId xmlns:a16="http://schemas.microsoft.com/office/drawing/2014/main" id="{48B19B22-5C71-4D4C-95AF-E49D6648F758}"/>
              </a:ext>
            </a:extLst>
          </p:cNvPr>
          <p:cNvPicPr>
            <a:picLocks noChangeAspect="1"/>
          </p:cNvPicPr>
          <p:nvPr/>
        </p:nvPicPr>
        <p:blipFill>
          <a:blip r:embed="rId4"/>
          <a:stretch>
            <a:fillRect/>
          </a:stretch>
        </p:blipFill>
        <p:spPr>
          <a:xfrm>
            <a:off x="350729" y="158705"/>
            <a:ext cx="3505200" cy="1081330"/>
          </a:xfrm>
          <a:prstGeom prst="rect">
            <a:avLst/>
          </a:prstGeom>
        </p:spPr>
      </p:pic>
      <p:pic>
        <p:nvPicPr>
          <p:cNvPr id="5" name="Image 1 voice options logo" descr="Logo for Voice Options.  California's Speech Technology Program.">
            <a:extLst>
              <a:ext uri="{FF2B5EF4-FFF2-40B4-BE49-F238E27FC236}">
                <a16:creationId xmlns:a16="http://schemas.microsoft.com/office/drawing/2014/main" id="{090141C2-AE6D-422F-90E8-27EEFF6744AD}"/>
              </a:ex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9096643" y="28923"/>
            <a:ext cx="3087630" cy="1391675"/>
          </a:xfrm>
          <a:prstGeom prst="rect">
            <a:avLst/>
          </a:prstGeom>
          <a:solidFill>
            <a:schemeClr val="accent2"/>
          </a:solidFill>
          <a:ln>
            <a:noFill/>
          </a:ln>
        </p:spPr>
      </p:pic>
      <p:pic>
        <p:nvPicPr>
          <p:cNvPr id="4" name="Image 2 lamp logo" descr="Logo for LAMP.  LAMP is an acronoym for Language Acquisition through Motor Planning.&#10;">
            <a:extLst>
              <a:ext uri="{FF2B5EF4-FFF2-40B4-BE49-F238E27FC236}">
                <a16:creationId xmlns:a16="http://schemas.microsoft.com/office/drawing/2014/main" id="{08F661C3-4EF7-4032-8332-7F3A0FF5550D}"/>
              </a:ext>
            </a:extLst>
          </p:cNvPr>
          <p:cNvPicPr preferRelativeResize="0"/>
          <p:nvPr/>
        </p:nvPicPr>
        <p:blipFill>
          <a:blip r:embed="rId6">
            <a:alphaModFix/>
          </a:blip>
          <a:stretch>
            <a:fillRect/>
          </a:stretch>
        </p:blipFill>
        <p:spPr>
          <a:xfrm>
            <a:off x="271789" y="1994746"/>
            <a:ext cx="2315308" cy="2032390"/>
          </a:xfrm>
          <a:prstGeom prst="rect">
            <a:avLst/>
          </a:prstGeom>
          <a:solidFill>
            <a:schemeClr val="accent2"/>
          </a:solidFill>
          <a:ln>
            <a:noFill/>
          </a:ln>
        </p:spPr>
      </p:pic>
      <p:sp>
        <p:nvSpPr>
          <p:cNvPr id="2" name="Title slide 1" descr="Title of the presentation">
            <a:extLst>
              <a:ext uri="{FF2B5EF4-FFF2-40B4-BE49-F238E27FC236}">
                <a16:creationId xmlns:a16="http://schemas.microsoft.com/office/drawing/2014/main" id="{00E54E8F-38F6-47A1-B69E-84D37F04643C}"/>
              </a:ext>
            </a:extLst>
          </p:cNvPr>
          <p:cNvSpPr>
            <a:spLocks noGrp="1"/>
          </p:cNvSpPr>
          <p:nvPr>
            <p:ph type="ctrTitle"/>
          </p:nvPr>
        </p:nvSpPr>
        <p:spPr>
          <a:xfrm>
            <a:off x="2912217" y="1682940"/>
            <a:ext cx="8794904" cy="2971051"/>
          </a:xfrm>
        </p:spPr>
        <p:txBody>
          <a:bodyPr/>
          <a:lstStyle/>
          <a:p>
            <a:pPr lvl="0">
              <a:spcBef>
                <a:spcPts val="0"/>
              </a:spcBef>
            </a:pPr>
            <a:r>
              <a:rPr lang="en-US" dirty="0">
                <a:latin typeface="Verdana" panose="020B0604030504040204" pitchFamily="34" charset="0"/>
                <a:ea typeface="Verdana" panose="020B0604030504040204" pitchFamily="34" charset="0"/>
              </a:rPr>
              <a:t>Setting Up &amp; Using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LAMP Words for Life</a:t>
            </a:r>
            <a:br>
              <a:rPr lang="en-US" dirty="0"/>
            </a:br>
            <a:endParaRPr lang="en-US" dirty="0"/>
          </a:p>
        </p:txBody>
      </p:sp>
      <p:sp>
        <p:nvSpPr>
          <p:cNvPr id="3" name="Subtitle">
            <a:extLst>
              <a:ext uri="{FF2B5EF4-FFF2-40B4-BE49-F238E27FC236}">
                <a16:creationId xmlns:a16="http://schemas.microsoft.com/office/drawing/2014/main" id="{D51B79CE-6FD3-410C-A52B-B8CFACF0B27E}"/>
              </a:ext>
            </a:extLst>
          </p:cNvPr>
          <p:cNvSpPr>
            <a:spLocks noGrp="1"/>
          </p:cNvSpPr>
          <p:nvPr>
            <p:ph type="subTitle" idx="1"/>
          </p:nvPr>
        </p:nvSpPr>
        <p:spPr>
          <a:xfrm>
            <a:off x="810001" y="5280846"/>
            <a:ext cx="9532879" cy="1160593"/>
          </a:xfrm>
        </p:spPr>
        <p:txBody>
          <a:bodyPr>
            <a:normAutofit/>
          </a:bodyPr>
          <a:lstStyle/>
          <a:p>
            <a:r>
              <a:rPr lang="en-US" sz="3200" dirty="0">
                <a:latin typeface="Verdana" panose="020B0604030504040204" pitchFamily="34" charset="0"/>
                <a:ea typeface="Verdana" panose="020B0604030504040204" pitchFamily="34" charset="0"/>
              </a:rPr>
              <a:t>Learn more about </a:t>
            </a:r>
            <a:r>
              <a:rPr lang="en-US" sz="3200" dirty="0">
                <a:ln>
                  <a:solidFill>
                    <a:srgbClr val="E99B1B"/>
                  </a:solidFill>
                </a:ln>
                <a:solidFill>
                  <a:srgbClr val="FFFF00"/>
                </a:solidFill>
                <a:latin typeface="Verdana" panose="020B0604030504040204" pitchFamily="34" charset="0"/>
                <a:ea typeface="Verdana" panose="020B0604030504040204" pitchFamily="34" charset="0"/>
                <a:hlinkClick r:id="rId7"/>
              </a:rPr>
              <a:t>LAMP</a:t>
            </a:r>
            <a:r>
              <a:rPr lang="en-US" sz="3200" dirty="0">
                <a:latin typeface="Verdana" panose="020B0604030504040204" pitchFamily="34" charset="0"/>
                <a:ea typeface="Verdana" panose="020B0604030504040204" pitchFamily="34" charset="0"/>
              </a:rPr>
              <a:t> products at https://aacapps.com/home</a:t>
            </a:r>
            <a:endParaRPr lang="en-US" dirty="0"/>
          </a:p>
        </p:txBody>
      </p:sp>
    </p:spTree>
    <p:custDataLst>
      <p:tags r:id="rId1"/>
    </p:custDataLst>
    <p:extLst>
      <p:ext uri="{BB962C8B-B14F-4D97-AF65-F5344CB8AC3E}">
        <p14:creationId xmlns:p14="http://schemas.microsoft.com/office/powerpoint/2010/main" val="349481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D91CA3C-89BC-4ED1-A3C7-6DDFDC9D4DAA}"/>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SOUND SETTINGS:  </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CHANGING THE VOICE</a:t>
            </a:r>
          </a:p>
        </p:txBody>
      </p:sp>
      <p:sp>
        <p:nvSpPr>
          <p:cNvPr id="3" name="Content Placeholder 2">
            <a:extLst>
              <a:ext uri="{FF2B5EF4-FFF2-40B4-BE49-F238E27FC236}">
                <a16:creationId xmlns:a16="http://schemas.microsoft.com/office/drawing/2014/main" id="{2DDEDAFF-11C1-461B-8FC5-219143D33047}"/>
              </a:ext>
            </a:extLst>
          </p:cNvPr>
          <p:cNvSpPr>
            <a:spLocks noGrp="1"/>
          </p:cNvSpPr>
          <p:nvPr>
            <p:ph sz="half" idx="1"/>
          </p:nvPr>
        </p:nvSpPr>
        <p:spPr>
          <a:xfrm>
            <a:off x="6332561" y="2497540"/>
            <a:ext cx="5759355" cy="3575714"/>
          </a:xfrm>
        </p:spPr>
        <p:txBody>
          <a:bodyPr>
            <a:noAutofit/>
          </a:bodyPr>
          <a:lstStyle/>
          <a:p>
            <a:pPr marL="742950" indent="-742950">
              <a:buAutoNum type="arabicPeriod"/>
            </a:pPr>
            <a:r>
              <a:rPr lang="en-US" sz="3200" dirty="0">
                <a:latin typeface="Verdana" panose="020B0604030504040204" pitchFamily="34" charset="0"/>
                <a:ea typeface="Verdana" panose="020B0604030504040204" pitchFamily="34" charset="0"/>
              </a:rPr>
              <a:t>From the app, select </a:t>
            </a:r>
            <a:r>
              <a:rPr lang="en-US" sz="3200" dirty="0">
                <a:solidFill>
                  <a:srgbClr val="FFFF00"/>
                </a:solidFill>
                <a:latin typeface="Verdana" panose="020B0604030504040204" pitchFamily="34" charset="0"/>
                <a:ea typeface="Verdana" panose="020B0604030504040204" pitchFamily="34" charset="0"/>
              </a:rPr>
              <a:t>Menu</a:t>
            </a:r>
            <a:r>
              <a:rPr lang="en-US" sz="3200" dirty="0">
                <a:latin typeface="Verdana" panose="020B0604030504040204" pitchFamily="34" charset="0"/>
                <a:ea typeface="Verdana" panose="020B0604030504040204" pitchFamily="34" charset="0"/>
              </a:rPr>
              <a:t>.</a:t>
            </a:r>
          </a:p>
          <a:p>
            <a:pPr marL="742950" indent="-742950">
              <a:buAutoNum type="arabicPeriod"/>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Settings.</a:t>
            </a:r>
          </a:p>
          <a:p>
            <a:pPr marL="742950" indent="-742950">
              <a:buAutoNum type="arabicPeriod"/>
            </a:pPr>
            <a:r>
              <a:rPr lang="en-US" sz="3200" dirty="0">
                <a:latin typeface="Verdana" panose="020B0604030504040204" pitchFamily="34" charset="0"/>
                <a:ea typeface="Verdana" panose="020B0604030504040204" pitchFamily="34" charset="0"/>
              </a:rPr>
              <a:t>In the </a:t>
            </a:r>
            <a:r>
              <a:rPr lang="en-US" sz="3200" dirty="0">
                <a:solidFill>
                  <a:srgbClr val="FFFF00"/>
                </a:solidFill>
                <a:latin typeface="Verdana" panose="020B0604030504040204" pitchFamily="34" charset="0"/>
                <a:ea typeface="Verdana" panose="020B0604030504040204" pitchFamily="34" charset="0"/>
              </a:rPr>
              <a:t>Speech </a:t>
            </a:r>
            <a:r>
              <a:rPr lang="en-US" sz="3200" dirty="0">
                <a:latin typeface="Verdana" panose="020B0604030504040204" pitchFamily="34" charset="0"/>
                <a:ea typeface="Verdana" panose="020B0604030504040204" pitchFamily="34" charset="0"/>
              </a:rPr>
              <a:t>section, find </a:t>
            </a:r>
            <a:r>
              <a:rPr lang="en-US" sz="3200" dirty="0">
                <a:solidFill>
                  <a:srgbClr val="FFFF00"/>
                </a:solidFill>
                <a:latin typeface="Verdana" panose="020B0604030504040204" pitchFamily="34" charset="0"/>
                <a:ea typeface="Verdana" panose="020B0604030504040204" pitchFamily="34" charset="0"/>
              </a:rPr>
              <a:t>Voice </a:t>
            </a:r>
            <a:r>
              <a:rPr lang="en-US" sz="3200" dirty="0">
                <a:latin typeface="Verdana" panose="020B0604030504040204" pitchFamily="34" charset="0"/>
                <a:ea typeface="Verdana" panose="020B0604030504040204" pitchFamily="34" charset="0"/>
              </a:rPr>
              <a:t>to select any of the available voices.</a:t>
            </a:r>
          </a:p>
          <a:p>
            <a:pPr marL="742950" indent="-742950">
              <a:buAutoNum type="arabicPeriod"/>
            </a:pPr>
            <a:r>
              <a:rPr lang="en-US" sz="3200" dirty="0">
                <a:latin typeface="Verdana" panose="020B0604030504040204" pitchFamily="34" charset="0"/>
                <a:ea typeface="Verdana" panose="020B0604030504040204" pitchFamily="34" charset="0"/>
              </a:rPr>
              <a:t>Select</a:t>
            </a:r>
            <a:r>
              <a:rPr lang="en-US" sz="3200" dirty="0">
                <a:solidFill>
                  <a:srgbClr val="FFFF00"/>
                </a:solidFill>
                <a:latin typeface="Verdana" panose="020B0604030504040204" pitchFamily="34" charset="0"/>
                <a:ea typeface="Verdana" panose="020B0604030504040204" pitchFamily="34" charset="0"/>
              </a:rPr>
              <a:t> Done.</a:t>
            </a:r>
            <a:endParaRPr lang="en-US" sz="3200" dirty="0">
              <a:latin typeface="Verdana" panose="020B0604030504040204" pitchFamily="34" charset="0"/>
              <a:ea typeface="Verdana" panose="020B0604030504040204" pitchFamily="34" charset="0"/>
            </a:endParaRPr>
          </a:p>
        </p:txBody>
      </p:sp>
      <p:sp>
        <p:nvSpPr>
          <p:cNvPr id="5" name="Content Placeholder 4"/>
          <p:cNvSpPr>
            <a:spLocks noGrp="1"/>
          </p:cNvSpPr>
          <p:nvPr>
            <p:ph sz="half" idx="2"/>
          </p:nvPr>
        </p:nvSpPr>
        <p:spPr>
          <a:xfrm>
            <a:off x="532202" y="2222287"/>
            <a:ext cx="5194583" cy="3638764"/>
          </a:xfrm>
        </p:spPr>
        <p:txBody>
          <a:bodyPr>
            <a:normAutofit/>
          </a:bodyPr>
          <a:lstStyle/>
          <a:p>
            <a:r>
              <a:rPr lang="en-US" sz="3200" b="1" dirty="0">
                <a:hlinkClick r:id="rId4"/>
              </a:rPr>
              <a:t>Click to View Video</a:t>
            </a:r>
            <a:endParaRPr lang="en-US" sz="3200" b="1" dirty="0"/>
          </a:p>
        </p:txBody>
      </p:sp>
    </p:spTree>
    <p:custDataLst>
      <p:tags r:id="rId1"/>
    </p:custDataLst>
    <p:extLst>
      <p:ext uri="{BB962C8B-B14F-4D97-AF65-F5344CB8AC3E}">
        <p14:creationId xmlns:p14="http://schemas.microsoft.com/office/powerpoint/2010/main" val="411200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DD91CA3C-89BC-4ED1-A3C7-6DDFDC9D4DAA}"/>
              </a:ext>
            </a:extLst>
          </p:cNvPr>
          <p:cNvSpPr>
            <a:spLocks noGrp="1"/>
          </p:cNvSpPr>
          <p:nvPr>
            <p:ph type="title"/>
          </p:nvPr>
        </p:nvSpPr>
        <p:spPr>
          <a:xfrm>
            <a:off x="167233" y="728542"/>
            <a:ext cx="11857533" cy="970450"/>
          </a:xfrm>
        </p:spPr>
        <p:txBody>
          <a:bodyPr/>
          <a:lstStyle/>
          <a:p>
            <a:r>
              <a:rPr lang="en-US" sz="4400" dirty="0">
                <a:latin typeface="Verdana" panose="020B0604030504040204" pitchFamily="34" charset="0"/>
                <a:ea typeface="Verdana" panose="020B0604030504040204" pitchFamily="34" charset="0"/>
              </a:rPr>
              <a:t>SOUND SETTINGS:  TURNING BUTTON CLICKS ON AND OFF</a:t>
            </a:r>
          </a:p>
        </p:txBody>
      </p:sp>
      <p:sp>
        <p:nvSpPr>
          <p:cNvPr id="3" name="Content Placeholder 2">
            <a:extLst>
              <a:ext uri="{FF2B5EF4-FFF2-40B4-BE49-F238E27FC236}">
                <a16:creationId xmlns:a16="http://schemas.microsoft.com/office/drawing/2014/main" id="{2DDEDAFF-11C1-461B-8FC5-219143D33047}"/>
              </a:ext>
            </a:extLst>
          </p:cNvPr>
          <p:cNvSpPr>
            <a:spLocks noGrp="1"/>
          </p:cNvSpPr>
          <p:nvPr>
            <p:ph sz="half" idx="1"/>
          </p:nvPr>
        </p:nvSpPr>
        <p:spPr>
          <a:xfrm>
            <a:off x="239151" y="2409095"/>
            <a:ext cx="11785615" cy="4448905"/>
          </a:xfrm>
        </p:spPr>
        <p:txBody>
          <a:bodyPr>
            <a:normAutofit/>
          </a:bodyPr>
          <a:lstStyle/>
          <a:p>
            <a:pPr marL="742950" indent="-742950">
              <a:buAutoNum type="arabicPeriod"/>
            </a:pPr>
            <a:r>
              <a:rPr lang="en-US" sz="3900" dirty="0">
                <a:latin typeface="Verdana" panose="020B0604030504040204" pitchFamily="34" charset="0"/>
                <a:ea typeface="Verdana" panose="020B0604030504040204" pitchFamily="34" charset="0"/>
              </a:rPr>
              <a:t>From the app, select </a:t>
            </a:r>
            <a:r>
              <a:rPr lang="en-US" sz="3900" dirty="0">
                <a:solidFill>
                  <a:srgbClr val="FFFF00"/>
                </a:solidFill>
                <a:latin typeface="Verdana" panose="020B0604030504040204" pitchFamily="34" charset="0"/>
                <a:ea typeface="Verdana" panose="020B0604030504040204" pitchFamily="34" charset="0"/>
              </a:rPr>
              <a:t>Menu</a:t>
            </a:r>
            <a:r>
              <a:rPr lang="en-US" sz="3900" dirty="0">
                <a:latin typeface="Verdana" panose="020B0604030504040204" pitchFamily="34" charset="0"/>
                <a:ea typeface="Verdana" panose="020B0604030504040204" pitchFamily="34" charset="0"/>
              </a:rPr>
              <a:t>.</a:t>
            </a:r>
          </a:p>
          <a:p>
            <a:pPr marL="742950" indent="-742950">
              <a:buAutoNum type="arabicPeriod"/>
            </a:pPr>
            <a:r>
              <a:rPr lang="en-US" sz="3900" dirty="0">
                <a:latin typeface="Verdana" panose="020B0604030504040204" pitchFamily="34" charset="0"/>
                <a:ea typeface="Verdana" panose="020B0604030504040204" pitchFamily="34" charset="0"/>
              </a:rPr>
              <a:t>Select </a:t>
            </a:r>
            <a:r>
              <a:rPr lang="en-US" sz="3900" dirty="0">
                <a:solidFill>
                  <a:srgbClr val="FFFF00"/>
                </a:solidFill>
                <a:latin typeface="Verdana" panose="020B0604030504040204" pitchFamily="34" charset="0"/>
                <a:ea typeface="Verdana" panose="020B0604030504040204" pitchFamily="34" charset="0"/>
              </a:rPr>
              <a:t>Settings.</a:t>
            </a:r>
          </a:p>
          <a:p>
            <a:pPr marL="742950" indent="-742950">
              <a:buAutoNum type="arabicPeriod"/>
            </a:pPr>
            <a:r>
              <a:rPr lang="en-US" sz="3900" dirty="0">
                <a:latin typeface="Verdana" panose="020B0604030504040204" pitchFamily="34" charset="0"/>
                <a:ea typeface="Verdana" panose="020B0604030504040204" pitchFamily="34" charset="0"/>
              </a:rPr>
              <a:t>In the </a:t>
            </a:r>
            <a:r>
              <a:rPr lang="en-US" sz="3900" dirty="0">
                <a:solidFill>
                  <a:srgbClr val="FFFF00"/>
                </a:solidFill>
                <a:latin typeface="Verdana" panose="020B0604030504040204" pitchFamily="34" charset="0"/>
                <a:ea typeface="Verdana" panose="020B0604030504040204" pitchFamily="34" charset="0"/>
              </a:rPr>
              <a:t>Navigation </a:t>
            </a:r>
            <a:r>
              <a:rPr lang="en-US" sz="3900" dirty="0">
                <a:latin typeface="Verdana" panose="020B0604030504040204" pitchFamily="34" charset="0"/>
                <a:ea typeface="Verdana" panose="020B0604030504040204" pitchFamily="34" charset="0"/>
              </a:rPr>
              <a:t>section, find </a:t>
            </a:r>
            <a:r>
              <a:rPr lang="en-US" sz="3900" dirty="0">
                <a:solidFill>
                  <a:srgbClr val="FFFF00"/>
                </a:solidFill>
                <a:latin typeface="Verdana" panose="020B0604030504040204" pitchFamily="34" charset="0"/>
                <a:ea typeface="Verdana" panose="020B0604030504040204" pitchFamily="34" charset="0"/>
              </a:rPr>
              <a:t>Button Click Sound </a:t>
            </a:r>
            <a:r>
              <a:rPr lang="en-US" sz="3900" dirty="0">
                <a:latin typeface="Verdana" panose="020B0604030504040204" pitchFamily="34" charset="0"/>
                <a:ea typeface="Verdana" panose="020B0604030504040204" pitchFamily="34" charset="0"/>
              </a:rPr>
              <a:t>and slide it to </a:t>
            </a:r>
            <a:r>
              <a:rPr lang="en-US" sz="3900" dirty="0">
                <a:solidFill>
                  <a:srgbClr val="FFFF00"/>
                </a:solidFill>
                <a:latin typeface="Verdana" panose="020B0604030504040204" pitchFamily="34" charset="0"/>
                <a:ea typeface="Verdana" panose="020B0604030504040204" pitchFamily="34" charset="0"/>
              </a:rPr>
              <a:t>On </a:t>
            </a:r>
            <a:r>
              <a:rPr lang="en-US" sz="3900" dirty="0">
                <a:latin typeface="Verdana" panose="020B0604030504040204" pitchFamily="34" charset="0"/>
                <a:ea typeface="Verdana" panose="020B0604030504040204" pitchFamily="34" charset="0"/>
              </a:rPr>
              <a:t>or</a:t>
            </a:r>
            <a:r>
              <a:rPr lang="en-US" sz="3900" dirty="0">
                <a:solidFill>
                  <a:srgbClr val="FFFF00"/>
                </a:solidFill>
                <a:latin typeface="Verdana" panose="020B0604030504040204" pitchFamily="34" charset="0"/>
                <a:ea typeface="Verdana" panose="020B0604030504040204" pitchFamily="34" charset="0"/>
              </a:rPr>
              <a:t> Off.</a:t>
            </a:r>
          </a:p>
          <a:p>
            <a:pPr marL="742950" indent="-742950">
              <a:buAutoNum type="arabicPeriod"/>
            </a:pPr>
            <a:r>
              <a:rPr lang="en-US" sz="3900" dirty="0">
                <a:latin typeface="Verdana" panose="020B0604030504040204" pitchFamily="34" charset="0"/>
                <a:ea typeface="Verdana" panose="020B0604030504040204" pitchFamily="34" charset="0"/>
              </a:rPr>
              <a:t>Select</a:t>
            </a:r>
            <a:r>
              <a:rPr lang="en-US" sz="3900" dirty="0">
                <a:solidFill>
                  <a:srgbClr val="FFFF00"/>
                </a:solidFill>
                <a:latin typeface="Verdana" panose="020B0604030504040204" pitchFamily="34" charset="0"/>
                <a:ea typeface="Verdana" panose="020B0604030504040204" pitchFamily="34" charset="0"/>
              </a:rPr>
              <a:t> Done.</a:t>
            </a:r>
            <a:endParaRPr lang="en-US" sz="3900" dirty="0">
              <a:latin typeface="Verdana" panose="020B0604030504040204" pitchFamily="34" charset="0"/>
              <a:ea typeface="Verdana" panose="020B0604030504040204" pitchFamily="34" charset="0"/>
            </a:endParaRPr>
          </a:p>
          <a:p>
            <a:pPr marL="0" indent="0">
              <a:buNone/>
            </a:pPr>
            <a:endParaRPr lang="en-US" sz="36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31899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DF9E240B-4EF0-4B83-9C36-25DA0517DE91}"/>
              </a:ext>
            </a:extLst>
          </p:cNvPr>
          <p:cNvSpPr>
            <a:spLocks noGrp="1"/>
          </p:cNvSpPr>
          <p:nvPr>
            <p:ph type="title"/>
          </p:nvPr>
        </p:nvSpPr>
        <p:spPr>
          <a:xfrm>
            <a:off x="87525" y="453969"/>
            <a:ext cx="12389610" cy="975678"/>
          </a:xfrm>
        </p:spPr>
        <p:txBody>
          <a:bodyPr/>
          <a:lstStyle/>
          <a:p>
            <a:r>
              <a:rPr lang="en-US" sz="4400" dirty="0">
                <a:latin typeface="Verdana" panose="020B0604030504040204" pitchFamily="34" charset="0"/>
                <a:ea typeface="Verdana" panose="020B0604030504040204" pitchFamily="34" charset="0"/>
              </a:rPr>
              <a:t>EDITING AN EXISTING BUTTON</a:t>
            </a:r>
          </a:p>
        </p:txBody>
      </p:sp>
      <p:sp>
        <p:nvSpPr>
          <p:cNvPr id="8" name="Content Placeholder 7">
            <a:extLst>
              <a:ext uri="{FF2B5EF4-FFF2-40B4-BE49-F238E27FC236}">
                <a16:creationId xmlns:a16="http://schemas.microsoft.com/office/drawing/2014/main" id="{36E7E069-7C03-4E85-84A2-A35D948DE8BA}"/>
              </a:ext>
            </a:extLst>
          </p:cNvPr>
          <p:cNvSpPr>
            <a:spLocks noGrp="1"/>
          </p:cNvSpPr>
          <p:nvPr>
            <p:ph sz="half" idx="2"/>
          </p:nvPr>
        </p:nvSpPr>
        <p:spPr>
          <a:xfrm>
            <a:off x="5425441" y="2222286"/>
            <a:ext cx="6380480" cy="4407114"/>
          </a:xfrm>
        </p:spPr>
        <p:txBody>
          <a:bodyPr>
            <a:normAutofit fontScale="77500" lnSpcReduction="20000"/>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Go to the page where the button is located.</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Menu</a:t>
            </a:r>
            <a:r>
              <a:rPr lang="en-US" sz="3200" dirty="0">
                <a:latin typeface="Verdana" panose="020B0604030504040204" pitchFamily="34" charset="0"/>
                <a:ea typeface="Verdana" panose="020B0604030504040204" pitchFamily="34" charset="0"/>
              </a:rPr>
              <a: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Edit Page</a:t>
            </a:r>
            <a:r>
              <a:rPr lang="en-US" sz="3200" dirty="0">
                <a:latin typeface="Verdana" panose="020B0604030504040204" pitchFamily="34" charset="0"/>
                <a:ea typeface="Verdana" panose="020B0604030504040204" pitchFamily="34" charset="0"/>
              </a:rPr>
              <a: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the button to be edited.</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Edit This Button</a:t>
            </a:r>
            <a:r>
              <a:rPr lang="en-US" sz="3200" dirty="0">
                <a:latin typeface="Verdana" panose="020B0604030504040204" pitchFamily="34" charset="0"/>
                <a:ea typeface="Verdana" panose="020B0604030504040204" pitchFamily="34" charset="0"/>
              </a:rPr>
              <a: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Enter button preferences </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When finished, select </a:t>
            </a:r>
            <a:r>
              <a:rPr lang="en-US" sz="3200" dirty="0">
                <a:solidFill>
                  <a:srgbClr val="FFFF00"/>
                </a:solidFill>
                <a:latin typeface="Verdana" panose="020B0604030504040204" pitchFamily="34" charset="0"/>
                <a:ea typeface="Verdana" panose="020B0604030504040204" pitchFamily="34" charset="0"/>
              </a:rPr>
              <a:t>Save</a:t>
            </a:r>
            <a:r>
              <a:rPr lang="en-US" sz="3200" dirty="0">
                <a:latin typeface="Verdana" panose="020B0604030504040204" pitchFamily="34" charset="0"/>
                <a:ea typeface="Verdana" panose="020B0604030504040204" pitchFamily="34" charset="0"/>
              </a:rPr>
              <a: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Done</a:t>
            </a:r>
            <a:r>
              <a:rPr lang="en-US" sz="3200" dirty="0">
                <a:latin typeface="Verdana" panose="020B0604030504040204" pitchFamily="34" charset="0"/>
                <a:ea typeface="Verdana" panose="020B0604030504040204" pitchFamily="34" charset="0"/>
              </a:rPr>
              <a:t> in the top left of the page to exit edit mode.</a:t>
            </a:r>
          </a:p>
          <a:p>
            <a:pPr>
              <a:buFont typeface="Arial" panose="020B0604020202020204" pitchFamily="34" charset="0"/>
              <a:buChar char="•"/>
            </a:pPr>
            <a:endParaRPr lang="en-US" sz="3200" dirty="0">
              <a:latin typeface="Verdana" panose="020B0604030504040204" pitchFamily="34" charset="0"/>
              <a:ea typeface="Verdana" panose="020B0604030504040204" pitchFamily="34" charset="0"/>
            </a:endParaRPr>
          </a:p>
        </p:txBody>
      </p:sp>
      <p:sp>
        <p:nvSpPr>
          <p:cNvPr id="3" name="Content Placeholder 2"/>
          <p:cNvSpPr>
            <a:spLocks noGrp="1"/>
          </p:cNvSpPr>
          <p:nvPr>
            <p:ph sz="half" idx="1"/>
          </p:nvPr>
        </p:nvSpPr>
        <p:spPr/>
        <p:txBody>
          <a:bodyPr>
            <a:normAutofit/>
          </a:bodyPr>
          <a:lstStyle/>
          <a:p>
            <a:r>
              <a:rPr lang="en-US" sz="2800" b="1" dirty="0">
                <a:hlinkClick r:id="rId4"/>
              </a:rPr>
              <a:t>Click to View Video</a:t>
            </a:r>
            <a:endParaRPr lang="en-US" sz="2800" b="1" dirty="0"/>
          </a:p>
        </p:txBody>
      </p:sp>
    </p:spTree>
    <p:custDataLst>
      <p:tags r:id="rId1"/>
    </p:custDataLst>
    <p:extLst>
      <p:ext uri="{BB962C8B-B14F-4D97-AF65-F5344CB8AC3E}">
        <p14:creationId xmlns:p14="http://schemas.microsoft.com/office/powerpoint/2010/main" val="1237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79A22C51-AD0C-459D-8A2F-87F7DC8E3436}"/>
              </a:ext>
            </a:extLst>
          </p:cNvPr>
          <p:cNvSpPr>
            <a:spLocks noGrp="1"/>
          </p:cNvSpPr>
          <p:nvPr>
            <p:ph type="title"/>
          </p:nvPr>
        </p:nvSpPr>
        <p:spPr>
          <a:xfrm>
            <a:off x="476440" y="324095"/>
            <a:ext cx="11239119" cy="1469535"/>
          </a:xfrm>
        </p:spPr>
        <p:txBody>
          <a:bodyPr/>
          <a:lstStyle/>
          <a:p>
            <a:r>
              <a:rPr lang="en-US" sz="4400" dirty="0">
                <a:latin typeface="Verdana" panose="020B0604030504040204" pitchFamily="34" charset="0"/>
                <a:ea typeface="Verdana" panose="020B0604030504040204" pitchFamily="34" charset="0"/>
              </a:rPr>
              <a:t>COMMUNICATION</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OVER ANY SPEAKERPHONE</a:t>
            </a:r>
          </a:p>
        </p:txBody>
      </p:sp>
      <p:pic>
        <p:nvPicPr>
          <p:cNvPr id="6" name="Content Placeholder 5" descr="Image is a over the shoulder picture of a person sitting in a wheel chair showing an iPad with the LAMP app open and a cell phone strapped to the wheel chair arm making a phone call.">
            <a:extLst>
              <a:ext uri="{FF2B5EF4-FFF2-40B4-BE49-F238E27FC236}">
                <a16:creationId xmlns:a16="http://schemas.microsoft.com/office/drawing/2014/main" id="{6EC2FD8A-922E-4016-AB77-086B857360AF}"/>
              </a:ext>
            </a:extLst>
          </p:cNvPr>
          <p:cNvPicPr>
            <a:picLocks noGrp="1" noChangeAspect="1"/>
          </p:cNvPicPr>
          <p:nvPr>
            <p:ph idx="1"/>
          </p:nvPr>
        </p:nvPicPr>
        <p:blipFill>
          <a:blip r:embed="rId4"/>
          <a:stretch>
            <a:fillRect/>
          </a:stretch>
        </p:blipFill>
        <p:spPr>
          <a:xfrm>
            <a:off x="2624841" y="2313940"/>
            <a:ext cx="6477803" cy="3888740"/>
          </a:xfrm>
        </p:spPr>
      </p:pic>
    </p:spTree>
    <p:custDataLst>
      <p:tags r:id="rId1"/>
    </p:custDataLst>
    <p:extLst>
      <p:ext uri="{BB962C8B-B14F-4D97-AF65-F5344CB8AC3E}">
        <p14:creationId xmlns:p14="http://schemas.microsoft.com/office/powerpoint/2010/main" val="144892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92C212F0-375C-4771-BAC5-6AAE6A1DC602}"/>
              </a:ext>
            </a:extLst>
          </p:cNvPr>
          <p:cNvSpPr>
            <a:spLocks noGrp="1"/>
          </p:cNvSpPr>
          <p:nvPr>
            <p:ph type="title"/>
          </p:nvPr>
        </p:nvSpPr>
        <p:spPr>
          <a:xfrm>
            <a:off x="76180" y="689212"/>
            <a:ext cx="12039640" cy="970450"/>
          </a:xfrm>
        </p:spPr>
        <p:txBody>
          <a:bodyPr/>
          <a:lstStyle/>
          <a:p>
            <a:r>
              <a:rPr lang="en-US" sz="4400" dirty="0">
                <a:latin typeface="Verdana" panose="020B0604030504040204" pitchFamily="34" charset="0"/>
                <a:ea typeface="Verdana" panose="020B0604030504040204" pitchFamily="34" charset="0"/>
              </a:rPr>
              <a:t>IN-PERSON VS.</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DISTANCE COMMUNICATION</a:t>
            </a:r>
          </a:p>
        </p:txBody>
      </p:sp>
      <p:pic>
        <p:nvPicPr>
          <p:cNvPr id="8" name="Content Placeholder 7" descr="Image is two females face to face one standing behind a desk the other in a wheel chair having a conversation.">
            <a:extLst>
              <a:ext uri="{FF2B5EF4-FFF2-40B4-BE49-F238E27FC236}">
                <a16:creationId xmlns:a16="http://schemas.microsoft.com/office/drawing/2014/main" id="{F5AAC209-CECA-4300-B51D-09DCC3192A24}"/>
              </a:ext>
            </a:extLst>
          </p:cNvPr>
          <p:cNvPicPr>
            <a:picLocks noGrp="1" noChangeAspect="1"/>
          </p:cNvPicPr>
          <p:nvPr>
            <p:ph sz="half" idx="2"/>
          </p:nvPr>
        </p:nvPicPr>
        <p:blipFill>
          <a:blip r:embed="rId4"/>
          <a:stretch>
            <a:fillRect/>
          </a:stretch>
        </p:blipFill>
        <p:spPr>
          <a:xfrm>
            <a:off x="275190" y="2396979"/>
            <a:ext cx="5529302" cy="3771809"/>
          </a:xfrm>
        </p:spPr>
      </p:pic>
      <p:pic>
        <p:nvPicPr>
          <p:cNvPr id="5" name="Content Placeholder 4" descr="Image is a over the shoulder picture of a person sitting in a wheel chair showing an iPad with the LAMP app open and a cell phone strapped to the wheel chair arm making a phone call.">
            <a:extLst>
              <a:ext uri="{FF2B5EF4-FFF2-40B4-BE49-F238E27FC236}">
                <a16:creationId xmlns:a16="http://schemas.microsoft.com/office/drawing/2014/main" id="{AE141A07-8FCE-42D6-BEE3-B4A0CD335264}"/>
              </a:ext>
            </a:extLst>
          </p:cNvPr>
          <p:cNvPicPr>
            <a:picLocks noGrp="1" noChangeAspect="1"/>
          </p:cNvPicPr>
          <p:nvPr>
            <p:ph sz="half" idx="1"/>
          </p:nvPr>
        </p:nvPicPr>
        <p:blipFill>
          <a:blip r:embed="rId5"/>
          <a:stretch>
            <a:fillRect/>
          </a:stretch>
        </p:blipFill>
        <p:spPr>
          <a:xfrm>
            <a:off x="6510338" y="2396979"/>
            <a:ext cx="5529302" cy="3687090"/>
          </a:xfrm>
        </p:spPr>
      </p:pic>
    </p:spTree>
    <p:custDataLst>
      <p:tags r:id="rId1"/>
    </p:custDataLst>
    <p:extLst>
      <p:ext uri="{BB962C8B-B14F-4D97-AF65-F5344CB8AC3E}">
        <p14:creationId xmlns:p14="http://schemas.microsoft.com/office/powerpoint/2010/main" val="216259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92C212F0-375C-4771-BAC5-6AAE6A1DC602}"/>
              </a:ext>
            </a:extLst>
          </p:cNvPr>
          <p:cNvSpPr>
            <a:spLocks noGrp="1"/>
          </p:cNvSpPr>
          <p:nvPr>
            <p:ph type="title"/>
          </p:nvPr>
        </p:nvSpPr>
        <p:spPr>
          <a:xfrm>
            <a:off x="409432" y="531532"/>
            <a:ext cx="10571998" cy="970450"/>
          </a:xfrm>
        </p:spPr>
        <p:txBody>
          <a:bodyPr/>
          <a:lstStyle/>
          <a:p>
            <a:r>
              <a:rPr lang="en-US" sz="4400" dirty="0">
                <a:latin typeface="Verdana" panose="020B0604030504040204" pitchFamily="34" charset="0"/>
                <a:ea typeface="Verdana" panose="020B0604030504040204" pitchFamily="34" charset="0"/>
              </a:rPr>
              <a:t>COMMUNICATION WHEN YOU CAN HEAR ME &amp; SEE ME</a:t>
            </a:r>
          </a:p>
        </p:txBody>
      </p:sp>
      <p:pic>
        <p:nvPicPr>
          <p:cNvPr id="5" name="Content Placeholder 4" descr="Image is two females face to face one standing behind a desk the other in a wheel chair having a conversation.">
            <a:extLst>
              <a:ext uri="{FF2B5EF4-FFF2-40B4-BE49-F238E27FC236}">
                <a16:creationId xmlns:a16="http://schemas.microsoft.com/office/drawing/2014/main" id="{125CA6AE-CFAB-406C-A350-B1CEE5D1774D}"/>
              </a:ext>
            </a:extLst>
          </p:cNvPr>
          <p:cNvPicPr>
            <a:picLocks noGrp="1" noChangeAspect="1"/>
          </p:cNvPicPr>
          <p:nvPr>
            <p:ph sz="half" idx="1"/>
          </p:nvPr>
        </p:nvPicPr>
        <p:blipFill>
          <a:blip r:embed="rId4"/>
          <a:stretch>
            <a:fillRect/>
          </a:stretch>
        </p:blipFill>
        <p:spPr>
          <a:xfrm>
            <a:off x="409432" y="2393547"/>
            <a:ext cx="5594493" cy="3775241"/>
          </a:xfrm>
        </p:spPr>
      </p:pic>
      <p:sp>
        <p:nvSpPr>
          <p:cNvPr id="6" name="Content Placeholder 5">
            <a:extLst>
              <a:ext uri="{FF2B5EF4-FFF2-40B4-BE49-F238E27FC236}">
                <a16:creationId xmlns:a16="http://schemas.microsoft.com/office/drawing/2014/main" id="{33DAEC11-3ECC-4DC3-931F-F993CA6E1B3B}"/>
              </a:ext>
            </a:extLst>
          </p:cNvPr>
          <p:cNvSpPr>
            <a:spLocks noGrp="1"/>
          </p:cNvSpPr>
          <p:nvPr>
            <p:ph sz="half" idx="2"/>
          </p:nvPr>
        </p:nvSpPr>
        <p:spPr>
          <a:xfrm>
            <a:off x="6392131" y="2393547"/>
            <a:ext cx="5194583" cy="3638764"/>
          </a:xfrm>
        </p:spPr>
        <p:txBody>
          <a:bodyPr>
            <a:noAutofit/>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Signs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Facial expressions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Gestures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Vocalizations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Context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Communication device</a:t>
            </a:r>
          </a:p>
        </p:txBody>
      </p:sp>
    </p:spTree>
    <p:custDataLst>
      <p:tags r:id="rId1"/>
    </p:custDataLst>
    <p:extLst>
      <p:ext uri="{BB962C8B-B14F-4D97-AF65-F5344CB8AC3E}">
        <p14:creationId xmlns:p14="http://schemas.microsoft.com/office/powerpoint/2010/main" val="239430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92C212F0-375C-4771-BAC5-6AAE6A1DC602}"/>
              </a:ext>
            </a:extLst>
          </p:cNvPr>
          <p:cNvSpPr>
            <a:spLocks noGrp="1"/>
          </p:cNvSpPr>
          <p:nvPr>
            <p:ph type="title"/>
          </p:nvPr>
        </p:nvSpPr>
        <p:spPr>
          <a:xfrm>
            <a:off x="473087" y="511725"/>
            <a:ext cx="10571998" cy="970450"/>
          </a:xfrm>
        </p:spPr>
        <p:txBody>
          <a:bodyPr/>
          <a:lstStyle/>
          <a:p>
            <a:r>
              <a:rPr lang="en-US" sz="4400" dirty="0">
                <a:latin typeface="Verdana" panose="020B0604030504040204" pitchFamily="34" charset="0"/>
                <a:ea typeface="Verdana" panose="020B0604030504040204" pitchFamily="34" charset="0"/>
              </a:rPr>
              <a:t>COMMUNICATION WHEN YOU CAN ONLY HEAR ME</a:t>
            </a:r>
          </a:p>
        </p:txBody>
      </p:sp>
      <p:pic>
        <p:nvPicPr>
          <p:cNvPr id="7" name="Content Placeholder 6" descr="Image is a over the shoulder picture of a person sitting in a wheel chair showing an iPad with the LAMP app open and a cell phone strapped to the wheel chair arm making a phone call.">
            <a:extLst>
              <a:ext uri="{FF2B5EF4-FFF2-40B4-BE49-F238E27FC236}">
                <a16:creationId xmlns:a16="http://schemas.microsoft.com/office/drawing/2014/main" id="{0DEAE7B6-949F-44DF-AF34-E7FEBE92514D}"/>
              </a:ext>
            </a:extLst>
          </p:cNvPr>
          <p:cNvPicPr>
            <a:picLocks noGrp="1" noChangeAspect="1"/>
          </p:cNvPicPr>
          <p:nvPr>
            <p:ph sz="half" idx="1"/>
          </p:nvPr>
        </p:nvPicPr>
        <p:blipFill>
          <a:blip r:embed="rId4"/>
          <a:stretch>
            <a:fillRect/>
          </a:stretch>
        </p:blipFill>
        <p:spPr>
          <a:xfrm>
            <a:off x="473087" y="2459566"/>
            <a:ext cx="5622912" cy="3765156"/>
          </a:xfrm>
        </p:spPr>
      </p:pic>
      <p:sp>
        <p:nvSpPr>
          <p:cNvPr id="8" name="Content Placeholder 5">
            <a:extLst>
              <a:ext uri="{FF2B5EF4-FFF2-40B4-BE49-F238E27FC236}">
                <a16:creationId xmlns:a16="http://schemas.microsoft.com/office/drawing/2014/main" id="{477D5FF9-7220-4173-BEDD-35C371062C6C}"/>
              </a:ext>
            </a:extLst>
          </p:cNvPr>
          <p:cNvSpPr>
            <a:spLocks noGrp="1"/>
          </p:cNvSpPr>
          <p:nvPr>
            <p:ph sz="half" idx="2"/>
          </p:nvPr>
        </p:nvSpPr>
        <p:spPr>
          <a:xfrm>
            <a:off x="6188075" y="2222500"/>
            <a:ext cx="5194300" cy="3638550"/>
          </a:xfrm>
        </p:spPr>
        <p:txBody>
          <a:bodyPr>
            <a:noAutofit/>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Signs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Facial expressions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Gestures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Vocalizations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Context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Communication device</a:t>
            </a:r>
          </a:p>
        </p:txBody>
      </p:sp>
    </p:spTree>
    <p:custDataLst>
      <p:tags r:id="rId1"/>
    </p:custDataLst>
    <p:extLst>
      <p:ext uri="{BB962C8B-B14F-4D97-AF65-F5344CB8AC3E}">
        <p14:creationId xmlns:p14="http://schemas.microsoft.com/office/powerpoint/2010/main" val="301543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700"/>
                                  </p:stCondLst>
                                  <p:childTnLst>
                                    <p:set>
                                      <p:cBhvr>
                                        <p:cTn id="6" dur="1" fill="hold">
                                          <p:stCondLst>
                                            <p:cond delay="0"/>
                                          </p:stCondLst>
                                        </p:cTn>
                                        <p:tgtEl>
                                          <p:spTgt spid="8">
                                            <p:txEl>
                                              <p:pRg st="1" end="1"/>
                                            </p:txEl>
                                          </p:spTgt>
                                        </p:tgtEl>
                                        <p:attrNameLst>
                                          <p:attrName>style.visibility</p:attrName>
                                        </p:attrNameLst>
                                      </p:cBhvr>
                                      <p:to>
                                        <p:strVal val="hidden"/>
                                      </p:to>
                                    </p:set>
                                  </p:childTnLst>
                                </p:cTn>
                              </p:par>
                              <p:par>
                                <p:cTn id="7" presetID="1" presetClass="exit" presetSubtype="0" fill="hold" nodeType="withEffect">
                                  <p:stCondLst>
                                    <p:cond delay="700"/>
                                  </p:stCondLst>
                                  <p:childTnLst>
                                    <p:set>
                                      <p:cBhvr>
                                        <p:cTn id="8" dur="1" fill="hold">
                                          <p:stCondLst>
                                            <p:cond delay="0"/>
                                          </p:stCondLst>
                                        </p:cTn>
                                        <p:tgtEl>
                                          <p:spTgt spid="8">
                                            <p:txEl>
                                              <p:pRg st="0" end="0"/>
                                            </p:txEl>
                                          </p:spTgt>
                                        </p:tgtEl>
                                        <p:attrNameLst>
                                          <p:attrName>style.visibility</p:attrName>
                                        </p:attrNameLst>
                                      </p:cBhvr>
                                      <p:to>
                                        <p:strVal val="hidden"/>
                                      </p:to>
                                    </p:set>
                                  </p:childTnLst>
                                </p:cTn>
                              </p:par>
                              <p:par>
                                <p:cTn id="9" presetID="1" presetClass="exit" presetSubtype="0" fill="hold" nodeType="withEffect">
                                  <p:stCondLst>
                                    <p:cond delay="700"/>
                                  </p:stCondLst>
                                  <p:childTnLst>
                                    <p:set>
                                      <p:cBhvr>
                                        <p:cTn id="10" dur="1" fill="hold">
                                          <p:stCondLst>
                                            <p:cond delay="0"/>
                                          </p:stCondLst>
                                        </p:cTn>
                                        <p:tgtEl>
                                          <p:spTgt spid="8">
                                            <p:txEl>
                                              <p:pRg st="2" end="2"/>
                                            </p:txEl>
                                          </p:spTgt>
                                        </p:tgtEl>
                                        <p:attrNameLst>
                                          <p:attrName>style.visibility</p:attrName>
                                        </p:attrNameLst>
                                      </p:cBhvr>
                                      <p:to>
                                        <p:strVal val="hidden"/>
                                      </p:to>
                                    </p:set>
                                  </p:childTnLst>
                                </p:cTn>
                              </p:par>
                              <p:par>
                                <p:cTn id="11" presetID="1" presetClass="exit" presetSubtype="0" fill="hold" nodeType="withEffect">
                                  <p:stCondLst>
                                    <p:cond delay="700"/>
                                  </p:stCondLst>
                                  <p:childTnLst>
                                    <p:set>
                                      <p:cBhvr>
                                        <p:cTn id="12" dur="1" fill="hold">
                                          <p:stCondLst>
                                            <p:cond delay="0"/>
                                          </p:stCondLst>
                                        </p:cTn>
                                        <p:tgtEl>
                                          <p:spTgt spid="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A8D5896-508E-41E8-8CAB-2BFA7C5C1692}"/>
              </a:ext>
            </a:extLst>
          </p:cNvPr>
          <p:cNvSpPr>
            <a:spLocks noGrp="1"/>
          </p:cNvSpPr>
          <p:nvPr>
            <p:ph type="title"/>
          </p:nvPr>
        </p:nvSpPr>
        <p:spPr>
          <a:xfrm>
            <a:off x="574026" y="373446"/>
            <a:ext cx="10571998" cy="970450"/>
          </a:xfrm>
        </p:spPr>
        <p:txBody>
          <a:bodyPr/>
          <a:lstStyle/>
          <a:p>
            <a:r>
              <a:rPr lang="en-US" sz="4400" dirty="0">
                <a:latin typeface="Verdana" panose="020B0604030504040204" pitchFamily="34" charset="0"/>
                <a:ea typeface="Verdana" panose="020B0604030504040204" pitchFamily="34" charset="0"/>
              </a:rPr>
              <a:t>PURPOSE OF A PHONE SCRIPT</a:t>
            </a:r>
          </a:p>
        </p:txBody>
      </p:sp>
      <p:pic>
        <p:nvPicPr>
          <p:cNvPr id="6" name="Content Placeholder 5" descr="Image is of a female sitting at a table using her iPad with a communication app">
            <a:extLst>
              <a:ext uri="{FF2B5EF4-FFF2-40B4-BE49-F238E27FC236}">
                <a16:creationId xmlns:a16="http://schemas.microsoft.com/office/drawing/2014/main" id="{932B7D52-1011-48A0-A0A8-32DA1F81D193}"/>
              </a:ext>
            </a:extLst>
          </p:cNvPr>
          <p:cNvPicPr>
            <a:picLocks noGrp="1" noChangeAspect="1"/>
          </p:cNvPicPr>
          <p:nvPr>
            <p:ph sz="half" idx="2"/>
          </p:nvPr>
        </p:nvPicPr>
        <p:blipFill>
          <a:blip r:embed="rId4"/>
          <a:stretch>
            <a:fillRect/>
          </a:stretch>
        </p:blipFill>
        <p:spPr>
          <a:xfrm>
            <a:off x="686726" y="2402169"/>
            <a:ext cx="4990301" cy="3888740"/>
          </a:xfrm>
        </p:spPr>
      </p:pic>
      <p:sp>
        <p:nvSpPr>
          <p:cNvPr id="3" name="Content Placeholder 2">
            <a:extLst>
              <a:ext uri="{FF2B5EF4-FFF2-40B4-BE49-F238E27FC236}">
                <a16:creationId xmlns:a16="http://schemas.microsoft.com/office/drawing/2014/main" id="{80EAE37B-1467-4844-8015-73079390BA65}"/>
              </a:ext>
            </a:extLst>
          </p:cNvPr>
          <p:cNvSpPr>
            <a:spLocks noGrp="1"/>
          </p:cNvSpPr>
          <p:nvPr>
            <p:ph sz="half" idx="1"/>
          </p:nvPr>
        </p:nvSpPr>
        <p:spPr>
          <a:xfrm>
            <a:off x="6514974" y="2402169"/>
            <a:ext cx="5185873" cy="3888953"/>
          </a:xfrm>
        </p:spPr>
        <p:txBody>
          <a:bodyPr>
            <a:normAutofit fontScale="92500" lnSpcReduction="10000"/>
          </a:bodyPr>
          <a:lstStyle/>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Speed up communication</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Get your main point across accurately</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Control the conversation</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Repair breakdowns</a:t>
            </a:r>
          </a:p>
        </p:txBody>
      </p:sp>
    </p:spTree>
    <p:custDataLst>
      <p:tags r:id="rId1"/>
    </p:custDataLst>
    <p:extLst>
      <p:ext uri="{BB962C8B-B14F-4D97-AF65-F5344CB8AC3E}">
        <p14:creationId xmlns:p14="http://schemas.microsoft.com/office/powerpoint/2010/main" val="37971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A8D5896-508E-41E8-8CAB-2BFA7C5C1692}"/>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CONTENTS OF A PHONE SCRIPT</a:t>
            </a:r>
          </a:p>
        </p:txBody>
      </p:sp>
      <p:sp>
        <p:nvSpPr>
          <p:cNvPr id="3" name="Content Placeholder 2">
            <a:extLst>
              <a:ext uri="{FF2B5EF4-FFF2-40B4-BE49-F238E27FC236}">
                <a16:creationId xmlns:a16="http://schemas.microsoft.com/office/drawing/2014/main" id="{80EAE37B-1467-4844-8015-73079390BA65}"/>
              </a:ext>
            </a:extLst>
          </p:cNvPr>
          <p:cNvSpPr>
            <a:spLocks noGrp="1"/>
          </p:cNvSpPr>
          <p:nvPr>
            <p:ph idx="1"/>
          </p:nvPr>
        </p:nvSpPr>
        <p:spPr/>
        <p:txBody>
          <a:bodyPr>
            <a:normAutofit/>
          </a:bodyPr>
          <a:lstStyle/>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Manage the call</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Greetings &amp; Closings</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Repair breakdowns</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Share the main message</a:t>
            </a:r>
          </a:p>
        </p:txBody>
      </p:sp>
      <p:pic>
        <p:nvPicPr>
          <p:cNvPr id="5" name="Content Placeholder 1" descr="Image is an example of a custom phone script page for LAMP app.">
            <a:extLst>
              <a:ext uri="{FF2B5EF4-FFF2-40B4-BE49-F238E27FC236}">
                <a16:creationId xmlns:a16="http://schemas.microsoft.com/office/drawing/2014/main" id="{EBEAC19A-0F31-422B-9EF8-76FF27CCE163}"/>
              </a:ext>
            </a:extLst>
          </p:cNvPr>
          <p:cNvPicPr>
            <a:picLocks noGrp="1" noChangeAspect="1"/>
          </p:cNvPicPr>
          <p:nvPr>
            <p:ph sz="half" idx="4294967295"/>
          </p:nvPr>
        </p:nvPicPr>
        <p:blipFill>
          <a:blip r:embed="rId4"/>
          <a:stretch>
            <a:fillRect/>
          </a:stretch>
        </p:blipFill>
        <p:spPr>
          <a:xfrm>
            <a:off x="0" y="2433638"/>
            <a:ext cx="5486400" cy="4114800"/>
          </a:xfrm>
        </p:spPr>
      </p:pic>
    </p:spTree>
    <p:custDataLst>
      <p:tags r:id="rId1"/>
    </p:custDataLst>
    <p:extLst>
      <p:ext uri="{BB962C8B-B14F-4D97-AF65-F5344CB8AC3E}">
        <p14:creationId xmlns:p14="http://schemas.microsoft.com/office/powerpoint/2010/main" val="127210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 Creating a Phone Script Page</a:t>
            </a:r>
          </a:p>
        </p:txBody>
      </p:sp>
      <p:sp>
        <p:nvSpPr>
          <p:cNvPr id="6" name="Content Placeholder 5"/>
          <p:cNvSpPr>
            <a:spLocks noGrp="1"/>
          </p:cNvSpPr>
          <p:nvPr>
            <p:ph sz="half" idx="1"/>
          </p:nvPr>
        </p:nvSpPr>
        <p:spPr>
          <a:xfrm>
            <a:off x="818712" y="2222287"/>
            <a:ext cx="10758999" cy="3638763"/>
          </a:xfrm>
        </p:spPr>
        <p:txBody>
          <a:bodyPr>
            <a:normAutofit/>
          </a:bodyPr>
          <a:lstStyle/>
          <a:p>
            <a:r>
              <a:rPr lang="en-US" sz="3200" b="1" dirty="0"/>
              <a:t>Choose LAMP WFL Full Version</a:t>
            </a:r>
          </a:p>
        </p:txBody>
      </p:sp>
    </p:spTree>
    <p:extLst>
      <p:ext uri="{BB962C8B-B14F-4D97-AF65-F5344CB8AC3E}">
        <p14:creationId xmlns:p14="http://schemas.microsoft.com/office/powerpoint/2010/main" val="175676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LEARNING OBJECTIVES</a:t>
            </a:r>
          </a:p>
        </p:txBody>
      </p:sp>
      <p:sp>
        <p:nvSpPr>
          <p:cNvPr id="3" name="Content Placeholder 2"/>
          <p:cNvSpPr>
            <a:spLocks noGrp="1"/>
          </p:cNvSpPr>
          <p:nvPr>
            <p:ph idx="1"/>
          </p:nvPr>
        </p:nvSpPr>
        <p:spPr>
          <a:xfrm>
            <a:off x="274320" y="2192307"/>
            <a:ext cx="11643360" cy="4041353"/>
          </a:xfrm>
        </p:spPr>
        <p:txBody>
          <a:bodyPr/>
          <a:lstStyle/>
          <a:p>
            <a:pPr marL="0" indent="0">
              <a:buNone/>
            </a:pPr>
            <a:r>
              <a:rPr lang="en-US" sz="3200" dirty="0">
                <a:latin typeface="Verdana" panose="020B0604030504040204" pitchFamily="34" charset="0"/>
                <a:ea typeface="Verdana" panose="020B0604030504040204" pitchFamily="34" charset="0"/>
              </a:rPr>
              <a:t>By the end of the training, you will be able to:</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Identify individuals who would benefit from this app.</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Set-up and personalize vocabulary.</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Maximize use of app for phone communication.</a:t>
            </a:r>
          </a:p>
          <a:p>
            <a:endParaRPr lang="en-US" dirty="0"/>
          </a:p>
        </p:txBody>
      </p:sp>
    </p:spTree>
    <p:custDataLst>
      <p:tags r:id="rId1"/>
    </p:custDataLst>
    <p:extLst>
      <p:ext uri="{BB962C8B-B14F-4D97-AF65-F5344CB8AC3E}">
        <p14:creationId xmlns:p14="http://schemas.microsoft.com/office/powerpoint/2010/main" val="412001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 2 – Making Sentences	</a:t>
            </a:r>
          </a:p>
        </p:txBody>
      </p:sp>
      <p:sp>
        <p:nvSpPr>
          <p:cNvPr id="6" name="Content Placeholder 5"/>
          <p:cNvSpPr>
            <a:spLocks noGrp="1"/>
          </p:cNvSpPr>
          <p:nvPr>
            <p:ph sz="half" idx="1"/>
          </p:nvPr>
        </p:nvSpPr>
        <p:spPr>
          <a:xfrm>
            <a:off x="818712" y="2222287"/>
            <a:ext cx="10758999" cy="3638763"/>
          </a:xfrm>
        </p:spPr>
        <p:txBody>
          <a:bodyPr>
            <a:normAutofit/>
          </a:bodyPr>
          <a:lstStyle/>
          <a:p>
            <a:r>
              <a:rPr lang="en-US" sz="3200" b="1" dirty="0"/>
              <a:t>Without using the keyboard feature write this sentence out: I want to go to the library. Please</a:t>
            </a:r>
          </a:p>
        </p:txBody>
      </p:sp>
    </p:spTree>
    <p:extLst>
      <p:ext uri="{BB962C8B-B14F-4D97-AF65-F5344CB8AC3E}">
        <p14:creationId xmlns:p14="http://schemas.microsoft.com/office/powerpoint/2010/main" val="118061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 3 – Making Sentences	</a:t>
            </a:r>
          </a:p>
        </p:txBody>
      </p:sp>
      <p:sp>
        <p:nvSpPr>
          <p:cNvPr id="6" name="Content Placeholder 5"/>
          <p:cNvSpPr>
            <a:spLocks noGrp="1"/>
          </p:cNvSpPr>
          <p:nvPr>
            <p:ph sz="half" idx="1"/>
          </p:nvPr>
        </p:nvSpPr>
        <p:spPr>
          <a:xfrm>
            <a:off x="818712" y="2222287"/>
            <a:ext cx="10758999" cy="3638763"/>
          </a:xfrm>
        </p:spPr>
        <p:txBody>
          <a:bodyPr>
            <a:normAutofit/>
          </a:bodyPr>
          <a:lstStyle/>
          <a:p>
            <a:r>
              <a:rPr lang="en-US" sz="3200" b="1" dirty="0"/>
              <a:t>Without using the keyboard feature write this sentence out: </a:t>
            </a:r>
            <a:r>
              <a:rPr lang="en-US" sz="3200" b="1" dirty="0">
                <a:solidFill>
                  <a:srgbClr val="FFFF00"/>
                </a:solidFill>
              </a:rPr>
              <a:t>What time is it?</a:t>
            </a:r>
          </a:p>
          <a:p>
            <a:r>
              <a:rPr lang="en-US" sz="3200" b="1" dirty="0"/>
              <a:t>How many buttons did you have to push?</a:t>
            </a:r>
          </a:p>
        </p:txBody>
      </p:sp>
    </p:spTree>
    <p:extLst>
      <p:ext uri="{BB962C8B-B14F-4D97-AF65-F5344CB8AC3E}">
        <p14:creationId xmlns:p14="http://schemas.microsoft.com/office/powerpoint/2010/main" val="99712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16">
            <a:extLst>
              <a:ext uri="{FF2B5EF4-FFF2-40B4-BE49-F238E27FC236}">
                <a16:creationId xmlns:a16="http://schemas.microsoft.com/office/drawing/2014/main" id="{87B53A3C-883D-498F-8458-8FA1AD11790D}"/>
              </a:ext>
            </a:extLst>
          </p:cNvPr>
          <p:cNvSpPr>
            <a:spLocks noGrp="1"/>
          </p:cNvSpPr>
          <p:nvPr>
            <p:ph type="title"/>
          </p:nvPr>
        </p:nvSpPr>
        <p:spPr>
          <a:xfrm>
            <a:off x="234916" y="575513"/>
            <a:ext cx="10571998" cy="970450"/>
          </a:xfrm>
        </p:spPr>
        <p:txBody>
          <a:bodyPr/>
          <a:lstStyle/>
          <a:p>
            <a:r>
              <a:rPr lang="en-US" sz="4400" dirty="0">
                <a:latin typeface="Verdana" panose="020B0604030504040204" pitchFamily="34" charset="0"/>
                <a:ea typeface="Verdana" panose="020B0604030504040204" pitchFamily="34" charset="0"/>
              </a:rPr>
              <a:t>CREATING NEW BUTTONS</a:t>
            </a:r>
          </a:p>
        </p:txBody>
      </p:sp>
      <p:pic>
        <p:nvPicPr>
          <p:cNvPr id="8" name="Image" descr="Image is of a pull down menu from LAMP app that says create button or copy existing button.">
            <a:extLst>
              <a:ext uri="{FF2B5EF4-FFF2-40B4-BE49-F238E27FC236}">
                <a16:creationId xmlns:a16="http://schemas.microsoft.com/office/drawing/2014/main" id="{2760FD85-2799-46C1-9B84-F037CE0F340B}"/>
              </a:ext>
            </a:extLst>
          </p:cNvPr>
          <p:cNvPicPr>
            <a:picLocks noGrp="1" noChangeAspect="1"/>
          </p:cNvPicPr>
          <p:nvPr>
            <p:ph sz="half" idx="1"/>
          </p:nvPr>
        </p:nvPicPr>
        <p:blipFill>
          <a:blip r:embed="rId4"/>
          <a:stretch>
            <a:fillRect/>
          </a:stretch>
        </p:blipFill>
        <p:spPr>
          <a:xfrm>
            <a:off x="367651" y="2554672"/>
            <a:ext cx="5819764" cy="3969220"/>
          </a:xfrm>
        </p:spPr>
      </p:pic>
      <p:cxnSp>
        <p:nvCxnSpPr>
          <p:cNvPr id="10" name="Straight Arrow Connector 9" descr="The image is a yellow arrow pointing to the phrase Create New Button">
            <a:extLst>
              <a:ext uri="{FF2B5EF4-FFF2-40B4-BE49-F238E27FC236}">
                <a16:creationId xmlns:a16="http://schemas.microsoft.com/office/drawing/2014/main" id="{A964B55A-8D47-407A-89FA-04ED4E9D447E}"/>
              </a:ext>
            </a:extLst>
          </p:cNvPr>
          <p:cNvCxnSpPr/>
          <p:nvPr/>
        </p:nvCxnSpPr>
        <p:spPr>
          <a:xfrm>
            <a:off x="1340069" y="1970690"/>
            <a:ext cx="646386" cy="195492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Words">
            <a:extLst>
              <a:ext uri="{FF2B5EF4-FFF2-40B4-BE49-F238E27FC236}">
                <a16:creationId xmlns:a16="http://schemas.microsoft.com/office/drawing/2014/main" id="{623CA539-D73C-4B48-B6CA-F98988E57DE1}"/>
              </a:ext>
            </a:extLst>
          </p:cNvPr>
          <p:cNvSpPr>
            <a:spLocks noGrp="1"/>
          </p:cNvSpPr>
          <p:nvPr>
            <p:ph sz="half" idx="2"/>
          </p:nvPr>
        </p:nvSpPr>
        <p:spPr>
          <a:xfrm>
            <a:off x="6472228" y="2180492"/>
            <a:ext cx="5194583" cy="4565081"/>
          </a:xfrm>
        </p:spPr>
        <p:txBody>
          <a:bodyPr>
            <a:normAutofit/>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Menu</a:t>
            </a:r>
            <a:r>
              <a:rPr lang="en-US" sz="3200" dirty="0">
                <a:latin typeface="Verdana" panose="020B0604030504040204" pitchFamily="34" charset="0"/>
                <a:ea typeface="Verdana" panose="020B0604030504040204" pitchFamily="34" charset="0"/>
              </a:rPr>
              <a: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Edit Page</a:t>
            </a:r>
            <a:r>
              <a:rPr lang="en-US" sz="3200" dirty="0">
                <a:latin typeface="Verdana" panose="020B0604030504040204" pitchFamily="34" charset="0"/>
                <a:ea typeface="Verdana" panose="020B0604030504040204" pitchFamily="34" charset="0"/>
              </a:rPr>
              <a: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the location for the new word.</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Create New Button</a:t>
            </a:r>
            <a:r>
              <a:rPr lang="en-US" sz="3200" dirty="0">
                <a:latin typeface="Verdana" panose="020B0604030504040204" pitchFamily="34" charset="0"/>
                <a:ea typeface="Verdana" panose="020B0604030504040204" pitchFamily="34" charset="0"/>
              </a:rPr>
              <a:t>.</a:t>
            </a:r>
          </a:p>
        </p:txBody>
      </p:sp>
    </p:spTree>
    <p:custDataLst>
      <p:tags r:id="rId1"/>
    </p:custDataLst>
    <p:extLst>
      <p:ext uri="{BB962C8B-B14F-4D97-AF65-F5344CB8AC3E}">
        <p14:creationId xmlns:p14="http://schemas.microsoft.com/office/powerpoint/2010/main" val="39494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16">
            <a:extLst>
              <a:ext uri="{FF2B5EF4-FFF2-40B4-BE49-F238E27FC236}">
                <a16:creationId xmlns:a16="http://schemas.microsoft.com/office/drawing/2014/main" id="{87B53A3C-883D-498F-8458-8FA1AD11790D}"/>
              </a:ext>
            </a:extLst>
          </p:cNvPr>
          <p:cNvSpPr>
            <a:spLocks noGrp="1"/>
          </p:cNvSpPr>
          <p:nvPr>
            <p:ph type="title"/>
          </p:nvPr>
        </p:nvSpPr>
        <p:spPr>
          <a:xfrm>
            <a:off x="350838" y="557275"/>
            <a:ext cx="11816146" cy="970450"/>
          </a:xfrm>
        </p:spPr>
        <p:txBody>
          <a:bodyPr/>
          <a:lstStyle/>
          <a:p>
            <a:r>
              <a:rPr lang="en-US" sz="4400" dirty="0">
                <a:latin typeface="Verdana" panose="020B0604030504040204" pitchFamily="34" charset="0"/>
                <a:ea typeface="Verdana" panose="020B0604030504040204" pitchFamily="34" charset="0"/>
              </a:rPr>
              <a:t>CUSTOMIZE BUTTON PREFERENCES</a:t>
            </a:r>
          </a:p>
        </p:txBody>
      </p:sp>
      <p:pic>
        <p:nvPicPr>
          <p:cNvPr id="6" name="Content Placeholder 5" descr="Image is of a edit button menu.  It shows how to edit the button label, button message and image.  ">
            <a:extLst>
              <a:ext uri="{FF2B5EF4-FFF2-40B4-BE49-F238E27FC236}">
                <a16:creationId xmlns:a16="http://schemas.microsoft.com/office/drawing/2014/main" id="{F5FD843B-3300-484A-9462-9047A15AB8A1}"/>
              </a:ext>
            </a:extLst>
          </p:cNvPr>
          <p:cNvPicPr>
            <a:picLocks noGrp="1" noChangeAspect="1"/>
          </p:cNvPicPr>
          <p:nvPr>
            <p:ph sz="half" idx="1"/>
          </p:nvPr>
        </p:nvPicPr>
        <p:blipFill>
          <a:blip r:embed="rId4"/>
          <a:stretch>
            <a:fillRect/>
          </a:stretch>
        </p:blipFill>
        <p:spPr>
          <a:xfrm>
            <a:off x="441435" y="2222500"/>
            <a:ext cx="5817476" cy="4443200"/>
          </a:xfrm>
        </p:spPr>
      </p:pic>
      <p:cxnSp>
        <p:nvCxnSpPr>
          <p:cNvPr id="5" name="Straight Arrow Connector 4" descr="Arrow point to button label field">
            <a:extLst>
              <a:ext uri="{FF2B5EF4-FFF2-40B4-BE49-F238E27FC236}">
                <a16:creationId xmlns:a16="http://schemas.microsoft.com/office/drawing/2014/main" id="{98365C50-7ED7-4463-93EE-53127EFBB1CE}"/>
              </a:ext>
            </a:extLst>
          </p:cNvPr>
          <p:cNvCxnSpPr>
            <a:cxnSpLocks/>
          </p:cNvCxnSpPr>
          <p:nvPr/>
        </p:nvCxnSpPr>
        <p:spPr>
          <a:xfrm>
            <a:off x="1859280" y="2641600"/>
            <a:ext cx="629920" cy="3962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ing to button message field.">
            <a:extLst>
              <a:ext uri="{FF2B5EF4-FFF2-40B4-BE49-F238E27FC236}">
                <a16:creationId xmlns:a16="http://schemas.microsoft.com/office/drawing/2014/main" id="{809D9241-85CB-4062-A60B-3ED615AA043E}"/>
              </a:ext>
            </a:extLst>
          </p:cNvPr>
          <p:cNvCxnSpPr>
            <a:cxnSpLocks/>
          </p:cNvCxnSpPr>
          <p:nvPr/>
        </p:nvCxnSpPr>
        <p:spPr>
          <a:xfrm>
            <a:off x="1973943" y="3119483"/>
            <a:ext cx="548640" cy="31496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pointing to select or import image field">
            <a:extLst>
              <a:ext uri="{FF2B5EF4-FFF2-40B4-BE49-F238E27FC236}">
                <a16:creationId xmlns:a16="http://schemas.microsoft.com/office/drawing/2014/main" id="{DD307EB3-4388-470C-A2B5-5FAA2899D359}"/>
              </a:ext>
            </a:extLst>
          </p:cNvPr>
          <p:cNvCxnSpPr>
            <a:cxnSpLocks/>
          </p:cNvCxnSpPr>
          <p:nvPr/>
        </p:nvCxnSpPr>
        <p:spPr>
          <a:xfrm>
            <a:off x="2032000" y="4648570"/>
            <a:ext cx="629920" cy="4212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23CA539-D73C-4B48-B6CA-F98988E57DE1}"/>
              </a:ext>
            </a:extLst>
          </p:cNvPr>
          <p:cNvSpPr>
            <a:spLocks noGrp="1"/>
          </p:cNvSpPr>
          <p:nvPr>
            <p:ph sz="half" idx="2"/>
          </p:nvPr>
        </p:nvSpPr>
        <p:spPr>
          <a:xfrm>
            <a:off x="6446063" y="2222500"/>
            <a:ext cx="5455886" cy="4443199"/>
          </a:xfrm>
        </p:spPr>
        <p:txBody>
          <a:bodyPr>
            <a:normAutofit fontScale="85000" lnSpcReduction="20000"/>
          </a:bodyPr>
          <a:lstStyle/>
          <a:p>
            <a:pPr marL="0" indent="0">
              <a:buNone/>
            </a:pPr>
            <a:r>
              <a:rPr lang="en-US" sz="3200" dirty="0">
                <a:latin typeface="Verdana" panose="020B0604030504040204" pitchFamily="34" charset="0"/>
                <a:ea typeface="Verdana" panose="020B0604030504040204" pitchFamily="34" charset="0"/>
              </a:rPr>
              <a:t>Enter button preferences such as:</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Button Label</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Button Message</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or import image</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Font</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Body Color</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Border</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Actions</a:t>
            </a:r>
          </a:p>
        </p:txBody>
      </p:sp>
    </p:spTree>
    <p:custDataLst>
      <p:tags r:id="rId1"/>
    </p:custDataLst>
    <p:extLst>
      <p:ext uri="{BB962C8B-B14F-4D97-AF65-F5344CB8AC3E}">
        <p14:creationId xmlns:p14="http://schemas.microsoft.com/office/powerpoint/2010/main" val="39094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16">
            <a:extLst>
              <a:ext uri="{FF2B5EF4-FFF2-40B4-BE49-F238E27FC236}">
                <a16:creationId xmlns:a16="http://schemas.microsoft.com/office/drawing/2014/main" id="{87B53A3C-883D-498F-8458-8FA1AD11790D}"/>
              </a:ext>
            </a:extLst>
          </p:cNvPr>
          <p:cNvSpPr>
            <a:spLocks noGrp="1"/>
          </p:cNvSpPr>
          <p:nvPr>
            <p:ph type="title"/>
          </p:nvPr>
        </p:nvSpPr>
        <p:spPr>
          <a:xfrm>
            <a:off x="250106" y="447188"/>
            <a:ext cx="11463198" cy="1365604"/>
          </a:xfrm>
        </p:spPr>
        <p:txBody>
          <a:bodyPr/>
          <a:lstStyle/>
          <a:p>
            <a:r>
              <a:rPr lang="en-US" sz="4400" dirty="0">
                <a:latin typeface="Verdana" panose="020B0604030504040204" pitchFamily="34" charset="0"/>
                <a:ea typeface="Verdana" panose="020B0604030504040204" pitchFamily="34" charset="0"/>
              </a:rPr>
              <a:t>SAVE CUSTOMIZED BUTTON PREFERENCES </a:t>
            </a:r>
          </a:p>
        </p:txBody>
      </p:sp>
      <p:pic>
        <p:nvPicPr>
          <p:cNvPr id="15" name="Content Placeholder 14" descr="image shows a pop up menu with a vocabulary grid in the background.">
            <a:extLst>
              <a:ext uri="{FF2B5EF4-FFF2-40B4-BE49-F238E27FC236}">
                <a16:creationId xmlns:a16="http://schemas.microsoft.com/office/drawing/2014/main" id="{FE3739C3-BC88-4616-9A95-95D5D21692A7}"/>
              </a:ext>
            </a:extLst>
          </p:cNvPr>
          <p:cNvPicPr>
            <a:picLocks noGrp="1" noChangeAspect="1"/>
          </p:cNvPicPr>
          <p:nvPr>
            <p:ph sz="half" idx="1"/>
          </p:nvPr>
        </p:nvPicPr>
        <p:blipFill>
          <a:blip r:embed="rId4"/>
          <a:stretch>
            <a:fillRect/>
          </a:stretch>
        </p:blipFill>
        <p:spPr>
          <a:xfrm>
            <a:off x="250106" y="2349500"/>
            <a:ext cx="5845894" cy="4386580"/>
          </a:xfrm>
        </p:spPr>
      </p:pic>
      <p:cxnSp>
        <p:nvCxnSpPr>
          <p:cNvPr id="11" name="Straight Arrow Connector 10" descr="Image is a yellow image pointing to the location of the save button.">
            <a:extLst>
              <a:ext uri="{FF2B5EF4-FFF2-40B4-BE49-F238E27FC236}">
                <a16:creationId xmlns:a16="http://schemas.microsoft.com/office/drawing/2014/main" id="{DD307EB3-4388-470C-A2B5-5FAA2899D359}"/>
              </a:ext>
            </a:extLst>
          </p:cNvPr>
          <p:cNvCxnSpPr>
            <a:cxnSpLocks/>
          </p:cNvCxnSpPr>
          <p:nvPr/>
        </p:nvCxnSpPr>
        <p:spPr>
          <a:xfrm>
            <a:off x="93720" y="1812792"/>
            <a:ext cx="513080" cy="61875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descr="Image is a yellow arrow used to point out the location of the save button.">
            <a:extLst>
              <a:ext uri="{FF2B5EF4-FFF2-40B4-BE49-F238E27FC236}">
                <a16:creationId xmlns:a16="http://schemas.microsoft.com/office/drawing/2014/main" id="{98365C50-7ED7-4463-93EE-53127EFBB1CE}"/>
              </a:ext>
            </a:extLst>
          </p:cNvPr>
          <p:cNvCxnSpPr>
            <a:cxnSpLocks/>
          </p:cNvCxnSpPr>
          <p:nvPr/>
        </p:nvCxnSpPr>
        <p:spPr>
          <a:xfrm flipH="1">
            <a:off x="3901440" y="1904616"/>
            <a:ext cx="350520" cy="75586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23CA539-D73C-4B48-B6CA-F98988E57DE1}"/>
              </a:ext>
            </a:extLst>
          </p:cNvPr>
          <p:cNvSpPr>
            <a:spLocks noGrp="1"/>
          </p:cNvSpPr>
          <p:nvPr>
            <p:ph sz="half" idx="2"/>
          </p:nvPr>
        </p:nvSpPr>
        <p:spPr>
          <a:xfrm>
            <a:off x="6416566" y="2772048"/>
            <a:ext cx="5123088" cy="3638764"/>
          </a:xfrm>
        </p:spPr>
        <p:txBody>
          <a:bodyPr anchor="t">
            <a:normAutofit/>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Save</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Done</a:t>
            </a:r>
          </a:p>
        </p:txBody>
      </p:sp>
    </p:spTree>
    <p:custDataLst>
      <p:tags r:id="rId1"/>
    </p:custDataLst>
    <p:extLst>
      <p:ext uri="{BB962C8B-B14F-4D97-AF65-F5344CB8AC3E}">
        <p14:creationId xmlns:p14="http://schemas.microsoft.com/office/powerpoint/2010/main" val="233619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553A-5E7E-43AD-A0B4-A9B9A25FFF57}"/>
              </a:ext>
            </a:extLst>
          </p:cNvPr>
          <p:cNvSpPr>
            <a:spLocks noGrp="1"/>
          </p:cNvSpPr>
          <p:nvPr>
            <p:ph type="title"/>
          </p:nvPr>
        </p:nvSpPr>
        <p:spPr>
          <a:xfrm>
            <a:off x="382297" y="402942"/>
            <a:ext cx="10571998" cy="970450"/>
          </a:xfrm>
        </p:spPr>
        <p:txBody>
          <a:bodyPr/>
          <a:lstStyle/>
          <a:p>
            <a:r>
              <a:rPr lang="en-US" sz="4400" dirty="0">
                <a:latin typeface="Verdana" panose="020B0604030504040204" pitchFamily="34" charset="0"/>
                <a:ea typeface="Verdana" panose="020B0604030504040204" pitchFamily="34" charset="0"/>
              </a:rPr>
              <a:t>USING VOCABULARY BUILDER TO TEACH MOTOR PATTERNS</a:t>
            </a:r>
          </a:p>
        </p:txBody>
      </p:sp>
      <p:pic>
        <p:nvPicPr>
          <p:cNvPr id="8" name="Content Placeholder 7" descr="Image is the beginning of video to show how to use the vocabulary builder.">
            <a:hlinkClick r:id="rId4"/>
            <a:extLst>
              <a:ext uri="{FF2B5EF4-FFF2-40B4-BE49-F238E27FC236}">
                <a16:creationId xmlns:a16="http://schemas.microsoft.com/office/drawing/2014/main" id="{9E86BD09-76D6-4B60-8B81-B836E4C63E8E}"/>
              </a:ext>
            </a:extLst>
          </p:cNvPr>
          <p:cNvPicPr>
            <a:picLocks noGrp="1" noChangeAspect="1"/>
          </p:cNvPicPr>
          <p:nvPr>
            <p:ph idx="1"/>
          </p:nvPr>
        </p:nvPicPr>
        <p:blipFill>
          <a:blip r:embed="rId5"/>
          <a:stretch>
            <a:fillRect/>
          </a:stretch>
        </p:blipFill>
        <p:spPr>
          <a:xfrm>
            <a:off x="3212897" y="2141697"/>
            <a:ext cx="6196573" cy="4635295"/>
          </a:xfrm>
        </p:spPr>
      </p:pic>
    </p:spTree>
    <p:custDataLst>
      <p:tags r:id="rId1"/>
    </p:custDataLst>
    <p:extLst>
      <p:ext uri="{BB962C8B-B14F-4D97-AF65-F5344CB8AC3E}">
        <p14:creationId xmlns:p14="http://schemas.microsoft.com/office/powerpoint/2010/main" val="104871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553A-5E7E-43AD-A0B4-A9B9A25FFF57}"/>
              </a:ext>
            </a:extLst>
          </p:cNvPr>
          <p:cNvSpPr>
            <a:spLocks noGrp="1"/>
          </p:cNvSpPr>
          <p:nvPr>
            <p:ph type="title"/>
          </p:nvPr>
        </p:nvSpPr>
        <p:spPr>
          <a:xfrm>
            <a:off x="304799" y="919627"/>
            <a:ext cx="12010103" cy="1041907"/>
          </a:xfrm>
        </p:spPr>
        <p:txBody>
          <a:bodyPr/>
          <a:lstStyle/>
          <a:p>
            <a:r>
              <a:rPr lang="en-US" sz="4400" dirty="0">
                <a:latin typeface="Verdana" panose="020B0604030504040204" pitchFamily="34" charset="0"/>
                <a:ea typeface="Verdana" panose="020B0604030504040204" pitchFamily="34" charset="0"/>
              </a:rPr>
              <a:t>VOCABULARY BUILDER:  </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CREATING A LIST OF WORDS TO TEACH</a:t>
            </a:r>
          </a:p>
        </p:txBody>
      </p:sp>
      <p:sp>
        <p:nvSpPr>
          <p:cNvPr id="5" name="Content Placeholder 4">
            <a:extLst>
              <a:ext uri="{FF2B5EF4-FFF2-40B4-BE49-F238E27FC236}">
                <a16:creationId xmlns:a16="http://schemas.microsoft.com/office/drawing/2014/main" id="{DE5A0448-2F44-43F0-9017-DDF1E243B615}"/>
              </a:ext>
            </a:extLst>
          </p:cNvPr>
          <p:cNvSpPr>
            <a:spLocks noGrp="1"/>
          </p:cNvSpPr>
          <p:nvPr>
            <p:ph idx="1"/>
          </p:nvPr>
        </p:nvSpPr>
        <p:spPr>
          <a:xfrm>
            <a:off x="304800" y="2328967"/>
            <a:ext cx="10916086" cy="4188525"/>
          </a:xfrm>
        </p:spPr>
        <p:txBody>
          <a:bodyPr>
            <a:noAutofit/>
          </a:bodyPr>
          <a:lstStyle/>
          <a:p>
            <a:pPr marL="457200" indent="-457200">
              <a:buFont typeface="+mj-lt"/>
              <a:buAutoNum type="arabicPeriod"/>
            </a:pPr>
            <a:r>
              <a:rPr lang="en-US" sz="2400" dirty="0">
                <a:latin typeface="Verdana" panose="020B0604030504040204" pitchFamily="34" charset="0"/>
                <a:ea typeface="Verdana" panose="020B0604030504040204" pitchFamily="34" charset="0"/>
              </a:rPr>
              <a:t>From the app, select </a:t>
            </a:r>
            <a:r>
              <a:rPr lang="en-US" sz="2400" dirty="0">
                <a:solidFill>
                  <a:srgbClr val="FFFF00"/>
                </a:solidFill>
                <a:latin typeface="Verdana" panose="020B0604030504040204" pitchFamily="34" charset="0"/>
                <a:ea typeface="Verdana" panose="020B0604030504040204" pitchFamily="34" charset="0"/>
              </a:rPr>
              <a:t>Menu</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Vocab Builder</a:t>
            </a:r>
          </a:p>
          <a:p>
            <a:pPr marL="457200" indent="-457200">
              <a:buFont typeface="+mj-lt"/>
              <a:buAutoNum type="arabicPeriod"/>
            </a:pPr>
            <a:r>
              <a:rPr lang="en-US" sz="2400" dirty="0">
                <a:latin typeface="Verdana" panose="020B0604030504040204" pitchFamily="34" charset="0"/>
                <a:ea typeface="Verdana" panose="020B0604030504040204" pitchFamily="34" charset="0"/>
              </a:rPr>
              <a:t>Slide the </a:t>
            </a:r>
            <a:r>
              <a:rPr lang="en-US" sz="2400" dirty="0">
                <a:solidFill>
                  <a:srgbClr val="FFFF00"/>
                </a:solidFill>
                <a:latin typeface="Verdana" panose="020B0604030504040204" pitchFamily="34" charset="0"/>
                <a:ea typeface="Verdana" panose="020B0604030504040204" pitchFamily="34" charset="0"/>
              </a:rPr>
              <a:t>On/Off </a:t>
            </a:r>
            <a:r>
              <a:rPr lang="en-US" sz="2400" dirty="0">
                <a:latin typeface="Verdana" panose="020B0604030504040204" pitchFamily="34" charset="0"/>
                <a:ea typeface="Verdana" panose="020B0604030504040204" pitchFamily="34" charset="0"/>
              </a:rPr>
              <a:t>button at the bottom to </a:t>
            </a:r>
            <a:r>
              <a:rPr lang="en-US" sz="2400" dirty="0">
                <a:solidFill>
                  <a:srgbClr val="FFFF00"/>
                </a:solidFill>
                <a:latin typeface="Verdana" panose="020B0604030504040204" pitchFamily="34" charset="0"/>
                <a:ea typeface="Verdana" panose="020B0604030504040204" pitchFamily="34" charset="0"/>
              </a:rPr>
              <a:t>On</a:t>
            </a:r>
            <a:r>
              <a:rPr lang="en-US" sz="2400" dirty="0">
                <a:latin typeface="Verdana" panose="020B0604030504040204" pitchFamily="34" charset="0"/>
                <a:ea typeface="Verdana" panose="020B0604030504040204" pitchFamily="34" charset="0"/>
              </a:rPr>
              <a:t>.</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Disable All</a:t>
            </a:r>
            <a:r>
              <a:rPr lang="en-US" sz="2400" dirty="0">
                <a:latin typeface="Verdana" panose="020B0604030504040204" pitchFamily="34" charset="0"/>
                <a:ea typeface="Verdana" panose="020B0604030504040204" pitchFamily="34" charset="0"/>
              </a:rPr>
              <a:t> on the bottom right of the screen.</a:t>
            </a:r>
          </a:p>
          <a:p>
            <a:pPr marL="457200" indent="-457200">
              <a:buFont typeface="+mj-lt"/>
              <a:buAutoNum type="arabicPeriod"/>
            </a:pPr>
            <a:r>
              <a:rPr lang="en-US" sz="2400" dirty="0">
                <a:latin typeface="Verdana" panose="020B0604030504040204" pitchFamily="34" charset="0"/>
                <a:ea typeface="Verdana" panose="020B0604030504040204" pitchFamily="34" charset="0"/>
              </a:rPr>
              <a:t>Either a) </a:t>
            </a:r>
            <a:r>
              <a:rPr lang="en-US" sz="2400" dirty="0">
                <a:solidFill>
                  <a:srgbClr val="FFFF00"/>
                </a:solidFill>
                <a:latin typeface="Verdana" panose="020B0604030504040204" pitchFamily="34" charset="0"/>
                <a:ea typeface="Verdana" panose="020B0604030504040204" pitchFamily="34" charset="0"/>
              </a:rPr>
              <a:t>type a word</a:t>
            </a:r>
            <a:r>
              <a:rPr lang="en-US" sz="2400" dirty="0">
                <a:latin typeface="Verdana" panose="020B0604030504040204" pitchFamily="34" charset="0"/>
                <a:ea typeface="Verdana" panose="020B0604030504040204" pitchFamily="34" charset="0"/>
              </a:rPr>
              <a:t> you want to teach in the search window and then </a:t>
            </a:r>
            <a:r>
              <a:rPr lang="en-US" sz="2400" dirty="0">
                <a:solidFill>
                  <a:srgbClr val="FFFF00"/>
                </a:solidFill>
                <a:latin typeface="Verdana" panose="020B0604030504040204" pitchFamily="34" charset="0"/>
                <a:ea typeface="Verdana" panose="020B0604030504040204" pitchFamily="34" charset="0"/>
              </a:rPr>
              <a:t>check the box </a:t>
            </a:r>
            <a:r>
              <a:rPr lang="en-US" sz="2400" dirty="0">
                <a:latin typeface="Verdana" panose="020B0604030504040204" pitchFamily="34" charset="0"/>
                <a:ea typeface="Verdana" panose="020B0604030504040204" pitchFamily="34" charset="0"/>
              </a:rPr>
              <a:t>next to that word on the list </a:t>
            </a:r>
            <a:r>
              <a:rPr lang="en-US" sz="2400" dirty="0">
                <a:solidFill>
                  <a:srgbClr val="FFFF00"/>
                </a:solidFill>
                <a:latin typeface="Verdana" panose="020B0604030504040204" pitchFamily="34" charset="0"/>
                <a:ea typeface="Verdana" panose="020B0604030504040204" pitchFamily="34" charset="0"/>
              </a:rPr>
              <a:t>or</a:t>
            </a:r>
            <a:r>
              <a:rPr lang="en-US" sz="2400" dirty="0">
                <a:latin typeface="Verdana" panose="020B0604030504040204" pitchFamily="34" charset="0"/>
                <a:ea typeface="Verdana" panose="020B0604030504040204" pitchFamily="34" charset="0"/>
              </a:rPr>
              <a:t> b) select the </a:t>
            </a:r>
            <a:r>
              <a:rPr lang="en-US" sz="2400" dirty="0">
                <a:solidFill>
                  <a:srgbClr val="FFFF00"/>
                </a:solidFill>
                <a:latin typeface="Verdana" panose="020B0604030504040204" pitchFamily="34" charset="0"/>
                <a:ea typeface="Verdana" panose="020B0604030504040204" pitchFamily="34" charset="0"/>
              </a:rPr>
              <a:t>Quick Edit </a:t>
            </a:r>
            <a:r>
              <a:rPr lang="en-US" sz="2400" dirty="0">
                <a:latin typeface="Verdana" panose="020B0604030504040204" pitchFamily="34" charset="0"/>
                <a:ea typeface="Verdana" panose="020B0604030504040204" pitchFamily="34" charset="0"/>
              </a:rPr>
              <a:t>key at the bottom left of the window and type in each word, selecting </a:t>
            </a:r>
            <a:r>
              <a:rPr lang="en-US" sz="2400" dirty="0">
                <a:solidFill>
                  <a:srgbClr val="FFFF00"/>
                </a:solidFill>
                <a:latin typeface="Verdana" panose="020B0604030504040204" pitchFamily="34" charset="0"/>
                <a:ea typeface="Verdana" panose="020B0604030504040204" pitchFamily="34" charset="0"/>
              </a:rPr>
              <a:t>Add Word</a:t>
            </a:r>
            <a:r>
              <a:rPr lang="en-US" sz="2400" dirty="0">
                <a:latin typeface="Verdana" panose="020B0604030504040204" pitchFamily="34" charset="0"/>
                <a:ea typeface="Verdana" panose="020B0604030504040204" pitchFamily="34" charset="0"/>
              </a:rPr>
              <a:t>, after each entry</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Save</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Done</a:t>
            </a:r>
          </a:p>
        </p:txBody>
      </p:sp>
    </p:spTree>
    <p:custDataLst>
      <p:tags r:id="rId1"/>
    </p:custDataLst>
    <p:extLst>
      <p:ext uri="{BB962C8B-B14F-4D97-AF65-F5344CB8AC3E}">
        <p14:creationId xmlns:p14="http://schemas.microsoft.com/office/powerpoint/2010/main" val="23023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553A-5E7E-43AD-A0B4-A9B9A25FFF57}"/>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VOCABULARY BUILDER: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SAVING A LIST VIDEO</a:t>
            </a:r>
          </a:p>
        </p:txBody>
      </p:sp>
      <p:pic>
        <p:nvPicPr>
          <p:cNvPr id="9" name="Content Placeholder 8" descr="Video is a demonstration of how to save a list that has been created in vocabulary builder">
            <a:hlinkClick r:id="rId4"/>
            <a:extLst>
              <a:ext uri="{FF2B5EF4-FFF2-40B4-BE49-F238E27FC236}">
                <a16:creationId xmlns:a16="http://schemas.microsoft.com/office/drawing/2014/main" id="{D4A72554-B1C0-4CAF-A147-26A016876606}"/>
              </a:ext>
            </a:extLst>
          </p:cNvPr>
          <p:cNvPicPr>
            <a:picLocks noGrp="1" noChangeAspect="1"/>
          </p:cNvPicPr>
          <p:nvPr>
            <p:ph idx="1"/>
          </p:nvPr>
        </p:nvPicPr>
        <p:blipFill>
          <a:blip r:embed="rId5"/>
          <a:stretch>
            <a:fillRect/>
          </a:stretch>
        </p:blipFill>
        <p:spPr>
          <a:xfrm>
            <a:off x="3947206" y="2130496"/>
            <a:ext cx="5914102" cy="4280316"/>
          </a:xfrm>
        </p:spPr>
      </p:pic>
    </p:spTree>
    <p:custDataLst>
      <p:tags r:id="rId1"/>
    </p:custDataLst>
    <p:extLst>
      <p:ext uri="{BB962C8B-B14F-4D97-AF65-F5344CB8AC3E}">
        <p14:creationId xmlns:p14="http://schemas.microsoft.com/office/powerpoint/2010/main" val="928748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553A-5E7E-43AD-A0B4-A9B9A25FFF57}"/>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VOCABULARY BUILDER:  </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SAVING A LIST</a:t>
            </a:r>
          </a:p>
        </p:txBody>
      </p:sp>
      <p:sp>
        <p:nvSpPr>
          <p:cNvPr id="5" name="Content Placeholder 4">
            <a:extLst>
              <a:ext uri="{FF2B5EF4-FFF2-40B4-BE49-F238E27FC236}">
                <a16:creationId xmlns:a16="http://schemas.microsoft.com/office/drawing/2014/main" id="{DE5A0448-2F44-43F0-9017-DDF1E243B615}"/>
              </a:ext>
            </a:extLst>
          </p:cNvPr>
          <p:cNvSpPr>
            <a:spLocks noGrp="1"/>
          </p:cNvSpPr>
          <p:nvPr>
            <p:ph idx="1"/>
          </p:nvPr>
        </p:nvSpPr>
        <p:spPr>
          <a:xfrm>
            <a:off x="474785" y="2222287"/>
            <a:ext cx="11500337" cy="4407113"/>
          </a:xfrm>
        </p:spPr>
        <p:txBody>
          <a:bodyPr>
            <a:noAutofit/>
          </a:bodyPr>
          <a:lstStyle/>
          <a:p>
            <a:pPr marL="457200" indent="-457200">
              <a:buFont typeface="+mj-lt"/>
              <a:buAutoNum type="arabicPeriod"/>
            </a:pPr>
            <a:r>
              <a:rPr lang="en-US" sz="2400" dirty="0">
                <a:latin typeface="Verdana" panose="020B0604030504040204" pitchFamily="34" charset="0"/>
                <a:ea typeface="Verdana" panose="020B0604030504040204" pitchFamily="34" charset="0"/>
              </a:rPr>
              <a:t>From the app, select </a:t>
            </a:r>
            <a:r>
              <a:rPr lang="en-US" sz="2400" dirty="0">
                <a:solidFill>
                  <a:srgbClr val="FFFF00"/>
                </a:solidFill>
                <a:latin typeface="Verdana" panose="020B0604030504040204" pitchFamily="34" charset="0"/>
                <a:ea typeface="Verdana" panose="020B0604030504040204" pitchFamily="34" charset="0"/>
              </a:rPr>
              <a:t>Menu</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Vocab Builder</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Save List.</a:t>
            </a:r>
          </a:p>
          <a:p>
            <a:pPr marL="457200" indent="-457200">
              <a:buFont typeface="+mj-lt"/>
              <a:buAutoNum type="arabicPeriod"/>
            </a:pPr>
            <a:r>
              <a:rPr lang="en-US" sz="2400" dirty="0">
                <a:latin typeface="Verdana" panose="020B0604030504040204" pitchFamily="34" charset="0"/>
                <a:ea typeface="Verdana" panose="020B0604030504040204" pitchFamily="34" charset="0"/>
              </a:rPr>
              <a:t>Give the list a name in the </a:t>
            </a:r>
            <a:r>
              <a:rPr lang="en-US" sz="2400" dirty="0">
                <a:solidFill>
                  <a:srgbClr val="FFFF00"/>
                </a:solidFill>
                <a:latin typeface="Verdana" panose="020B0604030504040204" pitchFamily="34" charset="0"/>
                <a:ea typeface="Verdana" panose="020B0604030504040204" pitchFamily="34" charset="0"/>
              </a:rPr>
              <a:t>Word List File Name field</a:t>
            </a:r>
            <a:r>
              <a:rPr lang="en-US" sz="2400" dirty="0">
                <a:latin typeface="Verdana" panose="020B0604030504040204" pitchFamily="34" charset="0"/>
                <a:ea typeface="Verdana" panose="020B0604030504040204" pitchFamily="34" charset="0"/>
              </a:rPr>
              <a:t>.</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Save</a:t>
            </a:r>
          </a:p>
          <a:p>
            <a:pPr marL="457200" indent="-457200">
              <a:buFont typeface="+mj-lt"/>
              <a:buAutoNum type="arabicPeriod"/>
            </a:pPr>
            <a:r>
              <a:rPr lang="en-US" sz="2400" dirty="0">
                <a:latin typeface="Verdana" panose="020B0604030504040204" pitchFamily="34" charset="0"/>
                <a:ea typeface="Verdana" panose="020B0604030504040204" pitchFamily="34" charset="0"/>
              </a:rPr>
              <a:t>Once complete, you will be notified </a:t>
            </a:r>
            <a:r>
              <a:rPr lang="en-US" sz="2400" dirty="0">
                <a:solidFill>
                  <a:srgbClr val="FFFF00"/>
                </a:solidFill>
                <a:latin typeface="Verdana" panose="020B0604030504040204" pitchFamily="34" charset="0"/>
                <a:ea typeface="Verdana" panose="020B0604030504040204" pitchFamily="34" charset="0"/>
              </a:rPr>
              <a:t>“File Saved Successfully”.  </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a:t>
            </a:r>
            <a:r>
              <a:rPr lang="en-US" sz="2400" dirty="0">
                <a:solidFill>
                  <a:srgbClr val="FFFF00"/>
                </a:solidFill>
                <a:latin typeface="Verdana" panose="020B0604030504040204" pitchFamily="34" charset="0"/>
                <a:ea typeface="Verdana" panose="020B0604030504040204" pitchFamily="34" charset="0"/>
              </a:rPr>
              <a:t> Okay.</a:t>
            </a:r>
          </a:p>
          <a:p>
            <a:pPr marL="457200" indent="-457200">
              <a:buFont typeface="+mj-lt"/>
              <a:buAutoNum type="arabicPeriod"/>
            </a:pPr>
            <a:r>
              <a:rPr lang="en-US" sz="2400" dirty="0">
                <a:latin typeface="Verdana" panose="020B0604030504040204" pitchFamily="34" charset="0"/>
                <a:ea typeface="Verdana" panose="020B0604030504040204" pitchFamily="34" charset="0"/>
              </a:rPr>
              <a:t>Select </a:t>
            </a:r>
            <a:r>
              <a:rPr lang="en-US" sz="2400" dirty="0">
                <a:solidFill>
                  <a:srgbClr val="FFFF00"/>
                </a:solidFill>
                <a:latin typeface="Verdana" panose="020B0604030504040204" pitchFamily="34" charset="0"/>
                <a:ea typeface="Verdana" panose="020B0604030504040204" pitchFamily="34" charset="0"/>
              </a:rPr>
              <a:t>Done </a:t>
            </a:r>
            <a:r>
              <a:rPr lang="en-US" sz="2400" dirty="0">
                <a:latin typeface="Verdana" panose="020B0604030504040204" pitchFamily="34" charset="0"/>
                <a:ea typeface="Verdana" panose="020B0604030504040204" pitchFamily="34" charset="0"/>
              </a:rPr>
              <a:t>to exit the Vocabulary Builder menu.</a:t>
            </a:r>
          </a:p>
        </p:txBody>
      </p:sp>
    </p:spTree>
    <p:custDataLst>
      <p:tags r:id="rId1"/>
    </p:custDataLst>
    <p:extLst>
      <p:ext uri="{BB962C8B-B14F-4D97-AF65-F5344CB8AC3E}">
        <p14:creationId xmlns:p14="http://schemas.microsoft.com/office/powerpoint/2010/main" val="421417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553A-5E7E-43AD-A0B4-A9B9A25FFF57}"/>
              </a:ext>
            </a:extLst>
          </p:cNvPr>
          <p:cNvSpPr>
            <a:spLocks noGrp="1"/>
          </p:cNvSpPr>
          <p:nvPr>
            <p:ph type="title"/>
          </p:nvPr>
        </p:nvSpPr>
        <p:spPr>
          <a:xfrm>
            <a:off x="415790" y="530045"/>
            <a:ext cx="10438101" cy="945690"/>
          </a:xfrm>
        </p:spPr>
        <p:txBody>
          <a:bodyPr/>
          <a:lstStyle/>
          <a:p>
            <a:r>
              <a:rPr lang="en-US" sz="4400" dirty="0">
                <a:latin typeface="Verdana" panose="020B0604030504040204" pitchFamily="34" charset="0"/>
                <a:ea typeface="Verdana" panose="020B0604030504040204" pitchFamily="34" charset="0"/>
              </a:rPr>
              <a:t>VOCABULARY BUILDER:  </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LOADING A LIST</a:t>
            </a:r>
          </a:p>
        </p:txBody>
      </p:sp>
      <p:sp>
        <p:nvSpPr>
          <p:cNvPr id="5" name="Content Placeholder 4">
            <a:extLst>
              <a:ext uri="{FF2B5EF4-FFF2-40B4-BE49-F238E27FC236}">
                <a16:creationId xmlns:a16="http://schemas.microsoft.com/office/drawing/2014/main" id="{DE5A0448-2F44-43F0-9017-DDF1E243B615}"/>
              </a:ext>
            </a:extLst>
          </p:cNvPr>
          <p:cNvSpPr>
            <a:spLocks noGrp="1"/>
          </p:cNvSpPr>
          <p:nvPr>
            <p:ph idx="1"/>
          </p:nvPr>
        </p:nvSpPr>
        <p:spPr>
          <a:xfrm>
            <a:off x="415791" y="2502507"/>
            <a:ext cx="10966207" cy="3352603"/>
          </a:xfrm>
        </p:spPr>
        <p:txBody>
          <a:bodyPr anchor="t">
            <a:noAutofit/>
          </a:bodyPr>
          <a:lstStyle/>
          <a:p>
            <a:pPr marL="457200" indent="-457200">
              <a:buFont typeface="+mj-lt"/>
              <a:buAutoNum type="arabicPeriod"/>
            </a:pPr>
            <a:r>
              <a:rPr lang="en-US" sz="2800" dirty="0">
                <a:latin typeface="Verdana" panose="020B0604030504040204" pitchFamily="34" charset="0"/>
                <a:ea typeface="Verdana" panose="020B0604030504040204" pitchFamily="34" charset="0"/>
              </a:rPr>
              <a:t>From the app, select </a:t>
            </a:r>
            <a:r>
              <a:rPr lang="en-US" sz="2800" dirty="0">
                <a:solidFill>
                  <a:srgbClr val="FFFF00"/>
                </a:solidFill>
                <a:latin typeface="Verdana" panose="020B0604030504040204" pitchFamily="34" charset="0"/>
                <a:ea typeface="Verdana" panose="020B0604030504040204" pitchFamily="34" charset="0"/>
              </a:rPr>
              <a:t>Menu</a:t>
            </a:r>
          </a:p>
          <a:p>
            <a:pPr marL="457200" indent="-457200">
              <a:buFont typeface="+mj-lt"/>
              <a:buAutoNum type="arabicPeriod"/>
            </a:pPr>
            <a:r>
              <a:rPr lang="en-US" sz="2800" dirty="0">
                <a:latin typeface="Verdana" panose="020B0604030504040204" pitchFamily="34" charset="0"/>
                <a:ea typeface="Verdana" panose="020B0604030504040204" pitchFamily="34" charset="0"/>
              </a:rPr>
              <a:t>Select </a:t>
            </a:r>
            <a:r>
              <a:rPr lang="en-US" sz="2800" dirty="0">
                <a:solidFill>
                  <a:srgbClr val="FFFF00"/>
                </a:solidFill>
                <a:latin typeface="Verdana" panose="020B0604030504040204" pitchFamily="34" charset="0"/>
                <a:ea typeface="Verdana" panose="020B0604030504040204" pitchFamily="34" charset="0"/>
              </a:rPr>
              <a:t>Vocab Builder</a:t>
            </a:r>
          </a:p>
          <a:p>
            <a:pPr marL="457200" indent="-457200">
              <a:buFont typeface="+mj-lt"/>
              <a:buAutoNum type="arabicPeriod"/>
            </a:pPr>
            <a:r>
              <a:rPr lang="en-US" sz="2800" dirty="0">
                <a:latin typeface="Verdana" panose="020B0604030504040204" pitchFamily="34" charset="0"/>
                <a:ea typeface="Verdana" panose="020B0604030504040204" pitchFamily="34" charset="0"/>
              </a:rPr>
              <a:t>Select </a:t>
            </a:r>
            <a:r>
              <a:rPr lang="en-US" sz="2800" dirty="0">
                <a:solidFill>
                  <a:srgbClr val="FFFF00"/>
                </a:solidFill>
                <a:latin typeface="Verdana" panose="020B0604030504040204" pitchFamily="34" charset="0"/>
                <a:ea typeface="Verdana" panose="020B0604030504040204" pitchFamily="34" charset="0"/>
              </a:rPr>
              <a:t>File List.</a:t>
            </a:r>
          </a:p>
          <a:p>
            <a:pPr marL="457200" indent="-457200">
              <a:buFont typeface="+mj-lt"/>
              <a:buAutoNum type="arabicPeriod"/>
            </a:pPr>
            <a:r>
              <a:rPr lang="en-US" sz="2800" dirty="0">
                <a:latin typeface="Verdana" panose="020B0604030504040204" pitchFamily="34" charset="0"/>
                <a:ea typeface="Verdana" panose="020B0604030504040204" pitchFamily="34" charset="0"/>
              </a:rPr>
              <a:t>Select the list to be loaded </a:t>
            </a:r>
          </a:p>
          <a:p>
            <a:pPr marL="457200" indent="-457200">
              <a:buFont typeface="+mj-lt"/>
              <a:buAutoNum type="arabicPeriod"/>
            </a:pPr>
            <a:r>
              <a:rPr lang="en-US" sz="2800" dirty="0">
                <a:latin typeface="Verdana" panose="020B0604030504040204" pitchFamily="34" charset="0"/>
                <a:ea typeface="Verdana" panose="020B0604030504040204" pitchFamily="34" charset="0"/>
              </a:rPr>
              <a:t>Select </a:t>
            </a:r>
            <a:r>
              <a:rPr lang="en-US" sz="2800" dirty="0">
                <a:solidFill>
                  <a:srgbClr val="FFFF00"/>
                </a:solidFill>
                <a:latin typeface="Verdana" panose="020B0604030504040204" pitchFamily="34" charset="0"/>
                <a:ea typeface="Verdana" panose="020B0604030504040204" pitchFamily="34" charset="0"/>
              </a:rPr>
              <a:t>Load File</a:t>
            </a:r>
            <a:r>
              <a:rPr lang="en-US" sz="2800" dirty="0">
                <a:latin typeface="Verdana" panose="020B0604030504040204" pitchFamily="34" charset="0"/>
                <a:ea typeface="Verdana" panose="020B0604030504040204" pitchFamily="34" charset="0"/>
              </a:rPr>
              <a:t>.</a:t>
            </a:r>
          </a:p>
          <a:p>
            <a:pPr marL="457200" indent="-457200">
              <a:buFont typeface="+mj-lt"/>
              <a:buAutoNum type="arabicPeriod"/>
            </a:pPr>
            <a:r>
              <a:rPr lang="en-US" sz="2800" dirty="0">
                <a:latin typeface="Verdana" panose="020B0604030504040204" pitchFamily="34" charset="0"/>
                <a:ea typeface="Verdana" panose="020B0604030504040204" pitchFamily="34" charset="0"/>
              </a:rPr>
              <a:t>Select </a:t>
            </a:r>
            <a:r>
              <a:rPr lang="en-US" sz="2800" dirty="0">
                <a:solidFill>
                  <a:srgbClr val="FFFF00"/>
                </a:solidFill>
                <a:latin typeface="Verdana" panose="020B0604030504040204" pitchFamily="34" charset="0"/>
                <a:ea typeface="Verdana" panose="020B0604030504040204" pitchFamily="34" charset="0"/>
              </a:rPr>
              <a:t>Done </a:t>
            </a:r>
            <a:r>
              <a:rPr lang="en-US" sz="2800" dirty="0">
                <a:latin typeface="Verdana" panose="020B0604030504040204" pitchFamily="34" charset="0"/>
                <a:ea typeface="Verdana" panose="020B0604030504040204" pitchFamily="34" charset="0"/>
              </a:rPr>
              <a:t>to exit the Vocabulary Builder menu.</a:t>
            </a:r>
          </a:p>
        </p:txBody>
      </p:sp>
    </p:spTree>
    <p:custDataLst>
      <p:tags r:id="rId1"/>
    </p:custDataLst>
    <p:extLst>
      <p:ext uri="{BB962C8B-B14F-4D97-AF65-F5344CB8AC3E}">
        <p14:creationId xmlns:p14="http://schemas.microsoft.com/office/powerpoint/2010/main" val="20783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B43F6A38-1DEB-40F3-AD37-937D8AD4C5B0}"/>
              </a:ext>
            </a:extLst>
          </p:cNvPr>
          <p:cNvSpPr>
            <a:spLocks noGrp="1"/>
          </p:cNvSpPr>
          <p:nvPr>
            <p:ph type="title"/>
          </p:nvPr>
        </p:nvSpPr>
        <p:spPr>
          <a:xfrm>
            <a:off x="500250" y="341926"/>
            <a:ext cx="11191500" cy="970450"/>
          </a:xfrm>
        </p:spPr>
        <p:txBody>
          <a:bodyPr/>
          <a:lstStyle/>
          <a:p>
            <a:r>
              <a:rPr lang="en-US" sz="4400" dirty="0">
                <a:latin typeface="Verdana" panose="020B0604030504040204" pitchFamily="34" charset="0"/>
                <a:ea typeface="Verdana" panose="020B0604030504040204" pitchFamily="34" charset="0"/>
              </a:rPr>
              <a:t>CONSIDERATIONS FOR SELECTION</a:t>
            </a:r>
          </a:p>
        </p:txBody>
      </p:sp>
      <p:sp>
        <p:nvSpPr>
          <p:cNvPr id="3" name="Content Placeholder 2">
            <a:extLst>
              <a:ext uri="{FF2B5EF4-FFF2-40B4-BE49-F238E27FC236}">
                <a16:creationId xmlns:a16="http://schemas.microsoft.com/office/drawing/2014/main" id="{4493C9FD-3945-45B3-A311-499757596534}"/>
              </a:ext>
            </a:extLst>
          </p:cNvPr>
          <p:cNvSpPr>
            <a:spLocks noGrp="1"/>
          </p:cNvSpPr>
          <p:nvPr>
            <p:ph idx="1"/>
          </p:nvPr>
        </p:nvSpPr>
        <p:spPr>
          <a:xfrm>
            <a:off x="596203" y="2774301"/>
            <a:ext cx="10554574" cy="3636511"/>
          </a:xfrm>
        </p:spPr>
        <p:txBody>
          <a:bodyPr>
            <a:normAutofit fontScale="92500"/>
          </a:bodyPr>
          <a:lstStyle/>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Previous experience with Unity language system</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Physical ability to select from 84 location grid</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Consistent layout of the icons</a:t>
            </a:r>
          </a:p>
          <a:p>
            <a:pPr>
              <a:buFont typeface="Arial" panose="020B0604020202020204" pitchFamily="34" charset="0"/>
              <a:buChar char="•"/>
            </a:pPr>
            <a:r>
              <a:rPr lang="en-US" sz="3600" dirty="0">
                <a:latin typeface="Verdana" panose="020B0604030504040204" pitchFamily="34" charset="0"/>
                <a:ea typeface="Verdana" panose="020B0604030504040204" pitchFamily="34" charset="0"/>
              </a:rPr>
              <a:t>Vocabulary Builder</a:t>
            </a:r>
          </a:p>
          <a:p>
            <a:pPr marL="0" indent="0">
              <a:buNone/>
            </a:pPr>
            <a:endParaRPr lang="en-US" dirty="0"/>
          </a:p>
        </p:txBody>
      </p:sp>
    </p:spTree>
    <p:custDataLst>
      <p:tags r:id="rId1"/>
    </p:custDataLst>
    <p:extLst>
      <p:ext uri="{BB962C8B-B14F-4D97-AF65-F5344CB8AC3E}">
        <p14:creationId xmlns:p14="http://schemas.microsoft.com/office/powerpoint/2010/main" val="19760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724C-5B85-4ED9-A27C-F7F5480D1232}"/>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SENDING YOUR MESSAGE:  </a:t>
            </a:r>
            <a:br>
              <a:rPr lang="en-US" sz="4400" dirty="0">
                <a:latin typeface="Verdana" panose="020B0604030504040204" pitchFamily="34" charset="0"/>
                <a:ea typeface="Verdana" panose="020B0604030504040204" pitchFamily="34" charset="0"/>
              </a:rPr>
            </a:br>
            <a:r>
              <a:rPr lang="en-US" sz="4400" dirty="0">
                <a:latin typeface="Verdana" panose="020B0604030504040204" pitchFamily="34" charset="0"/>
                <a:ea typeface="Verdana" panose="020B0604030504040204" pitchFamily="34" charset="0"/>
              </a:rPr>
              <a:t>EMAIL &amp; SOCIAL MEDIA</a:t>
            </a:r>
          </a:p>
        </p:txBody>
      </p:sp>
      <p:pic>
        <p:nvPicPr>
          <p:cNvPr id="8" name="Content Placeholder 7" descr="Image is a screenshot of LAMP App for email and social media.">
            <a:extLst>
              <a:ext uri="{FF2B5EF4-FFF2-40B4-BE49-F238E27FC236}">
                <a16:creationId xmlns:a16="http://schemas.microsoft.com/office/drawing/2014/main" id="{1C03E0FB-2EE5-4911-A428-DF289CD3B234}"/>
              </a:ext>
            </a:extLst>
          </p:cNvPr>
          <p:cNvPicPr>
            <a:picLocks noGrp="1" noChangeAspect="1"/>
          </p:cNvPicPr>
          <p:nvPr>
            <p:ph sz="half" idx="1"/>
          </p:nvPr>
        </p:nvPicPr>
        <p:blipFill>
          <a:blip r:embed="rId4"/>
          <a:stretch>
            <a:fillRect/>
          </a:stretch>
        </p:blipFill>
        <p:spPr>
          <a:xfrm>
            <a:off x="121947" y="2222287"/>
            <a:ext cx="5882639" cy="4414274"/>
          </a:xfrm>
        </p:spPr>
      </p:pic>
      <p:sp>
        <p:nvSpPr>
          <p:cNvPr id="3" name="Content Placeholder 2">
            <a:extLst>
              <a:ext uri="{FF2B5EF4-FFF2-40B4-BE49-F238E27FC236}">
                <a16:creationId xmlns:a16="http://schemas.microsoft.com/office/drawing/2014/main" id="{41728C60-8ADB-4497-BC0F-A0A6E4139E0C}"/>
              </a:ext>
            </a:extLst>
          </p:cNvPr>
          <p:cNvSpPr>
            <a:spLocks noGrp="1"/>
          </p:cNvSpPr>
          <p:nvPr>
            <p:ph sz="half" idx="2"/>
          </p:nvPr>
        </p:nvSpPr>
        <p:spPr>
          <a:xfrm>
            <a:off x="6187415" y="2222287"/>
            <a:ext cx="5685037" cy="4414274"/>
          </a:xfrm>
        </p:spPr>
        <p:txBody>
          <a:bodyPr anchor="t"/>
          <a:lstStyle/>
          <a:p>
            <a:pPr marL="0" indent="0">
              <a:buNone/>
            </a:pPr>
            <a:r>
              <a:rPr lang="en-US" sz="2800" dirty="0">
                <a:latin typeface="Verdana" panose="020B0604030504040204" pitchFamily="34" charset="0"/>
                <a:ea typeface="Verdana" panose="020B0604030504040204" pitchFamily="34" charset="0"/>
              </a:rPr>
              <a:t>Send your message to via email or social media app by </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Long press on your message.</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Select </a:t>
            </a:r>
            <a:r>
              <a:rPr lang="en-US" sz="2800" dirty="0">
                <a:solidFill>
                  <a:srgbClr val="FFFF00"/>
                </a:solidFill>
                <a:latin typeface="Verdana" panose="020B0604030504040204" pitchFamily="34" charset="0"/>
                <a:ea typeface="Verdana" panose="020B0604030504040204" pitchFamily="34" charset="0"/>
              </a:rPr>
              <a:t>Share</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Select the </a:t>
            </a:r>
            <a:r>
              <a:rPr lang="en-US" sz="2800" dirty="0">
                <a:solidFill>
                  <a:srgbClr val="FFFF00"/>
                </a:solidFill>
                <a:latin typeface="Verdana" panose="020B0604030504040204" pitchFamily="34" charset="0"/>
                <a:ea typeface="Verdana" panose="020B0604030504040204" pitchFamily="34" charset="0"/>
              </a:rPr>
              <a:t>app icon </a:t>
            </a:r>
            <a:r>
              <a:rPr lang="en-US" sz="2800" dirty="0">
                <a:latin typeface="Verdana" panose="020B0604030504040204" pitchFamily="34" charset="0"/>
                <a:ea typeface="Verdana" panose="020B0604030504040204" pitchFamily="34" charset="0"/>
              </a:rPr>
              <a:t>to send your message.</a:t>
            </a:r>
            <a:endParaRPr lang="en-US" sz="2800" dirty="0">
              <a:solidFill>
                <a:srgbClr val="FFFF00"/>
              </a:solidFill>
              <a:latin typeface="Verdana" panose="020B0604030504040204" pitchFamily="34" charset="0"/>
              <a:ea typeface="Verdana" panose="020B0604030504040204" pitchFamily="34" charset="0"/>
            </a:endParaRPr>
          </a:p>
          <a:p>
            <a:endParaRPr lang="en-US" dirty="0"/>
          </a:p>
        </p:txBody>
      </p:sp>
    </p:spTree>
    <p:custDataLst>
      <p:tags r:id="rId1"/>
    </p:custDataLst>
    <p:extLst>
      <p:ext uri="{BB962C8B-B14F-4D97-AF65-F5344CB8AC3E}">
        <p14:creationId xmlns:p14="http://schemas.microsoft.com/office/powerpoint/2010/main" val="1516664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2A3A-B280-4595-A35A-87CE778F90A7}"/>
              </a:ext>
            </a:extLst>
          </p:cNvPr>
          <p:cNvSpPr>
            <a:spLocks noGrp="1"/>
          </p:cNvSpPr>
          <p:nvPr>
            <p:ph type="ctrTitle"/>
          </p:nvPr>
        </p:nvSpPr>
        <p:spPr/>
        <p:txBody>
          <a:bodyPr anchor="t"/>
          <a:lstStyle/>
          <a:p>
            <a:r>
              <a:rPr lang="en-US" sz="4400" dirty="0">
                <a:latin typeface="Verdana" panose="020B0604030504040204" pitchFamily="34" charset="0"/>
                <a:ea typeface="Verdana" panose="020B0604030504040204" pitchFamily="34" charset="0"/>
              </a:rPr>
              <a:t>QUESTIONS??</a:t>
            </a:r>
            <a:br>
              <a:rPr lang="en-US" sz="4400" dirty="0">
                <a:latin typeface="Verdana" panose="020B0604030504040204" pitchFamily="34" charset="0"/>
                <a:ea typeface="Verdana" panose="020B0604030504040204" pitchFamily="34" charset="0"/>
                <a:cs typeface="Verdana"/>
              </a:rPr>
            </a:br>
            <a:br>
              <a:rPr lang="en-US" sz="4400">
                <a:latin typeface="Verdana" panose="020B0604030504040204" pitchFamily="34" charset="0"/>
                <a:ea typeface="Verdana" panose="020B0604030504040204" pitchFamily="34" charset="0"/>
                <a:cs typeface="Verdana"/>
              </a:rPr>
            </a:br>
            <a:endParaRPr lang="en-US" sz="4400" dirty="0">
              <a:latin typeface="Verdana" panose="020B0604030504040204" pitchFamily="34" charset="0"/>
              <a:ea typeface="Verdana" panose="020B0604030504040204" pitchFamily="34" charset="0"/>
              <a:cs typeface="Verdana"/>
            </a:endParaRPr>
          </a:p>
        </p:txBody>
      </p:sp>
      <p:sp>
        <p:nvSpPr>
          <p:cNvPr id="3" name="Content Placeholder 2">
            <a:extLst>
              <a:ext uri="{FF2B5EF4-FFF2-40B4-BE49-F238E27FC236}">
                <a16:creationId xmlns:a16="http://schemas.microsoft.com/office/drawing/2014/main" id="{2E0EF71C-2FF7-4AB9-80B0-42F45E45BFDE}"/>
              </a:ext>
            </a:extLst>
          </p:cNvPr>
          <p:cNvSpPr>
            <a:spLocks noGrp="1"/>
          </p:cNvSpPr>
          <p:nvPr>
            <p:ph type="subTitle" idx="1"/>
          </p:nvPr>
        </p:nvSpPr>
        <p:spPr>
          <a:xfrm>
            <a:off x="427864" y="5253552"/>
            <a:ext cx="9395009" cy="1297374"/>
          </a:xfrm>
          <a:noFill/>
        </p:spPr>
        <p:txBody>
          <a:bodyPr>
            <a:noAutofit/>
          </a:bodyPr>
          <a:lstStyle/>
          <a:p>
            <a:pPr marL="0" indent="0">
              <a:buNone/>
            </a:pPr>
            <a:r>
              <a:rPr lang="en-US" sz="3200" dirty="0">
                <a:latin typeface="Verdana" panose="020B0604030504040204" pitchFamily="34" charset="0"/>
                <a:ea typeface="Verdana" panose="020B0604030504040204" pitchFamily="34" charset="0"/>
              </a:rPr>
              <a:t>Visit the </a:t>
            </a:r>
            <a:r>
              <a:rPr lang="en-US" sz="3200" dirty="0">
                <a:solidFill>
                  <a:srgbClr val="FFC000"/>
                </a:solidFill>
                <a:latin typeface="Verdana" panose="020B0604030504040204" pitchFamily="34" charset="0"/>
                <a:ea typeface="Verdana" panose="020B0604030504040204" pitchFamily="34" charset="0"/>
                <a:hlinkClick r:id="rId4"/>
              </a:rPr>
              <a:t>LAMP</a:t>
            </a:r>
            <a:r>
              <a:rPr lang="en-US" sz="3200" dirty="0">
                <a:latin typeface="Verdana" panose="020B0604030504040204" pitchFamily="34" charset="0"/>
                <a:ea typeface="Verdana" panose="020B0604030504040204" pitchFamily="34" charset="0"/>
              </a:rPr>
              <a:t> website for the most recent training videos and technical support articles</a:t>
            </a:r>
          </a:p>
          <a:p>
            <a:endParaRPr lang="en-US" sz="3600" dirty="0">
              <a:latin typeface="Verdana" panose="020B0604030504040204" pitchFamily="34" charset="0"/>
              <a:ea typeface="Verdana" panose="020B0604030504040204" pitchFamily="34" charset="0"/>
            </a:endParaRPr>
          </a:p>
        </p:txBody>
      </p:sp>
      <p:pic>
        <p:nvPicPr>
          <p:cNvPr id="5" name="Picture 4" descr="Image is the Communication Technology Education Center logo">
            <a:extLst>
              <a:ext uri="{FF2B5EF4-FFF2-40B4-BE49-F238E27FC236}">
                <a16:creationId xmlns:a16="http://schemas.microsoft.com/office/drawing/2014/main" id="{4CB5EE2F-56DF-4252-9B39-8D60C17584CF}"/>
              </a:ext>
            </a:extLst>
          </p:cNvPr>
          <p:cNvPicPr>
            <a:picLocks noChangeAspect="1"/>
          </p:cNvPicPr>
          <p:nvPr/>
        </p:nvPicPr>
        <p:blipFill>
          <a:blip r:embed="rId5"/>
          <a:stretch>
            <a:fillRect/>
          </a:stretch>
        </p:blipFill>
        <p:spPr>
          <a:xfrm>
            <a:off x="9976514" y="5077144"/>
            <a:ext cx="1965043" cy="1473782"/>
          </a:xfrm>
          <a:prstGeom prst="rect">
            <a:avLst/>
          </a:prstGeom>
        </p:spPr>
      </p:pic>
    </p:spTree>
    <p:custDataLst>
      <p:tags r:id="rId1"/>
    </p:custDataLst>
    <p:extLst>
      <p:ext uri="{BB962C8B-B14F-4D97-AF65-F5344CB8AC3E}">
        <p14:creationId xmlns:p14="http://schemas.microsoft.com/office/powerpoint/2010/main" val="76427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1C8-F7EA-493D-87C2-FC4BB3B73BDC}"/>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LAMP IN ACTION</a:t>
            </a:r>
          </a:p>
        </p:txBody>
      </p:sp>
      <p:sp>
        <p:nvSpPr>
          <p:cNvPr id="3" name="Content Placeholder 2"/>
          <p:cNvSpPr>
            <a:spLocks noGrp="1"/>
          </p:cNvSpPr>
          <p:nvPr>
            <p:ph idx="1"/>
          </p:nvPr>
        </p:nvSpPr>
        <p:spPr/>
        <p:txBody>
          <a:bodyPr>
            <a:normAutofit/>
          </a:bodyPr>
          <a:lstStyle/>
          <a:p>
            <a:r>
              <a:rPr lang="en-US" sz="4000" b="1" dirty="0">
                <a:hlinkClick r:id="rId4"/>
              </a:rPr>
              <a:t>Click to Watch Video</a:t>
            </a:r>
            <a:endParaRPr lang="en-US" sz="4000" b="1" dirty="0"/>
          </a:p>
        </p:txBody>
      </p:sp>
    </p:spTree>
    <p:custDataLst>
      <p:tags r:id="rId1"/>
    </p:custDataLst>
    <p:extLst>
      <p:ext uri="{BB962C8B-B14F-4D97-AF65-F5344CB8AC3E}">
        <p14:creationId xmlns:p14="http://schemas.microsoft.com/office/powerpoint/2010/main" val="34430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DD91CA3C-89BC-4ED1-A3C7-6DDFDC9D4DAA}"/>
              </a:ext>
            </a:extLst>
          </p:cNvPr>
          <p:cNvSpPr>
            <a:spLocks noGrp="1"/>
          </p:cNvSpPr>
          <p:nvPr>
            <p:ph type="title"/>
          </p:nvPr>
        </p:nvSpPr>
        <p:spPr/>
        <p:txBody>
          <a:bodyPr/>
          <a:lstStyle/>
          <a:p>
            <a:r>
              <a:rPr lang="en-US" sz="4400" dirty="0">
                <a:latin typeface="Verdana" panose="020B0604030504040204" pitchFamily="34" charset="0"/>
                <a:ea typeface="Verdana" panose="020B0604030504040204" pitchFamily="34" charset="0"/>
              </a:rPr>
              <a:t>RATE ENHANCEMENT</a:t>
            </a:r>
          </a:p>
        </p:txBody>
      </p:sp>
      <p:sp>
        <p:nvSpPr>
          <p:cNvPr id="8" name="Text Placeholder 7">
            <a:extLst>
              <a:ext uri="{FF2B5EF4-FFF2-40B4-BE49-F238E27FC236}">
                <a16:creationId xmlns:a16="http://schemas.microsoft.com/office/drawing/2014/main" id="{ADF61531-D591-4679-BD65-0ACA8AFCDFFE}"/>
              </a:ext>
            </a:extLst>
          </p:cNvPr>
          <p:cNvSpPr>
            <a:spLocks noGrp="1"/>
          </p:cNvSpPr>
          <p:nvPr>
            <p:ph type="body" idx="1"/>
          </p:nvPr>
        </p:nvSpPr>
        <p:spPr>
          <a:xfrm>
            <a:off x="623602" y="2128031"/>
            <a:ext cx="5566345" cy="837894"/>
          </a:xfrm>
        </p:spPr>
        <p:txBody>
          <a:bodyPr/>
          <a:lstStyle/>
          <a:p>
            <a:r>
              <a:rPr lang="en-US" sz="2800" dirty="0">
                <a:latin typeface="Verdana" panose="020B0604030504040204" pitchFamily="34" charset="0"/>
                <a:ea typeface="Verdana" panose="020B0604030504040204" pitchFamily="34" charset="0"/>
              </a:rPr>
              <a:t>CORE WORD VOCABULARY</a:t>
            </a:r>
            <a:endParaRPr lang="en-US" sz="2800" dirty="0"/>
          </a:p>
        </p:txBody>
      </p:sp>
      <p:pic>
        <p:nvPicPr>
          <p:cNvPr id="7" name="Content Placeholder 6" descr="Image is off a core word vocabulary grid">
            <a:extLst>
              <a:ext uri="{FF2B5EF4-FFF2-40B4-BE49-F238E27FC236}">
                <a16:creationId xmlns:a16="http://schemas.microsoft.com/office/drawing/2014/main" id="{20745F57-9D2A-4F90-99C9-CFF4C588A0D4}"/>
              </a:ext>
            </a:extLst>
          </p:cNvPr>
          <p:cNvPicPr>
            <a:picLocks noGrp="1" noChangeAspect="1"/>
          </p:cNvPicPr>
          <p:nvPr>
            <p:ph sz="half" idx="2"/>
          </p:nvPr>
        </p:nvPicPr>
        <p:blipFill>
          <a:blip r:embed="rId4"/>
          <a:stretch>
            <a:fillRect/>
          </a:stretch>
        </p:blipFill>
        <p:spPr>
          <a:xfrm>
            <a:off x="1333501" y="3300900"/>
            <a:ext cx="4146549" cy="3109912"/>
          </a:xfrm>
        </p:spPr>
      </p:pic>
      <p:sp>
        <p:nvSpPr>
          <p:cNvPr id="9" name="Text Placeholder 8">
            <a:extLst>
              <a:ext uri="{FF2B5EF4-FFF2-40B4-BE49-F238E27FC236}">
                <a16:creationId xmlns:a16="http://schemas.microsoft.com/office/drawing/2014/main" id="{16936E92-F64A-4394-A0D1-302B08C37538}"/>
              </a:ext>
            </a:extLst>
          </p:cNvPr>
          <p:cNvSpPr>
            <a:spLocks noGrp="1"/>
          </p:cNvSpPr>
          <p:nvPr>
            <p:ph type="body" sz="quarter" idx="3"/>
          </p:nvPr>
        </p:nvSpPr>
        <p:spPr>
          <a:xfrm>
            <a:off x="6187415" y="2389663"/>
            <a:ext cx="5194583" cy="576262"/>
          </a:xfrm>
        </p:spPr>
        <p:txBody>
          <a:bodyPr/>
          <a:lstStyle/>
          <a:p>
            <a:r>
              <a:rPr lang="en-US" sz="2800" dirty="0">
                <a:latin typeface="Verdana" panose="020B0604030504040204" pitchFamily="34" charset="0"/>
                <a:ea typeface="Verdana" panose="020B0604030504040204" pitchFamily="34" charset="0"/>
              </a:rPr>
              <a:t>ICON PREDICTION</a:t>
            </a:r>
          </a:p>
        </p:txBody>
      </p:sp>
      <p:pic>
        <p:nvPicPr>
          <p:cNvPr id="12" name="Content Placeholder 11" descr="Image is a vocabulary grid showing only icons that are programmed that go with &quot;I&quot;.">
            <a:extLst>
              <a:ext uri="{FF2B5EF4-FFF2-40B4-BE49-F238E27FC236}">
                <a16:creationId xmlns:a16="http://schemas.microsoft.com/office/drawing/2014/main" id="{04B20067-715B-419A-ACC4-CE1B7CA0CE41}"/>
              </a:ext>
            </a:extLst>
          </p:cNvPr>
          <p:cNvPicPr>
            <a:picLocks noGrp="1" noChangeAspect="1"/>
          </p:cNvPicPr>
          <p:nvPr>
            <p:ph sz="quarter" idx="4"/>
          </p:nvPr>
        </p:nvPicPr>
        <p:blipFill>
          <a:blip r:embed="rId5"/>
          <a:stretch>
            <a:fillRect/>
          </a:stretch>
        </p:blipFill>
        <p:spPr>
          <a:xfrm>
            <a:off x="6711431" y="3300900"/>
            <a:ext cx="4146549" cy="3109912"/>
          </a:xfrm>
        </p:spPr>
      </p:pic>
    </p:spTree>
    <p:custDataLst>
      <p:tags r:id="rId1"/>
    </p:custDataLst>
    <p:extLst>
      <p:ext uri="{BB962C8B-B14F-4D97-AF65-F5344CB8AC3E}">
        <p14:creationId xmlns:p14="http://schemas.microsoft.com/office/powerpoint/2010/main" val="260495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DE34B443-1C54-4817-8B93-50636F0863C0}"/>
              </a:ext>
            </a:extLst>
          </p:cNvPr>
          <p:cNvSpPr>
            <a:spLocks noGrp="1"/>
          </p:cNvSpPr>
          <p:nvPr>
            <p:ph type="title"/>
          </p:nvPr>
        </p:nvSpPr>
        <p:spPr>
          <a:xfrm>
            <a:off x="453939" y="447188"/>
            <a:ext cx="10928059" cy="970450"/>
          </a:xfrm>
        </p:spPr>
        <p:txBody>
          <a:bodyPr/>
          <a:lstStyle/>
          <a:p>
            <a:r>
              <a:rPr lang="en-US" sz="4400" dirty="0">
                <a:latin typeface="Verdana" panose="020B0604030504040204" pitchFamily="34" charset="0"/>
                <a:ea typeface="Verdana" panose="020B0604030504040204" pitchFamily="34" charset="0"/>
              </a:rPr>
              <a:t>SELECTING A VOCABULARY FILE</a:t>
            </a:r>
          </a:p>
        </p:txBody>
      </p:sp>
      <p:sp>
        <p:nvSpPr>
          <p:cNvPr id="3" name="Content Placeholder 2">
            <a:extLst>
              <a:ext uri="{FF2B5EF4-FFF2-40B4-BE49-F238E27FC236}">
                <a16:creationId xmlns:a16="http://schemas.microsoft.com/office/drawing/2014/main" id="{A2161F34-06A9-4C79-9493-B81BC1665A36}"/>
              </a:ext>
            </a:extLst>
          </p:cNvPr>
          <p:cNvSpPr>
            <a:spLocks noGrp="1"/>
          </p:cNvSpPr>
          <p:nvPr>
            <p:ph sz="half" idx="2"/>
          </p:nvPr>
        </p:nvSpPr>
        <p:spPr>
          <a:xfrm>
            <a:off x="5555674" y="2222500"/>
            <a:ext cx="5826324" cy="3638764"/>
          </a:xfrm>
        </p:spPr>
        <p:txBody>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84 One Hit vocabulary</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84 Transition vocabulary</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84 Full vocabulary</a:t>
            </a:r>
          </a:p>
        </p:txBody>
      </p:sp>
      <p:sp>
        <p:nvSpPr>
          <p:cNvPr id="4" name="Content Placeholder 3"/>
          <p:cNvSpPr>
            <a:spLocks noGrp="1"/>
          </p:cNvSpPr>
          <p:nvPr>
            <p:ph sz="half" idx="1"/>
          </p:nvPr>
        </p:nvSpPr>
        <p:spPr/>
        <p:txBody>
          <a:bodyPr>
            <a:normAutofit/>
          </a:bodyPr>
          <a:lstStyle/>
          <a:p>
            <a:r>
              <a:rPr lang="en-US" sz="2800" b="1" dirty="0">
                <a:hlinkClick r:id="rId4"/>
              </a:rPr>
              <a:t>Click to </a:t>
            </a:r>
            <a:r>
              <a:rPr lang="en-US" sz="2400" b="1" dirty="0">
                <a:hlinkClick r:id="rId4"/>
              </a:rPr>
              <a:t>view</a:t>
            </a:r>
            <a:r>
              <a:rPr lang="en-US" sz="2800" b="1" dirty="0">
                <a:hlinkClick r:id="rId4"/>
              </a:rPr>
              <a:t> the video</a:t>
            </a:r>
            <a:endParaRPr lang="en-US" sz="1600" b="1" dirty="0"/>
          </a:p>
        </p:txBody>
      </p:sp>
    </p:spTree>
    <p:custDataLst>
      <p:tags r:id="rId1"/>
    </p:custDataLst>
    <p:extLst>
      <p:ext uri="{BB962C8B-B14F-4D97-AF65-F5344CB8AC3E}">
        <p14:creationId xmlns:p14="http://schemas.microsoft.com/office/powerpoint/2010/main" val="16724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90E359-9333-4945-B694-A7932397451B}"/>
              </a:ext>
            </a:extLst>
          </p:cNvPr>
          <p:cNvSpPr>
            <a:spLocks noGrp="1"/>
          </p:cNvSpPr>
          <p:nvPr>
            <p:ph type="ctrTitle"/>
          </p:nvPr>
        </p:nvSpPr>
        <p:spPr>
          <a:xfrm>
            <a:off x="331596" y="1429050"/>
            <a:ext cx="12051322" cy="1309293"/>
          </a:xfrm>
        </p:spPr>
        <p:txBody>
          <a:bodyPr/>
          <a:lstStyle/>
          <a:p>
            <a:r>
              <a:rPr lang="en-US" dirty="0">
                <a:latin typeface="Verdana" panose="020B0604030504040204" pitchFamily="34" charset="0"/>
                <a:ea typeface="Verdana" panose="020B0604030504040204" pitchFamily="34" charset="0"/>
              </a:rPr>
              <a:t>Let’s try out the vocabularies</a:t>
            </a:r>
          </a:p>
        </p:txBody>
      </p:sp>
    </p:spTree>
    <p:custDataLst>
      <p:tags r:id="rId1"/>
    </p:custDataLst>
    <p:extLst>
      <p:ext uri="{BB962C8B-B14F-4D97-AF65-F5344CB8AC3E}">
        <p14:creationId xmlns:p14="http://schemas.microsoft.com/office/powerpoint/2010/main" val="47704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lide">
            <a:extLst>
              <a:ext uri="{FF2B5EF4-FFF2-40B4-BE49-F238E27FC236}">
                <a16:creationId xmlns:a16="http://schemas.microsoft.com/office/drawing/2014/main" id="{AEED2373-6B56-4047-A831-EB199714B328}"/>
              </a:ext>
            </a:extLst>
          </p:cNvPr>
          <p:cNvSpPr>
            <a:spLocks noGrp="1"/>
          </p:cNvSpPr>
          <p:nvPr>
            <p:ph type="title"/>
          </p:nvPr>
        </p:nvSpPr>
        <p:spPr>
          <a:xfrm>
            <a:off x="314793" y="322289"/>
            <a:ext cx="11647358" cy="970450"/>
          </a:xfrm>
        </p:spPr>
        <p:txBody>
          <a:bodyPr/>
          <a:lstStyle/>
          <a:p>
            <a:r>
              <a:rPr lang="en-US" sz="4400" dirty="0">
                <a:latin typeface="Verdana" panose="020B0604030504040204" pitchFamily="34" charset="0"/>
                <a:ea typeface="Verdana" panose="020B0604030504040204" pitchFamily="34" charset="0"/>
              </a:rPr>
              <a:t>STORING CUSTOM VOCABULARY</a:t>
            </a:r>
          </a:p>
        </p:txBody>
      </p:sp>
      <p:pic>
        <p:nvPicPr>
          <p:cNvPr id="7" name="Image with url link" descr="Image is of a vocabulary file for the LAMP app.  The url takes you to the LAMP website to show you how to store custom vocabulary.">
            <a:hlinkClick r:id="rId4"/>
            <a:extLst>
              <a:ext uri="{FF2B5EF4-FFF2-40B4-BE49-F238E27FC236}">
                <a16:creationId xmlns:a16="http://schemas.microsoft.com/office/drawing/2014/main" id="{BE83CEDD-2D15-4B0D-A48C-BA6A2ACBB639}"/>
              </a:ext>
            </a:extLst>
          </p:cNvPr>
          <p:cNvPicPr>
            <a:picLocks noGrp="1" noChangeAspect="1"/>
          </p:cNvPicPr>
          <p:nvPr>
            <p:ph sz="half" idx="2"/>
          </p:nvPr>
        </p:nvPicPr>
        <p:blipFill>
          <a:blip r:embed="rId5"/>
          <a:stretch>
            <a:fillRect/>
          </a:stretch>
        </p:blipFill>
        <p:spPr>
          <a:xfrm>
            <a:off x="810000" y="2469102"/>
            <a:ext cx="5088069" cy="3816052"/>
          </a:xfrm>
        </p:spPr>
      </p:pic>
      <p:sp>
        <p:nvSpPr>
          <p:cNvPr id="3" name="Content Placeholder 2">
            <a:extLst>
              <a:ext uri="{FF2B5EF4-FFF2-40B4-BE49-F238E27FC236}">
                <a16:creationId xmlns:a16="http://schemas.microsoft.com/office/drawing/2014/main" id="{9A008944-51D5-4F39-8CD6-4E3125021592}"/>
              </a:ext>
            </a:extLst>
          </p:cNvPr>
          <p:cNvSpPr>
            <a:spLocks noGrp="1"/>
          </p:cNvSpPr>
          <p:nvPr>
            <p:ph sz="half" idx="1"/>
          </p:nvPr>
        </p:nvSpPr>
        <p:spPr>
          <a:xfrm>
            <a:off x="6465948" y="2218545"/>
            <a:ext cx="5496203" cy="4317166"/>
          </a:xfrm>
        </p:spPr>
        <p:txBody>
          <a:bodyPr>
            <a:normAutofit fontScale="85000" lnSpcReduction="10000"/>
          </a:bodyPr>
          <a:lstStyle/>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Go to the </a:t>
            </a:r>
            <a:r>
              <a:rPr lang="en-US" sz="3200" dirty="0">
                <a:solidFill>
                  <a:srgbClr val="FFFF00"/>
                </a:solidFill>
                <a:latin typeface="Verdana" panose="020B0604030504040204" pitchFamily="34" charset="0"/>
                <a:ea typeface="Verdana" panose="020B0604030504040204" pitchFamily="34" charset="0"/>
              </a:rPr>
              <a:t>Vocab File </a:t>
            </a:r>
            <a:r>
              <a:rPr lang="en-US" sz="3200" dirty="0">
                <a:latin typeface="Verdana" panose="020B0604030504040204" pitchFamily="34" charset="0"/>
                <a:ea typeface="Verdana" panose="020B0604030504040204" pitchFamily="34" charset="0"/>
              </a:rPr>
              <a:t>listing by choosing </a:t>
            </a:r>
            <a:r>
              <a:rPr lang="en-US" sz="3200" dirty="0">
                <a:solidFill>
                  <a:srgbClr val="FFFF00"/>
                </a:solidFill>
                <a:latin typeface="Verdana" panose="020B0604030504040204" pitchFamily="34" charset="0"/>
                <a:ea typeface="Verdana" panose="020B0604030504040204" pitchFamily="34" charset="0"/>
              </a:rPr>
              <a:t>Vocab</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a:t>
            </a:r>
            <a:r>
              <a:rPr lang="en-US" sz="3200" dirty="0">
                <a:solidFill>
                  <a:srgbClr val="FFFF00"/>
                </a:solidFill>
                <a:latin typeface="Verdana" panose="020B0604030504040204" pitchFamily="34" charset="0"/>
                <a:ea typeface="Verdana" panose="020B0604030504040204" pitchFamily="34" charset="0"/>
              </a:rPr>
              <a:t> Choose New Vocab</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Menu</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Copy a Vocab</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your vocabulary file</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Provide a </a:t>
            </a:r>
            <a:r>
              <a:rPr lang="en-US" sz="3200" dirty="0">
                <a:solidFill>
                  <a:srgbClr val="FFFF00"/>
                </a:solidFill>
                <a:latin typeface="Verdana" panose="020B0604030504040204" pitchFamily="34" charset="0"/>
                <a:ea typeface="Verdana" panose="020B0604030504040204" pitchFamily="34" charset="0"/>
              </a:rPr>
              <a:t>New Title</a:t>
            </a:r>
          </a:p>
          <a:p>
            <a:pPr>
              <a:buFont typeface="Arial" panose="020B0604020202020204" pitchFamily="34" charset="0"/>
              <a:buChar char="•"/>
            </a:pPr>
            <a:r>
              <a:rPr lang="en-US" sz="3200" dirty="0">
                <a:latin typeface="Verdana" panose="020B0604030504040204" pitchFamily="34" charset="0"/>
                <a:ea typeface="Verdana" panose="020B0604030504040204" pitchFamily="34" charset="0"/>
              </a:rPr>
              <a:t>Select </a:t>
            </a:r>
            <a:r>
              <a:rPr lang="en-US" sz="3200" dirty="0">
                <a:solidFill>
                  <a:srgbClr val="FFFF00"/>
                </a:solidFill>
                <a:latin typeface="Verdana" panose="020B0604030504040204" pitchFamily="34" charset="0"/>
                <a:ea typeface="Verdana" panose="020B0604030504040204" pitchFamily="34" charset="0"/>
              </a:rPr>
              <a:t>Save</a:t>
            </a:r>
          </a:p>
        </p:txBody>
      </p:sp>
    </p:spTree>
    <p:custDataLst>
      <p:tags r:id="rId1"/>
    </p:custDataLst>
    <p:extLst>
      <p:ext uri="{BB962C8B-B14F-4D97-AF65-F5344CB8AC3E}">
        <p14:creationId xmlns:p14="http://schemas.microsoft.com/office/powerpoint/2010/main" val="36666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7EDD-6DC0-4A7E-AB0E-A9DABA852387}"/>
              </a:ext>
            </a:extLst>
          </p:cNvPr>
          <p:cNvSpPr>
            <a:spLocks noGrp="1"/>
          </p:cNvSpPr>
          <p:nvPr>
            <p:ph type="title"/>
          </p:nvPr>
        </p:nvSpPr>
        <p:spPr>
          <a:xfrm>
            <a:off x="337560" y="447188"/>
            <a:ext cx="10571998" cy="970450"/>
          </a:xfrm>
        </p:spPr>
        <p:txBody>
          <a:bodyPr/>
          <a:lstStyle/>
          <a:p>
            <a:r>
              <a:rPr lang="en-US" sz="4400" dirty="0">
                <a:latin typeface="Verdana" panose="020B0604030504040204" pitchFamily="34" charset="0"/>
                <a:ea typeface="Verdana" panose="020B0604030504040204" pitchFamily="34" charset="0"/>
              </a:rPr>
              <a:t>WORD FINDER</a:t>
            </a:r>
          </a:p>
        </p:txBody>
      </p:sp>
      <p:sp>
        <p:nvSpPr>
          <p:cNvPr id="5" name="Content Placeholder 4">
            <a:extLst>
              <a:ext uri="{FF2B5EF4-FFF2-40B4-BE49-F238E27FC236}">
                <a16:creationId xmlns:a16="http://schemas.microsoft.com/office/drawing/2014/main" id="{84236F9F-B451-40B4-9D8C-4039CB9194E2}"/>
              </a:ext>
            </a:extLst>
          </p:cNvPr>
          <p:cNvSpPr>
            <a:spLocks noGrp="1"/>
          </p:cNvSpPr>
          <p:nvPr>
            <p:ph sz="half" idx="2"/>
          </p:nvPr>
        </p:nvSpPr>
        <p:spPr>
          <a:xfrm>
            <a:off x="4693920" y="2127738"/>
            <a:ext cx="7281202" cy="4730262"/>
          </a:xfrm>
        </p:spPr>
        <p:txBody>
          <a:bodyPr>
            <a:normAutofit/>
          </a:bodyPr>
          <a:lstStyle/>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Select </a:t>
            </a:r>
            <a:r>
              <a:rPr lang="en-US" sz="2800" dirty="0">
                <a:solidFill>
                  <a:srgbClr val="FFFF00"/>
                </a:solidFill>
                <a:latin typeface="Verdana" panose="020B0604030504040204" pitchFamily="34" charset="0"/>
                <a:ea typeface="Verdana" panose="020B0604030504040204" pitchFamily="34" charset="0"/>
              </a:rPr>
              <a:t>Menu </a:t>
            </a:r>
            <a:r>
              <a:rPr lang="en-US" sz="2800" dirty="0">
                <a:latin typeface="Verdana" panose="020B0604030504040204" pitchFamily="34" charset="0"/>
                <a:ea typeface="Verdana" panose="020B0604030504040204" pitchFamily="34" charset="0"/>
              </a:rPr>
              <a:t>or the </a:t>
            </a:r>
            <a:r>
              <a:rPr lang="en-US" sz="2800" dirty="0">
                <a:solidFill>
                  <a:srgbClr val="FFFF00"/>
                </a:solidFill>
                <a:latin typeface="Verdana" panose="020B0604030504040204" pitchFamily="34" charset="0"/>
                <a:ea typeface="Verdana" panose="020B0604030504040204" pitchFamily="34" charset="0"/>
              </a:rPr>
              <a:t>Spelling </a:t>
            </a:r>
            <a:r>
              <a:rPr lang="en-US" sz="2800" dirty="0">
                <a:latin typeface="Verdana" panose="020B0604030504040204" pitchFamily="34" charset="0"/>
                <a:ea typeface="Verdana" panose="020B0604030504040204" pitchFamily="34" charset="0"/>
              </a:rPr>
              <a:t>button</a:t>
            </a:r>
            <a:r>
              <a:rPr lang="en-US" sz="2800" dirty="0">
                <a:solidFill>
                  <a:srgbClr val="FFFF00"/>
                </a:solidFill>
                <a:latin typeface="Verdana" panose="020B0604030504040204" pitchFamily="34" charset="0"/>
                <a:ea typeface="Verdana" panose="020B0604030504040204" pitchFamily="34" charset="0"/>
              </a:rPr>
              <a:t>.</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Select </a:t>
            </a:r>
            <a:r>
              <a:rPr lang="en-US" sz="2800" dirty="0">
                <a:solidFill>
                  <a:srgbClr val="FFFF00"/>
                </a:solidFill>
                <a:latin typeface="Verdana" panose="020B0604030504040204" pitchFamily="34" charset="0"/>
                <a:ea typeface="Verdana" panose="020B0604030504040204" pitchFamily="34" charset="0"/>
              </a:rPr>
              <a:t>Word Finder</a:t>
            </a:r>
            <a:r>
              <a:rPr lang="en-US" sz="2800" dirty="0">
                <a:latin typeface="Verdana" panose="020B0604030504040204" pitchFamily="34" charset="0"/>
                <a:ea typeface="Verdana" panose="020B0604030504040204" pitchFamily="34" charset="0"/>
              </a:rPr>
              <a:t>.</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Type the word you want to find.  </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Select the </a:t>
            </a:r>
            <a:r>
              <a:rPr lang="en-US" sz="2800" dirty="0">
                <a:solidFill>
                  <a:srgbClr val="FFFF00"/>
                </a:solidFill>
                <a:latin typeface="Verdana" panose="020B0604030504040204" pitchFamily="34" charset="0"/>
                <a:ea typeface="Verdana" panose="020B0604030504040204" pitchFamily="34" charset="0"/>
              </a:rPr>
              <a:t>Find</a:t>
            </a:r>
            <a:r>
              <a:rPr lang="en-US" sz="2800" dirty="0">
                <a:latin typeface="Verdana" panose="020B0604030504040204" pitchFamily="34" charset="0"/>
                <a:ea typeface="Verdana" panose="020B0604030504040204" pitchFamily="34" charset="0"/>
              </a:rPr>
              <a:t> button. </a:t>
            </a:r>
          </a:p>
          <a:p>
            <a:pPr>
              <a:buFont typeface="Arial" panose="020B0604020202020204" pitchFamily="34" charset="0"/>
              <a:buChar char="•"/>
            </a:pPr>
            <a:r>
              <a:rPr lang="en-US" sz="2800" dirty="0">
                <a:latin typeface="Verdana" panose="020B0604030504040204" pitchFamily="34" charset="0"/>
                <a:ea typeface="Verdana" panose="020B0604030504040204" pitchFamily="34" charset="0"/>
              </a:rPr>
              <a:t>The window will identify which keys to press to activate the word.</a:t>
            </a:r>
          </a:p>
          <a:p>
            <a:endParaRPr lang="en-US" dirty="0"/>
          </a:p>
        </p:txBody>
      </p:sp>
      <p:sp>
        <p:nvSpPr>
          <p:cNvPr id="3" name="Content Placeholder 2"/>
          <p:cNvSpPr>
            <a:spLocks noGrp="1"/>
          </p:cNvSpPr>
          <p:nvPr>
            <p:ph sz="half" idx="1"/>
          </p:nvPr>
        </p:nvSpPr>
        <p:spPr/>
        <p:txBody>
          <a:bodyPr>
            <a:normAutofit/>
          </a:bodyPr>
          <a:lstStyle/>
          <a:p>
            <a:r>
              <a:rPr lang="en-US" sz="3200" b="1" dirty="0">
                <a:hlinkClick r:id="rId4"/>
              </a:rPr>
              <a:t>Click View Video</a:t>
            </a:r>
            <a:endParaRPr lang="en-US" sz="3200" b="1" dirty="0"/>
          </a:p>
        </p:txBody>
      </p:sp>
    </p:spTree>
    <p:custDataLst>
      <p:tags r:id="rId1"/>
    </p:custDataLst>
    <p:extLst>
      <p:ext uri="{BB962C8B-B14F-4D97-AF65-F5344CB8AC3E}">
        <p14:creationId xmlns:p14="http://schemas.microsoft.com/office/powerpoint/2010/main" val="38870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QUOTABLE" val="0eH3MZrc"/>
  <p:tag name="TAG_BACKING_FORM_KEY" val="2164884-c:\users\diane\downloads\setting up &amp; using lamp wd.pptx"/>
  <p:tag name="ARTICULATE_PRESENTER_VERSION" val="8"/>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5889</TotalTime>
  <Words>3345</Words>
  <Application>Microsoft Office PowerPoint</Application>
  <PresentationFormat>Widescreen</PresentationFormat>
  <Paragraphs>388</Paragraphs>
  <Slides>31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Verdana</vt:lpstr>
      <vt:lpstr>Wingdings 2</vt:lpstr>
      <vt:lpstr>Quotable</vt:lpstr>
      <vt:lpstr>Setting Up &amp; Using  LAMP Words for Life </vt:lpstr>
      <vt:lpstr>LEARNING OBJECTIVES</vt:lpstr>
      <vt:lpstr>CONSIDERATIONS FOR SELECTION</vt:lpstr>
      <vt:lpstr>LAMP IN ACTION</vt:lpstr>
      <vt:lpstr>RATE ENHANCEMENT</vt:lpstr>
      <vt:lpstr>SELECTING A VOCABULARY FILE</vt:lpstr>
      <vt:lpstr>Let’s try out the vocabularies</vt:lpstr>
      <vt:lpstr>STORING CUSTOM VOCABULARY</vt:lpstr>
      <vt:lpstr>WORD FINDER</vt:lpstr>
      <vt:lpstr>SOUND SETTINGS:   CHANGING THE VOICE</vt:lpstr>
      <vt:lpstr>SOUND SETTINGS:  TURNING BUTTON CLICKS ON AND OFF</vt:lpstr>
      <vt:lpstr>EDITING AN EXISTING BUTTON</vt:lpstr>
      <vt:lpstr>COMMUNICATION OVER ANY SPEAKERPHONE</vt:lpstr>
      <vt:lpstr>IN-PERSON VS. DISTANCE COMMUNICATION</vt:lpstr>
      <vt:lpstr>COMMUNICATION WHEN YOU CAN HEAR ME &amp; SEE ME</vt:lpstr>
      <vt:lpstr>COMMUNICATION WHEN YOU CAN ONLY HEAR ME</vt:lpstr>
      <vt:lpstr>PURPOSE OF A PHONE SCRIPT</vt:lpstr>
      <vt:lpstr>CONTENTS OF A PHONE SCRIPT</vt:lpstr>
      <vt:lpstr>Activity Creating a Phone Script Page</vt:lpstr>
      <vt:lpstr>Activity 2 – Making Sentences </vt:lpstr>
      <vt:lpstr>Activity 3 – Making Sentences </vt:lpstr>
      <vt:lpstr>CREATING NEW BUTTONS</vt:lpstr>
      <vt:lpstr>CUSTOMIZE BUTTON PREFERENCES</vt:lpstr>
      <vt:lpstr>SAVE CUSTOMIZED BUTTON PREFERENCES </vt:lpstr>
      <vt:lpstr>USING VOCABULARY BUILDER TO TEACH MOTOR PATTERNS</vt:lpstr>
      <vt:lpstr>VOCABULARY BUILDER:   CREATING A LIST OF WORDS TO TEACH</vt:lpstr>
      <vt:lpstr>VOCABULARY BUILDER:   SAVING A LIST VIDEO</vt:lpstr>
      <vt:lpstr>VOCABULARY BUILDER:   SAVING A LIST</vt:lpstr>
      <vt:lpstr>VOCABULARY BUILDER:   LOADING A LIST</vt:lpstr>
      <vt:lpstr>SENDING YOUR MESSAGE:   EMAIL &amp; SOCIAL MEDIA</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&amp; using LAMP Words for Life Communication App</dc:title>
  <dc:creator>Diane Crum</dc:creator>
  <cp:lastModifiedBy>Hansen, Kevin@DOR</cp:lastModifiedBy>
  <cp:revision>242</cp:revision>
  <cp:lastPrinted>2018-06-28T03:16:14Z</cp:lastPrinted>
  <dcterms:created xsi:type="dcterms:W3CDTF">2018-06-25T21:43:44Z</dcterms:created>
  <dcterms:modified xsi:type="dcterms:W3CDTF">2020-06-29T15:04:59Z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2DA65E82-A962-49A3-9C43-3F680F8A153F</vt:lpwstr>
  </property>
  <property fmtid="{D5CDD505-2E9C-101B-9397-08002B2CF9AE}" pid="6" name="ArticulateProjectFull">
    <vt:lpwstr>C:\Users\diane\Desktop\Setting Up &amp; Using LAMP 2018.ppta</vt:lpwstr>
  </property>
</Properties>
</file>