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notesMasterIdLst>
    <p:notesMasterId r:id="rId14"/>
  </p:notesMasterIdLst>
  <p:handoutMasterIdLst>
    <p:handoutMasterId r:id="rId15"/>
  </p:handoutMasterIdLst>
  <p:sldIdLst>
    <p:sldId id="305" r:id="rId2"/>
    <p:sldId id="310" r:id="rId3"/>
    <p:sldId id="311" r:id="rId4"/>
    <p:sldId id="306" r:id="rId5"/>
    <p:sldId id="316" r:id="rId6"/>
    <p:sldId id="308" r:id="rId7"/>
    <p:sldId id="312" r:id="rId8"/>
    <p:sldId id="317" r:id="rId9"/>
    <p:sldId id="318" r:id="rId10"/>
    <p:sldId id="313" r:id="rId11"/>
    <p:sldId id="314" r:id="rId12"/>
    <p:sldId id="302" r:id="rId13"/>
  </p:sldIdLst>
  <p:sldSz cx="12192000" cy="6858000"/>
  <p:notesSz cx="7010400" cy="92964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27" autoAdjust="0"/>
    <p:restoredTop sz="60521" autoAdjust="0"/>
  </p:normalViewPr>
  <p:slideViewPr>
    <p:cSldViewPr snapToGrid="0">
      <p:cViewPr varScale="1">
        <p:scale>
          <a:sx n="65" d="100"/>
          <a:sy n="65" d="100"/>
        </p:scale>
        <p:origin x="828" y="78"/>
      </p:cViewPr>
      <p:guideLst/>
    </p:cSldViewPr>
  </p:slideViewPr>
  <p:outlineViewPr>
    <p:cViewPr>
      <p:scale>
        <a:sx n="33" d="100"/>
        <a:sy n="33" d="100"/>
      </p:scale>
      <p:origin x="0" y="-4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7EB4A623-3AD5-404F-93BA-8A31A1B692B8}" type="datetimeFigureOut">
              <a:rPr lang="en-US" smtClean="0"/>
              <a:t>6/26/2020</a:t>
            </a:fld>
            <a:endParaRPr lang="en-US"/>
          </a:p>
        </p:txBody>
      </p:sp>
      <p:sp>
        <p:nvSpPr>
          <p:cNvPr id="4" name="Footer Placeholder 3"/>
          <p:cNvSpPr>
            <a:spLocks noGrp="1"/>
          </p:cNvSpPr>
          <p:nvPr>
            <p:ph type="ftr" sz="quarter" idx="2"/>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885" y="8831160"/>
            <a:ext cx="3038319" cy="465240"/>
          </a:xfrm>
          <a:prstGeom prst="rect">
            <a:avLst/>
          </a:prstGeom>
        </p:spPr>
        <p:txBody>
          <a:bodyPr vert="horz" lIns="91440" tIns="45720" rIns="91440" bIns="45720" rtlCol="0" anchor="b"/>
          <a:lstStyle>
            <a:lvl1pPr algn="r">
              <a:defRPr sz="1200"/>
            </a:lvl1pPr>
          </a:lstStyle>
          <a:p>
            <a:fld id="{08B97392-B626-44F2-8633-46A03A7E6BB3}" type="slidenum">
              <a:rPr lang="en-US" smtClean="0"/>
              <a:t>‹#›</a:t>
            </a:fld>
            <a:endParaRPr lang="en-US"/>
          </a:p>
        </p:txBody>
      </p:sp>
    </p:spTree>
    <p:extLst>
      <p:ext uri="{BB962C8B-B14F-4D97-AF65-F5344CB8AC3E}">
        <p14:creationId xmlns:p14="http://schemas.microsoft.com/office/powerpoint/2010/main" val="3109416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ED5A5E43-5A6E-4EF3-AF9C-258BCB5B06EE}" type="datetimeFigureOut">
              <a:rPr lang="en-US" smtClean="0"/>
              <a:t>6/26/2020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7B95409-0F2F-481B-B9B6-55944C9F1CC1}" type="slidenum">
              <a:rPr lang="en-US" smtClean="0"/>
              <a:t>‹#›</a:t>
            </a:fld>
            <a:endParaRPr lang="en-US"/>
          </a:p>
        </p:txBody>
      </p:sp>
    </p:spTree>
    <p:extLst>
      <p:ext uri="{BB962C8B-B14F-4D97-AF65-F5344CB8AC3E}">
        <p14:creationId xmlns:p14="http://schemas.microsoft.com/office/powerpoint/2010/main" val="384960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B95409-0F2F-481B-B9B6-55944C9F1CC1}" type="slidenum">
              <a:rPr lang="en-US" smtClean="0"/>
              <a:t>1</a:t>
            </a:fld>
            <a:endParaRPr lang="en-US"/>
          </a:p>
        </p:txBody>
      </p:sp>
    </p:spTree>
    <p:extLst>
      <p:ext uri="{BB962C8B-B14F-4D97-AF65-F5344CB8AC3E}">
        <p14:creationId xmlns:p14="http://schemas.microsoft.com/office/powerpoint/2010/main" val="2954125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ea typeface="Verdana" panose="020B0604030504040204" pitchFamily="34" charset="0"/>
                <a:cs typeface="Arial" panose="020B0604020202020204" pitchFamily="34" charset="0"/>
              </a:rPr>
              <a:t>Mobility Accessibility features include:</a:t>
            </a:r>
          </a:p>
          <a:p>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Assistive Touch</a:t>
            </a:r>
            <a:r>
              <a:rPr lang="en-US" sz="1200" dirty="0">
                <a:latin typeface="Verdana" panose="020B0604030504040204" pitchFamily="34" charset="0"/>
                <a:ea typeface="Verdana" panose="020B0604030504040204" pitchFamily="34" charset="0"/>
              </a:rPr>
              <a:t>: Assistive Touch lets you adapt the Multi-Touch screen to your physical needs. So if you need to change an iPad gesture, such as pinch, you can make them accessible with just a tap of a finger.</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Dictation</a:t>
            </a:r>
            <a:r>
              <a:rPr lang="en-US" sz="1200" dirty="0">
                <a:latin typeface="Verdana" panose="020B0604030504040204" pitchFamily="34" charset="0"/>
                <a:ea typeface="Verdana" panose="020B0604030504040204" pitchFamily="34" charset="0"/>
              </a:rPr>
              <a:t>: See Vision Accessibility features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Verdana" panose="020B0604030504040204" pitchFamily="34" charset="0"/>
                <a:ea typeface="Verdana" panose="020B0604030504040204" pitchFamily="34" charset="0"/>
              </a:rPr>
              <a:t>Motor Control Assistance</a:t>
            </a:r>
            <a:r>
              <a:rPr lang="en-US" sz="1200" dirty="0">
                <a:latin typeface="Verdana" panose="020B0604030504040204" pitchFamily="34" charset="0"/>
                <a:ea typeface="Verdana" panose="020B0604030504040204" pitchFamily="34" charset="0"/>
              </a:rPr>
              <a:t>: You can turn off the “Gestures” function to deactivate taps and swipes that would normally cause an action to be performed to benefit those whose fine motor skills do not allow for precise gesture movements. To turn Gestures off: tap Settings, tap Home Screen &amp; Dock, tap Multitasking, toggle Gestures to Off.</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Platform Switching</a:t>
            </a:r>
            <a:r>
              <a:rPr lang="en-US" sz="1200" dirty="0">
                <a:latin typeface="Verdana" panose="020B0604030504040204" pitchFamily="34" charset="0"/>
                <a:ea typeface="Verdana" panose="020B0604030504040204" pitchFamily="34" charset="0"/>
              </a:rPr>
              <a:t>: Platform Switching allows you to use a single device to operate any other devices you have synced with your iCloud account.</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Predictive Text</a:t>
            </a:r>
            <a:r>
              <a:rPr lang="en-US" sz="1200" dirty="0">
                <a:latin typeface="Verdana" panose="020B0604030504040204" pitchFamily="34" charset="0"/>
                <a:ea typeface="Verdana" panose="020B0604030504040204" pitchFamily="34" charset="0"/>
              </a:rPr>
              <a:t>: Predictive Text adjusts results based on who you’re talking to and what you’ve said before.</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Switch Control</a:t>
            </a:r>
            <a:r>
              <a:rPr lang="en-US" sz="1200" dirty="0">
                <a:latin typeface="Verdana" panose="020B0604030504040204" pitchFamily="34" charset="0"/>
                <a:ea typeface="Verdana" panose="020B0604030504040204" pitchFamily="34" charset="0"/>
              </a:rPr>
              <a:t>: Switch Control allows you to navigate sequentially through onscreen items and perform specific actions using a variety of Bluetooth-enabled switch hardware.</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Touch Accommodations</a:t>
            </a:r>
            <a:r>
              <a:rPr lang="en-US" sz="1200" dirty="0">
                <a:latin typeface="Verdana" panose="020B0604030504040204" pitchFamily="34" charset="0"/>
                <a:ea typeface="Verdana" panose="020B0604030504040204" pitchFamily="34" charset="0"/>
              </a:rPr>
              <a:t>: With Touch Accommodations you can adjust how the screen responds to your touch. Control how long you touch before it’s recognized or whether repeat touches are ignored.</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Voice Control</a:t>
            </a:r>
            <a:r>
              <a:rPr lang="en-US" sz="1200" dirty="0">
                <a:latin typeface="Verdana" panose="020B0604030504040204" pitchFamily="34" charset="0"/>
                <a:ea typeface="Verdana" panose="020B0604030504040204" pitchFamily="34" charset="0"/>
              </a:rPr>
              <a:t>: Voice Control lets you fully control your iPad using only your voice.</a:t>
            </a:r>
          </a:p>
          <a:p>
            <a:pPr>
              <a:buFont typeface="Arial" panose="020B0604020202020204" pitchFamily="34" charset="0"/>
              <a:buChar char="•"/>
            </a:pPr>
            <a:endParaRPr lang="en-US" sz="1200" dirty="0">
              <a:latin typeface="Verdana" panose="020B0604030504040204" pitchFamily="34" charset="0"/>
              <a:ea typeface="Verdan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77B95409-0F2F-481B-B9B6-55944C9F1CC1}" type="slidenum">
              <a:rPr lang="en-US" smtClean="0"/>
              <a:t>10</a:t>
            </a:fld>
            <a:endParaRPr lang="en-US"/>
          </a:p>
        </p:txBody>
      </p:sp>
    </p:spTree>
    <p:extLst>
      <p:ext uri="{BB962C8B-B14F-4D97-AF65-F5344CB8AC3E}">
        <p14:creationId xmlns:p14="http://schemas.microsoft.com/office/powerpoint/2010/main" val="2090944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Assistive Touch helps you use iPad if you have difficulty touching the screen or pressing the buttons. You can use Assistive Touch without any accessory to perform actions or gestures that are difficult for you. You can also use a compatible adaptive accessory (such as a joystick) together with Assistive Touch to control iPad.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Verdana" panose="020B0604030504040204" pitchFamily="34" charset="0"/>
                <a:ea typeface="Verdana" panose="020B0604030504040204" pitchFamily="34" charset="0"/>
              </a:rPr>
              <a:t>With Assistive Touch, you can use a simple tap (or the equivalent on your accessory) to perform actions such as the following: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Open the Assistive Touch menu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Go to the Home screen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Double-tap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Perform multi-finger gestures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Perform scroll gestures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Summon Siri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Access Control Center, notifications, Lock screen, or App Switcher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Adjust the volume on iPad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Shake iPad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Take a screenshot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Use Apple Pay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Speak screen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Adjust dwell settings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Control Analytics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Verdana" panose="020B0604030504040204" pitchFamily="34" charset="0"/>
                <a:ea typeface="Verdana" panose="020B0604030504040204" pitchFamily="34" charset="0"/>
              </a:rPr>
              <a:t>Restart iPad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Verdana" panose="020B0604030504040204" pitchFamily="34" charset="0"/>
                <a:ea typeface="Verdana" panose="020B0604030504040204" pitchFamily="34" charset="0"/>
              </a:rPr>
              <a:t>To turn Assistive Touch on:</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Tap Settings</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Tap Accessibility</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Tap Touch</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Tap Assistive Touch</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Toggle Assistive Touch to On</a:t>
            </a:r>
          </a:p>
          <a:p>
            <a:endParaRPr lang="en-US" dirty="0"/>
          </a:p>
        </p:txBody>
      </p:sp>
      <p:sp>
        <p:nvSpPr>
          <p:cNvPr id="4" name="Slide Number Placeholder 3"/>
          <p:cNvSpPr>
            <a:spLocks noGrp="1"/>
          </p:cNvSpPr>
          <p:nvPr>
            <p:ph type="sldNum" sz="quarter" idx="5"/>
          </p:nvPr>
        </p:nvSpPr>
        <p:spPr/>
        <p:txBody>
          <a:bodyPr/>
          <a:lstStyle/>
          <a:p>
            <a:fld id="{77B95409-0F2F-481B-B9B6-55944C9F1CC1}" type="slidenum">
              <a:rPr lang="en-US" smtClean="0"/>
              <a:t>11</a:t>
            </a:fld>
            <a:endParaRPr lang="en-US"/>
          </a:p>
        </p:txBody>
      </p:sp>
    </p:spTree>
    <p:extLst>
      <p:ext uri="{BB962C8B-B14F-4D97-AF65-F5344CB8AC3E}">
        <p14:creationId xmlns:p14="http://schemas.microsoft.com/office/powerpoint/2010/main" val="253944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For nearly all of the Accessibility features on the iPad there is a wealth of step-by-step walk-throughs and training videos. There are even entire courses that can be taken to learn about the accessibility features. I encourage all of you to look into these features so that you are informed enough on them to recommend or even demonstrate some of these features to Voice Options consumers.</a:t>
            </a:r>
          </a:p>
          <a:p>
            <a:endParaRPr lang="en-US" dirty="0"/>
          </a:p>
        </p:txBody>
      </p:sp>
      <p:sp>
        <p:nvSpPr>
          <p:cNvPr id="4" name="Slide Number Placeholder 3"/>
          <p:cNvSpPr>
            <a:spLocks noGrp="1"/>
          </p:cNvSpPr>
          <p:nvPr>
            <p:ph type="sldNum" sz="quarter" idx="10"/>
          </p:nvPr>
        </p:nvSpPr>
        <p:spPr/>
        <p:txBody>
          <a:bodyPr/>
          <a:lstStyle/>
          <a:p>
            <a:fld id="{77B95409-0F2F-481B-B9B6-55944C9F1CC1}" type="slidenum">
              <a:rPr lang="en-US" smtClean="0"/>
              <a:t>12</a:t>
            </a:fld>
            <a:endParaRPr lang="en-US"/>
          </a:p>
        </p:txBody>
      </p:sp>
    </p:spTree>
    <p:extLst>
      <p:ext uri="{BB962C8B-B14F-4D97-AF65-F5344CB8AC3E}">
        <p14:creationId xmlns:p14="http://schemas.microsoft.com/office/powerpoint/2010/main" val="170317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Powerful assistive features are built into the iPad to complement the user’s vision, hearing, motor skills, and literacy.</a:t>
            </a:r>
          </a:p>
          <a:p>
            <a:endParaRPr lang="en-US" dirty="0"/>
          </a:p>
          <a:p>
            <a:pPr marL="0" indent="0">
              <a:buNone/>
            </a:pPr>
            <a:r>
              <a:rPr lang="en-US" sz="1400" dirty="0">
                <a:latin typeface="Verdana" panose="020B0604030504040204" pitchFamily="34" charset="0"/>
                <a:ea typeface="Verdana" panose="020B0604030504040204" pitchFamily="34" charset="0"/>
              </a:rPr>
              <a:t>By the end of the training, you will:</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Be familiarized with many of the iPad Accessibility features</a:t>
            </a:r>
          </a:p>
          <a:p>
            <a:pPr marL="171450" indent="-171450">
              <a:buFont typeface="Arial" panose="020B0604020202020204" pitchFamily="34" charset="0"/>
              <a:buChar char="•"/>
            </a:pPr>
            <a:r>
              <a:rPr lang="en-US" sz="1200" dirty="0">
                <a:latin typeface="Verdana" panose="020B0604030504040204" pitchFamily="34" charset="0"/>
                <a:ea typeface="Verdana" panose="020B0604030504040204" pitchFamily="34" charset="0"/>
              </a:rPr>
              <a:t>Be able to discern who would benefit from which Accessibility features</a:t>
            </a:r>
          </a:p>
          <a:p>
            <a:endParaRPr lang="en-US" dirty="0"/>
          </a:p>
        </p:txBody>
      </p:sp>
      <p:sp>
        <p:nvSpPr>
          <p:cNvPr id="4" name="Slide Number Placeholder 3"/>
          <p:cNvSpPr>
            <a:spLocks noGrp="1"/>
          </p:cNvSpPr>
          <p:nvPr>
            <p:ph type="sldNum" sz="quarter" idx="5"/>
          </p:nvPr>
        </p:nvSpPr>
        <p:spPr/>
        <p:txBody>
          <a:bodyPr/>
          <a:lstStyle/>
          <a:p>
            <a:fld id="{77B95409-0F2F-481B-B9B6-55944C9F1CC1}" type="slidenum">
              <a:rPr lang="en-US" smtClean="0"/>
              <a:t>2</a:t>
            </a:fld>
            <a:endParaRPr lang="en-US"/>
          </a:p>
        </p:txBody>
      </p:sp>
    </p:spTree>
    <p:extLst>
      <p:ext uri="{BB962C8B-B14F-4D97-AF65-F5344CB8AC3E}">
        <p14:creationId xmlns:p14="http://schemas.microsoft.com/office/powerpoint/2010/main" val="162812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ea typeface="Verdana" panose="020B0604030504040204" pitchFamily="34" charset="0"/>
                <a:cs typeface="Arial" panose="020B0604020202020204" pitchFamily="34" charset="0"/>
              </a:rPr>
              <a:t>Vision Accessibility features include:</a:t>
            </a:r>
          </a:p>
          <a:p>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Audio Descriptions</a:t>
            </a:r>
            <a:r>
              <a:rPr lang="en-US" sz="1200" dirty="0">
                <a:latin typeface="Arial" panose="020B0604020202020204" pitchFamily="34" charset="0"/>
                <a:ea typeface="Verdana" panose="020B0604030504040204" pitchFamily="34" charset="0"/>
                <a:cs typeface="Arial" panose="020B0604020202020204" pitchFamily="34" charset="0"/>
              </a:rPr>
              <a:t>: Watch movies with detailed audio descriptions of every scene on your iPad. Movies with audio descriptions are displayed with the AD icon in the iTunes Store.</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Dark Mode</a:t>
            </a:r>
            <a:r>
              <a:rPr lang="en-US" sz="1200" dirty="0">
                <a:latin typeface="Arial" panose="020B0604020202020204" pitchFamily="34" charset="0"/>
                <a:ea typeface="Verdana" panose="020B0604030504040204" pitchFamily="34" charset="0"/>
                <a:cs typeface="Arial" panose="020B0604020202020204" pitchFamily="34" charset="0"/>
              </a:rPr>
              <a:t>: Dark Mode transforms every element on your screen with a new dark color scheme. Light text against darker backdrops in Mail, Safari Reader, Calendar, and more makes everything easier to read in low lighting conditions.</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Dictation</a:t>
            </a:r>
            <a:r>
              <a:rPr lang="en-US" sz="1200" dirty="0">
                <a:latin typeface="Arial" panose="020B0604020202020204" pitchFamily="34" charset="0"/>
                <a:ea typeface="Verdana" panose="020B0604030504040204" pitchFamily="34" charset="0"/>
                <a:cs typeface="Arial" panose="020B0604020202020204" pitchFamily="34" charset="0"/>
              </a:rPr>
              <a:t>: Dictation lets you talk where you would type. Tap the microphone button on the keyboard, say what you want to write, and your iPad converts your words (and numbers and characters) into text.</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Display Accommodations</a:t>
            </a:r>
            <a:r>
              <a:rPr lang="en-US" sz="1200" dirty="0">
                <a:latin typeface="Arial" panose="020B0604020202020204" pitchFamily="34" charset="0"/>
                <a:ea typeface="Verdana" panose="020B0604030504040204" pitchFamily="34" charset="0"/>
                <a:cs typeface="Arial" panose="020B0604020202020204" pitchFamily="34" charset="0"/>
              </a:rPr>
              <a:t>: You can invert colors, reduce white point, enable grayscale, or choose from a range of color filters to support different forms of color blindness or other vision challenges.</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Font Adjustments</a:t>
            </a:r>
            <a:r>
              <a:rPr lang="en-US" sz="1200" dirty="0">
                <a:latin typeface="Arial" panose="020B0604020202020204" pitchFamily="34" charset="0"/>
                <a:ea typeface="Verdana" panose="020B0604030504040204" pitchFamily="34" charset="0"/>
                <a:cs typeface="Arial" panose="020B0604020202020204" pitchFamily="34" charset="0"/>
              </a:rPr>
              <a:t>: When you activate Larger Dynamic Type, the text inside a wide range of apps, including Calendar, Contacts, Mail, Messages, Music, Notes, Settings, and even some third-party apps, is converted to a larger, easier-to-read size.</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Magnifier</a:t>
            </a:r>
            <a:r>
              <a:rPr lang="en-US" sz="1200" dirty="0">
                <a:latin typeface="Arial" panose="020B0604020202020204" pitchFamily="34" charset="0"/>
                <a:ea typeface="Verdana" panose="020B0604030504040204" pitchFamily="34" charset="0"/>
                <a:cs typeface="Arial" panose="020B0604020202020204" pitchFamily="34" charset="0"/>
              </a:rPr>
              <a:t>: Magnifier works like a digital magnifying glass. It uses the camera on your iPad to increase the size of anything you point it at, so you can see the details more clearly.</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Siri</a:t>
            </a:r>
            <a:r>
              <a:rPr lang="en-US" sz="1200" dirty="0">
                <a:latin typeface="Arial" panose="020B0604020202020204" pitchFamily="34" charset="0"/>
                <a:ea typeface="Verdana" panose="020B0604030504040204" pitchFamily="34" charset="0"/>
                <a:cs typeface="Arial" panose="020B0604020202020204" pitchFamily="34" charset="0"/>
              </a:rPr>
              <a:t>: Siri is a virtual assistant that uses voice queries to answer questions, make recommendations, and perform actions. Siri adapts to a user’s individual language usage, searches, and preferences.</a:t>
            </a:r>
          </a:p>
          <a:p>
            <a:pPr marL="171450" indent="-171450">
              <a:buFont typeface="Arial" panose="020B0604020202020204" pitchFamily="34" charset="0"/>
              <a:buChar char="•"/>
            </a:pPr>
            <a:r>
              <a:rPr lang="en-US" sz="1200" b="1" dirty="0">
                <a:latin typeface="Arial" panose="020B0604020202020204" pitchFamily="34" charset="0"/>
                <a:ea typeface="Verdana" panose="020B0604030504040204" pitchFamily="34" charset="0"/>
                <a:cs typeface="Arial" panose="020B0604020202020204" pitchFamily="34" charset="0"/>
              </a:rPr>
              <a:t>Speak Screen</a:t>
            </a:r>
            <a:r>
              <a:rPr lang="en-US" sz="1200" dirty="0">
                <a:latin typeface="Arial" panose="020B0604020202020204" pitchFamily="34" charset="0"/>
                <a:ea typeface="Verdana" panose="020B0604030504040204" pitchFamily="34" charset="0"/>
                <a:cs typeface="Arial" panose="020B0604020202020204" pitchFamily="34" charset="0"/>
              </a:rPr>
              <a:t>: If you have a hard time reading the text on your iPad, use Speak Screen to read your email, </a:t>
            </a:r>
            <a:r>
              <a:rPr lang="en-US" sz="1200" dirty="0" err="1">
                <a:latin typeface="Arial" panose="020B0604020202020204" pitchFamily="34" charset="0"/>
                <a:ea typeface="Verdana" panose="020B0604030504040204" pitchFamily="34" charset="0"/>
                <a:cs typeface="Arial" panose="020B0604020202020204" pitchFamily="34" charset="0"/>
              </a:rPr>
              <a:t>iMessages</a:t>
            </a:r>
            <a:r>
              <a:rPr lang="en-US" sz="1200" dirty="0">
                <a:latin typeface="Arial" panose="020B0604020202020204" pitchFamily="34" charset="0"/>
                <a:ea typeface="Verdana" panose="020B0604030504040204" pitchFamily="34" charset="0"/>
                <a:cs typeface="Arial" panose="020B0604020202020204" pitchFamily="34" charset="0"/>
              </a:rPr>
              <a:t>, web pages, and books.</a:t>
            </a:r>
          </a:p>
          <a:p>
            <a:pPr marL="171450" indent="-171450">
              <a:buFont typeface="Arial" panose="020B0604020202020204" pitchFamily="34" charset="0"/>
              <a:buChar char="•"/>
            </a:pPr>
            <a:r>
              <a:rPr lang="en-US" sz="1100" b="1" dirty="0" err="1">
                <a:latin typeface="Arial" panose="020B0604020202020204" pitchFamily="34" charset="0"/>
                <a:ea typeface="Verdana" panose="020B0604030504040204" pitchFamily="34" charset="0"/>
                <a:cs typeface="Arial" panose="020B0604020202020204" pitchFamily="34" charset="0"/>
              </a:rPr>
              <a:t>VoiceOver</a:t>
            </a:r>
            <a:r>
              <a:rPr lang="en-US" sz="1100" dirty="0">
                <a:latin typeface="Arial" panose="020B0604020202020204" pitchFamily="34" charset="0"/>
                <a:ea typeface="Verdana" panose="020B0604030504040204" pitchFamily="34" charset="0"/>
                <a:cs typeface="Arial" panose="020B0604020202020204" pitchFamily="34" charset="0"/>
              </a:rPr>
              <a:t>:</a:t>
            </a:r>
          </a:p>
          <a:p>
            <a:pPr marL="171450" indent="-171450">
              <a:buFont typeface="Arial" panose="020B0604020202020204" pitchFamily="34" charset="0"/>
              <a:buChar char="•"/>
            </a:pPr>
            <a:r>
              <a:rPr lang="en-US" sz="1100" b="1" dirty="0">
                <a:latin typeface="Arial" panose="020B0604020202020204" pitchFamily="34" charset="0"/>
                <a:ea typeface="Verdana" panose="020B0604030504040204" pitchFamily="34" charset="0"/>
                <a:cs typeface="Arial" panose="020B0604020202020204" pitchFamily="34" charset="0"/>
              </a:rPr>
              <a:t>Zoom</a:t>
            </a:r>
            <a:r>
              <a:rPr lang="en-US" sz="1100" dirty="0">
                <a:latin typeface="Arial" panose="020B0604020202020204" pitchFamily="34" charset="0"/>
                <a:ea typeface="Verdana" panose="020B0604030504040204" pitchFamily="34" charset="0"/>
                <a:cs typeface="Arial" panose="020B0604020202020204" pitchFamily="34" charset="0"/>
              </a:rPr>
              <a:t>: Magnifier is not the only magnification tool on the iPad. Zoom is a built-in screen magnifier that works wherever you are on your iPad. And it works with all Apple App Store applications.</a:t>
            </a:r>
          </a:p>
          <a:p>
            <a:endParaRPr lang="en-US" dirty="0"/>
          </a:p>
        </p:txBody>
      </p:sp>
      <p:sp>
        <p:nvSpPr>
          <p:cNvPr id="4" name="Slide Number Placeholder 3"/>
          <p:cNvSpPr>
            <a:spLocks noGrp="1"/>
          </p:cNvSpPr>
          <p:nvPr>
            <p:ph type="sldNum" sz="quarter" idx="10"/>
          </p:nvPr>
        </p:nvSpPr>
        <p:spPr/>
        <p:txBody>
          <a:bodyPr/>
          <a:lstStyle/>
          <a:p>
            <a:fld id="{77B95409-0F2F-481B-B9B6-55944C9F1CC1}" type="slidenum">
              <a:rPr lang="en-US" smtClean="0"/>
              <a:t>3</a:t>
            </a:fld>
            <a:endParaRPr lang="en-US"/>
          </a:p>
        </p:txBody>
      </p:sp>
    </p:spTree>
    <p:extLst>
      <p:ext uri="{BB962C8B-B14F-4D97-AF65-F5344CB8AC3E}">
        <p14:creationId xmlns:p14="http://schemas.microsoft.com/office/powerpoint/2010/main" val="4220809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Siri is a virtual assistant on the iPad who listens to your requests and performs actions accordingly. Siri understands context and the more you use it and make corrections when you're misinterpreted, the better it gets at understanding what you mean. </a:t>
            </a:r>
          </a:p>
          <a:p>
            <a:endParaRPr lang="en-US" dirty="0"/>
          </a:p>
        </p:txBody>
      </p:sp>
      <p:sp>
        <p:nvSpPr>
          <p:cNvPr id="4" name="Slide Number Placeholder 3"/>
          <p:cNvSpPr>
            <a:spLocks noGrp="1"/>
          </p:cNvSpPr>
          <p:nvPr>
            <p:ph type="sldNum" sz="quarter" idx="10"/>
          </p:nvPr>
        </p:nvSpPr>
        <p:spPr/>
        <p:txBody>
          <a:bodyPr/>
          <a:lstStyle/>
          <a:p>
            <a:fld id="{77B95409-0F2F-481B-B9B6-55944C9F1CC1}" type="slidenum">
              <a:rPr lang="en-US" smtClean="0"/>
              <a:t>4</a:t>
            </a:fld>
            <a:endParaRPr lang="en-US"/>
          </a:p>
        </p:txBody>
      </p:sp>
    </p:spTree>
    <p:extLst>
      <p:ext uri="{BB962C8B-B14F-4D97-AF65-F5344CB8AC3E}">
        <p14:creationId xmlns:p14="http://schemas.microsoft.com/office/powerpoint/2010/main" val="54751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VoiceOver</a:t>
            </a:r>
            <a:r>
              <a:rPr lang="en-US" dirty="0"/>
              <a:t> is a gesture-based screen reader that lets you use an iPad even if you don’t see the screen. </a:t>
            </a:r>
          </a:p>
          <a:p>
            <a:endParaRPr lang="en-US" dirty="0"/>
          </a:p>
          <a:p>
            <a:r>
              <a:rPr lang="en-US" dirty="0"/>
              <a:t>With </a:t>
            </a:r>
            <a:r>
              <a:rPr lang="en-US" dirty="0" err="1"/>
              <a:t>VoiceOver</a:t>
            </a:r>
            <a:r>
              <a:rPr lang="en-US" dirty="0"/>
              <a:t> enabled, triple-click the Home button to access it wherever you are on the iPad. Hear a description of everything happening on your screen, from battery level to who’s calling to which app your finger is on. You can also adjust the speaking rate and pitch to suit your needs.</a:t>
            </a:r>
          </a:p>
          <a:p>
            <a:endParaRPr lang="en-US" dirty="0"/>
          </a:p>
          <a:p>
            <a:r>
              <a:rPr lang="en-US" dirty="0"/>
              <a:t>When you touch the screen or drag your finger over it, </a:t>
            </a:r>
            <a:r>
              <a:rPr lang="en-US" dirty="0" err="1"/>
              <a:t>VoiceOver</a:t>
            </a:r>
            <a:r>
              <a:rPr lang="en-US" dirty="0"/>
              <a:t> speaks the name of the item your finger is on, including icons and text. To interact with the item, such as a button or link, or to navigate to another item, use </a:t>
            </a:r>
            <a:r>
              <a:rPr lang="en-US" dirty="0" err="1"/>
              <a:t>VoiceOver</a:t>
            </a:r>
            <a:r>
              <a:rPr lang="en-US" dirty="0"/>
              <a:t> gestures.</a:t>
            </a:r>
          </a:p>
          <a:p>
            <a:endParaRPr lang="en-US" dirty="0"/>
          </a:p>
          <a:p>
            <a:r>
              <a:rPr lang="en-US" dirty="0"/>
              <a:t>When you go to a new screen, </a:t>
            </a:r>
            <a:r>
              <a:rPr lang="en-US" dirty="0" err="1"/>
              <a:t>VoiceOver</a:t>
            </a:r>
            <a:r>
              <a:rPr lang="en-US" dirty="0"/>
              <a:t> plays a sound, then selects and speaks the name of the first item on the screen (typically in the top-left corner). </a:t>
            </a:r>
            <a:r>
              <a:rPr lang="en-US" dirty="0" err="1"/>
              <a:t>VoiceOver</a:t>
            </a:r>
            <a:r>
              <a:rPr lang="en-US" dirty="0"/>
              <a:t> tells you when the display changes to landscape or portrait orientation, when the screen becomes dimmed or locked, and what’s active on the Lock screen when you turn on the iPad.</a:t>
            </a:r>
          </a:p>
        </p:txBody>
      </p:sp>
      <p:sp>
        <p:nvSpPr>
          <p:cNvPr id="4" name="Slide Number Placeholder 3"/>
          <p:cNvSpPr>
            <a:spLocks noGrp="1"/>
          </p:cNvSpPr>
          <p:nvPr>
            <p:ph type="sldNum" sz="quarter" idx="10"/>
          </p:nvPr>
        </p:nvSpPr>
        <p:spPr/>
        <p:txBody>
          <a:bodyPr/>
          <a:lstStyle/>
          <a:p>
            <a:fld id="{77B95409-0F2F-481B-B9B6-55944C9F1CC1}" type="slidenum">
              <a:rPr lang="en-US" smtClean="0"/>
              <a:t>5</a:t>
            </a:fld>
            <a:endParaRPr lang="en-US"/>
          </a:p>
        </p:txBody>
      </p:sp>
    </p:spTree>
    <p:extLst>
      <p:ext uri="{BB962C8B-B14F-4D97-AF65-F5344CB8AC3E}">
        <p14:creationId xmlns:p14="http://schemas.microsoft.com/office/powerpoint/2010/main" val="3241945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practice </a:t>
            </a:r>
            <a:r>
              <a:rPr lang="en-US" dirty="0" err="1"/>
              <a:t>VoiceOver</a:t>
            </a:r>
            <a:r>
              <a:rPr lang="en-US" dirty="0"/>
              <a:t> gestures in a special area without affecting the iPad or its settings. When you practice a gesture, </a:t>
            </a:r>
            <a:r>
              <a:rPr lang="en-US" dirty="0" err="1"/>
              <a:t>VoiceOver</a:t>
            </a:r>
            <a:r>
              <a:rPr lang="en-US" dirty="0"/>
              <a:t> describes the gesture and the resulting action.</a:t>
            </a:r>
          </a:p>
          <a:p>
            <a:endParaRPr lang="en-US" dirty="0"/>
          </a:p>
          <a:p>
            <a:r>
              <a:rPr lang="en-US" dirty="0"/>
              <a:t>Try different techniques to discover which works best for you. If a gesture doesn’t work, try a quicker movement, especially for a double-tap or swipe gesture. To swipe, try brushing the screen quickly with your finger or fingers. For best results using multi-finger gestures, touch the screen with some space between your fingers. Let’s try this out!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Practice </a:t>
            </a:r>
            <a:r>
              <a:rPr lang="en-US" b="1" dirty="0" err="1"/>
              <a:t>VoiceOver</a:t>
            </a:r>
            <a:r>
              <a:rPr lang="en-US" b="1" dirty="0"/>
              <a:t> Gestures:</a:t>
            </a:r>
          </a:p>
          <a:p>
            <a:pPr marL="171450" indent="-171450">
              <a:buFont typeface="Arial" panose="020B0604020202020204" pitchFamily="34" charset="0"/>
              <a:buChar char="•"/>
            </a:pPr>
            <a:r>
              <a:rPr lang="en-US" dirty="0"/>
              <a:t>Tap on Settings  &gt; Accessibility &gt; </a:t>
            </a:r>
            <a:r>
              <a:rPr lang="en-US" dirty="0" err="1"/>
              <a:t>VoiceOver</a:t>
            </a:r>
            <a:r>
              <a:rPr lang="en-US" dirty="0"/>
              <a:t>.</a:t>
            </a:r>
          </a:p>
          <a:p>
            <a:pPr marL="171450" indent="-171450">
              <a:buFont typeface="Arial" panose="020B0604020202020204" pitchFamily="34" charset="0"/>
              <a:buChar char="•"/>
            </a:pPr>
            <a:r>
              <a:rPr lang="en-US" dirty="0"/>
              <a:t>Turn on </a:t>
            </a:r>
            <a:r>
              <a:rPr lang="en-US" dirty="0" err="1"/>
              <a:t>VoiceOver</a:t>
            </a:r>
            <a:r>
              <a:rPr lang="en-US" dirty="0"/>
              <a:t>, tap </a:t>
            </a:r>
            <a:r>
              <a:rPr lang="en-US" dirty="0" err="1"/>
              <a:t>VoiceOver</a:t>
            </a:r>
            <a:r>
              <a:rPr lang="en-US" dirty="0"/>
              <a:t> Practice, then double-tap to start.</a:t>
            </a:r>
          </a:p>
          <a:p>
            <a:endParaRPr lang="en-US" dirty="0"/>
          </a:p>
          <a:p>
            <a:r>
              <a:rPr lang="en-US" dirty="0"/>
              <a:t>Practice the following gestures with one, two, three, and four fingers:</a:t>
            </a:r>
          </a:p>
          <a:p>
            <a:pPr marL="171450" indent="-171450">
              <a:buFont typeface="Arial" panose="020B0604020202020204" pitchFamily="34" charset="0"/>
              <a:buChar char="•"/>
            </a:pPr>
            <a:r>
              <a:rPr lang="en-US" dirty="0"/>
              <a:t>Tap</a:t>
            </a:r>
          </a:p>
          <a:p>
            <a:pPr marL="171450" indent="-171450">
              <a:buFont typeface="Arial" panose="020B0604020202020204" pitchFamily="34" charset="0"/>
              <a:buChar char="•"/>
            </a:pPr>
            <a:r>
              <a:rPr lang="en-US" dirty="0"/>
              <a:t>Double-tap</a:t>
            </a:r>
          </a:p>
          <a:p>
            <a:pPr marL="171450" indent="-171450">
              <a:buFont typeface="Arial" panose="020B0604020202020204" pitchFamily="34" charset="0"/>
              <a:buChar char="•"/>
            </a:pPr>
            <a:r>
              <a:rPr lang="en-US" dirty="0"/>
              <a:t>Triple-tap</a:t>
            </a:r>
          </a:p>
          <a:p>
            <a:pPr marL="171450" indent="-171450">
              <a:buFont typeface="Arial" panose="020B0604020202020204" pitchFamily="34" charset="0"/>
              <a:buChar char="•"/>
            </a:pPr>
            <a:r>
              <a:rPr lang="en-US" dirty="0"/>
              <a:t>Swipe left, right, up, or down</a:t>
            </a:r>
          </a:p>
          <a:p>
            <a:pPr marL="171450" indent="-171450">
              <a:buFont typeface="Arial" panose="020B0604020202020204" pitchFamily="34" charset="0"/>
              <a:buChar char="•"/>
            </a:pPr>
            <a:r>
              <a:rPr lang="en-US" dirty="0"/>
              <a:t>When you finish practicing, tap Done, then double-tap to exit.</a:t>
            </a:r>
          </a:p>
          <a:p>
            <a:endParaRPr lang="en-US" dirty="0"/>
          </a:p>
          <a:p>
            <a:r>
              <a:rPr lang="en-US" b="1" dirty="0"/>
              <a:t>Languages supported by </a:t>
            </a:r>
            <a:r>
              <a:rPr lang="en-US" b="1" dirty="0" err="1"/>
              <a:t>VoiceOver</a:t>
            </a:r>
            <a:endParaRPr lang="en-US" b="1" dirty="0"/>
          </a:p>
          <a:p>
            <a:r>
              <a:rPr lang="en-US" b="0" dirty="0"/>
              <a:t>English (US), English (UK), English (Australia), English (Ireland), English (South Africa), Spanish (Mexico), Spanish (Spain), French (France), French (Canada), German, Italian, Japanese, Korean, Mandarin (China mainland), Mandarin (Taiwan), Cantonese (Hong Kong), Arabic, Czech, Danish, Dutch, Finnish, Flemish (Belgium), Greek, Hebrew, Hindi, Hungarian, Indonesian, Norwegian, Polish, Portuguese, Portuguese (Brazil), Romanian, Russian, Slovak, Swedish, Thai, Turkish</a:t>
            </a:r>
          </a:p>
        </p:txBody>
      </p:sp>
      <p:sp>
        <p:nvSpPr>
          <p:cNvPr id="4" name="Slide Number Placeholder 3"/>
          <p:cNvSpPr>
            <a:spLocks noGrp="1"/>
          </p:cNvSpPr>
          <p:nvPr>
            <p:ph type="sldNum" sz="quarter" idx="10"/>
          </p:nvPr>
        </p:nvSpPr>
        <p:spPr/>
        <p:txBody>
          <a:bodyPr/>
          <a:lstStyle/>
          <a:p>
            <a:fld id="{77B95409-0F2F-481B-B9B6-55944C9F1CC1}" type="slidenum">
              <a:rPr lang="en-US" smtClean="0"/>
              <a:t>6</a:t>
            </a:fld>
            <a:endParaRPr lang="en-US"/>
          </a:p>
        </p:txBody>
      </p:sp>
    </p:spTree>
    <p:extLst>
      <p:ext uri="{BB962C8B-B14F-4D97-AF65-F5344CB8AC3E}">
        <p14:creationId xmlns:p14="http://schemas.microsoft.com/office/powerpoint/2010/main" val="2863123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ea typeface="Verdana" panose="020B0604030504040204" pitchFamily="34" charset="0"/>
                <a:cs typeface="Arial" panose="020B0604020202020204" pitchFamily="34" charset="0"/>
              </a:rPr>
              <a:t>Hearing Accessibility features include:</a:t>
            </a:r>
          </a:p>
          <a:p>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Closed Captions</a:t>
            </a:r>
            <a:r>
              <a:rPr lang="en-US" sz="1200" dirty="0">
                <a:latin typeface="Verdana" panose="020B0604030504040204" pitchFamily="34" charset="0"/>
                <a:ea typeface="Verdana" panose="020B0604030504040204" pitchFamily="34" charset="0"/>
              </a:rPr>
              <a:t>: You can watch movies, TV shows, and podcasts with closed captions</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FaceTime</a:t>
            </a:r>
            <a:r>
              <a:rPr lang="en-US" sz="1200" dirty="0">
                <a:latin typeface="Verdana" panose="020B0604030504040204" pitchFamily="34" charset="0"/>
                <a:ea typeface="Verdana" panose="020B0604030504040204" pitchFamily="34" charset="0"/>
              </a:rPr>
              <a:t>: High-quality video and a fast frame rate make FaceTime ideal for people who communicate using sign language. FaceTime comes equipped on Mac, iPhone, iPad, and iPod touch.</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iMessage</a:t>
            </a:r>
            <a:r>
              <a:rPr lang="en-US" sz="1200" dirty="0">
                <a:latin typeface="Verdana" panose="020B0604030504040204" pitchFamily="34" charset="0"/>
                <a:ea typeface="Verdana" panose="020B0604030504040204" pitchFamily="34" charset="0"/>
              </a:rPr>
              <a:t>: iMessage lets you start up a conversation without needing to say or hear a word. Send unlimited messages to anyone on an iPhone, iPad, iPod touch, Apple Watch, or Mac.</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Live Listen</a:t>
            </a:r>
            <a:r>
              <a:rPr lang="en-US" sz="1200" dirty="0">
                <a:latin typeface="Verdana" panose="020B0604030504040204" pitchFamily="34" charset="0"/>
                <a:ea typeface="Verdana" panose="020B0604030504040204" pitchFamily="34" charset="0"/>
              </a:rPr>
              <a:t>: Made to work with iPhone/iPad hearing aids, sound processors, and </a:t>
            </a:r>
            <a:r>
              <a:rPr lang="en-US" sz="1200" dirty="0" err="1">
                <a:latin typeface="Verdana" panose="020B0604030504040204" pitchFamily="34" charset="0"/>
                <a:ea typeface="Verdana" panose="020B0604030504040204" pitchFamily="34" charset="0"/>
              </a:rPr>
              <a:t>AirPods</a:t>
            </a:r>
            <a:r>
              <a:rPr lang="en-US" sz="1200" dirty="0">
                <a:latin typeface="Verdana" panose="020B0604030504040204" pitchFamily="34" charset="0"/>
                <a:ea typeface="Verdana" panose="020B0604030504040204" pitchFamily="34" charset="0"/>
              </a:rPr>
              <a:t>, Live Listen can help tune out the noise and hear more of what matters in loud places. </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Mono Audio</a:t>
            </a:r>
            <a:r>
              <a:rPr lang="en-US" sz="1200" dirty="0">
                <a:latin typeface="Verdana" panose="020B0604030504040204" pitchFamily="34" charset="0"/>
                <a:ea typeface="Verdana" panose="020B0604030504040204" pitchFamily="34" charset="0"/>
              </a:rPr>
              <a:t>: When you’re using headphones, you may miss some audio if you’re hard of hearing or deaf in one ear because stereo recordings usually have distinct left and right channel audio tracks. Your iPad can help by playing both audio channels in both ears, and letting you adjust the balance for greater volume in either ear.</a:t>
            </a:r>
          </a:p>
          <a:p>
            <a:pPr marL="171450" indent="-171450">
              <a:buFont typeface="Arial" panose="020B0604020202020204" pitchFamily="34" charset="0"/>
              <a:buChar char="•"/>
            </a:pPr>
            <a:r>
              <a:rPr lang="en-US" sz="1200" b="1" dirty="0">
                <a:latin typeface="Verdana" panose="020B0604030504040204" pitchFamily="34" charset="0"/>
                <a:ea typeface="Verdana" panose="020B0604030504040204" pitchFamily="34" charset="0"/>
              </a:rPr>
              <a:t>Type to Siri</a:t>
            </a:r>
            <a:r>
              <a:rPr lang="en-US" sz="1200" dirty="0">
                <a:latin typeface="Verdana" panose="020B0604030504040204" pitchFamily="34" charset="0"/>
                <a:ea typeface="Verdana" panose="020B0604030504040204" pitchFamily="34" charset="0"/>
              </a:rPr>
              <a:t>: You can set Siri to “Type to Siri” mode if you prefer to communicate through typing.</a:t>
            </a:r>
          </a:p>
          <a:p>
            <a:endParaRPr lang="en-US" dirty="0"/>
          </a:p>
        </p:txBody>
      </p:sp>
      <p:sp>
        <p:nvSpPr>
          <p:cNvPr id="4" name="Slide Number Placeholder 3"/>
          <p:cNvSpPr>
            <a:spLocks noGrp="1"/>
          </p:cNvSpPr>
          <p:nvPr>
            <p:ph type="sldNum" sz="quarter" idx="10"/>
          </p:nvPr>
        </p:nvSpPr>
        <p:spPr/>
        <p:txBody>
          <a:bodyPr/>
          <a:lstStyle/>
          <a:p>
            <a:fld id="{77B95409-0F2F-481B-B9B6-55944C9F1CC1}" type="slidenum">
              <a:rPr lang="en-US" smtClean="0"/>
              <a:t>7</a:t>
            </a:fld>
            <a:endParaRPr lang="en-US"/>
          </a:p>
        </p:txBody>
      </p:sp>
    </p:spTree>
    <p:extLst>
      <p:ext uri="{BB962C8B-B14F-4D97-AF65-F5344CB8AC3E}">
        <p14:creationId xmlns:p14="http://schemas.microsoft.com/office/powerpoint/2010/main" val="2774627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Live Listen turns your iPad into a remote microphone that sends sound to made-for-iPhone/iPad hearing aids and can help you hear a conversation in a noisy room or hear someone speaking across the room.</a:t>
            </a:r>
          </a:p>
          <a:p>
            <a:endParaRPr lang="en-US" dirty="0"/>
          </a:p>
        </p:txBody>
      </p:sp>
      <p:sp>
        <p:nvSpPr>
          <p:cNvPr id="4" name="Slide Number Placeholder 3"/>
          <p:cNvSpPr>
            <a:spLocks noGrp="1"/>
          </p:cNvSpPr>
          <p:nvPr>
            <p:ph type="sldNum" sz="quarter" idx="5"/>
          </p:nvPr>
        </p:nvSpPr>
        <p:spPr/>
        <p:txBody>
          <a:bodyPr/>
          <a:lstStyle/>
          <a:p>
            <a:fld id="{77B95409-0F2F-481B-B9B6-55944C9F1CC1}" type="slidenum">
              <a:rPr lang="en-US" smtClean="0"/>
              <a:t>8</a:t>
            </a:fld>
            <a:endParaRPr lang="en-US"/>
          </a:p>
        </p:txBody>
      </p:sp>
    </p:spTree>
    <p:extLst>
      <p:ext uri="{BB962C8B-B14F-4D97-AF65-F5344CB8AC3E}">
        <p14:creationId xmlns:p14="http://schemas.microsoft.com/office/powerpoint/2010/main" val="914757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to ‌Siri‌ is a function designed for those who are unable or have difficulty speaking‌. When enabled, the iPad Home button activates ‌Siri‌ and brings up the keyboard to type a command to ‌Siri‌.</a:t>
            </a:r>
          </a:p>
          <a:p>
            <a:endParaRPr lang="en-US" dirty="0"/>
          </a:p>
          <a:p>
            <a:r>
              <a:rPr lang="en-US" dirty="0"/>
              <a:t>Typed ‌Siri‌ commands, work just like spoken ‌Siri‌ commands - ‌Siri‌ will respond to questions like "What's the weather?“, "Where is the nearest Dutch Brothers?“, and “Open Go Talk Now”.</a:t>
            </a:r>
          </a:p>
          <a:p>
            <a:endParaRPr lang="en-US" dirty="0"/>
          </a:p>
          <a:p>
            <a:r>
              <a:rPr lang="en-US" dirty="0"/>
              <a:t>To enable </a:t>
            </a:r>
            <a:r>
              <a:rPr lang="en-US" b="1" dirty="0"/>
              <a:t>Type to Siri</a:t>
            </a:r>
            <a:r>
              <a:rPr lang="en-US" dirty="0"/>
              <a:t>:</a:t>
            </a:r>
          </a:p>
          <a:p>
            <a:pPr marL="171450" indent="-171450">
              <a:buFont typeface="Arial" panose="020B0604020202020204" pitchFamily="34" charset="0"/>
              <a:buChar char="•"/>
            </a:pPr>
            <a:r>
              <a:rPr lang="en-US" dirty="0"/>
              <a:t>Tap </a:t>
            </a:r>
            <a:r>
              <a:rPr lang="en-US" b="1" dirty="0"/>
              <a:t>Settings</a:t>
            </a:r>
          </a:p>
          <a:p>
            <a:pPr marL="171450" indent="-171450">
              <a:buFont typeface="Arial" panose="020B0604020202020204" pitchFamily="34" charset="0"/>
              <a:buChar char="•"/>
            </a:pPr>
            <a:r>
              <a:rPr lang="en-US" dirty="0"/>
              <a:t>Tap </a:t>
            </a:r>
            <a:r>
              <a:rPr lang="en-US" b="1" dirty="0"/>
              <a:t>Accessibility</a:t>
            </a:r>
          </a:p>
          <a:p>
            <a:pPr marL="171450" indent="-171450">
              <a:buFont typeface="Arial" panose="020B0604020202020204" pitchFamily="34" charset="0"/>
              <a:buChar char="•"/>
            </a:pPr>
            <a:r>
              <a:rPr lang="en-US" dirty="0"/>
              <a:t>Scroll down by sliding your finger up on the screen and tap on </a:t>
            </a:r>
            <a:r>
              <a:rPr lang="en-US" b="1" dirty="0"/>
              <a:t>Siri</a:t>
            </a:r>
          </a:p>
          <a:p>
            <a:pPr marL="171450" indent="-171450">
              <a:buFont typeface="Arial" panose="020B0604020202020204" pitchFamily="34" charset="0"/>
              <a:buChar char="•"/>
            </a:pPr>
            <a:r>
              <a:rPr lang="en-US" b="0" dirty="0"/>
              <a:t>Toggle </a:t>
            </a:r>
            <a:r>
              <a:rPr lang="en-US" b="1" dirty="0"/>
              <a:t>Type to Siri </a:t>
            </a:r>
            <a:r>
              <a:rPr lang="en-US" b="0" dirty="0"/>
              <a:t>to </a:t>
            </a:r>
            <a:r>
              <a:rPr lang="en-US" b="1" dirty="0"/>
              <a:t>On</a:t>
            </a:r>
          </a:p>
        </p:txBody>
      </p:sp>
      <p:sp>
        <p:nvSpPr>
          <p:cNvPr id="4" name="Slide Number Placeholder 3"/>
          <p:cNvSpPr>
            <a:spLocks noGrp="1"/>
          </p:cNvSpPr>
          <p:nvPr>
            <p:ph type="sldNum" sz="quarter" idx="5"/>
          </p:nvPr>
        </p:nvSpPr>
        <p:spPr/>
        <p:txBody>
          <a:bodyPr/>
          <a:lstStyle/>
          <a:p>
            <a:fld id="{77B95409-0F2F-481B-B9B6-55944C9F1CC1}" type="slidenum">
              <a:rPr lang="en-US" smtClean="0"/>
              <a:t>9</a:t>
            </a:fld>
            <a:endParaRPr lang="en-US"/>
          </a:p>
        </p:txBody>
      </p:sp>
    </p:spTree>
    <p:extLst>
      <p:ext uri="{BB962C8B-B14F-4D97-AF65-F5344CB8AC3E}">
        <p14:creationId xmlns:p14="http://schemas.microsoft.com/office/powerpoint/2010/main" val="127528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28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836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997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6192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499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221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624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7939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32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229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947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54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6/26/2020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9767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6/26/2020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5998362"/>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s://www.apple.com/accessibility/ipad/"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hyperlink" Target="https://www.apple.com/accessibility/ipad/" TargetMode="External"/><Relationship Id="rId5" Type="http://schemas.openxmlformats.org/officeDocument/2006/relationships/image" Target="../media/image9.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R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087" y="102492"/>
            <a:ext cx="3657607" cy="960122"/>
          </a:xfrm>
          <a:prstGeom prst="rect">
            <a:avLst/>
          </a:prstGeom>
        </p:spPr>
      </p:pic>
      <p:pic>
        <p:nvPicPr>
          <p:cNvPr id="5" name="Picture 4" descr="Voice Options Logo">
            <a:extLst>
              <a:ext uri="{FF2B5EF4-FFF2-40B4-BE49-F238E27FC236}">
                <a16:creationId xmlns:a16="http://schemas.microsoft.com/office/drawing/2014/main" id="{B898CB5E-919D-4D29-9BE8-69F0AD606C0F}"/>
              </a:ext>
            </a:extLst>
          </p:cNvPr>
          <p:cNvPicPr>
            <a:picLocks noChangeAspect="1"/>
          </p:cNvPicPr>
          <p:nvPr/>
        </p:nvPicPr>
        <p:blipFill>
          <a:blip r:embed="rId5"/>
          <a:stretch>
            <a:fillRect/>
          </a:stretch>
        </p:blipFill>
        <p:spPr>
          <a:xfrm>
            <a:off x="9061521" y="102492"/>
            <a:ext cx="2991267" cy="1219370"/>
          </a:xfrm>
          <a:prstGeom prst="rect">
            <a:avLst/>
          </a:prstGeom>
        </p:spPr>
      </p:pic>
      <p:sp>
        <p:nvSpPr>
          <p:cNvPr id="2" name="Title 1">
            <a:extLst>
              <a:ext uri="{FF2B5EF4-FFF2-40B4-BE49-F238E27FC236}">
                <a16:creationId xmlns:a16="http://schemas.microsoft.com/office/drawing/2014/main" id="{6E972381-56DD-420A-9176-BF7D95AE9767}"/>
              </a:ext>
            </a:extLst>
          </p:cNvPr>
          <p:cNvSpPr>
            <a:spLocks noGrp="1"/>
          </p:cNvSpPr>
          <p:nvPr>
            <p:ph type="ctrTitle"/>
          </p:nvPr>
        </p:nvSpPr>
        <p:spPr>
          <a:xfrm>
            <a:off x="139211" y="1723293"/>
            <a:ext cx="11913577" cy="2113601"/>
          </a:xfrm>
        </p:spPr>
        <p:txBody>
          <a:bodyPr/>
          <a:lstStyle/>
          <a:p>
            <a:r>
              <a:rPr lang="en-US" sz="4800" dirty="0">
                <a:latin typeface="Verdana" panose="020B0604030504040204" pitchFamily="34" charset="0"/>
                <a:ea typeface="Verdana" panose="020B0604030504040204" pitchFamily="34" charset="0"/>
              </a:rPr>
              <a:t>APPLE </a:t>
            </a:r>
            <a:r>
              <a:rPr lang="en-US" sz="4800" dirty="0" err="1">
                <a:latin typeface="Verdana" panose="020B0604030504040204" pitchFamily="34" charset="0"/>
                <a:ea typeface="Verdana" panose="020B0604030504040204" pitchFamily="34" charset="0"/>
              </a:rPr>
              <a:t>iPAD</a:t>
            </a:r>
            <a:r>
              <a:rPr lang="en-US" sz="4800" dirty="0">
                <a:latin typeface="Verdana" panose="020B0604030504040204" pitchFamily="34" charset="0"/>
                <a:ea typeface="Verdana" panose="020B0604030504040204" pitchFamily="34" charset="0"/>
              </a:rPr>
              <a:t> ACCESSIBILITY FEATURE OVERVIEW</a:t>
            </a:r>
            <a:endParaRPr lang="en-US" sz="4800" dirty="0"/>
          </a:p>
        </p:txBody>
      </p:sp>
      <p:sp>
        <p:nvSpPr>
          <p:cNvPr id="3" name="Subtitle 2">
            <a:extLst>
              <a:ext uri="{FF2B5EF4-FFF2-40B4-BE49-F238E27FC236}">
                <a16:creationId xmlns:a16="http://schemas.microsoft.com/office/drawing/2014/main" id="{68312A1F-3706-4A87-B223-4D5CE1ACF29A}"/>
              </a:ext>
            </a:extLst>
          </p:cNvPr>
          <p:cNvSpPr>
            <a:spLocks noGrp="1"/>
          </p:cNvSpPr>
          <p:nvPr>
            <p:ph type="subTitle" idx="1"/>
          </p:nvPr>
        </p:nvSpPr>
        <p:spPr>
          <a:xfrm>
            <a:off x="810001" y="5280846"/>
            <a:ext cx="8158153" cy="1357345"/>
          </a:xfrm>
        </p:spPr>
        <p:txBody>
          <a:bodyPr>
            <a:normAutofit fontScale="92500"/>
          </a:bodyPr>
          <a:lstStyle/>
          <a:p>
            <a:r>
              <a:rPr lang="en-US" sz="2800" dirty="0">
                <a:latin typeface="Verdana" panose="020B0604030504040204" pitchFamily="34" charset="0"/>
                <a:ea typeface="Verdana" panose="020B0604030504040204" pitchFamily="34" charset="0"/>
              </a:rPr>
              <a:t>Please visit Apple’s website at </a:t>
            </a:r>
            <a:r>
              <a:rPr lang="en-US" sz="2800" dirty="0">
                <a:solidFill>
                  <a:srgbClr val="FFFF00"/>
                </a:solidFill>
                <a:latin typeface="Verdana" panose="020B0604030504040204" pitchFamily="34" charset="0"/>
                <a:ea typeface="Verdana" panose="020B0604030504040204" pitchFamily="34" charset="0"/>
                <a:hlinkClick r:id="rId6">
                  <a:extLst>
                    <a:ext uri="{A12FA001-AC4F-418D-AE19-62706E023703}">
                      <ahyp:hlinkClr xmlns:ahyp="http://schemas.microsoft.com/office/drawing/2018/hyperlinkcolor" val="tx"/>
                    </a:ext>
                  </a:extLst>
                </a:hlinkClick>
              </a:rPr>
              <a:t>https://www.apple.com/accessibility/ipad/</a:t>
            </a:r>
            <a:r>
              <a:rPr lang="en-US" sz="2800" dirty="0">
                <a:solidFill>
                  <a:srgbClr val="FFFF00"/>
                </a:solidFill>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for more information on Accessibility features.</a:t>
            </a:r>
          </a:p>
        </p:txBody>
      </p:sp>
    </p:spTree>
    <p:custDataLst>
      <p:tags r:id="rId1"/>
    </p:custDataLst>
    <p:extLst>
      <p:ext uri="{BB962C8B-B14F-4D97-AF65-F5344CB8AC3E}">
        <p14:creationId xmlns:p14="http://schemas.microsoft.com/office/powerpoint/2010/main" val="1118799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B7B0-A2F9-4A83-9DBC-0240099F5E4D}"/>
              </a:ext>
            </a:extLst>
          </p:cNvPr>
          <p:cNvSpPr>
            <a:spLocks noGrp="1"/>
          </p:cNvSpPr>
          <p:nvPr>
            <p:ph type="title"/>
          </p:nvPr>
        </p:nvSpPr>
        <p:spPr>
          <a:xfrm>
            <a:off x="810000" y="447187"/>
            <a:ext cx="10571998" cy="1159939"/>
          </a:xfrm>
        </p:spPr>
        <p:txBody>
          <a:bodyPr/>
          <a:lstStyle/>
          <a:p>
            <a:r>
              <a:rPr lang="en-US" sz="4400" dirty="0">
                <a:latin typeface="Verdana" panose="020B0604030504040204" pitchFamily="34" charset="0"/>
                <a:ea typeface="Verdana" panose="020B0604030504040204" pitchFamily="34" charset="0"/>
                <a:sym typeface="Questrial"/>
              </a:rPr>
              <a:t>MOBILITY ACCESSIBILITY FEATURES</a:t>
            </a:r>
            <a:endParaRPr lang="en-US" sz="4400" dirty="0">
              <a:latin typeface="Verdana" panose="020B0604030504040204" pitchFamily="34" charset="0"/>
              <a:ea typeface="Verdana" panose="020B0604030504040204" pitchFamily="34" charset="0"/>
            </a:endParaRPr>
          </a:p>
        </p:txBody>
      </p:sp>
      <p:sp>
        <p:nvSpPr>
          <p:cNvPr id="3" name="Text Placeholder 2">
            <a:extLst>
              <a:ext uri="{FF2B5EF4-FFF2-40B4-BE49-F238E27FC236}">
                <a16:creationId xmlns:a16="http://schemas.microsoft.com/office/drawing/2014/main" id="{454730BC-A9B8-4DE7-AA4B-5BF3F7C3024A}"/>
              </a:ext>
            </a:extLst>
          </p:cNvPr>
          <p:cNvSpPr>
            <a:spLocks noGrp="1"/>
          </p:cNvSpPr>
          <p:nvPr>
            <p:ph type="body" idx="1"/>
          </p:nvPr>
        </p:nvSpPr>
        <p:spPr>
          <a:xfrm>
            <a:off x="814728" y="2174875"/>
            <a:ext cx="10567270" cy="922286"/>
          </a:xfrm>
        </p:spPr>
        <p:txBody>
          <a:bodyPr/>
          <a:lstStyle/>
          <a:p>
            <a:r>
              <a:rPr lang="en-US" sz="3600" dirty="0">
                <a:latin typeface="Verdana" panose="020B0604030504040204" pitchFamily="34" charset="0"/>
                <a:ea typeface="Verdana" panose="020B0604030504040204" pitchFamily="34" charset="0"/>
              </a:rPr>
              <a:t>Mobility Accessibility features include:</a:t>
            </a:r>
          </a:p>
        </p:txBody>
      </p:sp>
      <p:sp>
        <p:nvSpPr>
          <p:cNvPr id="4" name="Content Placeholder 3">
            <a:extLst>
              <a:ext uri="{FF2B5EF4-FFF2-40B4-BE49-F238E27FC236}">
                <a16:creationId xmlns:a16="http://schemas.microsoft.com/office/drawing/2014/main" id="{0B69176E-D861-44AB-8E42-031E48215127}"/>
              </a:ext>
            </a:extLst>
          </p:cNvPr>
          <p:cNvSpPr>
            <a:spLocks noGrp="1"/>
          </p:cNvSpPr>
          <p:nvPr>
            <p:ph sz="half" idx="2"/>
          </p:nvPr>
        </p:nvSpPr>
        <p:spPr>
          <a:xfrm>
            <a:off x="467033" y="3598606"/>
            <a:ext cx="5961476" cy="3259394"/>
          </a:xfrm>
        </p:spPr>
        <p:txBody>
          <a:bodyPr>
            <a:normAutofit/>
          </a:bodyPr>
          <a:lstStyle/>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Assistive Touch</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Dictation</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Motor Control Assistance</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Predictive Text</a:t>
            </a:r>
          </a:p>
        </p:txBody>
      </p:sp>
      <p:sp>
        <p:nvSpPr>
          <p:cNvPr id="6" name="Content Placeholder 5">
            <a:extLst>
              <a:ext uri="{FF2B5EF4-FFF2-40B4-BE49-F238E27FC236}">
                <a16:creationId xmlns:a16="http://schemas.microsoft.com/office/drawing/2014/main" id="{BCEA0DD3-630C-45ED-9024-1950CB2DCE92}"/>
              </a:ext>
            </a:extLst>
          </p:cNvPr>
          <p:cNvSpPr>
            <a:spLocks noGrp="1"/>
          </p:cNvSpPr>
          <p:nvPr>
            <p:ph sz="quarter" idx="4"/>
          </p:nvPr>
        </p:nvSpPr>
        <p:spPr>
          <a:xfrm>
            <a:off x="6255104" y="3598606"/>
            <a:ext cx="5469864" cy="3259394"/>
          </a:xfrm>
        </p:spPr>
        <p:txBody>
          <a:bodyPr>
            <a:normAutofit/>
          </a:bodyPr>
          <a:lstStyle/>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Predictive Text</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Switch Control</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Touch Accommodations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Voice Control</a:t>
            </a:r>
          </a:p>
        </p:txBody>
      </p:sp>
    </p:spTree>
    <p:custDataLst>
      <p:tags r:id="rId1"/>
    </p:custDataLst>
    <p:extLst>
      <p:ext uri="{BB962C8B-B14F-4D97-AF65-F5344CB8AC3E}">
        <p14:creationId xmlns:p14="http://schemas.microsoft.com/office/powerpoint/2010/main" val="73838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FF891-9A71-437F-B5E9-70A8C8DDA042}"/>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sym typeface="Questrial"/>
              </a:rPr>
              <a:t>MOBILITY: ASSISTIVE TOUCH</a:t>
            </a:r>
            <a:endParaRPr lang="en-US" dirty="0"/>
          </a:p>
        </p:txBody>
      </p:sp>
      <p:sp>
        <p:nvSpPr>
          <p:cNvPr id="5" name="Text Placeholder 4">
            <a:extLst>
              <a:ext uri="{FF2B5EF4-FFF2-40B4-BE49-F238E27FC236}">
                <a16:creationId xmlns:a16="http://schemas.microsoft.com/office/drawing/2014/main" id="{B5642F8E-F95B-4DDF-B51D-EC4C13D670F7}"/>
              </a:ext>
            </a:extLst>
          </p:cNvPr>
          <p:cNvSpPr>
            <a:spLocks noGrp="1"/>
          </p:cNvSpPr>
          <p:nvPr>
            <p:ph type="body" sz="quarter" idx="3"/>
          </p:nvPr>
        </p:nvSpPr>
        <p:spPr>
          <a:xfrm>
            <a:off x="5663381" y="2174874"/>
            <a:ext cx="6528619" cy="656815"/>
          </a:xfrm>
        </p:spPr>
        <p:txBody>
          <a:bodyPr/>
          <a:lstStyle/>
          <a:p>
            <a:pPr algn="l"/>
            <a:r>
              <a:rPr lang="en-US" sz="3600" dirty="0">
                <a:latin typeface="Verdana" panose="020B0604030504040204" pitchFamily="34" charset="0"/>
                <a:ea typeface="Verdana" panose="020B0604030504040204" pitchFamily="34" charset="0"/>
              </a:rPr>
              <a:t>To turn Assistive Touch on:</a:t>
            </a:r>
          </a:p>
        </p:txBody>
      </p:sp>
      <p:sp>
        <p:nvSpPr>
          <p:cNvPr id="6" name="Content Placeholder 5">
            <a:extLst>
              <a:ext uri="{FF2B5EF4-FFF2-40B4-BE49-F238E27FC236}">
                <a16:creationId xmlns:a16="http://schemas.microsoft.com/office/drawing/2014/main" id="{7A141561-56AE-4AB1-99A9-A387E8DC9E2C}"/>
              </a:ext>
            </a:extLst>
          </p:cNvPr>
          <p:cNvSpPr>
            <a:spLocks noGrp="1"/>
          </p:cNvSpPr>
          <p:nvPr>
            <p:ph sz="quarter" idx="4"/>
          </p:nvPr>
        </p:nvSpPr>
        <p:spPr>
          <a:xfrm>
            <a:off x="5663381" y="3038168"/>
            <a:ext cx="5718618" cy="3067663"/>
          </a:xfrm>
        </p:spPr>
        <p:txBody>
          <a:bodyPr>
            <a:normAutofit fontScale="92500" lnSpcReduction="20000"/>
          </a:bodyPr>
          <a:lstStyle/>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Settings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Accessibility</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Touch</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Assistive Touch</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Toggle Assistive Touch to On</a:t>
            </a:r>
          </a:p>
        </p:txBody>
      </p:sp>
      <p:pic>
        <p:nvPicPr>
          <p:cNvPr id="4098" name="Picture 2" descr="Picture of Assistive Touch menu ">
            <a:extLst>
              <a:ext uri="{FF2B5EF4-FFF2-40B4-BE49-F238E27FC236}">
                <a16:creationId xmlns:a16="http://schemas.microsoft.com/office/drawing/2014/main" id="{A6DFF58D-2633-4362-85E1-F32FFE51501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10000" y="2317050"/>
            <a:ext cx="4266444" cy="4378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952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66255"/>
            <a:ext cx="8341927" cy="851383"/>
          </a:xfrm>
        </p:spPr>
        <p:txBody>
          <a:bodyPr/>
          <a:lstStyle/>
          <a:p>
            <a:r>
              <a:rPr lang="en-US" sz="4400" dirty="0">
                <a:latin typeface="Verdana" panose="020B0604030504040204" pitchFamily="34" charset="0"/>
                <a:ea typeface="Verdana" panose="020B0604030504040204" pitchFamily="34" charset="0"/>
              </a:rPr>
              <a:t>QUESTIONS?</a:t>
            </a:r>
            <a:endParaRPr lang="en-US" sz="4400" dirty="0"/>
          </a:p>
        </p:txBody>
      </p:sp>
      <p:pic>
        <p:nvPicPr>
          <p:cNvPr id="5" name="Picture 4" descr="Image is of Voice Options logo">
            <a:extLst>
              <a:ext uri="{FF2B5EF4-FFF2-40B4-BE49-F238E27FC236}">
                <a16:creationId xmlns:a16="http://schemas.microsoft.com/office/drawing/2014/main" id="{23DCD7F8-8DE2-4BDE-B16F-B31F680D70D1}"/>
              </a:ext>
            </a:extLst>
          </p:cNvPr>
          <p:cNvPicPr>
            <a:picLocks noChangeAspect="1"/>
          </p:cNvPicPr>
          <p:nvPr/>
        </p:nvPicPr>
        <p:blipFill>
          <a:blip r:embed="rId4"/>
          <a:stretch>
            <a:fillRect/>
          </a:stretch>
        </p:blipFill>
        <p:spPr>
          <a:xfrm>
            <a:off x="9151928" y="50831"/>
            <a:ext cx="2991267" cy="1219370"/>
          </a:xfrm>
          <a:prstGeom prst="rect">
            <a:avLst/>
          </a:prstGeom>
        </p:spPr>
      </p:pic>
      <p:pic>
        <p:nvPicPr>
          <p:cNvPr id="3074" name="Picture 2" descr="Picture of Apple logo and Apple's Accessibility logo">
            <a:extLst>
              <a:ext uri="{FF2B5EF4-FFF2-40B4-BE49-F238E27FC236}">
                <a16:creationId xmlns:a16="http://schemas.microsoft.com/office/drawing/2014/main" id="{3F408919-5DDE-4928-901F-A063D0D858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0322" y="1270201"/>
            <a:ext cx="5639110" cy="3401367"/>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a:extLst>
              <a:ext uri="{FF2B5EF4-FFF2-40B4-BE49-F238E27FC236}">
                <a16:creationId xmlns:a16="http://schemas.microsoft.com/office/drawing/2014/main" id="{302E12FC-A5A1-4CD7-AFCB-1CD85FF0BE1E}"/>
              </a:ext>
            </a:extLst>
          </p:cNvPr>
          <p:cNvSpPr>
            <a:spLocks noGrp="1"/>
          </p:cNvSpPr>
          <p:nvPr>
            <p:ph type="subTitle" idx="1"/>
          </p:nvPr>
        </p:nvSpPr>
        <p:spPr/>
        <p:txBody>
          <a:bodyPr>
            <a:noAutofit/>
          </a:bodyPr>
          <a:lstStyle/>
          <a:p>
            <a:r>
              <a:rPr lang="en-US" sz="2800" dirty="0">
                <a:latin typeface="Verdana" panose="020B0604030504040204" pitchFamily="34" charset="0"/>
                <a:ea typeface="Verdana" panose="020B0604030504040204" pitchFamily="34" charset="0"/>
              </a:rPr>
              <a:t>Please visit Apple’s website at </a:t>
            </a:r>
            <a:r>
              <a:rPr lang="en-US" sz="2800" dirty="0">
                <a:solidFill>
                  <a:srgbClr val="FFFF00"/>
                </a:solidFill>
                <a:latin typeface="Verdana" panose="020B0604030504040204" pitchFamily="34" charset="0"/>
                <a:ea typeface="Verdana" panose="020B0604030504040204" pitchFamily="34" charset="0"/>
                <a:hlinkClick r:id="rId6">
                  <a:extLst>
                    <a:ext uri="{A12FA001-AC4F-418D-AE19-62706E023703}">
                      <ahyp:hlinkClr xmlns:ahyp="http://schemas.microsoft.com/office/drawing/2018/hyperlinkcolor" val="tx"/>
                    </a:ext>
                  </a:extLst>
                </a:hlinkClick>
              </a:rPr>
              <a:t>https://www.apple.com/accessibility/ipad/</a:t>
            </a:r>
            <a:r>
              <a:rPr lang="en-US" sz="2800" dirty="0">
                <a:solidFill>
                  <a:srgbClr val="FFFF00"/>
                </a:solidFill>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for more information on Accessibility features.</a:t>
            </a:r>
          </a:p>
        </p:txBody>
      </p:sp>
    </p:spTree>
    <p:custDataLst>
      <p:tags r:id="rId1"/>
    </p:custDataLst>
    <p:extLst>
      <p:ext uri="{BB962C8B-B14F-4D97-AF65-F5344CB8AC3E}">
        <p14:creationId xmlns:p14="http://schemas.microsoft.com/office/powerpoint/2010/main" val="334851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D90AB-0536-44DB-B26F-7EA17D2C2D81}"/>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LEARNING OBJECTIVES</a:t>
            </a:r>
            <a:endParaRPr lang="en-US" dirty="0"/>
          </a:p>
        </p:txBody>
      </p:sp>
      <p:sp>
        <p:nvSpPr>
          <p:cNvPr id="3" name="Content Placeholder 2">
            <a:extLst>
              <a:ext uri="{FF2B5EF4-FFF2-40B4-BE49-F238E27FC236}">
                <a16:creationId xmlns:a16="http://schemas.microsoft.com/office/drawing/2014/main" id="{45A70CC5-D53F-49CD-B6D8-C2E454058A55}"/>
              </a:ext>
            </a:extLst>
          </p:cNvPr>
          <p:cNvSpPr>
            <a:spLocks noGrp="1"/>
          </p:cNvSpPr>
          <p:nvPr>
            <p:ph sz="half" idx="1"/>
          </p:nvPr>
        </p:nvSpPr>
        <p:spPr>
          <a:xfrm>
            <a:off x="332510" y="2213264"/>
            <a:ext cx="4906240" cy="4378036"/>
          </a:xfrm>
        </p:spPr>
        <p:txBody>
          <a:bodyPr>
            <a:normAutofit/>
          </a:bodyPr>
          <a:lstStyle/>
          <a:p>
            <a:pPr marL="0" indent="0">
              <a:buNone/>
            </a:pPr>
            <a:r>
              <a:rPr lang="en-US" sz="3200" dirty="0">
                <a:latin typeface="Verdana" panose="020B0604030504040204" pitchFamily="34" charset="0"/>
                <a:ea typeface="Verdana" panose="020B0604030504040204" pitchFamily="34" charset="0"/>
              </a:rPr>
              <a:t>There are more than 150 Accessibility features built into the iPad to complement the user’s vision, hearing, and motor skills.</a:t>
            </a:r>
          </a:p>
          <a:p>
            <a:endParaRPr lang="en-US" dirty="0"/>
          </a:p>
        </p:txBody>
      </p:sp>
      <p:sp>
        <p:nvSpPr>
          <p:cNvPr id="4" name="Content Placeholder 3">
            <a:extLst>
              <a:ext uri="{FF2B5EF4-FFF2-40B4-BE49-F238E27FC236}">
                <a16:creationId xmlns:a16="http://schemas.microsoft.com/office/drawing/2014/main" id="{198F32D9-442F-45E2-A2C2-0E77629A1314}"/>
              </a:ext>
            </a:extLst>
          </p:cNvPr>
          <p:cNvSpPr>
            <a:spLocks noGrp="1"/>
          </p:cNvSpPr>
          <p:nvPr>
            <p:ph sz="half" idx="2"/>
          </p:nvPr>
        </p:nvSpPr>
        <p:spPr>
          <a:xfrm>
            <a:off x="6187416" y="2369127"/>
            <a:ext cx="6004583" cy="4378036"/>
          </a:xfrm>
        </p:spPr>
        <p:txBody>
          <a:bodyPr>
            <a:normAutofit/>
          </a:bodyPr>
          <a:lstStyle/>
          <a:p>
            <a:pPr marL="0" indent="0">
              <a:buNone/>
            </a:pPr>
            <a:r>
              <a:rPr lang="en-US" sz="3200" dirty="0">
                <a:latin typeface="Verdana" panose="020B0604030504040204" pitchFamily="34" charset="0"/>
                <a:ea typeface="Verdana" panose="020B0604030504040204" pitchFamily="34" charset="0"/>
              </a:rPr>
              <a:t>By the end of the training, you will:</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Be familiarized with many of the iPad Accessibility features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Be able to discern who would benefit from which Accessibility features</a:t>
            </a:r>
          </a:p>
          <a:p>
            <a:endParaRPr lang="en-US" dirty="0"/>
          </a:p>
        </p:txBody>
      </p:sp>
    </p:spTree>
    <p:extLst>
      <p:ext uri="{BB962C8B-B14F-4D97-AF65-F5344CB8AC3E}">
        <p14:creationId xmlns:p14="http://schemas.microsoft.com/office/powerpoint/2010/main" val="73654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B7B0-A2F9-4A83-9DBC-0240099F5E4D}"/>
              </a:ext>
            </a:extLst>
          </p:cNvPr>
          <p:cNvSpPr>
            <a:spLocks noGrp="1"/>
          </p:cNvSpPr>
          <p:nvPr>
            <p:ph type="title"/>
          </p:nvPr>
        </p:nvSpPr>
        <p:spPr>
          <a:xfrm>
            <a:off x="810000" y="447187"/>
            <a:ext cx="10571998" cy="1159939"/>
          </a:xfrm>
        </p:spPr>
        <p:txBody>
          <a:bodyPr/>
          <a:lstStyle/>
          <a:p>
            <a:r>
              <a:rPr lang="en-US" sz="4400" dirty="0">
                <a:latin typeface="Verdana" panose="020B0604030504040204" pitchFamily="34" charset="0"/>
                <a:ea typeface="Verdana" panose="020B0604030504040204" pitchFamily="34" charset="0"/>
                <a:sym typeface="Questrial"/>
              </a:rPr>
              <a:t>VISION ACCESSIBILITY FEATURES</a:t>
            </a:r>
            <a:endParaRPr lang="en-US" sz="4400" dirty="0">
              <a:latin typeface="Verdana" panose="020B0604030504040204" pitchFamily="34" charset="0"/>
              <a:ea typeface="Verdana" panose="020B0604030504040204" pitchFamily="34" charset="0"/>
            </a:endParaRPr>
          </a:p>
        </p:txBody>
      </p:sp>
      <p:sp>
        <p:nvSpPr>
          <p:cNvPr id="3" name="Text Placeholder 2">
            <a:extLst>
              <a:ext uri="{FF2B5EF4-FFF2-40B4-BE49-F238E27FC236}">
                <a16:creationId xmlns:a16="http://schemas.microsoft.com/office/drawing/2014/main" id="{454730BC-A9B8-4DE7-AA4B-5BF3F7C3024A}"/>
              </a:ext>
            </a:extLst>
          </p:cNvPr>
          <p:cNvSpPr>
            <a:spLocks noGrp="1"/>
          </p:cNvSpPr>
          <p:nvPr>
            <p:ph type="body" idx="1"/>
          </p:nvPr>
        </p:nvSpPr>
        <p:spPr>
          <a:xfrm>
            <a:off x="814728" y="2174875"/>
            <a:ext cx="10567270" cy="734580"/>
          </a:xfrm>
        </p:spPr>
        <p:txBody>
          <a:bodyPr/>
          <a:lstStyle/>
          <a:p>
            <a:r>
              <a:rPr lang="en-US" sz="3600" dirty="0">
                <a:latin typeface="Verdana" panose="020B0604030504040204" pitchFamily="34" charset="0"/>
                <a:ea typeface="Verdana" panose="020B0604030504040204" pitchFamily="34" charset="0"/>
              </a:rPr>
              <a:t>Vision Accessibility features include:</a:t>
            </a:r>
          </a:p>
        </p:txBody>
      </p:sp>
      <p:sp>
        <p:nvSpPr>
          <p:cNvPr id="4" name="Content Placeholder 3">
            <a:extLst>
              <a:ext uri="{FF2B5EF4-FFF2-40B4-BE49-F238E27FC236}">
                <a16:creationId xmlns:a16="http://schemas.microsoft.com/office/drawing/2014/main" id="{0B69176E-D861-44AB-8E42-031E48215127}"/>
              </a:ext>
            </a:extLst>
          </p:cNvPr>
          <p:cNvSpPr>
            <a:spLocks noGrp="1"/>
          </p:cNvSpPr>
          <p:nvPr>
            <p:ph sz="half" idx="2"/>
          </p:nvPr>
        </p:nvSpPr>
        <p:spPr>
          <a:xfrm>
            <a:off x="152399" y="3172690"/>
            <a:ext cx="6276109" cy="3685309"/>
          </a:xfrm>
        </p:spPr>
        <p:txBody>
          <a:bodyPr>
            <a:normAutofit/>
          </a:bodyPr>
          <a:lstStyle/>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Audio Descriptions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Dark Mode</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Dictation</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Display Accommodations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Font Adjustments</a:t>
            </a:r>
          </a:p>
          <a:p>
            <a:pPr>
              <a:buFont typeface="Arial" panose="020B0604020202020204" pitchFamily="34" charset="0"/>
              <a:buChar char="•"/>
            </a:pPr>
            <a:endParaRPr lang="en-US" sz="3600" dirty="0">
              <a:latin typeface="Verdana" panose="020B0604030504040204" pitchFamily="34" charset="0"/>
              <a:ea typeface="Verdana" panose="020B0604030504040204" pitchFamily="34" charset="0"/>
            </a:endParaRPr>
          </a:p>
        </p:txBody>
      </p:sp>
      <p:sp>
        <p:nvSpPr>
          <p:cNvPr id="6" name="Content Placeholder 5">
            <a:extLst>
              <a:ext uri="{FF2B5EF4-FFF2-40B4-BE49-F238E27FC236}">
                <a16:creationId xmlns:a16="http://schemas.microsoft.com/office/drawing/2014/main" id="{BCEA0DD3-630C-45ED-9024-1950CB2DCE92}"/>
              </a:ext>
            </a:extLst>
          </p:cNvPr>
          <p:cNvSpPr>
            <a:spLocks noGrp="1"/>
          </p:cNvSpPr>
          <p:nvPr>
            <p:ph sz="quarter" idx="4"/>
          </p:nvPr>
        </p:nvSpPr>
        <p:spPr>
          <a:xfrm>
            <a:off x="6262255" y="3172690"/>
            <a:ext cx="5777345" cy="3685310"/>
          </a:xfrm>
        </p:spPr>
        <p:txBody>
          <a:bodyPr>
            <a:normAutofit/>
          </a:bodyPr>
          <a:lstStyle/>
          <a:p>
            <a:pPr>
              <a:buFont typeface="Arial" panose="020B0604020202020204" pitchFamily="34" charset="0"/>
              <a:buChar char="•"/>
            </a:pPr>
            <a:r>
              <a:rPr lang="en-US" sz="3300" dirty="0">
                <a:latin typeface="Verdana" panose="020B0604030504040204" pitchFamily="34" charset="0"/>
                <a:ea typeface="Verdana" panose="020B0604030504040204" pitchFamily="34" charset="0"/>
              </a:rPr>
              <a:t>Magnifier</a:t>
            </a:r>
          </a:p>
          <a:p>
            <a:pPr>
              <a:buFont typeface="Arial" panose="020B0604020202020204" pitchFamily="34" charset="0"/>
              <a:buChar char="•"/>
            </a:pPr>
            <a:r>
              <a:rPr lang="en-US" sz="3300" dirty="0">
                <a:latin typeface="Verdana" panose="020B0604030504040204" pitchFamily="34" charset="0"/>
                <a:ea typeface="Verdana" panose="020B0604030504040204" pitchFamily="34" charset="0"/>
              </a:rPr>
              <a:t>Siri</a:t>
            </a:r>
          </a:p>
          <a:p>
            <a:pPr>
              <a:buFont typeface="Arial" panose="020B0604020202020204" pitchFamily="34" charset="0"/>
              <a:buChar char="•"/>
            </a:pPr>
            <a:r>
              <a:rPr lang="en-US" sz="3300" dirty="0">
                <a:latin typeface="Verdana" panose="020B0604030504040204" pitchFamily="34" charset="0"/>
                <a:ea typeface="Verdana" panose="020B0604030504040204" pitchFamily="34" charset="0"/>
              </a:rPr>
              <a:t>Speak Screen</a:t>
            </a:r>
          </a:p>
          <a:p>
            <a:pPr>
              <a:buFont typeface="Arial" panose="020B0604020202020204" pitchFamily="34" charset="0"/>
              <a:buChar char="•"/>
            </a:pPr>
            <a:r>
              <a:rPr lang="en-US" sz="3200" dirty="0" err="1">
                <a:latin typeface="Verdana" panose="020B0604030504040204" pitchFamily="34" charset="0"/>
                <a:ea typeface="Verdana" panose="020B0604030504040204" pitchFamily="34" charset="0"/>
              </a:rPr>
              <a:t>VoiceOver</a:t>
            </a:r>
            <a:endParaRPr lang="en-US" sz="3200" dirty="0">
              <a:latin typeface="Verdana" panose="020B0604030504040204" pitchFamily="34" charset="0"/>
              <a:ea typeface="Verdana" panose="020B0604030504040204" pitchFamily="34" charset="0"/>
            </a:endParaRP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Zoom</a:t>
            </a:r>
          </a:p>
          <a:p>
            <a:pPr>
              <a:buFont typeface="Arial" panose="020B0604020202020204" pitchFamily="34" charset="0"/>
              <a:buChar char="•"/>
            </a:pPr>
            <a:endParaRPr lang="en-US" sz="3300" dirty="0">
              <a:latin typeface="Verdana" panose="020B0604030504040204" pitchFamily="34" charset="0"/>
              <a:ea typeface="Verdana" panose="020B0604030504040204" pitchFamily="34" charset="0"/>
            </a:endParaRPr>
          </a:p>
        </p:txBody>
      </p:sp>
    </p:spTree>
    <p:custDataLst>
      <p:tags r:id="rId1"/>
    </p:custDataLst>
    <p:extLst>
      <p:ext uri="{BB962C8B-B14F-4D97-AF65-F5344CB8AC3E}">
        <p14:creationId xmlns:p14="http://schemas.microsoft.com/office/powerpoint/2010/main" val="174114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B7B0-A2F9-4A83-9DBC-0240099F5E4D}"/>
              </a:ext>
            </a:extLst>
          </p:cNvPr>
          <p:cNvSpPr>
            <a:spLocks noGrp="1"/>
          </p:cNvSpPr>
          <p:nvPr>
            <p:ph type="title"/>
          </p:nvPr>
        </p:nvSpPr>
        <p:spPr>
          <a:xfrm>
            <a:off x="810000" y="447187"/>
            <a:ext cx="10571998" cy="1116141"/>
          </a:xfrm>
        </p:spPr>
        <p:txBody>
          <a:bodyPr/>
          <a:lstStyle/>
          <a:p>
            <a:r>
              <a:rPr lang="en-US" sz="4400" dirty="0">
                <a:latin typeface="Verdana" panose="020B0604030504040204" pitchFamily="34" charset="0"/>
                <a:ea typeface="Verdana" panose="020B0604030504040204" pitchFamily="34" charset="0"/>
                <a:sym typeface="Questrial"/>
              </a:rPr>
              <a:t>VISION ACCESSIBILITY: </a:t>
            </a:r>
            <a:br>
              <a:rPr lang="en-US" sz="4400" dirty="0">
                <a:latin typeface="Verdana" panose="020B0604030504040204" pitchFamily="34" charset="0"/>
                <a:ea typeface="Verdana" panose="020B0604030504040204" pitchFamily="34" charset="0"/>
                <a:sym typeface="Questrial"/>
              </a:rPr>
            </a:br>
            <a:r>
              <a:rPr lang="en-US" sz="4400" dirty="0">
                <a:latin typeface="Verdana" panose="020B0604030504040204" pitchFamily="34" charset="0"/>
                <a:ea typeface="Verdana" panose="020B0604030504040204" pitchFamily="34" charset="0"/>
                <a:sym typeface="Questrial"/>
              </a:rPr>
              <a:t>SIRI</a:t>
            </a:r>
            <a:endParaRPr lang="en-US" sz="4400" dirty="0">
              <a:latin typeface="Verdana" panose="020B0604030504040204" pitchFamily="34" charset="0"/>
              <a:ea typeface="Verdana" panose="020B0604030504040204" pitchFamily="34" charset="0"/>
            </a:endParaRPr>
          </a:p>
        </p:txBody>
      </p:sp>
      <p:sp>
        <p:nvSpPr>
          <p:cNvPr id="4" name="Content Placeholder 3">
            <a:extLst>
              <a:ext uri="{FF2B5EF4-FFF2-40B4-BE49-F238E27FC236}">
                <a16:creationId xmlns:a16="http://schemas.microsoft.com/office/drawing/2014/main" id="{0B69176E-D861-44AB-8E42-031E48215127}"/>
              </a:ext>
            </a:extLst>
          </p:cNvPr>
          <p:cNvSpPr>
            <a:spLocks noGrp="1"/>
          </p:cNvSpPr>
          <p:nvPr>
            <p:ph sz="half" idx="2"/>
          </p:nvPr>
        </p:nvSpPr>
        <p:spPr>
          <a:xfrm>
            <a:off x="5560141" y="2035277"/>
            <a:ext cx="6518787" cy="4564427"/>
          </a:xfrm>
        </p:spPr>
        <p:txBody>
          <a:bodyPr>
            <a:noAutofit/>
          </a:bodyPr>
          <a:lstStyle/>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Virtual assistant</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Listens to requests and performs actions accordingly </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Understands context</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The more you use it, the better it understands your meaning</a:t>
            </a:r>
          </a:p>
        </p:txBody>
      </p:sp>
      <p:pic>
        <p:nvPicPr>
          <p:cNvPr id="2050" name="Picture 2" descr="Picture of Siri logo">
            <a:extLst>
              <a:ext uri="{FF2B5EF4-FFF2-40B4-BE49-F238E27FC236}">
                <a16:creationId xmlns:a16="http://schemas.microsoft.com/office/drawing/2014/main" id="{178B480C-4C0B-4C37-8C2B-9C440B973C4C}"/>
              </a:ext>
            </a:extLst>
          </p:cNvPr>
          <p:cNvPicPr>
            <a:picLocks noGrp="1" noChangeAspect="1" noChangeArrowheads="1"/>
          </p:cNvPicPr>
          <p:nvPr>
            <p:ph sz="half" idx="1"/>
          </p:nvPr>
        </p:nvPicPr>
        <p:blipFill>
          <a:blip r:embed="rId4"/>
          <a:srcRect/>
          <a:stretch/>
        </p:blipFill>
        <p:spPr bwMode="auto">
          <a:xfrm>
            <a:off x="245288" y="2816942"/>
            <a:ext cx="4942321" cy="328888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7160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B7B0-A2F9-4A83-9DBC-0240099F5E4D}"/>
              </a:ext>
            </a:extLst>
          </p:cNvPr>
          <p:cNvSpPr>
            <a:spLocks noGrp="1"/>
          </p:cNvSpPr>
          <p:nvPr>
            <p:ph type="title"/>
          </p:nvPr>
        </p:nvSpPr>
        <p:spPr>
          <a:xfrm>
            <a:off x="810000" y="447187"/>
            <a:ext cx="10571998" cy="1204631"/>
          </a:xfrm>
        </p:spPr>
        <p:txBody>
          <a:bodyPr/>
          <a:lstStyle/>
          <a:p>
            <a:r>
              <a:rPr lang="en-US" sz="4400" dirty="0">
                <a:latin typeface="Verdana" panose="020B0604030504040204" pitchFamily="34" charset="0"/>
                <a:ea typeface="Verdana" panose="020B0604030504040204" pitchFamily="34" charset="0"/>
                <a:sym typeface="Questrial"/>
              </a:rPr>
              <a:t>VISION ACCESSIBILITY: </a:t>
            </a:r>
            <a:br>
              <a:rPr lang="en-US" sz="4400" dirty="0">
                <a:latin typeface="Verdana" panose="020B0604030504040204" pitchFamily="34" charset="0"/>
                <a:ea typeface="Verdana" panose="020B0604030504040204" pitchFamily="34" charset="0"/>
                <a:sym typeface="Questrial"/>
              </a:rPr>
            </a:br>
            <a:r>
              <a:rPr lang="en-US" sz="4400" dirty="0">
                <a:latin typeface="Verdana" panose="020B0604030504040204" pitchFamily="34" charset="0"/>
                <a:ea typeface="Verdana" panose="020B0604030504040204" pitchFamily="34" charset="0"/>
                <a:sym typeface="Questrial"/>
              </a:rPr>
              <a:t>VOICEOVER</a:t>
            </a:r>
            <a:endParaRPr lang="en-US" sz="4400" dirty="0">
              <a:latin typeface="Verdana" panose="020B0604030504040204" pitchFamily="34" charset="0"/>
              <a:ea typeface="Verdana" panose="020B0604030504040204" pitchFamily="34" charset="0"/>
            </a:endParaRPr>
          </a:p>
        </p:txBody>
      </p:sp>
      <p:sp>
        <p:nvSpPr>
          <p:cNvPr id="4" name="Content Placeholder 3">
            <a:extLst>
              <a:ext uri="{FF2B5EF4-FFF2-40B4-BE49-F238E27FC236}">
                <a16:creationId xmlns:a16="http://schemas.microsoft.com/office/drawing/2014/main" id="{0B69176E-D861-44AB-8E42-031E48215127}"/>
              </a:ext>
            </a:extLst>
          </p:cNvPr>
          <p:cNvSpPr>
            <a:spLocks noGrp="1"/>
          </p:cNvSpPr>
          <p:nvPr>
            <p:ph sz="half" idx="2"/>
          </p:nvPr>
        </p:nvSpPr>
        <p:spPr>
          <a:xfrm>
            <a:off x="5294671" y="2713702"/>
            <a:ext cx="6897329" cy="3886001"/>
          </a:xfrm>
        </p:spPr>
        <p:txBody>
          <a:bodyPr>
            <a:normAutofit/>
          </a:bodyPr>
          <a:lstStyle/>
          <a:p>
            <a:pPr>
              <a:buFont typeface="Arial" panose="020B0604020202020204" pitchFamily="34" charset="0"/>
              <a:buChar char="•"/>
            </a:pPr>
            <a:r>
              <a:rPr lang="en-US" sz="3600" dirty="0">
                <a:latin typeface="Verdana" panose="020B0604030504040204" pitchFamily="34" charset="0"/>
                <a:ea typeface="Verdana" panose="020B0604030504040204" pitchFamily="34" charset="0"/>
              </a:rPr>
              <a:t>Navigate iPad using gestures or braille display</a:t>
            </a:r>
          </a:p>
          <a:p>
            <a:pPr>
              <a:buFont typeface="Arial" panose="020B0604020202020204" pitchFamily="34" charset="0"/>
              <a:buChar char="•"/>
            </a:pPr>
            <a:r>
              <a:rPr lang="en-US" sz="3600" dirty="0">
                <a:latin typeface="Verdana" panose="020B0604030504040204" pitchFamily="34" charset="0"/>
                <a:ea typeface="Verdana" panose="020B0604030504040204" pitchFamily="34" charset="0"/>
              </a:rPr>
              <a:t>Hear description of everything on screen</a:t>
            </a:r>
          </a:p>
          <a:p>
            <a:pPr>
              <a:buFont typeface="Arial" panose="020B0604020202020204" pitchFamily="34" charset="0"/>
              <a:buChar char="•"/>
            </a:pPr>
            <a:endParaRPr lang="en-US" sz="3600" dirty="0">
              <a:latin typeface="Verdana" panose="020B0604030504040204" pitchFamily="34" charset="0"/>
              <a:ea typeface="Verdana" panose="020B0604030504040204" pitchFamily="34" charset="0"/>
            </a:endParaRPr>
          </a:p>
        </p:txBody>
      </p:sp>
      <p:pic>
        <p:nvPicPr>
          <p:cNvPr id="2050" name="Picture 2" descr="Picture of VoiceOver logo">
            <a:extLst>
              <a:ext uri="{FF2B5EF4-FFF2-40B4-BE49-F238E27FC236}">
                <a16:creationId xmlns:a16="http://schemas.microsoft.com/office/drawing/2014/main" id="{178B480C-4C0B-4C37-8C2B-9C440B973C4C}"/>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570718" y="2352564"/>
            <a:ext cx="4247139" cy="42471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99157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B7B0-A2F9-4A83-9DBC-0240099F5E4D}"/>
              </a:ext>
            </a:extLst>
          </p:cNvPr>
          <p:cNvSpPr>
            <a:spLocks noGrp="1"/>
          </p:cNvSpPr>
          <p:nvPr>
            <p:ph type="title"/>
          </p:nvPr>
        </p:nvSpPr>
        <p:spPr/>
        <p:txBody>
          <a:bodyPr/>
          <a:lstStyle/>
          <a:p>
            <a:r>
              <a:rPr lang="en-US" sz="4400" dirty="0">
                <a:latin typeface="Verdana" panose="020B0604030504040204" pitchFamily="34" charset="0"/>
                <a:ea typeface="Verdana" panose="020B0604030504040204" pitchFamily="34" charset="0"/>
                <a:sym typeface="Questrial"/>
              </a:rPr>
              <a:t>VISION: VOICEOVER PRACTICE</a:t>
            </a:r>
            <a:endParaRPr lang="en-US" sz="4400" dirty="0">
              <a:latin typeface="Verdana" panose="020B0604030504040204" pitchFamily="34" charset="0"/>
              <a:ea typeface="Verdana" panose="020B0604030504040204" pitchFamily="34" charset="0"/>
            </a:endParaRPr>
          </a:p>
        </p:txBody>
      </p:sp>
      <p:sp>
        <p:nvSpPr>
          <p:cNvPr id="4" name="Content Placeholder 3">
            <a:extLst>
              <a:ext uri="{FF2B5EF4-FFF2-40B4-BE49-F238E27FC236}">
                <a16:creationId xmlns:a16="http://schemas.microsoft.com/office/drawing/2014/main" id="{0B69176E-D861-44AB-8E42-031E48215127}"/>
              </a:ext>
            </a:extLst>
          </p:cNvPr>
          <p:cNvSpPr>
            <a:spLocks noGrp="1"/>
          </p:cNvSpPr>
          <p:nvPr>
            <p:ph sz="half" idx="2"/>
          </p:nvPr>
        </p:nvSpPr>
        <p:spPr>
          <a:xfrm>
            <a:off x="5987845" y="2507226"/>
            <a:ext cx="6204155" cy="4350774"/>
          </a:xfrm>
        </p:spPr>
        <p:txBody>
          <a:bodyPr>
            <a:normAutofit lnSpcReduction="10000"/>
          </a:bodyPr>
          <a:lstStyle/>
          <a:p>
            <a:pPr marL="0" indent="0">
              <a:buNone/>
            </a:pPr>
            <a:r>
              <a:rPr lang="en-US" sz="3600" dirty="0">
                <a:latin typeface="Verdana" panose="020B0604030504040204" pitchFamily="34" charset="0"/>
                <a:ea typeface="Verdana" panose="020B0604030504040204" pitchFamily="34" charset="0"/>
              </a:rPr>
              <a:t>Practice </a:t>
            </a:r>
            <a:r>
              <a:rPr lang="en-US" sz="3600" dirty="0" err="1">
                <a:latin typeface="Verdana" panose="020B0604030504040204" pitchFamily="34" charset="0"/>
                <a:ea typeface="Verdana" panose="020B0604030504040204" pitchFamily="34" charset="0"/>
              </a:rPr>
              <a:t>VoiceOver</a:t>
            </a:r>
            <a:r>
              <a:rPr lang="en-US" sz="3600" dirty="0">
                <a:latin typeface="Verdana" panose="020B0604030504040204" pitchFamily="34" charset="0"/>
                <a:ea typeface="Verdana" panose="020B0604030504040204" pitchFamily="34" charset="0"/>
              </a:rPr>
              <a:t> Gestures: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Settings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Accessibility</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a:t>
            </a:r>
            <a:r>
              <a:rPr lang="en-US" sz="3200" dirty="0" err="1">
                <a:latin typeface="Verdana" panose="020B0604030504040204" pitchFamily="34" charset="0"/>
                <a:ea typeface="Verdana" panose="020B0604030504040204" pitchFamily="34" charset="0"/>
              </a:rPr>
              <a:t>VoiceOver</a:t>
            </a:r>
            <a:r>
              <a:rPr lang="en-US" sz="3200" dirty="0">
                <a:latin typeface="Verdana" panose="020B0604030504040204" pitchFamily="34" charset="0"/>
                <a:ea typeface="Verdana" panose="020B0604030504040204" pitchFamily="34" charset="0"/>
              </a:rPr>
              <a:t> </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Toggle </a:t>
            </a:r>
            <a:r>
              <a:rPr lang="en-US" sz="3200" dirty="0" err="1">
                <a:latin typeface="Verdana" panose="020B0604030504040204" pitchFamily="34" charset="0"/>
                <a:ea typeface="Verdana" panose="020B0604030504040204" pitchFamily="34" charset="0"/>
              </a:rPr>
              <a:t>VoiceOver</a:t>
            </a:r>
            <a:r>
              <a:rPr lang="en-US" sz="3200" dirty="0">
                <a:latin typeface="Verdana" panose="020B0604030504040204" pitchFamily="34" charset="0"/>
                <a:ea typeface="Verdana" panose="020B0604030504040204" pitchFamily="34" charset="0"/>
              </a:rPr>
              <a:t> to On</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Tap </a:t>
            </a:r>
            <a:r>
              <a:rPr lang="en-US" sz="3200" dirty="0" err="1">
                <a:latin typeface="Verdana" panose="020B0604030504040204" pitchFamily="34" charset="0"/>
                <a:ea typeface="Verdana" panose="020B0604030504040204" pitchFamily="34" charset="0"/>
              </a:rPr>
              <a:t>VoiceOver</a:t>
            </a:r>
            <a:r>
              <a:rPr lang="en-US" sz="3200" dirty="0">
                <a:latin typeface="Verdana" panose="020B0604030504040204" pitchFamily="34" charset="0"/>
                <a:ea typeface="Verdana" panose="020B0604030504040204" pitchFamily="34" charset="0"/>
              </a:rPr>
              <a:t> Practice</a:t>
            </a:r>
          </a:p>
          <a:p>
            <a:pPr>
              <a:buFont typeface="Arial" panose="020B0604020202020204" pitchFamily="34" charset="0"/>
              <a:buChar char="•"/>
            </a:pPr>
            <a:endParaRPr lang="en-US" sz="3600" dirty="0">
              <a:latin typeface="Verdana" panose="020B0604030504040204" pitchFamily="34" charset="0"/>
              <a:ea typeface="Verdana" panose="020B0604030504040204" pitchFamily="34" charset="0"/>
            </a:endParaRPr>
          </a:p>
        </p:txBody>
      </p:sp>
      <p:pic>
        <p:nvPicPr>
          <p:cNvPr id="6" name="Content Placeholder 2" descr="Picture of a cork board with the word Practice pinned to it">
            <a:extLst>
              <a:ext uri="{FF2B5EF4-FFF2-40B4-BE49-F238E27FC236}">
                <a16:creationId xmlns:a16="http://schemas.microsoft.com/office/drawing/2014/main" id="{EF3AF4F0-7A7D-413F-A807-4731C726621A}"/>
              </a:ext>
            </a:extLst>
          </p:cNvPr>
          <p:cNvPicPr>
            <a:picLocks noGrp="1" noChangeAspect="1"/>
          </p:cNvPicPr>
          <p:nvPr>
            <p:ph sz="half" idx="1"/>
          </p:nvPr>
        </p:nvPicPr>
        <p:blipFill>
          <a:blip r:embed="rId4"/>
          <a:srcRect/>
          <a:stretch/>
        </p:blipFill>
        <p:spPr>
          <a:xfrm>
            <a:off x="186357" y="2816942"/>
            <a:ext cx="5660911" cy="3184262"/>
          </a:xfrm>
          <a:prstGeom prst="rect">
            <a:avLst/>
          </a:prstGeom>
        </p:spPr>
      </p:pic>
    </p:spTree>
    <p:custDataLst>
      <p:tags r:id="rId1"/>
    </p:custDataLst>
    <p:extLst>
      <p:ext uri="{BB962C8B-B14F-4D97-AF65-F5344CB8AC3E}">
        <p14:creationId xmlns:p14="http://schemas.microsoft.com/office/powerpoint/2010/main" val="228001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B7B0-A2F9-4A83-9DBC-0240099F5E4D}"/>
              </a:ext>
            </a:extLst>
          </p:cNvPr>
          <p:cNvSpPr>
            <a:spLocks noGrp="1"/>
          </p:cNvSpPr>
          <p:nvPr>
            <p:ph type="title"/>
          </p:nvPr>
        </p:nvSpPr>
        <p:spPr>
          <a:xfrm>
            <a:off x="810000" y="447187"/>
            <a:ext cx="10571998" cy="1159939"/>
          </a:xfrm>
        </p:spPr>
        <p:txBody>
          <a:bodyPr/>
          <a:lstStyle/>
          <a:p>
            <a:r>
              <a:rPr lang="en-US" sz="4400" dirty="0">
                <a:latin typeface="Verdana" panose="020B0604030504040204" pitchFamily="34" charset="0"/>
                <a:ea typeface="Verdana" panose="020B0604030504040204" pitchFamily="34" charset="0"/>
                <a:sym typeface="Questrial"/>
              </a:rPr>
              <a:t>HEARING ACCESSIBILITY FEATURES</a:t>
            </a:r>
            <a:endParaRPr lang="en-US" sz="4400" dirty="0">
              <a:latin typeface="Verdana" panose="020B0604030504040204" pitchFamily="34" charset="0"/>
              <a:ea typeface="Verdana" panose="020B0604030504040204" pitchFamily="34" charset="0"/>
            </a:endParaRPr>
          </a:p>
        </p:txBody>
      </p:sp>
      <p:sp>
        <p:nvSpPr>
          <p:cNvPr id="3" name="Text Placeholder 2">
            <a:extLst>
              <a:ext uri="{FF2B5EF4-FFF2-40B4-BE49-F238E27FC236}">
                <a16:creationId xmlns:a16="http://schemas.microsoft.com/office/drawing/2014/main" id="{454730BC-A9B8-4DE7-AA4B-5BF3F7C3024A}"/>
              </a:ext>
            </a:extLst>
          </p:cNvPr>
          <p:cNvSpPr>
            <a:spLocks noGrp="1"/>
          </p:cNvSpPr>
          <p:nvPr>
            <p:ph type="body" idx="1"/>
          </p:nvPr>
        </p:nvSpPr>
        <p:spPr>
          <a:xfrm>
            <a:off x="814728" y="2174875"/>
            <a:ext cx="10567270" cy="907538"/>
          </a:xfrm>
        </p:spPr>
        <p:txBody>
          <a:bodyPr/>
          <a:lstStyle/>
          <a:p>
            <a:r>
              <a:rPr lang="en-US" sz="3600" dirty="0">
                <a:latin typeface="Verdana" panose="020B0604030504040204" pitchFamily="34" charset="0"/>
                <a:ea typeface="Verdana" panose="020B0604030504040204" pitchFamily="34" charset="0"/>
              </a:rPr>
              <a:t>Hearing Accessibility features include:</a:t>
            </a:r>
          </a:p>
        </p:txBody>
      </p:sp>
      <p:sp>
        <p:nvSpPr>
          <p:cNvPr id="4" name="Content Placeholder 3">
            <a:extLst>
              <a:ext uri="{FF2B5EF4-FFF2-40B4-BE49-F238E27FC236}">
                <a16:creationId xmlns:a16="http://schemas.microsoft.com/office/drawing/2014/main" id="{0B69176E-D861-44AB-8E42-031E48215127}"/>
              </a:ext>
            </a:extLst>
          </p:cNvPr>
          <p:cNvSpPr>
            <a:spLocks noGrp="1"/>
          </p:cNvSpPr>
          <p:nvPr>
            <p:ph sz="half" idx="2"/>
          </p:nvPr>
        </p:nvSpPr>
        <p:spPr>
          <a:xfrm>
            <a:off x="958645" y="3598606"/>
            <a:ext cx="5469863" cy="3259394"/>
          </a:xfrm>
        </p:spPr>
        <p:txBody>
          <a:bodyPr>
            <a:normAutofit/>
          </a:bodyPr>
          <a:lstStyle/>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Closed Captions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FaceTime</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iMessage</a:t>
            </a:r>
          </a:p>
        </p:txBody>
      </p:sp>
      <p:sp>
        <p:nvSpPr>
          <p:cNvPr id="6" name="Content Placeholder 5">
            <a:extLst>
              <a:ext uri="{FF2B5EF4-FFF2-40B4-BE49-F238E27FC236}">
                <a16:creationId xmlns:a16="http://schemas.microsoft.com/office/drawing/2014/main" id="{BCEA0DD3-630C-45ED-9024-1950CB2DCE92}"/>
              </a:ext>
            </a:extLst>
          </p:cNvPr>
          <p:cNvSpPr>
            <a:spLocks noGrp="1"/>
          </p:cNvSpPr>
          <p:nvPr>
            <p:ph sz="quarter" idx="4"/>
          </p:nvPr>
        </p:nvSpPr>
        <p:spPr>
          <a:xfrm>
            <a:off x="6096000" y="3598606"/>
            <a:ext cx="5137355" cy="3259394"/>
          </a:xfrm>
        </p:spPr>
        <p:txBody>
          <a:bodyPr>
            <a:normAutofit/>
          </a:bodyPr>
          <a:lstStyle/>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Live Listen</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Mono Audio</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Type to Siri</a:t>
            </a:r>
          </a:p>
        </p:txBody>
      </p:sp>
    </p:spTree>
    <p:custDataLst>
      <p:tags r:id="rId1"/>
    </p:custDataLst>
    <p:extLst>
      <p:ext uri="{BB962C8B-B14F-4D97-AF65-F5344CB8AC3E}">
        <p14:creationId xmlns:p14="http://schemas.microsoft.com/office/powerpoint/2010/main" val="42644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FC59-F9F2-4B83-A42D-4684D7B82ADB}"/>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sym typeface="Questrial"/>
              </a:rPr>
              <a:t>HEARING ACCESSIBILITY: </a:t>
            </a:r>
            <a:br>
              <a:rPr lang="en-US" dirty="0">
                <a:latin typeface="Verdana" panose="020B0604030504040204" pitchFamily="34" charset="0"/>
                <a:ea typeface="Verdana" panose="020B0604030504040204" pitchFamily="34" charset="0"/>
                <a:sym typeface="Questrial"/>
              </a:rPr>
            </a:br>
            <a:r>
              <a:rPr lang="en-US" dirty="0">
                <a:latin typeface="Verdana" panose="020B0604030504040204" pitchFamily="34" charset="0"/>
                <a:ea typeface="Verdana" panose="020B0604030504040204" pitchFamily="34" charset="0"/>
                <a:sym typeface="Questrial"/>
              </a:rPr>
              <a:t>LIVE LISTEN</a:t>
            </a:r>
            <a:endParaRPr lang="en-US" dirty="0"/>
          </a:p>
        </p:txBody>
      </p:sp>
      <p:sp>
        <p:nvSpPr>
          <p:cNvPr id="11" name="Content Placeholder 7">
            <a:extLst>
              <a:ext uri="{FF2B5EF4-FFF2-40B4-BE49-F238E27FC236}">
                <a16:creationId xmlns:a16="http://schemas.microsoft.com/office/drawing/2014/main" id="{C7EC4F39-6D59-476D-B24D-31399671ED6D}"/>
              </a:ext>
            </a:extLst>
          </p:cNvPr>
          <p:cNvSpPr>
            <a:spLocks noGrp="1"/>
          </p:cNvSpPr>
          <p:nvPr>
            <p:ph sz="quarter" idx="4"/>
          </p:nvPr>
        </p:nvSpPr>
        <p:spPr>
          <a:xfrm>
            <a:off x="4483510" y="2433484"/>
            <a:ext cx="7016475" cy="3805084"/>
          </a:xfrm>
        </p:spPr>
        <p:txBody>
          <a:bodyPr>
            <a:noAutofit/>
          </a:bodyPr>
          <a:lstStyle/>
          <a:p>
            <a:pPr marL="0" indent="0">
              <a:buNone/>
            </a:pPr>
            <a:r>
              <a:rPr lang="en-US" sz="3200" dirty="0">
                <a:latin typeface="Verdana" panose="020B0604030504040204" pitchFamily="34" charset="0"/>
                <a:ea typeface="Verdana" panose="020B0604030504040204" pitchFamily="34" charset="0"/>
              </a:rPr>
              <a:t>Live Listen turns your iPad into a remote microphone that sends sound to made-for-iPhone/iPad hearing aids and can help you hear a conversation in a noisy room or hear someone speaking across the room.</a:t>
            </a:r>
          </a:p>
        </p:txBody>
      </p:sp>
      <p:pic>
        <p:nvPicPr>
          <p:cNvPr id="2050" name="Picture 2" descr="Picture of iPad hearing device screen">
            <a:extLst>
              <a:ext uri="{FF2B5EF4-FFF2-40B4-BE49-F238E27FC236}">
                <a16:creationId xmlns:a16="http://schemas.microsoft.com/office/drawing/2014/main" id="{E9B1B764-AA12-4F69-8A35-12DCA87BFD0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19" r="51167"/>
          <a:stretch/>
        </p:blipFill>
        <p:spPr bwMode="auto">
          <a:xfrm>
            <a:off x="809625" y="2222499"/>
            <a:ext cx="2833227" cy="4574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78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FC59-F9F2-4B83-A42D-4684D7B82ADB}"/>
              </a:ext>
            </a:extLst>
          </p:cNvPr>
          <p:cNvSpPr>
            <a:spLocks noGrp="1"/>
          </p:cNvSpPr>
          <p:nvPr>
            <p:ph type="title"/>
          </p:nvPr>
        </p:nvSpPr>
        <p:spPr>
          <a:xfrm>
            <a:off x="810000" y="447187"/>
            <a:ext cx="10571998" cy="1101393"/>
          </a:xfrm>
        </p:spPr>
        <p:txBody>
          <a:bodyPr/>
          <a:lstStyle/>
          <a:p>
            <a:r>
              <a:rPr lang="en-US" dirty="0">
                <a:latin typeface="Verdana" panose="020B0604030504040204" pitchFamily="34" charset="0"/>
                <a:ea typeface="Verdana" panose="020B0604030504040204" pitchFamily="34" charset="0"/>
                <a:sym typeface="Questrial"/>
              </a:rPr>
              <a:t>HEARING ACCESSIBILITY: </a:t>
            </a:r>
            <a:br>
              <a:rPr lang="en-US" dirty="0">
                <a:latin typeface="Verdana" panose="020B0604030504040204" pitchFamily="34" charset="0"/>
                <a:ea typeface="Verdana" panose="020B0604030504040204" pitchFamily="34" charset="0"/>
                <a:sym typeface="Questrial"/>
              </a:rPr>
            </a:br>
            <a:r>
              <a:rPr lang="en-US" dirty="0">
                <a:latin typeface="Verdana" panose="020B0604030504040204" pitchFamily="34" charset="0"/>
                <a:ea typeface="Verdana" panose="020B0604030504040204" pitchFamily="34" charset="0"/>
              </a:rPr>
              <a:t>TYPE TO SIRI</a:t>
            </a:r>
            <a:endParaRPr lang="en-US" dirty="0"/>
          </a:p>
        </p:txBody>
      </p:sp>
      <p:sp>
        <p:nvSpPr>
          <p:cNvPr id="10" name="Content Placeholder 9">
            <a:extLst>
              <a:ext uri="{FF2B5EF4-FFF2-40B4-BE49-F238E27FC236}">
                <a16:creationId xmlns:a16="http://schemas.microsoft.com/office/drawing/2014/main" id="{48D4A0C5-8DC8-4F5F-8858-0B38D36C3489}"/>
              </a:ext>
            </a:extLst>
          </p:cNvPr>
          <p:cNvSpPr>
            <a:spLocks noGrp="1"/>
          </p:cNvSpPr>
          <p:nvPr>
            <p:ph sz="quarter" idx="4"/>
          </p:nvPr>
        </p:nvSpPr>
        <p:spPr>
          <a:xfrm>
            <a:off x="5958349" y="2418733"/>
            <a:ext cx="6233651" cy="4218039"/>
          </a:xfrm>
        </p:spPr>
        <p:txBody>
          <a:bodyPr>
            <a:noAutofit/>
          </a:bodyPr>
          <a:lstStyle/>
          <a:p>
            <a:pPr marL="0" indent="0">
              <a:buNone/>
            </a:pPr>
            <a:r>
              <a:rPr lang="en-US" sz="3200" dirty="0">
                <a:latin typeface="Verdana" panose="020B0604030504040204" pitchFamily="34" charset="0"/>
                <a:ea typeface="Verdana" panose="020B0604030504040204" pitchFamily="34" charset="0"/>
              </a:rPr>
              <a:t>Type to ‌Siri‌ is a function designed for those who are unable or have difficulty speaking‌. When enabled, the iPad Home button activates ‌Siri‌ and brings up the keyboard to type a command to ‌Siri‌.</a:t>
            </a:r>
          </a:p>
        </p:txBody>
      </p:sp>
      <p:pic>
        <p:nvPicPr>
          <p:cNvPr id="6" name="Picture 2" descr="Picture of Siri logo">
            <a:extLst>
              <a:ext uri="{FF2B5EF4-FFF2-40B4-BE49-F238E27FC236}">
                <a16:creationId xmlns:a16="http://schemas.microsoft.com/office/drawing/2014/main" id="{85A00576-A18D-44A4-8EC8-216F64B3507F}"/>
              </a:ext>
            </a:extLst>
          </p:cNvPr>
          <p:cNvPicPr>
            <a:picLocks noGrp="1" noChangeAspect="1" noChangeArrowheads="1"/>
          </p:cNvPicPr>
          <p:nvPr>
            <p:ph sz="half" idx="2"/>
          </p:nvPr>
        </p:nvPicPr>
        <p:blipFill>
          <a:blip r:embed="rId3"/>
          <a:srcRect/>
          <a:stretch/>
        </p:blipFill>
        <p:spPr bwMode="auto">
          <a:xfrm>
            <a:off x="501444" y="2869123"/>
            <a:ext cx="4984955" cy="33172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9164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QUOTABLE" val="vo18EZnq"/>
  <p:tag name="ARTICULATE_SLIDE_COUNT" val="2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2">
      <a:dk1>
        <a:sysClr val="windowText" lastClr="000000"/>
      </a:dk1>
      <a:lt1>
        <a:sysClr val="window" lastClr="FFFFFF"/>
      </a:lt1>
      <a:dk2>
        <a:srgbClr val="212121"/>
      </a:dk2>
      <a:lt2>
        <a:srgbClr val="636363"/>
      </a:lt2>
      <a:accent1>
        <a:srgbClr val="904B11"/>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15604</TotalTime>
  <Words>2099</Words>
  <Application>Microsoft Office PowerPoint</Application>
  <PresentationFormat>Widescreen</PresentationFormat>
  <Paragraphs>173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Questrial</vt:lpstr>
      <vt:lpstr>Verdana</vt:lpstr>
      <vt:lpstr>Wingdings 2</vt:lpstr>
      <vt:lpstr>Quotable</vt:lpstr>
      <vt:lpstr>APPLE iPAD ACCESSIBILITY FEATURE OVERVIEW</vt:lpstr>
      <vt:lpstr>LEARNING OBJECTIVES</vt:lpstr>
      <vt:lpstr>VISION ACCESSIBILITY FEATURES</vt:lpstr>
      <vt:lpstr>VISION ACCESSIBILITY:  SIRI</vt:lpstr>
      <vt:lpstr>VISION ACCESSIBILITY:  VOICEOVER</vt:lpstr>
      <vt:lpstr>VISION: VOICEOVER PRACTICE</vt:lpstr>
      <vt:lpstr>HEARING ACCESSIBILITY FEATURES</vt:lpstr>
      <vt:lpstr>HEARING ACCESSIBILITY:  LIVE LISTEN</vt:lpstr>
      <vt:lpstr>HEARING ACCESSIBILITY:  TYPE TO SIRI</vt:lpstr>
      <vt:lpstr>MOBILITY ACCESSIBILITY FEATURES</vt:lpstr>
      <vt:lpstr>MOBILITY: ASSISTIVE TOUCH</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 OPTIONS APP OVERVIEW</dc:title>
  <dc:creator>Diane Crum</dc:creator>
  <cp:lastModifiedBy>Hansen, Kevin@DOR</cp:lastModifiedBy>
  <cp:revision>233</cp:revision>
  <cp:lastPrinted>2018-07-30T05:43:03Z</cp:lastPrinted>
  <dcterms:created xsi:type="dcterms:W3CDTF">2018-07-19T17:09:47Z</dcterms:created>
  <dcterms:modified xsi:type="dcterms:W3CDTF">2020-06-26T14:50:26Z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8B2E5A84-084C-4A8D-BDB8-34BD0391C51A</vt:lpwstr>
  </property>
  <property fmtid="{D5CDD505-2E9C-101B-9397-08002B2CF9AE}" pid="3" name="ArticulatePath">
    <vt:lpwstr>Presentation1</vt:lpwstr>
  </property>
</Properties>
</file>