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1" r:id="rId18"/>
    <p:sldId id="269" r:id="rId19"/>
    <p:sldId id="270" r:id="rId20"/>
    <p:sldId id="272" r:id="rId21"/>
    <p:sldId id="273" r:id="rId22"/>
    <p:sldId id="274" r:id="rId23"/>
    <p:sldId id="275" r:id="rId24"/>
    <p:sldId id="279" r:id="rId25"/>
    <p:sldId id="276" r:id="rId26"/>
    <p:sldId id="278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EE735-A1B4-437F-9555-4BFE8BC0F886}" v="237" dt="2026-02-11T23:46:47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3" autoAdjust="0"/>
    <p:restoredTop sz="86405" autoAdjust="0"/>
  </p:normalViewPr>
  <p:slideViewPr>
    <p:cSldViewPr snapToGrid="0">
      <p:cViewPr varScale="1">
        <p:scale>
          <a:sx n="71" d="100"/>
          <a:sy n="71" d="100"/>
        </p:scale>
        <p:origin x="235" y="67"/>
      </p:cViewPr>
      <p:guideLst/>
    </p:cSldViewPr>
  </p:slideViewPr>
  <p:outlineViewPr>
    <p:cViewPr>
      <p:scale>
        <a:sx n="33" d="100"/>
        <a:sy n="33" d="100"/>
      </p:scale>
      <p:origin x="0" y="-475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ube, Matthew@DOR" userId="b92eeec8-f51c-4c8c-8991-412067e319b4" providerId="ADAL" clId="{93C4CEA1-B166-4FAD-B300-02F0FB94BF1C}"/>
    <pc:docChg chg="undo custSel addSld delSld modSld">
      <pc:chgData name="Berube, Matthew@DOR" userId="b92eeec8-f51c-4c8c-8991-412067e319b4" providerId="ADAL" clId="{93C4CEA1-B166-4FAD-B300-02F0FB94BF1C}" dt="2026-02-12T23:07:03.910" v="241" actId="1076"/>
      <pc:docMkLst>
        <pc:docMk/>
      </pc:docMkLst>
      <pc:sldChg chg="modSp mod">
        <pc:chgData name="Berube, Matthew@DOR" userId="b92eeec8-f51c-4c8c-8991-412067e319b4" providerId="ADAL" clId="{93C4CEA1-B166-4FAD-B300-02F0FB94BF1C}" dt="2026-02-12T22:40:06.301" v="225" actId="20577"/>
        <pc:sldMkLst>
          <pc:docMk/>
          <pc:sldMk cId="2062036489" sldId="259"/>
        </pc:sldMkLst>
        <pc:spChg chg="mod">
          <ac:chgData name="Berube, Matthew@DOR" userId="b92eeec8-f51c-4c8c-8991-412067e319b4" providerId="ADAL" clId="{93C4CEA1-B166-4FAD-B300-02F0FB94BF1C}" dt="2026-02-12T22:40:06.301" v="225" actId="20577"/>
          <ac:spMkLst>
            <pc:docMk/>
            <pc:sldMk cId="2062036489" sldId="259"/>
            <ac:spMk id="4" creationId="{9143F334-3257-198A-2DAA-940B3377F7A0}"/>
          </ac:spMkLst>
        </pc:spChg>
      </pc:sldChg>
      <pc:sldChg chg="modSp">
        <pc:chgData name="Berube, Matthew@DOR" userId="b92eeec8-f51c-4c8c-8991-412067e319b4" providerId="ADAL" clId="{93C4CEA1-B166-4FAD-B300-02F0FB94BF1C}" dt="2026-02-11T22:42:23" v="1" actId="6549"/>
        <pc:sldMkLst>
          <pc:docMk/>
          <pc:sldMk cId="2541814704" sldId="260"/>
        </pc:sldMkLst>
        <pc:spChg chg="mod">
          <ac:chgData name="Berube, Matthew@DOR" userId="b92eeec8-f51c-4c8c-8991-412067e319b4" providerId="ADAL" clId="{93C4CEA1-B166-4FAD-B300-02F0FB94BF1C}" dt="2026-02-11T22:42:23" v="1" actId="6549"/>
          <ac:spMkLst>
            <pc:docMk/>
            <pc:sldMk cId="2541814704" sldId="260"/>
            <ac:spMk id="2" creationId="{2C4E68B7-26D0-3F06-4ED0-79223C277634}"/>
          </ac:spMkLst>
        </pc:spChg>
      </pc:sldChg>
      <pc:sldChg chg="modSp">
        <pc:chgData name="Berube, Matthew@DOR" userId="b92eeec8-f51c-4c8c-8991-412067e319b4" providerId="ADAL" clId="{93C4CEA1-B166-4FAD-B300-02F0FB94BF1C}" dt="2026-02-11T22:45:38.724" v="14" actId="20577"/>
        <pc:sldMkLst>
          <pc:docMk/>
          <pc:sldMk cId="2869702041" sldId="261"/>
        </pc:sldMkLst>
        <pc:spChg chg="mod">
          <ac:chgData name="Berube, Matthew@DOR" userId="b92eeec8-f51c-4c8c-8991-412067e319b4" providerId="ADAL" clId="{93C4CEA1-B166-4FAD-B300-02F0FB94BF1C}" dt="2026-02-11T22:45:38.724" v="14" actId="20577"/>
          <ac:spMkLst>
            <pc:docMk/>
            <pc:sldMk cId="2869702041" sldId="261"/>
            <ac:spMk id="2" creationId="{A9DED1D5-0840-18C0-E949-68F6DDE944CA}"/>
          </ac:spMkLst>
        </pc:spChg>
      </pc:sldChg>
      <pc:sldChg chg="addSp delSp modSp mod">
        <pc:chgData name="Berube, Matthew@DOR" userId="b92eeec8-f51c-4c8c-8991-412067e319b4" providerId="ADAL" clId="{93C4CEA1-B166-4FAD-B300-02F0FB94BF1C}" dt="2026-02-11T23:46:47.270" v="222" actId="20577"/>
        <pc:sldMkLst>
          <pc:docMk/>
          <pc:sldMk cId="2697501480" sldId="262"/>
        </pc:sldMkLst>
        <pc:spChg chg="mod">
          <ac:chgData name="Berube, Matthew@DOR" userId="b92eeec8-f51c-4c8c-8991-412067e319b4" providerId="ADAL" clId="{93C4CEA1-B166-4FAD-B300-02F0FB94BF1C}" dt="2026-02-11T23:18:23.778" v="134" actId="1076"/>
          <ac:spMkLst>
            <pc:docMk/>
            <pc:sldMk cId="2697501480" sldId="262"/>
            <ac:spMk id="2" creationId="{32612F1E-7841-44CD-20DD-165029CEBD80}"/>
          </ac:spMkLst>
        </pc:spChg>
        <pc:spChg chg="mod">
          <ac:chgData name="Berube, Matthew@DOR" userId="b92eeec8-f51c-4c8c-8991-412067e319b4" providerId="ADAL" clId="{93C4CEA1-B166-4FAD-B300-02F0FB94BF1C}" dt="2026-02-11T22:46:18.512" v="20" actId="1076"/>
          <ac:spMkLst>
            <pc:docMk/>
            <pc:sldMk cId="2697501480" sldId="262"/>
            <ac:spMk id="3" creationId="{0AA8E7BE-1A80-F31C-0C7E-A0AAC731EB6E}"/>
          </ac:spMkLst>
        </pc:spChg>
        <pc:spChg chg="mod">
          <ac:chgData name="Berube, Matthew@DOR" userId="b92eeec8-f51c-4c8c-8991-412067e319b4" providerId="ADAL" clId="{93C4CEA1-B166-4FAD-B300-02F0FB94BF1C}" dt="2026-02-11T22:46:27.038" v="22" actId="1076"/>
          <ac:spMkLst>
            <pc:docMk/>
            <pc:sldMk cId="2697501480" sldId="262"/>
            <ac:spMk id="4" creationId="{8133AE42-53FB-D933-4275-94003FC90D9E}"/>
          </ac:spMkLst>
        </pc:spChg>
        <pc:spChg chg="mod">
          <ac:chgData name="Berube, Matthew@DOR" userId="b92eeec8-f51c-4c8c-8991-412067e319b4" providerId="ADAL" clId="{93C4CEA1-B166-4FAD-B300-02F0FB94BF1C}" dt="2026-02-11T23:20:46.422" v="180" actId="1076"/>
          <ac:spMkLst>
            <pc:docMk/>
            <pc:sldMk cId="2697501480" sldId="262"/>
            <ac:spMk id="5" creationId="{09D0E44F-C204-2965-8C56-2E575D5EBB01}"/>
          </ac:spMkLst>
        </pc:spChg>
        <pc:spChg chg="add del mod">
          <ac:chgData name="Berube, Matthew@DOR" userId="b92eeec8-f51c-4c8c-8991-412067e319b4" providerId="ADAL" clId="{93C4CEA1-B166-4FAD-B300-02F0FB94BF1C}" dt="2026-02-11T23:16:22.932" v="110" actId="478"/>
          <ac:spMkLst>
            <pc:docMk/>
            <pc:sldMk cId="2697501480" sldId="262"/>
            <ac:spMk id="9" creationId="{CDB8F1F6-4041-8917-3DFB-C13E71AF5893}"/>
          </ac:spMkLst>
        </pc:spChg>
        <pc:spChg chg="add mod">
          <ac:chgData name="Berube, Matthew@DOR" userId="b92eeec8-f51c-4c8c-8991-412067e319b4" providerId="ADAL" clId="{93C4CEA1-B166-4FAD-B300-02F0FB94BF1C}" dt="2026-02-11T23:46:47.270" v="222" actId="20577"/>
          <ac:spMkLst>
            <pc:docMk/>
            <pc:sldMk cId="2697501480" sldId="262"/>
            <ac:spMk id="10" creationId="{F9A7CBE5-74A8-B3F6-BD0D-DD67903DF8EF}"/>
          </ac:spMkLst>
        </pc:spChg>
        <pc:picChg chg="del">
          <ac:chgData name="Berube, Matthew@DOR" userId="b92eeec8-f51c-4c8c-8991-412067e319b4" providerId="ADAL" clId="{93C4CEA1-B166-4FAD-B300-02F0FB94BF1C}" dt="2026-02-11T22:45:16.333" v="3" actId="478"/>
          <ac:picMkLst>
            <pc:docMk/>
            <pc:sldMk cId="2697501480" sldId="262"/>
            <ac:picMk id="6" creationId="{D9E515CC-8518-417B-13BD-220F583DAF18}"/>
          </ac:picMkLst>
        </pc:picChg>
        <pc:picChg chg="del">
          <ac:chgData name="Berube, Matthew@DOR" userId="b92eeec8-f51c-4c8c-8991-412067e319b4" providerId="ADAL" clId="{93C4CEA1-B166-4FAD-B300-02F0FB94BF1C}" dt="2026-02-11T22:45:14.698" v="2" actId="478"/>
          <ac:picMkLst>
            <pc:docMk/>
            <pc:sldMk cId="2697501480" sldId="262"/>
            <ac:picMk id="7" creationId="{766D4EF1-DC38-2A92-2CA9-AF274E012BA2}"/>
          </ac:picMkLst>
        </pc:picChg>
      </pc:sldChg>
      <pc:sldChg chg="addSp delSp modSp mod">
        <pc:chgData name="Berube, Matthew@DOR" userId="b92eeec8-f51c-4c8c-8991-412067e319b4" providerId="ADAL" clId="{93C4CEA1-B166-4FAD-B300-02F0FB94BF1C}" dt="2026-02-11T23:21:44.817" v="221" actId="403"/>
        <pc:sldMkLst>
          <pc:docMk/>
          <pc:sldMk cId="2175666102" sldId="263"/>
        </pc:sldMkLst>
        <pc:spChg chg="mod">
          <ac:chgData name="Berube, Matthew@DOR" userId="b92eeec8-f51c-4c8c-8991-412067e319b4" providerId="ADAL" clId="{93C4CEA1-B166-4FAD-B300-02F0FB94BF1C}" dt="2026-02-11T23:19:22.066" v="156" actId="1076"/>
          <ac:spMkLst>
            <pc:docMk/>
            <pc:sldMk cId="2175666102" sldId="263"/>
            <ac:spMk id="2" creationId="{36102783-72CE-E873-B218-F62F4F012DE7}"/>
          </ac:spMkLst>
        </pc:spChg>
        <pc:spChg chg="mod">
          <ac:chgData name="Berube, Matthew@DOR" userId="b92eeec8-f51c-4c8c-8991-412067e319b4" providerId="ADAL" clId="{93C4CEA1-B166-4FAD-B300-02F0FB94BF1C}" dt="2026-02-11T22:51:06.739" v="99" actId="1076"/>
          <ac:spMkLst>
            <pc:docMk/>
            <pc:sldMk cId="2175666102" sldId="263"/>
            <ac:spMk id="3" creationId="{848DCDC2-6693-5FBE-1632-C90E0C28DF11}"/>
          </ac:spMkLst>
        </pc:spChg>
        <pc:spChg chg="mod">
          <ac:chgData name="Berube, Matthew@DOR" userId="b92eeec8-f51c-4c8c-8991-412067e319b4" providerId="ADAL" clId="{93C4CEA1-B166-4FAD-B300-02F0FB94BF1C}" dt="2026-02-11T22:50:52.172" v="97" actId="1076"/>
          <ac:spMkLst>
            <pc:docMk/>
            <pc:sldMk cId="2175666102" sldId="263"/>
            <ac:spMk id="4" creationId="{71637CC3-264F-FF5A-71A5-56114723BEFF}"/>
          </ac:spMkLst>
        </pc:spChg>
        <pc:spChg chg="mod">
          <ac:chgData name="Berube, Matthew@DOR" userId="b92eeec8-f51c-4c8c-8991-412067e319b4" providerId="ADAL" clId="{93C4CEA1-B166-4FAD-B300-02F0FB94BF1C}" dt="2026-02-11T23:21:44.817" v="221" actId="403"/>
          <ac:spMkLst>
            <pc:docMk/>
            <pc:sldMk cId="2175666102" sldId="263"/>
            <ac:spMk id="5" creationId="{46171FFB-1BD2-A483-C5A2-E9F0FF983BCE}"/>
          </ac:spMkLst>
        </pc:spChg>
        <pc:spChg chg="add del">
          <ac:chgData name="Berube, Matthew@DOR" userId="b92eeec8-f51c-4c8c-8991-412067e319b4" providerId="ADAL" clId="{93C4CEA1-B166-4FAD-B300-02F0FB94BF1C}" dt="2026-02-11T22:50:22.923" v="90" actId="22"/>
          <ac:spMkLst>
            <pc:docMk/>
            <pc:sldMk cId="2175666102" sldId="263"/>
            <ac:spMk id="7" creationId="{B588D269-1B0F-498A-5FCF-7A39C4136654}"/>
          </ac:spMkLst>
        </pc:spChg>
        <pc:spChg chg="add del mod">
          <ac:chgData name="Berube, Matthew@DOR" userId="b92eeec8-f51c-4c8c-8991-412067e319b4" providerId="ADAL" clId="{93C4CEA1-B166-4FAD-B300-02F0FB94BF1C}" dt="2026-02-11T23:18:29.915" v="135" actId="478"/>
          <ac:spMkLst>
            <pc:docMk/>
            <pc:sldMk cId="2175666102" sldId="263"/>
            <ac:spMk id="11" creationId="{3C69D908-CAE4-2790-62A8-6F5C5451508D}"/>
          </ac:spMkLst>
        </pc:spChg>
        <pc:spChg chg="add mod">
          <ac:chgData name="Berube, Matthew@DOR" userId="b92eeec8-f51c-4c8c-8991-412067e319b4" providerId="ADAL" clId="{93C4CEA1-B166-4FAD-B300-02F0FB94BF1C}" dt="2026-02-11T23:21:38.986" v="218" actId="255"/>
          <ac:spMkLst>
            <pc:docMk/>
            <pc:sldMk cId="2175666102" sldId="263"/>
            <ac:spMk id="12" creationId="{C68B79AD-9017-F696-2F26-36019E13835E}"/>
          </ac:spMkLst>
        </pc:spChg>
        <pc:picChg chg="del">
          <ac:chgData name="Berube, Matthew@DOR" userId="b92eeec8-f51c-4c8c-8991-412067e319b4" providerId="ADAL" clId="{93C4CEA1-B166-4FAD-B300-02F0FB94BF1C}" dt="2026-02-11T22:48:14.676" v="51" actId="478"/>
          <ac:picMkLst>
            <pc:docMk/>
            <pc:sldMk cId="2175666102" sldId="263"/>
            <ac:picMk id="8" creationId="{688086AF-5B73-D7F9-304D-D8A8491815F8}"/>
          </ac:picMkLst>
        </pc:picChg>
        <pc:picChg chg="del">
          <ac:chgData name="Berube, Matthew@DOR" userId="b92eeec8-f51c-4c8c-8991-412067e319b4" providerId="ADAL" clId="{93C4CEA1-B166-4FAD-B300-02F0FB94BF1C}" dt="2026-02-11T22:48:15.955" v="52" actId="478"/>
          <ac:picMkLst>
            <pc:docMk/>
            <pc:sldMk cId="2175666102" sldId="263"/>
            <ac:picMk id="9" creationId="{9BADC0C2-DF35-7A34-7802-E6A4EBEA54AA}"/>
          </ac:picMkLst>
        </pc:picChg>
      </pc:sldChg>
      <pc:sldChg chg="modSp mod">
        <pc:chgData name="Berube, Matthew@DOR" userId="b92eeec8-f51c-4c8c-8991-412067e319b4" providerId="ADAL" clId="{93C4CEA1-B166-4FAD-B300-02F0FB94BF1C}" dt="2026-02-12T22:12:44.970" v="223" actId="20577"/>
        <pc:sldMkLst>
          <pc:docMk/>
          <pc:sldMk cId="84779235" sldId="268"/>
        </pc:sldMkLst>
        <pc:spChg chg="mod">
          <ac:chgData name="Berube, Matthew@DOR" userId="b92eeec8-f51c-4c8c-8991-412067e319b4" providerId="ADAL" clId="{93C4CEA1-B166-4FAD-B300-02F0FB94BF1C}" dt="2026-02-12T22:12:44.970" v="223" actId="20577"/>
          <ac:spMkLst>
            <pc:docMk/>
            <pc:sldMk cId="84779235" sldId="268"/>
            <ac:spMk id="3" creationId="{10E9BFD8-A294-A188-D87B-432D928D1775}"/>
          </ac:spMkLst>
        </pc:spChg>
      </pc:sldChg>
      <pc:sldChg chg="modSp mod">
        <pc:chgData name="Berube, Matthew@DOR" userId="b92eeec8-f51c-4c8c-8991-412067e319b4" providerId="ADAL" clId="{93C4CEA1-B166-4FAD-B300-02F0FB94BF1C}" dt="2026-02-12T23:03:06.315" v="236" actId="1076"/>
        <pc:sldMkLst>
          <pc:docMk/>
          <pc:sldMk cId="1413974358" sldId="273"/>
        </pc:sldMkLst>
        <pc:spChg chg="mod">
          <ac:chgData name="Berube, Matthew@DOR" userId="b92eeec8-f51c-4c8c-8991-412067e319b4" providerId="ADAL" clId="{93C4CEA1-B166-4FAD-B300-02F0FB94BF1C}" dt="2026-02-12T23:03:06.315" v="236" actId="1076"/>
          <ac:spMkLst>
            <pc:docMk/>
            <pc:sldMk cId="1413974358" sldId="273"/>
            <ac:spMk id="4" creationId="{127D5E42-41C1-A0A7-04FC-FF60FA25AC84}"/>
          </ac:spMkLst>
        </pc:spChg>
      </pc:sldChg>
      <pc:sldChg chg="modSp mod">
        <pc:chgData name="Berube, Matthew@DOR" userId="b92eeec8-f51c-4c8c-8991-412067e319b4" providerId="ADAL" clId="{93C4CEA1-B166-4FAD-B300-02F0FB94BF1C}" dt="2026-02-12T23:07:03.910" v="241" actId="1076"/>
        <pc:sldMkLst>
          <pc:docMk/>
          <pc:sldMk cId="3404545701" sldId="275"/>
        </pc:sldMkLst>
        <pc:spChg chg="mod">
          <ac:chgData name="Berube, Matthew@DOR" userId="b92eeec8-f51c-4c8c-8991-412067e319b4" providerId="ADAL" clId="{93C4CEA1-B166-4FAD-B300-02F0FB94BF1C}" dt="2026-02-12T23:07:03.910" v="241" actId="1076"/>
          <ac:spMkLst>
            <pc:docMk/>
            <pc:sldMk cId="3404545701" sldId="275"/>
            <ac:spMk id="3" creationId="{8D43FBBA-A81D-35BD-9BD1-EBA705CAD168}"/>
          </ac:spMkLst>
        </pc:spChg>
      </pc:sldChg>
      <pc:sldChg chg="add del">
        <pc:chgData name="Berube, Matthew@DOR" userId="b92eeec8-f51c-4c8c-8991-412067e319b4" providerId="ADAL" clId="{93C4CEA1-B166-4FAD-B300-02F0FB94BF1C}" dt="2026-02-11T22:54:39.321" v="103"/>
        <pc:sldMkLst>
          <pc:docMk/>
          <pc:sldMk cId="1541756803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2FF44-65E0-F715-B84B-21BF4790E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395BB-BC8E-561A-6744-E79F15464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D17BC-AA70-A242-8276-56456491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24C72-39F1-28EC-9177-21E84A54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3A8DA-9ADC-0C65-BE53-62F1BD349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0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DC0F-0DBF-EE58-E5CF-B16FDD4BF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231A0-09DE-C15E-A297-23D72170C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3B07A-0884-BF39-5ECA-93DF997BC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5EB53-4156-8442-46E3-E3BAE8ACA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52343-6988-DB64-FB00-3D8D38CA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8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FF1381-85E1-844E-2A43-5712378B4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82ED0-776B-03A7-FDF0-BB4E6062C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D5DE-319A-CEED-120C-54301B055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CBC45-ECC7-FC1B-9746-F4D579A85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7332B-38BB-153A-70C1-BC78050C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6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64CF-A84C-E56B-17B8-4FA93B342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5A33D-0301-869C-F889-1966A002A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93841-171D-6985-E0A8-2FBD15E1F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F30F8-B494-9F51-22E6-138D99D6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B7F1C-2605-2881-8FDC-F7C7AEA2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9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E30D3-9850-ED28-E27B-5A6C308CE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8EA8C-B6E5-77CE-F55A-96681ACE7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02182-ED6A-4B20-DF08-8C7B0578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E9572-47F3-FF8C-EBE7-6451BD71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580E-FA72-13C5-7289-D9EF66FBD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CCFA-1B11-11D7-768E-C3A73F9E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3788-D467-BF09-692A-1586E9808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D3D3D-BE40-16E5-2717-D0D035EAE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F960D-3E96-7966-3CA4-FB2D8E6D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A55B7-8319-BDC6-ADC9-B10D942FA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925A42-F6DE-BDCB-6E8F-9EEA9459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9F257-FE06-E5CE-CC0D-7F6B2A73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8FE17-4686-EF24-33FD-0EDE679C9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13E7D-6448-D1DD-F7C0-FB10C510E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8EBC1-7B98-DEFB-D5B6-817DB10DF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F3AC4-A317-BE88-300B-045515984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54500-68D9-546D-CBB0-370D85A1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1DB32E-D966-850A-F98B-91442204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45AF3-0D69-A7D6-10FE-ADB37857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A666-80F9-3799-3299-2742ED06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8DBA3B-81B6-F4C0-01E6-CFC3F89F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5B6AD-928E-E1C9-8764-7AC5495C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99BC-6F65-8EE9-4A70-BF92FAA90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9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9D16C9-1503-2B54-48F9-B8E5F4BE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A0DB1-4DFB-7C0E-B437-B2F7FBEC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7C2F8-D970-EA1D-7D61-CBC63720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0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A963-BD55-3F02-D4DE-1B08E8713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9D338-4079-1CE3-8665-5ADE6B6F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D8CB3-339C-152D-294F-AFE32B218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993D7-EB0B-C438-0A2A-10078C17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13937-164D-5E90-BC36-DE99064D0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5A1A9-D924-615A-41FE-C0067824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92D0-1017-155B-F551-A413D6D1E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598ED-4058-AECC-970D-339B57801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99DD0-128C-7085-F27C-E25A979BC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3F5A1-1E0E-5827-5543-C2A7A61D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751C3-1563-D1BA-374A-35C81806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30BA5-72CC-D285-1E6B-A843C2E6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44B50-7E55-DD42-05E6-11A86FDF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39078-8006-5705-5B92-9E396C7A4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93F6B-797D-7C7C-C6E8-D22A24EB9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2F332-AEFB-479B-96DA-19FE6037D7E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5FD78-15CA-08AC-704F-00D3AFCEA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D82BE-BF6F-9F77-5F88-BCB1202EE4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TBIInformation.Information@dor.ca.gov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www.dor.ca.gov/Home/TBIProgramSites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r.ca.gov/Home/TBI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publicaccessstorage.blob.core.usgovcloudapi.net/publicsitefiles/DOR%20Documents/Advisory%20Committees/TBI/TBI%20Resources%20Directory.xlsx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exnermedical.osu.edu/neurological-institute/neuroscience-research-institute/research-centers/ohio-valley-center-for-brain-injury-prevention-and-rehabilitation/osu-tbi-id" TargetMode="External"/><Relationship Id="rId2" Type="http://schemas.openxmlformats.org/officeDocument/2006/relationships/hyperlink" Target="https://www.nashia.org/resources-list/cdxvc5lcq3q3ycesazm0wfyg9umxy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traumatic-brain-injury/index.Html" TargetMode="External"/><Relationship Id="rId2" Type="http://schemas.openxmlformats.org/officeDocument/2006/relationships/hyperlink" Target="https://biaus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sktc.org/tbi/factsheets/social-skills-after-traumatic-brain-injury" TargetMode="External"/><Relationship Id="rId5" Type="http://schemas.openxmlformats.org/officeDocument/2006/relationships/hyperlink" Target="https://msktc.org/tbi/factsheets/relationships-after-traumatic-brain-injury" TargetMode="External"/><Relationship Id="rId4" Type="http://schemas.openxmlformats.org/officeDocument/2006/relationships/hyperlink" Target="https://www.cdc.gov/traumatic-brain-injury/health-equity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2602-5585-5485-344B-2EC49268A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9031"/>
            <a:ext cx="9144000" cy="1187387"/>
          </a:xfrm>
        </p:spPr>
        <p:txBody>
          <a:bodyPr/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101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49076-4393-AC6A-7600-9D7194E4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5440" y="2705926"/>
            <a:ext cx="9144000" cy="39600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 Introduction to Traumatic Brain Injury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Presented by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The California Traumatic Brain Injury Advisory Board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 association with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The Brain Injury Survivors Committee</a:t>
            </a: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92;p14" descr="DOR Logo. Department of Rehabilitation. Employment, Independence, and Equality.">
            <a:extLst>
              <a:ext uri="{FF2B5EF4-FFF2-40B4-BE49-F238E27FC236}">
                <a16:creationId xmlns:a16="http://schemas.microsoft.com/office/drawing/2014/main" id="{88EA44CE-3E29-CA7F-0A0E-2A0A49BD21B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4191" y="5173627"/>
            <a:ext cx="1765051" cy="1492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884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8ED9-A2F0-8B7A-2BD5-DAD47EF68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24944" cy="914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Diagnosis</a:t>
            </a:r>
            <a:endParaRPr lang="en-US" sz="4400" dirty="0">
              <a:solidFill>
                <a:srgbClr val="0055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E86BA547-E8AF-2E23-7B53-0E235CC72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1" b="5541"/>
          <a:stretch/>
        </p:blipFill>
        <p:spPr>
          <a:xfrm>
            <a:off x="183492" y="1727924"/>
            <a:ext cx="3729747" cy="495634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7A69E-CA27-7247-83F2-6F9D7DE7C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3509" y="1870785"/>
            <a:ext cx="5987846" cy="409739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Diagnosis often includes:</a:t>
            </a:r>
          </a:p>
          <a:p>
            <a:pPr marL="546100" lvl="0" indent="-457200">
              <a:lnSpc>
                <a:spcPct val="150000"/>
              </a:lnSpc>
              <a:spcBef>
                <a:spcPts val="44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Neurological exams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imaging (CT or MRI)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 and emotional assessments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50000"/>
              </a:lnSpc>
              <a:spcBef>
                <a:spcPts val="440"/>
              </a:spcBef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Mild TBIs may not appear on scans, so symptom tracking is critical.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526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C830-A6CA-6674-49E5-7AE3778F7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90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Treatment and Recovery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5068E9-A21D-128E-ACAC-D534C3D72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0057" y="2064938"/>
            <a:ext cx="6016752" cy="462540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Rest and gradual return to activity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Physical, occupational, and speech therapy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 rehabilitation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Counseling and emotional support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Recovery varies widely by individual</a:t>
            </a:r>
          </a:p>
          <a:p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04B681A-B29C-C75A-88F4-6B53C22DD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500" y="2064938"/>
            <a:ext cx="5195252" cy="3477932"/>
          </a:xfrm>
        </p:spPr>
      </p:pic>
    </p:spTree>
    <p:extLst>
      <p:ext uri="{BB962C8B-B14F-4D97-AF65-F5344CB8AC3E}">
        <p14:creationId xmlns:p14="http://schemas.microsoft.com/office/powerpoint/2010/main" val="367726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1F302-6980-47F8-6D98-28176DAC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892"/>
            <a:ext cx="12192000" cy="96012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&amp; Substance Use: Key Facts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F53C8-847E-AA8E-8B55-F2074C18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7442" y="1421631"/>
            <a:ext cx="10261732" cy="465470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Many TBIs involve intoxication: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Up to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24–51%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of adolescents and adults were intoxicated at the time of injury.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High rates of prior substance use: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25%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of people hospitalized for TBI have a history of Substance Use Disorder.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Increased risk of repeat TBI: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Alcohol-related TBIs make individuals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4× more likely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to sustain another TBI.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Slower recovery: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 can delay healing and raise the risk of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seizures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Worsened symptoms: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 and other substances can intensify problems with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cognition, balance, impulsivity, and depression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.</a:t>
            </a:r>
          </a:p>
        </p:txBody>
      </p:sp>
      <p:pic>
        <p:nvPicPr>
          <p:cNvPr id="6" name="Content Placeholder 5" descr="Image of Alcohol in cup">
            <a:extLst>
              <a:ext uri="{FF2B5EF4-FFF2-40B4-BE49-F238E27FC236}">
                <a16:creationId xmlns:a16="http://schemas.microsoft.com/office/drawing/2014/main" id="{7C217679-DD75-EE0D-FDB8-EBDFE0713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9910" y="4047278"/>
            <a:ext cx="2222090" cy="2810722"/>
          </a:xfrm>
        </p:spPr>
      </p:pic>
    </p:spTree>
    <p:extLst>
      <p:ext uri="{BB962C8B-B14F-4D97-AF65-F5344CB8AC3E}">
        <p14:creationId xmlns:p14="http://schemas.microsoft.com/office/powerpoint/2010/main" val="1093369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F7E8-2DB1-3858-C501-76E17C449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Intimate Partner Violence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9BFD8-A294-A188-D87B-432D928D1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238" y="861698"/>
            <a:ext cx="6629400" cy="523430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Intimate partner violence is a common cause of TBI.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Victims of partner violence are less likely to report their TBIs than people who are injured in other ways. Male victims are even less likely than women to come forward.</a:t>
            </a:r>
          </a:p>
          <a:p>
            <a:pPr lvl="0" indent="-76200">
              <a:lnSpc>
                <a:spcPct val="110000"/>
              </a:lnSpc>
              <a:spcBef>
                <a:spcPts val="600"/>
              </a:spcBef>
              <a:buSzPts val="2400"/>
              <a:buNone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Survivors of TBIs caused by domestic violence are more likely to experience poorer overall health, including both physical and mental health challenges.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79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D8030-D797-6C53-3084-0B4F885FC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11135" cy="92839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Incarceration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5AD2C39-784B-03A7-3E54-E7E91C355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118" y="4554326"/>
            <a:ext cx="3064236" cy="204655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F9E63-9B74-9EE6-F443-3D0F7CBDD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9651" y="1105377"/>
            <a:ext cx="10392697" cy="592960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Research suggests almost half of people in correctional or detention facilities such as prisons and jails have a history of TBI.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a Virginia study, more than half of children in the juvenile justice system, followed over an 18-month period, screened positive for brain injury.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in correctional or detention facilities that have a history of TBI are much more likely than non-TBI survivors to present with the following: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-Mental health problems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-Substance use disorders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-Difficulty controlling anger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-Suicidal ideations or attempts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31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4646A-C539-2D4A-D2A9-7BCAA668D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AD494-B973-7591-66E6-46C37C36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Housing Instability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093C6-366E-C591-2EB1-B27FCED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106" y="1338759"/>
            <a:ext cx="6629400" cy="4180480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California has the highest rate of homeless individuals in the nation.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70% of homeless individuals with TBI experienced their first brain injury before they became homeless.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People who experience homelessness have a much greater risk for having a prior TBI and for experiencing an additional TBI.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69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FC88C-6654-86B7-5AAC-4CBD80B75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0815-AB44-BE82-1D0F-C0A46063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Health Disparities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28B7B-BA9A-AA02-4165-4F58DA567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648" y="619782"/>
            <a:ext cx="6810939" cy="6857998"/>
          </a:xfrm>
        </p:spPr>
        <p:txBody>
          <a:bodyPr>
            <a:norm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People in rural areas have greater risk of dying from brain injury: 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More time needed for emergency medical care to arrive and to deliver the patient to a trauma center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access to a Level 1 trauma center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Difficulty getting specialized care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Survivors with lower incomes or who are uninsured: 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likely to receive treatment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likely to receive inpatient services and rehabilitation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More likely to die in the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79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8961-A234-3000-4EA3-20CDA39F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603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Support Brain Injury Survivors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609C8-8104-2F7B-82E4-D0C45F252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7507" y="2038392"/>
            <a:ext cx="6558194" cy="27812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 patient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Offer help with daily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Encourage rest and self-care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Avoid overstimulation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Support emotional well-being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 mindful of differing communication styles</a:t>
            </a:r>
          </a:p>
          <a:p>
            <a:endParaRPr lang="en-US" dirty="0"/>
          </a:p>
        </p:txBody>
      </p:sp>
      <p:pic>
        <p:nvPicPr>
          <p:cNvPr id="6" name="Content Placeholder 5" descr="A doctor and an old person">
            <a:extLst>
              <a:ext uri="{FF2B5EF4-FFF2-40B4-BE49-F238E27FC236}">
                <a16:creationId xmlns:a16="http://schemas.microsoft.com/office/drawing/2014/main" id="{83E73F22-C5DF-514A-9426-F2DB48885B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539" y="1153667"/>
            <a:ext cx="4257326" cy="5089341"/>
          </a:xfrm>
        </p:spPr>
      </p:pic>
    </p:spTree>
    <p:extLst>
      <p:ext uri="{BB962C8B-B14F-4D97-AF65-F5344CB8AC3E}">
        <p14:creationId xmlns:p14="http://schemas.microsoft.com/office/powerpoint/2010/main" val="946524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015E9-DCC5-8266-522F-5616D13EB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F5FB4-D430-F816-083B-7DF2419DB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2568"/>
            <a:ext cx="12192000" cy="85603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Preventing TBIs</a:t>
            </a:r>
            <a:endParaRPr lang="en-US" sz="4400" b="1" dirty="0">
              <a:solidFill>
                <a:srgbClr val="0055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D5E42-41C1-A0A7-04FC-FF60FA25A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135" y="2428557"/>
            <a:ext cx="5554132" cy="20008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Wear seatbelts and helmets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Fall-proof homes and workplaces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Practice safe sports techniques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Encourage awareness and education</a:t>
            </a:r>
          </a:p>
          <a:p>
            <a:endParaRPr lang="en-US" dirty="0"/>
          </a:p>
        </p:txBody>
      </p:sp>
      <p:pic>
        <p:nvPicPr>
          <p:cNvPr id="6" name="Content Placeholder 5" descr="A person wearing a helmet and riding a bicycle&#10;&#10;">
            <a:extLst>
              <a:ext uri="{FF2B5EF4-FFF2-40B4-BE49-F238E27FC236}">
                <a16:creationId xmlns:a16="http://schemas.microsoft.com/office/drawing/2014/main" id="{CF710717-F071-03E5-6815-1241EE4B65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81948" y="1373123"/>
            <a:ext cx="4271917" cy="4486275"/>
          </a:xfrm>
        </p:spPr>
      </p:pic>
    </p:spTree>
    <p:extLst>
      <p:ext uri="{BB962C8B-B14F-4D97-AF65-F5344CB8AC3E}">
        <p14:creationId xmlns:p14="http://schemas.microsoft.com/office/powerpoint/2010/main" val="1413974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6BA7-4EA5-CC5C-3F25-461962BF8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9D5F7-369B-EB4B-D8C2-7ED093AA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Key Takeaways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E0EC71-62AC-EABE-F9BC-AFCD62C6D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409" y="2067622"/>
            <a:ext cx="2813304" cy="2722755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23FC1-9ABF-A89F-2273-85806532F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68588" y="2067622"/>
            <a:ext cx="2813304" cy="2680655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2E98BA-8E6C-E951-5A28-37F923096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6767" y="2084119"/>
            <a:ext cx="2813304" cy="2722754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5AE35-8C2D-C74B-CB59-C06705E4C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472974"/>
            <a:ext cx="2813304" cy="2722754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Recovery is unique for everyone.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Progress takes time.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B29A72C-1B81-DFD3-208C-1D16AEF2D28A}"/>
              </a:ext>
            </a:extLst>
          </p:cNvPr>
          <p:cNvSpPr txBox="1">
            <a:spLocks/>
          </p:cNvSpPr>
          <p:nvPr/>
        </p:nvSpPr>
        <p:spPr>
          <a:xfrm>
            <a:off x="4817379" y="2472973"/>
            <a:ext cx="2813304" cy="268065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Certain populations are at greater risk for TBI and poorer outcomes.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AD0DC4-9388-E831-0C28-297604B9C9A7}"/>
              </a:ext>
            </a:extLst>
          </p:cNvPr>
          <p:cNvSpPr txBox="1">
            <a:spLocks/>
          </p:cNvSpPr>
          <p:nvPr/>
        </p:nvSpPr>
        <p:spPr>
          <a:xfrm>
            <a:off x="8415558" y="2489469"/>
            <a:ext cx="2813304" cy="272275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30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Early diagnosis and consistent care are critical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21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F2659-0849-4EA3-3FA5-0663E39B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Overview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094F71-2F89-8860-1841-ACBBD6A69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218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27B46A-4005-6AF2-30F9-384D0E9B2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8020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2892E-EE1E-CC6F-CED7-584DAD748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822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A971E77-50F5-7AB2-1DC3-BECDF48476F5}"/>
              </a:ext>
            </a:extLst>
          </p:cNvPr>
          <p:cNvSpPr txBox="1">
            <a:spLocks/>
          </p:cNvSpPr>
          <p:nvPr/>
        </p:nvSpPr>
        <p:spPr>
          <a:xfrm>
            <a:off x="249631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81D24-81D0-F683-4FCD-66B9487B7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637" y="4746442"/>
            <a:ext cx="2362397" cy="90980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Introduce Public to TBI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D0CCF8A-A989-CEC6-308F-94ACA1FFCD71}"/>
              </a:ext>
            </a:extLst>
          </p:cNvPr>
          <p:cNvSpPr txBox="1">
            <a:spLocks/>
          </p:cNvSpPr>
          <p:nvPr/>
        </p:nvSpPr>
        <p:spPr>
          <a:xfrm>
            <a:off x="570433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B147D-F1DF-3E47-1F52-F10373E3AF43}"/>
              </a:ext>
            </a:extLst>
          </p:cNvPr>
          <p:cNvSpPr txBox="1">
            <a:spLocks/>
          </p:cNvSpPr>
          <p:nvPr/>
        </p:nvSpPr>
        <p:spPr>
          <a:xfrm>
            <a:off x="5000416" y="4751358"/>
            <a:ext cx="2172880" cy="899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lt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Increase Awareness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3A01F9B-551B-C061-6FAF-B5AB1F23F562}"/>
              </a:ext>
            </a:extLst>
          </p:cNvPr>
          <p:cNvSpPr txBox="1">
            <a:spLocks/>
          </p:cNvSpPr>
          <p:nvPr/>
        </p:nvSpPr>
        <p:spPr>
          <a:xfrm>
            <a:off x="891235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E11F430-B334-871C-8B14-75DE3EFB6A8B}"/>
              </a:ext>
            </a:extLst>
          </p:cNvPr>
          <p:cNvSpPr txBox="1">
            <a:spLocks/>
          </p:cNvSpPr>
          <p:nvPr/>
        </p:nvSpPr>
        <p:spPr>
          <a:xfrm>
            <a:off x="8200521" y="4596254"/>
            <a:ext cx="2188710" cy="12101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Provide Community Resources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562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C7DD-DA8B-0087-A0B3-50F238DD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25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Department of Rehabilitation Serves TBI-impacted Californians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3FBBA-A81D-35BD-9BD1-EBA705CAD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262" y="1524000"/>
            <a:ext cx="9207476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Direct Support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State-funded TBI Program Sites providing services and resources to individuals living with TBI.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Services include: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Enhanced Information and Assistance​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Community Navigation​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Person Centered Case Coordination​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Community Reintegration​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Supported Living​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Vocational Supportive Services​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Public and professional education services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 information on partnering with the TBI program or becoming a TBI program site, please email at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TBI Information email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45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EA40-717F-BB27-03BF-2A30E371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1061883"/>
            <a:ext cx="3569110" cy="9046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Program Sites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201FF-A67F-485F-27CF-D17E35C31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9235" y="2323505"/>
            <a:ext cx="3758228" cy="221099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en-US" sz="2400" u="sng" dirty="0">
                <a:solidFill>
                  <a:schemeClr val="hlink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2"/>
              </a:rPr>
              <a:t>DOR TBI Program Sites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00000"/>
              </a:lnSpc>
              <a:buSzPts val="2400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sites are subject to change. </a:t>
            </a:r>
          </a:p>
          <a:p>
            <a:pPr lvl="0">
              <a:lnSpc>
                <a:spcPct val="100000"/>
              </a:lnSpc>
              <a:buSzPts val="2400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Please confirm with the site before referring.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5" descr="Table of TBI Program Sites">
            <a:extLst>
              <a:ext uri="{FF2B5EF4-FFF2-40B4-BE49-F238E27FC236}">
                <a16:creationId xmlns:a16="http://schemas.microsoft.com/office/drawing/2014/main" id="{06219059-647B-C3D4-006F-8F00C3652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373" y="220002"/>
            <a:ext cx="7581446" cy="6417996"/>
          </a:xfrm>
        </p:spPr>
      </p:pic>
    </p:spTree>
    <p:extLst>
      <p:ext uri="{BB962C8B-B14F-4D97-AF65-F5344CB8AC3E}">
        <p14:creationId xmlns:p14="http://schemas.microsoft.com/office/powerpoint/2010/main" val="3128065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086BC-6E88-2C6D-6161-5784141A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953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Resources Directory</a:t>
            </a:r>
          </a:p>
        </p:txBody>
      </p:sp>
      <p:pic>
        <p:nvPicPr>
          <p:cNvPr id="6" name="Content Placeholder 5" descr="Screenshot of the Graphical user interface for the TBI page on the DOR website&#10;&#10;">
            <a:extLst>
              <a:ext uri="{FF2B5EF4-FFF2-40B4-BE49-F238E27FC236}">
                <a16:creationId xmlns:a16="http://schemas.microsoft.com/office/drawing/2014/main" id="{764A2465-5614-F839-B4DA-C89206BD4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851" y="958241"/>
            <a:ext cx="7490297" cy="466434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2C63C-7D17-1BE9-7845-90DB69B3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199" y="5815711"/>
            <a:ext cx="10515600" cy="859536"/>
          </a:xfrm>
        </p:spPr>
        <p:txBody>
          <a:bodyPr>
            <a:normAutofit fontScale="92500" lnSpcReduction="2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File available on the </a:t>
            </a:r>
            <a:r>
              <a:rPr lang="en-US" sz="2600" u="sng" dirty="0">
                <a:solidFill>
                  <a:schemeClr val="hlink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3"/>
              </a:rPr>
              <a:t>DOR TBI</a:t>
            </a:r>
            <a:r>
              <a:rPr lang="en-US" sz="26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website.</a:t>
            </a:r>
          </a:p>
          <a:p>
            <a:pPr lvl="0" algn="ctr">
              <a:lnSpc>
                <a:spcPct val="100000"/>
              </a:lnSpc>
            </a:pPr>
            <a:r>
              <a:rPr lang="en-US" sz="2600" u="sng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Download TBI Resources Directory</a:t>
            </a:r>
            <a:endParaRPr lang="en-US" sz="2600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FEAED89-5449-7136-D74F-3A9A6E9DB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99832" y="4919471"/>
            <a:ext cx="1581911" cy="3105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62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66108-FBFE-EBB8-CA4A-1E4862D0F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32F6-EC20-E537-0D01-D2F9B7BF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Suggested Screening Tools for TBI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A854-4658-3F16-6A2A-215A70093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4104" y="2395727"/>
            <a:ext cx="6629400" cy="3346705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NASHIA The HELPS Brain Injury Screening Tool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Ohio State TBI Identification Method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38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3FB6-6080-D220-D8D1-653D10D1A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F125E-45B1-3DBF-C9EE-80CEF8849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777" y="1805961"/>
            <a:ext cx="8502445" cy="4351338"/>
          </a:xfrm>
        </p:spPr>
        <p:txBody>
          <a:bodyPr>
            <a:normAutofit/>
          </a:bodyPr>
          <a:lstStyle/>
          <a:p>
            <a:pPr lvl="0" indent="-264795">
              <a:lnSpc>
                <a:spcPct val="150000"/>
              </a:lnSpc>
              <a:spcBef>
                <a:spcPts val="0"/>
              </a:spcBef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BIAA Brain Injury Association of America 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CDC: Traumatic Brain Injury &amp; Concussion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CDC: Health Disparities in TBI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Couples’ Relationships After Traumatic Brain Injury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Skills After Traumatic Brain Injury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E1EB52-E26E-B2B3-2ECA-91E9B97F1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846320" cy="6858000"/>
          </a:xfrm>
          <a:prstGeom prst="rect">
            <a:avLst/>
          </a:prstGeom>
          <a:solidFill>
            <a:srgbClr val="0055A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A2F69F-04AD-BCFD-B627-26A7E2CC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890" y="1897062"/>
            <a:ext cx="4064540" cy="306387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Brain Injury Awareness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D6AE6-BC20-DED1-A060-7B3F9AD81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772" y="1003012"/>
            <a:ext cx="6371338" cy="4851974"/>
          </a:xfrm>
        </p:spPr>
        <p:txBody>
          <a:bodyPr>
            <a:normAutofit/>
          </a:bodyPr>
          <a:lstStyle/>
          <a:p>
            <a:r>
              <a:rPr lang="en-US" sz="2400" dirty="0"/>
              <a:t>Major cause of death and disability</a:t>
            </a:r>
          </a:p>
          <a:p>
            <a:endParaRPr lang="en-US" sz="2400" dirty="0"/>
          </a:p>
          <a:p>
            <a:r>
              <a:rPr lang="en-US" sz="2400" dirty="0"/>
              <a:t>Short and long-term chronic health concerns</a:t>
            </a:r>
          </a:p>
          <a:p>
            <a:endParaRPr lang="en-US" sz="2400" dirty="0"/>
          </a:p>
          <a:p>
            <a:r>
              <a:rPr lang="en-US" sz="2400" dirty="0"/>
              <a:t>Frequently underdiagnosed</a:t>
            </a:r>
          </a:p>
          <a:p>
            <a:endParaRPr lang="en-US" sz="2400" dirty="0"/>
          </a:p>
          <a:p>
            <a:r>
              <a:rPr lang="en-US" sz="2400" dirty="0"/>
              <a:t>Growing public health concern</a:t>
            </a:r>
          </a:p>
          <a:p>
            <a:endParaRPr lang="en-US" sz="2400" dirty="0"/>
          </a:p>
          <a:p>
            <a:r>
              <a:rPr lang="en-US" sz="2400" dirty="0"/>
              <a:t>Over 200,000 TBI-related emergency department visits and hospitalizations each year in California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8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5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DB63E-DB55-6342-A8A8-3261597E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95"/>
            <a:ext cx="10515600" cy="84188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Brain Injury?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0F946-F87F-DBD1-21BF-95744C7C2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94001"/>
            <a:ext cx="10515600" cy="1924685"/>
          </a:xfrm>
          <a:solidFill>
            <a:schemeClr val="bg1"/>
          </a:solidFill>
          <a:ln>
            <a:noFill/>
          </a:ln>
        </p:spPr>
        <p:txBody>
          <a:bodyPr>
            <a:normAutofit fontScale="85000" lnSpcReduction="10000"/>
          </a:bodyPr>
          <a:lstStyle/>
          <a:p>
            <a:pPr marL="0" lvl="0" indent="0" algn="ctr">
              <a:spcBef>
                <a:spcPts val="0"/>
              </a:spcBef>
              <a:buNone/>
            </a:pPr>
            <a:endParaRPr lang="en-US" sz="3200" b="1" dirty="0">
              <a:solidFill>
                <a:srgbClr val="0055A5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Acquired (ABI)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200"/>
            </a:pPr>
            <a:r>
              <a:rPr lang="en-US" sz="31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Any brain injury that occurs after birth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200"/>
            </a:pPr>
            <a:r>
              <a:rPr lang="en-US" sz="31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Caused by internal trauma (non TBI) and external trauma (TBI)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3F334-3257-198A-2DAA-940B3377F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963924"/>
            <a:ext cx="10515600" cy="234562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lv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Traumatic (TBI)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Occurs when an external force causes damage to the brain 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Can range from mild (like a concussion) to severe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Can affect physical, cognitive, emotional, and </a:t>
            </a:r>
            <a:r>
              <a:rPr lang="en-US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behavioral functions</a:t>
            </a: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AD70EE5-7CBE-37D2-9F19-A6EC7CD2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9562" y="3127249"/>
            <a:ext cx="912876" cy="836676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3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100299-6DAA-F2D2-3EC2-EB815F1F7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9008" y="0"/>
            <a:ext cx="6412992" cy="6858000"/>
          </a:xfrm>
          <a:prstGeom prst="rect">
            <a:avLst/>
          </a:prstGeom>
          <a:solidFill>
            <a:srgbClr val="0055A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4E68B7-26D0-3F06-4ED0-79223C277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768" y="2614549"/>
            <a:ext cx="399897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ABI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4676D-4C80-EE21-6CB5-620A8458A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504" y="1253331"/>
            <a:ext cx="4191000" cy="435133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Stroke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Anoxia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 tumor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Poisoning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81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D1D5-0840-18C0-E949-68F6DDE9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Injury Symptoms (1 of 3)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2398E-7226-3E9E-5C72-3FD45C595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207" y="1690689"/>
            <a:ext cx="10808011" cy="420866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Brain injury symptoms can vary based on the individual and the severity of their injury.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person may not recognize or admit they are having problems.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person may not understand how symptoms affect their daily lives.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Brain injuries can affect multiple aspects of a person’s life.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155;p21">
            <a:extLst>
              <a:ext uri="{FF2B5EF4-FFF2-40B4-BE49-F238E27FC236}">
                <a16:creationId xmlns:a16="http://schemas.microsoft.com/office/drawing/2014/main" id="{B7C4915E-F642-682C-14D2-212BAE1FF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35613" y="4326194"/>
            <a:ext cx="2353262" cy="2386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70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12F1E-7841-44CD-20DD-165029CEB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165" y="601856"/>
            <a:ext cx="8359670" cy="965190"/>
          </a:xfrm>
        </p:spPr>
        <p:txBody>
          <a:bodyPr>
            <a:noAutofit/>
          </a:bodyPr>
          <a:lstStyle/>
          <a:p>
            <a:pPr rtl="0" eaLnBrk="1" latinLnBrk="0" hangingPunct="1"/>
            <a:r>
              <a:rPr lang="en-US" b="1" i="0" kern="1200" baseline="0" dirty="0">
                <a:solidFill>
                  <a:srgbClr val="0055A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Brain Injury Symptoms (2 of 3)</a:t>
            </a:r>
            <a:endParaRPr lang="en-US" dirty="0">
              <a:solidFill>
                <a:srgbClr val="0055A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8E7BE-1A80-F31C-0C7E-A0AAC731E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595" y="2754913"/>
            <a:ext cx="4376350" cy="3501231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Balance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Dizziness and Vertigo 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Fatigue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Headaches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Vision 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Light and Sound Sensitivity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D0E44F-C204-2965-8C56-2E575D5EBB01}"/>
              </a:ext>
            </a:extLst>
          </p:cNvPr>
          <p:cNvSpPr txBox="1">
            <a:spLocks/>
          </p:cNvSpPr>
          <p:nvPr/>
        </p:nvSpPr>
        <p:spPr>
          <a:xfrm>
            <a:off x="6501645" y="2018251"/>
            <a:ext cx="2513264" cy="736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</a:t>
            </a:r>
            <a:endParaRPr lang="en-US" sz="4000" b="1" dirty="0">
              <a:solidFill>
                <a:srgbClr val="0055A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3AE42-53FB-D933-4275-94003FC90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754269"/>
            <a:ext cx="4615250" cy="3501231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Confusion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Easily Overwhelmed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Decision Making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Motivation and Initiative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Concentration and Memory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Difficulty Sustaining Attention</a:t>
            </a:r>
          </a:p>
          <a:p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A7CBE5-74A8-B3F6-BD0D-DD67903DF8EF}"/>
              </a:ext>
            </a:extLst>
          </p:cNvPr>
          <p:cNvSpPr txBox="1">
            <a:spLocks/>
          </p:cNvSpPr>
          <p:nvPr/>
        </p:nvSpPr>
        <p:spPr>
          <a:xfrm>
            <a:off x="920219" y="2018251"/>
            <a:ext cx="2513264" cy="736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  <a:t>Physical</a:t>
            </a:r>
          </a:p>
        </p:txBody>
      </p:sp>
    </p:spTree>
    <p:extLst>
      <p:ext uri="{BB962C8B-B14F-4D97-AF65-F5344CB8AC3E}">
        <p14:creationId xmlns:p14="http://schemas.microsoft.com/office/powerpoint/2010/main" val="269750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F8943-587E-B3EE-8EFE-9E29A873A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02783-72CE-E873-B218-F62F4F01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782" y="621575"/>
            <a:ext cx="8315075" cy="905606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900" b="1" i="0" kern="1200" baseline="0" dirty="0">
                <a:solidFill>
                  <a:srgbClr val="0055A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Brain Injury Symptoms (3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CDC2-6693-5FBE-1632-C90E0C28D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6699" y="2271478"/>
            <a:ext cx="7030995" cy="3962208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Anhedonia (apathy)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Anxiety or nervousness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Angered easily, irritable, mood swings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Sadness, depression, increased risk for suicide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Lack of motivation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Flooding (easily overwhelmed)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Social isolation, sensitive to criticism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37CC3-264F-FF5A-71A5-56114723B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00171" y="2271478"/>
            <a:ext cx="4990072" cy="4351338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Insomnia: Difficulty falling asleep or staying asleep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Obstructive sleep apnea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Sleeping less than usual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Sleeping more than usual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Vivid dreams or nightmares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171FFB-1BD2-A483-C5A2-E9F0FF983BCE}"/>
              </a:ext>
            </a:extLst>
          </p:cNvPr>
          <p:cNvSpPr txBox="1">
            <a:spLocks/>
          </p:cNvSpPr>
          <p:nvPr/>
        </p:nvSpPr>
        <p:spPr>
          <a:xfrm>
            <a:off x="7865124" y="1527181"/>
            <a:ext cx="2130083" cy="938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</a:t>
            </a:r>
            <a:endParaRPr lang="en-US" sz="40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68B79AD-9017-F696-2F26-36019E13835E}"/>
              </a:ext>
            </a:extLst>
          </p:cNvPr>
          <p:cNvSpPr txBox="1">
            <a:spLocks/>
          </p:cNvSpPr>
          <p:nvPr/>
        </p:nvSpPr>
        <p:spPr>
          <a:xfrm>
            <a:off x="703018" y="1548291"/>
            <a:ext cx="2987549" cy="938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Emotional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7566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DF93A-4DF7-DC70-743D-D43469FE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8473"/>
            <a:ext cx="10518776" cy="63093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Injury Survivors Speak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A7DEB-188D-7C78-BF4E-780C26289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6324" y="1397699"/>
            <a:ext cx="6457124" cy="487362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“The E.R. said I was ‘fine’, that I ‘just’ had a concussion and should rest for the day.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 couldn’t remember how to drive; how old my kids were or where I lived. It’s like someone had taken out a big chunk of my brain, but I knew my name and birthday and that’s all it took to decide I was ‘fine.’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day ruined my life, and no one seemed to think it was a big deal.”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-TBI survivor</a:t>
            </a:r>
          </a:p>
          <a:p>
            <a:endParaRPr lang="en-US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B36D0D90-31E6-3BAE-5588-9755063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64" b="9864"/>
          <a:stretch>
            <a:fillRect/>
          </a:stretch>
        </p:blipFill>
        <p:spPr>
          <a:xfrm>
            <a:off x="7296912" y="1068515"/>
            <a:ext cx="4592004" cy="4873625"/>
          </a:xfrm>
        </p:spPr>
      </p:pic>
    </p:spTree>
    <p:extLst>
      <p:ext uri="{BB962C8B-B14F-4D97-AF65-F5344CB8AC3E}">
        <p14:creationId xmlns:p14="http://schemas.microsoft.com/office/powerpoint/2010/main" val="225784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dbfaf865-e56e-4857-a81d-ecb252d13756" xsi:nil="true"/>
    <_ip_UnifiedCompliancePolicyProperties xmlns="http://schemas.microsoft.com/sharepoint/v3" xsi:nil="true"/>
    <Notes xmlns="d81cb60f-af67-475a-b8bc-990750b32052" xsi:nil="true"/>
    <lcf76f155ced4ddcb4097134ff3c332f xmlns="d81cb60f-af67-475a-b8bc-990750b3205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2F1AF6B474A549B0F8E23E535A07EA" ma:contentTypeVersion="19" ma:contentTypeDescription="Create a new document." ma:contentTypeScope="" ma:versionID="2e0817502a855c6e844712bab38d7cbd">
  <xsd:schema xmlns:xsd="http://www.w3.org/2001/XMLSchema" xmlns:xs="http://www.w3.org/2001/XMLSchema" xmlns:p="http://schemas.microsoft.com/office/2006/metadata/properties" xmlns:ns1="http://schemas.microsoft.com/sharepoint/v3" xmlns:ns2="d81cb60f-af67-475a-b8bc-990750b32052" xmlns:ns3="dbfaf865-e56e-4857-a81d-ecb252d13756" targetNamespace="http://schemas.microsoft.com/office/2006/metadata/properties" ma:root="true" ma:fieldsID="99c80a0bd0be3b41f1e0d9893b3d378c" ns1:_="" ns2:_="" ns3:_="">
    <xsd:import namespace="http://schemas.microsoft.com/sharepoint/v3"/>
    <xsd:import namespace="d81cb60f-af67-475a-b8bc-990750b32052"/>
    <xsd:import namespace="dbfaf865-e56e-4857-a81d-ecb252d137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cb60f-af67-475a-b8bc-990750b320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71fb6ad-7b86-40de-8bd9-9451c63949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Notes" ma:index="25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faf865-e56e-4857-a81d-ecb252d1375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e49d4c4-1574-49f2-b3f7-50e29f554a08}" ma:internalName="TaxCatchAll" ma:showField="CatchAllData" ma:web="dbfaf865-e56e-4857-a81d-ecb252d137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72AFE1-6D7B-4835-B67F-1C3D99444CAC}">
  <ds:schemaRefs>
    <ds:schemaRef ds:uri="http://purl.org/dc/terms/"/>
    <ds:schemaRef ds:uri="d81cb60f-af67-475a-b8bc-990750b32052"/>
    <ds:schemaRef ds:uri="http://schemas.microsoft.com/sharepoint/v3"/>
    <ds:schemaRef ds:uri="dbfaf865-e56e-4857-a81d-ecb252d1375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F106CB6-ED90-42D5-AA95-0F21869862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C07587-7C26-42A6-B5D8-D3F65EFB1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81cb60f-af67-475a-b8bc-990750b32052"/>
    <ds:schemaRef ds:uri="dbfaf865-e56e-4857-a81d-ecb252d137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aa842e6-9257-4536-8577-77b8f34f9507}" enabled="1" method="Standard" siteId="{19ed7054-9d97-43c7-92b1-6781b6b95b6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1117</Words>
  <Application>Microsoft Office PowerPoint</Application>
  <PresentationFormat>Widescreen</PresentationFormat>
  <Paragraphs>193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Roboto</vt:lpstr>
      <vt:lpstr>Office Theme</vt:lpstr>
      <vt:lpstr>TBI 101</vt:lpstr>
      <vt:lpstr>Overview</vt:lpstr>
      <vt:lpstr>Why is Brain Injury Awareness Important?</vt:lpstr>
      <vt:lpstr>What Is Brain Injury?</vt:lpstr>
      <vt:lpstr>Common Causes of ABI</vt:lpstr>
      <vt:lpstr>Brain Injury Symptoms (1 of 3)</vt:lpstr>
      <vt:lpstr>Brain Injury Symptoms (2 of 3)</vt:lpstr>
      <vt:lpstr>Brain Injury Symptoms (3 of 3)</vt:lpstr>
      <vt:lpstr>Brain Injury Survivors Speak</vt:lpstr>
      <vt:lpstr>TBI Diagnosis</vt:lpstr>
      <vt:lpstr>Treatment and Recovery</vt:lpstr>
      <vt:lpstr>TBI &amp; Substance Use: Key Facts</vt:lpstr>
      <vt:lpstr>Intimate Partner Violence</vt:lpstr>
      <vt:lpstr>Incarceration</vt:lpstr>
      <vt:lpstr>Housing Instability</vt:lpstr>
      <vt:lpstr>Health Disparities</vt:lpstr>
      <vt:lpstr>How to Support Brain Injury Survivors</vt:lpstr>
      <vt:lpstr>Preventing TBIs</vt:lpstr>
      <vt:lpstr>Key Takeaways </vt:lpstr>
      <vt:lpstr>How the Department of Rehabilitation Serves TBI-impacted Californians</vt:lpstr>
      <vt:lpstr>TBI Program Sites</vt:lpstr>
      <vt:lpstr>TBI Resources Directory</vt:lpstr>
      <vt:lpstr>Suggested Screening Tools for TBI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Saechao, Peter@DOR</dc:creator>
  <cp:lastModifiedBy>Berube, Matthew@DOR</cp:lastModifiedBy>
  <cp:revision>2</cp:revision>
  <dcterms:created xsi:type="dcterms:W3CDTF">2025-12-18T19:49:02Z</dcterms:created>
  <dcterms:modified xsi:type="dcterms:W3CDTF">2026-02-12T23:07:09Z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0x010100F02F1AF6B474A549B0F8E23E535A07EA</vt:lpwstr>
  </property>
  <property fmtid="{D5CDD505-2E9C-101B-9397-08002B2CF9AE}" pid="3" name="MediaServiceImageTags">
    <vt:lpwstr/>
  </property>
</Properties>
</file>