
<file path=[Content_Types].xml><?xml version="1.0" encoding="utf-8"?>
<Types xmlns="http://schemas.openxmlformats.org/package/2006/content-types">
  <Default Extension="jpeg" ContentType="image/jpeg"/>
  <Default Extension="jpg"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media/image8.jpg" ContentType="image/jpeg"/>
  <Override PartName="/ppt/media/image11.jpg" ContentType="image/jpeg"/>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4"/>
  </p:notesMasterIdLst>
  <p:sldIdLst>
    <p:sldId id="294" r:id="rId2"/>
    <p:sldId id="299" r:id="rId3"/>
    <p:sldId id="354" r:id="rId4"/>
    <p:sldId id="382" r:id="rId5"/>
    <p:sldId id="315" r:id="rId6"/>
    <p:sldId id="301" r:id="rId7"/>
    <p:sldId id="363" r:id="rId8"/>
    <p:sldId id="381" r:id="rId9"/>
    <p:sldId id="263" r:id="rId10"/>
    <p:sldId id="359" r:id="rId11"/>
    <p:sldId id="262" r:id="rId12"/>
    <p:sldId id="302" r:id="rId13"/>
    <p:sldId id="259" r:id="rId14"/>
    <p:sldId id="261" r:id="rId15"/>
    <p:sldId id="304" r:id="rId16"/>
    <p:sldId id="317" r:id="rId17"/>
    <p:sldId id="364" r:id="rId18"/>
    <p:sldId id="379" r:id="rId19"/>
    <p:sldId id="378" r:id="rId20"/>
    <p:sldId id="350" r:id="rId21"/>
    <p:sldId id="279" r:id="rId22"/>
    <p:sldId id="340" r:id="rId23"/>
    <p:sldId id="287" r:id="rId24"/>
    <p:sldId id="339" r:id="rId25"/>
    <p:sldId id="283" r:id="rId26"/>
    <p:sldId id="341" r:id="rId27"/>
    <p:sldId id="276" r:id="rId28"/>
    <p:sldId id="355" r:id="rId29"/>
    <p:sldId id="356" r:id="rId30"/>
    <p:sldId id="328" r:id="rId31"/>
    <p:sldId id="311" r:id="rId32"/>
    <p:sldId id="343" r:id="rId33"/>
    <p:sldId id="342" r:id="rId34"/>
    <p:sldId id="344" r:id="rId35"/>
    <p:sldId id="345" r:id="rId36"/>
    <p:sldId id="277" r:id="rId37"/>
    <p:sldId id="369" r:id="rId38"/>
    <p:sldId id="370" r:id="rId39"/>
    <p:sldId id="273" r:id="rId40"/>
    <p:sldId id="298" r:id="rId41"/>
    <p:sldId id="372" r:id="rId42"/>
    <p:sldId id="374" r:id="rId43"/>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AF72520-FB28-0480-FFED-2C2D6134BA16}" name="Mendoza, Rachel@DOR" initials="RM" userId="S::Rachel.Mendoza@DOR.CA.GOV::ac46c52a-1ebd-4a9a-b001-70e35d5f3422" providerId="AD"/>
  <p188:author id="{41EC6D77-2BAA-A9EA-23BA-F18697F0752B}" name="Cademarti, Regina@DOR" initials="RC" userId="S::Regina.Cademarti@DOR.CA.GOV::1f0cfd05-bdb6-4606-8a94-210f6f26cfd9" providerId="AD"/>
  <p188:author id="{0AB6C1FC-BB07-9204-B7D6-19022B459DB3}" name="Jackson, Desiree@DOR" initials="DJ" userId="S::Desiree.Jackson@DOR.CA.GOV::fbe5bb78-acda-4ea0-b0de-d67ecb007894" providerId="AD"/>
  <p188:author id="{5B1BE9FC-233A-A78C-2D34-F06CF787B5B6}" name="Minor, Mark@DOR" initials="MM" userId="S::Mark.Minor@DOR.CA.GOV::82cd7fa2-7730-450a-8102-7d31149710f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8DBB36-6372-4B9B-9C50-4E9FE27E1A7E}" v="98" dt="2026-10-01T19:14:14.9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107" autoAdjust="0"/>
    <p:restoredTop sz="85714" autoAdjust="0"/>
  </p:normalViewPr>
  <p:slideViewPr>
    <p:cSldViewPr snapToGrid="0">
      <p:cViewPr>
        <p:scale>
          <a:sx n="100" d="100"/>
          <a:sy n="100" d="100"/>
        </p:scale>
        <p:origin x="-62" y="-379"/>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50"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dirty="0"/>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96196F79-9CEA-4D0D-9097-CFB369694354}" type="datetimeFigureOut">
              <a:rPr lang="en-US" smtClean="0"/>
              <a:t>10/8/2026</a:t>
            </a:fld>
            <a:endParaRPr lang="en-US" dirty="0"/>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dirty="0"/>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5C81C04C-1A87-4938-B810-DCAF3985EEBB}" type="slidenum">
              <a:rPr lang="en-US" smtClean="0"/>
              <a:t>‹#›</a:t>
            </a:fld>
            <a:endParaRPr lang="en-US" dirty="0"/>
          </a:p>
        </p:txBody>
      </p:sp>
    </p:spTree>
    <p:extLst>
      <p:ext uri="{BB962C8B-B14F-4D97-AF65-F5344CB8AC3E}">
        <p14:creationId xmlns:p14="http://schemas.microsoft.com/office/powerpoint/2010/main" val="476546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AE5A2-7AE9-082C-46BF-9B0798F4AA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85C148-A4C3-1DC6-7C64-6CDA0365900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D7A9B58-CE00-9B7C-F7A0-59D85FD1BDE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9C14511-EA58-766A-47DB-D7CD9AE6DFC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C81C04C-1A87-4938-B810-DCAF3985EEB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454107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81C04C-1A87-4938-B810-DCAF3985EEBB}" type="slidenum">
              <a:rPr lang="en-US" smtClean="0"/>
              <a:t>5</a:t>
            </a:fld>
            <a:endParaRPr lang="en-US" dirty="0"/>
          </a:p>
        </p:txBody>
      </p:sp>
    </p:spTree>
    <p:extLst>
      <p:ext uri="{BB962C8B-B14F-4D97-AF65-F5344CB8AC3E}">
        <p14:creationId xmlns:p14="http://schemas.microsoft.com/office/powerpoint/2010/main" val="23138077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D4BC4-6233-20B3-7484-C7E6661731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9CCFC4-A22E-E0F6-1A19-D9A19AAE3E8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51E9F5A-8F72-7B12-11AD-03D30703336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6236983-52ED-0722-36C3-D4FA3355F617}"/>
              </a:ext>
            </a:extLst>
          </p:cNvPr>
          <p:cNvSpPr>
            <a:spLocks noGrp="1"/>
          </p:cNvSpPr>
          <p:nvPr>
            <p:ph type="sldNum" sz="quarter" idx="5"/>
          </p:nvPr>
        </p:nvSpPr>
        <p:spPr/>
        <p:txBody>
          <a:bodyPr/>
          <a:lstStyle/>
          <a:p>
            <a:fld id="{5C81C04C-1A87-4938-B810-DCAF3985EEBB}" type="slidenum">
              <a:rPr lang="en-US" smtClean="0"/>
              <a:t>12</a:t>
            </a:fld>
            <a:endParaRPr lang="en-US" dirty="0"/>
          </a:p>
        </p:txBody>
      </p:sp>
    </p:spTree>
    <p:extLst>
      <p:ext uri="{BB962C8B-B14F-4D97-AF65-F5344CB8AC3E}">
        <p14:creationId xmlns:p14="http://schemas.microsoft.com/office/powerpoint/2010/main" val="20816884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81C04C-1A87-4938-B810-DCAF3985EEBB}" type="slidenum">
              <a:rPr lang="en-US" smtClean="0"/>
              <a:t>13</a:t>
            </a:fld>
            <a:endParaRPr lang="en-US" dirty="0"/>
          </a:p>
        </p:txBody>
      </p:sp>
    </p:spTree>
    <p:extLst>
      <p:ext uri="{BB962C8B-B14F-4D97-AF65-F5344CB8AC3E}">
        <p14:creationId xmlns:p14="http://schemas.microsoft.com/office/powerpoint/2010/main" val="1993755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81C04C-1A87-4938-B810-DCAF3985EEBB}" type="slidenum">
              <a:rPr lang="en-US" smtClean="0"/>
              <a:t>42</a:t>
            </a:fld>
            <a:endParaRPr lang="en-US" dirty="0"/>
          </a:p>
        </p:txBody>
      </p:sp>
    </p:spTree>
    <p:extLst>
      <p:ext uri="{BB962C8B-B14F-4D97-AF65-F5344CB8AC3E}">
        <p14:creationId xmlns:p14="http://schemas.microsoft.com/office/powerpoint/2010/main" val="35206352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9EFDEA1-64D7-4CFB-9E91-1552BA432D99}" type="datetimeFigureOut">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9E6B2E-3FFD-4D5D-AFED-21492F9EA349}" type="slidenum">
              <a:rPr lang="en-US" smtClean="0"/>
              <a:t>‹#›</a:t>
            </a:fld>
            <a:endParaRPr lang="en-US" dirty="0"/>
          </a:p>
        </p:txBody>
      </p:sp>
    </p:spTree>
    <p:extLst>
      <p:ext uri="{BB962C8B-B14F-4D97-AF65-F5344CB8AC3E}">
        <p14:creationId xmlns:p14="http://schemas.microsoft.com/office/powerpoint/2010/main" val="2631526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EFDEA1-64D7-4CFB-9E91-1552BA432D99}" type="datetimeFigureOut">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9E6B2E-3FFD-4D5D-AFED-21492F9EA349}" type="slidenum">
              <a:rPr lang="en-US" smtClean="0"/>
              <a:t>‹#›</a:t>
            </a:fld>
            <a:endParaRPr lang="en-US" dirty="0"/>
          </a:p>
        </p:txBody>
      </p:sp>
    </p:spTree>
    <p:extLst>
      <p:ext uri="{BB962C8B-B14F-4D97-AF65-F5344CB8AC3E}">
        <p14:creationId xmlns:p14="http://schemas.microsoft.com/office/powerpoint/2010/main" val="131542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9EFDEA1-64D7-4CFB-9E91-1552BA432D99}" type="datetimeFigureOut">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9E6B2E-3FFD-4D5D-AFED-21492F9EA349}" type="slidenum">
              <a:rPr lang="en-US" smtClean="0"/>
              <a:t>‹#›</a:t>
            </a:fld>
            <a:endParaRPr lang="en-US" dirty="0"/>
          </a:p>
        </p:txBody>
      </p:sp>
    </p:spTree>
    <p:extLst>
      <p:ext uri="{BB962C8B-B14F-4D97-AF65-F5344CB8AC3E}">
        <p14:creationId xmlns:p14="http://schemas.microsoft.com/office/powerpoint/2010/main" val="1814738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9EFDEA1-64D7-4CFB-9E91-1552BA432D99}" type="datetimeFigureOut">
              <a:rPr lang="en-US" smtClean="0"/>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59E6B2E-3FFD-4D5D-AFED-21492F9EA349}" type="slidenum">
              <a:rPr lang="en-US" smtClean="0"/>
              <a:t>‹#›</a:t>
            </a:fld>
            <a:endParaRPr lang="en-US" dirty="0"/>
          </a:p>
        </p:txBody>
      </p:sp>
    </p:spTree>
    <p:extLst>
      <p:ext uri="{BB962C8B-B14F-4D97-AF65-F5344CB8AC3E}">
        <p14:creationId xmlns:p14="http://schemas.microsoft.com/office/powerpoint/2010/main" val="1258981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9EFDEA1-64D7-4CFB-9E91-1552BA432D99}" type="datetimeFigureOut">
              <a:rPr lang="en-US" smtClean="0"/>
              <a:t>10/8/2026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59E6B2E-3FFD-4D5D-AFED-21492F9EA349}" type="slidenum">
              <a:rPr lang="en-US" smtClean="0"/>
              <a:t>‹#›</a:t>
            </a:fld>
            <a:endParaRPr lang="en-US" dirty="0"/>
          </a:p>
        </p:txBody>
      </p:sp>
    </p:spTree>
    <p:extLst>
      <p:ext uri="{BB962C8B-B14F-4D97-AF65-F5344CB8AC3E}">
        <p14:creationId xmlns:p14="http://schemas.microsoft.com/office/powerpoint/2010/main" val="888463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9EFDEA1-64D7-4CFB-9E91-1552BA432D99}" type="datetimeFigureOut">
              <a:rPr lang="en-US" smtClean="0"/>
              <a:t>10/8/2026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59E6B2E-3FFD-4D5D-AFED-21492F9EA349}" type="slidenum">
              <a:rPr lang="en-US" smtClean="0"/>
              <a:t>‹#›</a:t>
            </a:fld>
            <a:endParaRPr lang="en-US" dirty="0"/>
          </a:p>
        </p:txBody>
      </p:sp>
    </p:spTree>
    <p:extLst>
      <p:ext uri="{BB962C8B-B14F-4D97-AF65-F5344CB8AC3E}">
        <p14:creationId xmlns:p14="http://schemas.microsoft.com/office/powerpoint/2010/main" val="30954076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EFDEA1-64D7-4CFB-9E91-1552BA432D99}" type="datetimeFigureOut">
              <a:rPr lang="en-US" smtClean="0"/>
              <a:t>10/8/2026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59E6B2E-3FFD-4D5D-AFED-21492F9EA349}" type="slidenum">
              <a:rPr lang="en-US" smtClean="0"/>
              <a:t>‹#›</a:t>
            </a:fld>
            <a:endParaRPr lang="en-US" dirty="0"/>
          </a:p>
        </p:txBody>
      </p:sp>
    </p:spTree>
    <p:extLst>
      <p:ext uri="{BB962C8B-B14F-4D97-AF65-F5344CB8AC3E}">
        <p14:creationId xmlns:p14="http://schemas.microsoft.com/office/powerpoint/2010/main" val="1568679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9EFDEA1-64D7-4CFB-9E91-1552BA432D99}" type="datetimeFigureOut">
              <a:rPr lang="en-US" smtClean="0"/>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59E6B2E-3FFD-4D5D-AFED-21492F9EA349}" type="slidenum">
              <a:rPr lang="en-US" smtClean="0"/>
              <a:t>‹#›</a:t>
            </a:fld>
            <a:endParaRPr lang="en-US" dirty="0"/>
          </a:p>
        </p:txBody>
      </p:sp>
    </p:spTree>
    <p:extLst>
      <p:ext uri="{BB962C8B-B14F-4D97-AF65-F5344CB8AC3E}">
        <p14:creationId xmlns:p14="http://schemas.microsoft.com/office/powerpoint/2010/main" val="16010087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9EFDEA1-64D7-4CFB-9E91-1552BA432D99}" type="datetimeFigureOut">
              <a:rPr lang="en-US" smtClean="0"/>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59E6B2E-3FFD-4D5D-AFED-21492F9EA349}" type="slidenum">
              <a:rPr lang="en-US" smtClean="0"/>
              <a:t>‹#›</a:t>
            </a:fld>
            <a:endParaRPr lang="en-US" dirty="0"/>
          </a:p>
        </p:txBody>
      </p:sp>
    </p:spTree>
    <p:extLst>
      <p:ext uri="{BB962C8B-B14F-4D97-AF65-F5344CB8AC3E}">
        <p14:creationId xmlns:p14="http://schemas.microsoft.com/office/powerpoint/2010/main" val="1214483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EFDEA1-64D7-4CFB-9E91-1552BA432D99}" type="datetimeFigureOut">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9E6B2E-3FFD-4D5D-AFED-21492F9EA349}" type="slidenum">
              <a:rPr lang="en-US" smtClean="0"/>
              <a:t>‹#›</a:t>
            </a:fld>
            <a:endParaRPr lang="en-US" dirty="0"/>
          </a:p>
        </p:txBody>
      </p:sp>
    </p:spTree>
    <p:extLst>
      <p:ext uri="{BB962C8B-B14F-4D97-AF65-F5344CB8AC3E}">
        <p14:creationId xmlns:p14="http://schemas.microsoft.com/office/powerpoint/2010/main" val="309371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EFDEA1-64D7-4CFB-9E91-1552BA432D99}" type="datetimeFigureOut">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9E6B2E-3FFD-4D5D-AFED-21492F9EA349}" type="slidenum">
              <a:rPr lang="en-US" smtClean="0"/>
              <a:t>‹#›</a:t>
            </a:fld>
            <a:endParaRPr lang="en-US" dirty="0"/>
          </a:p>
        </p:txBody>
      </p:sp>
    </p:spTree>
    <p:extLst>
      <p:ext uri="{BB962C8B-B14F-4D97-AF65-F5344CB8AC3E}">
        <p14:creationId xmlns:p14="http://schemas.microsoft.com/office/powerpoint/2010/main" val="20194031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9EFDEA1-64D7-4CFB-9E91-1552BA432D99}" type="datetimeFigureOut">
              <a:rPr lang="en-US" smtClean="0"/>
              <a:t>10/8/2026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59E6B2E-3FFD-4D5D-AFED-21492F9EA349}" type="slidenum">
              <a:rPr lang="en-US" smtClean="0"/>
              <a:t>‹#›</a:t>
            </a:fld>
            <a:endParaRPr lang="en-US" dirty="0"/>
          </a:p>
        </p:txBody>
      </p:sp>
    </p:spTree>
    <p:extLst>
      <p:ext uri="{BB962C8B-B14F-4D97-AF65-F5344CB8AC3E}">
        <p14:creationId xmlns:p14="http://schemas.microsoft.com/office/powerpoint/2010/main" val="36537647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course.oeru.org/ctvsd2/assessment/knowledge-check/" TargetMode="External"/><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course.oeru.org/ctvsd2/assessment/knowledge-check/" TargetMode="External"/><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course.oeru.org/ctvsd2/assessment/knowledge-check/" TargetMode="External"/><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course.oeru.org/ctvsd2/assessment/knowledge-check/" TargetMode="External"/><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hyperlink" Target="https://course.oeru.org/ctvsd2/assessment/knowledge-check/" TargetMode="External"/><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hyperlink" Target="https://course.oeru.org/ctvsd2/assessment/knowledge-check/" TargetMode="External"/><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hyperlink" Target="mailto:Audit.Info@dor.ca.gov" TargetMode="Externa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https://www.picserver.org/highway-signs2/t/thank-you.html" TargetMode="External"/><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About - California Department of Rehabilitation - Organizations -  California Open Data">
            <a:extLst>
              <a:ext uri="{FF2B5EF4-FFF2-40B4-BE49-F238E27FC236}">
                <a16:creationId xmlns:a16="http://schemas.microsoft.com/office/drawing/2014/main" id="{3FE066AA-7E9C-6952-54F5-610E7F3B257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58329" y="0"/>
            <a:ext cx="5075343" cy="3843867"/>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6FC860CC-9D28-E29F-19EF-7BEF63E8C702}"/>
              </a:ext>
            </a:extLst>
          </p:cNvPr>
          <p:cNvSpPr txBox="1">
            <a:spLocks noGrp="1"/>
          </p:cNvSpPr>
          <p:nvPr>
            <p:ph type="title" idx="4294967295"/>
          </p:nvPr>
        </p:nvSpPr>
        <p:spPr>
          <a:xfrm>
            <a:off x="1263396" y="3986784"/>
            <a:ext cx="9665208" cy="190821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Fraud, Waste and Abuse Training for Department of Rehabilitation (DOR) Service Providers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125698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FFC1208-CB34-DAA3-04C5-C509B6A5CB4B}"/>
              </a:ext>
            </a:extLst>
          </p:cNvPr>
          <p:cNvSpPr txBox="1">
            <a:spLocks noGrp="1"/>
          </p:cNvSpPr>
          <p:nvPr>
            <p:ph type="title" idx="4294967295"/>
          </p:nvPr>
        </p:nvSpPr>
        <p:spPr>
          <a:xfrm>
            <a:off x="1285240" y="-447675"/>
            <a:ext cx="9105669" cy="259859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2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t>Fraud, Waste, and Abuse (FWA)Training</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200" b="1" i="0" u="none" strike="noStrike" kern="1200" cap="none" spc="0" normalizeH="0" baseline="0" noProof="0" dirty="0">
                <a:ln>
                  <a:noFill/>
                </a:ln>
                <a:effectLst/>
                <a:uLnTx/>
                <a:uFillTx/>
                <a:latin typeface="Arial" panose="020B0604020202020204" pitchFamily="34" charset="0"/>
                <a:ea typeface="+mj-ea"/>
                <a:cs typeface="Arial" panose="020B0604020202020204" pitchFamily="34" charset="0"/>
              </a:rPr>
              <a:t>Who Must Participate?</a:t>
            </a:r>
          </a:p>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30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endParaRPr>
          </a:p>
        </p:txBody>
      </p:sp>
      <p:sp>
        <p:nvSpPr>
          <p:cNvPr id="3" name="TextBox 2">
            <a:extLst>
              <a:ext uri="{FF2B5EF4-FFF2-40B4-BE49-F238E27FC236}">
                <a16:creationId xmlns:a16="http://schemas.microsoft.com/office/drawing/2014/main" id="{BF1E2B3A-AD2E-3BB8-FA83-966BE57830FA}"/>
              </a:ext>
            </a:extLst>
          </p:cNvPr>
          <p:cNvSpPr txBox="1"/>
          <p:nvPr/>
        </p:nvSpPr>
        <p:spPr>
          <a:xfrm>
            <a:off x="819150" y="828676"/>
            <a:ext cx="10458450" cy="5295900"/>
          </a:xfrm>
          <a:prstGeom prst="rect">
            <a:avLst/>
          </a:prstGeom>
        </p:spPr>
        <p:txBody>
          <a:bodyPr vert="horz" lIns="91440" tIns="45720" rIns="91440" bIns="45720" rtlCol="0" anchor="t">
            <a:normAutofit/>
          </a:bodyPr>
          <a:lstStyle/>
          <a:p>
            <a:pPr marL="457200" indent="-342900" defTabSz="914400">
              <a:lnSpc>
                <a:spcPct val="110000"/>
              </a:lnSpc>
              <a:spcAft>
                <a:spcPts val="600"/>
              </a:spcAft>
              <a:buFont typeface="Wingdings" panose="05000000000000000000" pitchFamily="2" charset="2"/>
              <a:buChar char="q"/>
            </a:pPr>
            <a:endParaRPr lang="en-US" sz="2000" dirty="0">
              <a:latin typeface="Arial" panose="020B0604020202020204" pitchFamily="34" charset="0"/>
              <a:cs typeface="Arial" panose="020B0604020202020204" pitchFamily="34" charset="0"/>
            </a:endParaRPr>
          </a:p>
          <a:p>
            <a:pPr marL="457200" indent="-342900" defTabSz="914400">
              <a:lnSpc>
                <a:spcPct val="110000"/>
              </a:lnSpc>
              <a:spcAft>
                <a:spcPts val="600"/>
              </a:spcAft>
              <a:buFont typeface="Wingdings" panose="05000000000000000000" pitchFamily="2" charset="2"/>
              <a:buChar char="q"/>
            </a:pPr>
            <a:r>
              <a:rPr lang="en-US" sz="2000" b="1" dirty="0">
                <a:latin typeface="Arial" panose="020B0604020202020204" pitchFamily="34" charset="0"/>
                <a:cs typeface="Arial" panose="020B0604020202020204" pitchFamily="34" charset="0"/>
              </a:rPr>
              <a:t>Community Rehabilitation Programs (CRPs) </a:t>
            </a:r>
            <a:r>
              <a:rPr lang="en-US" sz="2000" dirty="0">
                <a:latin typeface="Arial" panose="020B0604020202020204" pitchFamily="34" charset="0"/>
                <a:cs typeface="Arial" panose="020B0604020202020204" pitchFamily="34" charset="0"/>
              </a:rPr>
              <a:t>and Individual Service Provider (ISPs) based programs certified to provide vocational rehabilitation services to DOR consumers through a fee-for-service arrangement.</a:t>
            </a:r>
          </a:p>
          <a:p>
            <a:pPr marL="457200" indent="-342900" defTabSz="914400">
              <a:lnSpc>
                <a:spcPct val="110000"/>
              </a:lnSpc>
              <a:spcAft>
                <a:spcPts val="600"/>
              </a:spcAft>
              <a:buFont typeface="Wingdings" panose="05000000000000000000" pitchFamily="2" charset="2"/>
              <a:buChar char="q"/>
            </a:pPr>
            <a:r>
              <a:rPr lang="en-US" sz="2000" b="1" dirty="0">
                <a:latin typeface="Arial" panose="020B0604020202020204" pitchFamily="34" charset="0"/>
                <a:cs typeface="Arial" panose="020B0604020202020204" pitchFamily="34" charset="0"/>
              </a:rPr>
              <a:t>Cooperative program (COOP) </a:t>
            </a:r>
            <a:r>
              <a:rPr lang="en-US" sz="2000" dirty="0">
                <a:latin typeface="Arial" panose="020B0604020202020204" pitchFamily="34" charset="0"/>
                <a:cs typeface="Arial" panose="020B0604020202020204" pitchFamily="34" charset="0"/>
              </a:rPr>
              <a:t>partners (state and local education agencies and local mental health agencies) who provide vocational rehabilitation services pursuant to the terms of a third-party cooperative agreement.</a:t>
            </a:r>
          </a:p>
          <a:p>
            <a:pPr marL="457200" indent="-342900" defTabSz="914400">
              <a:lnSpc>
                <a:spcPct val="110000"/>
              </a:lnSpc>
              <a:spcAft>
                <a:spcPts val="600"/>
              </a:spcAft>
              <a:buFont typeface="Wingdings" panose="05000000000000000000" pitchFamily="2" charset="2"/>
              <a:buChar char="q"/>
            </a:pPr>
            <a:r>
              <a:rPr lang="en-US" sz="2000" b="1" dirty="0">
                <a:latin typeface="Arial" panose="020B0604020202020204" pitchFamily="34" charset="0"/>
                <a:cs typeface="Arial" panose="020B0604020202020204" pitchFamily="34" charset="0"/>
              </a:rPr>
              <a:t>Independent Living Centers (ILCs) </a:t>
            </a:r>
            <a:r>
              <a:rPr lang="en-US" sz="2000" dirty="0">
                <a:latin typeface="Arial" panose="020B0604020202020204" pitchFamily="34" charset="0"/>
                <a:cs typeface="Arial" panose="020B0604020202020204" pitchFamily="34" charset="0"/>
              </a:rPr>
              <a:t>who provide services to individuals with disabilities pursuant to the terms of the standard grant provisions. </a:t>
            </a:r>
          </a:p>
          <a:p>
            <a:pPr marL="457200" indent="-342900" defTabSz="914400">
              <a:lnSpc>
                <a:spcPct val="110000"/>
              </a:lnSpc>
              <a:spcAft>
                <a:spcPts val="600"/>
              </a:spcAft>
              <a:buFont typeface="Wingdings" panose="05000000000000000000" pitchFamily="2" charset="2"/>
              <a:buChar char="q"/>
            </a:pPr>
            <a:r>
              <a:rPr lang="en-US" sz="2000" b="1" dirty="0">
                <a:latin typeface="Arial" panose="020B0604020202020204" pitchFamily="34" charset="0"/>
                <a:cs typeface="Arial" panose="020B0604020202020204" pitchFamily="34" charset="0"/>
              </a:rPr>
              <a:t>Older Individuals who are Blind (OIB) </a:t>
            </a:r>
            <a:r>
              <a:rPr lang="en-US" sz="2000" dirty="0">
                <a:latin typeface="Arial" panose="020B0604020202020204" pitchFamily="34" charset="0"/>
                <a:cs typeface="Arial" panose="020B0604020202020204" pitchFamily="34" charset="0"/>
              </a:rPr>
              <a:t>partner organizations providing services to visually impaired individuals, age 55 and older.</a:t>
            </a:r>
          </a:p>
          <a:p>
            <a:pPr marL="457200" indent="-342900" defTabSz="914400">
              <a:lnSpc>
                <a:spcPct val="110000"/>
              </a:lnSpc>
              <a:spcAft>
                <a:spcPts val="600"/>
              </a:spcAft>
              <a:buFont typeface="Wingdings" panose="05000000000000000000" pitchFamily="2" charset="2"/>
              <a:buChar char="q"/>
            </a:pPr>
            <a:r>
              <a:rPr lang="en-US" sz="2000" b="1" dirty="0">
                <a:latin typeface="Arial" panose="020B0604020202020204" pitchFamily="34" charset="0"/>
                <a:cs typeface="Arial" panose="020B0604020202020204" pitchFamily="34" charset="0"/>
              </a:rPr>
              <a:t>Traumatic Brain Injury (TBI) </a:t>
            </a:r>
            <a:r>
              <a:rPr lang="en-US" sz="2000" dirty="0">
                <a:latin typeface="Arial" panose="020B0604020202020204" pitchFamily="34" charset="0"/>
                <a:cs typeface="Arial" panose="020B0604020202020204" pitchFamily="34" charset="0"/>
              </a:rPr>
              <a:t>partner organizations providing core services to DOR consumers with traumatic brain injuries, including community reintegration, supported living, vocational support, and information and referral, to promote independent living.</a:t>
            </a:r>
          </a:p>
        </p:txBody>
      </p:sp>
    </p:spTree>
    <p:extLst>
      <p:ext uri="{BB962C8B-B14F-4D97-AF65-F5344CB8AC3E}">
        <p14:creationId xmlns:p14="http://schemas.microsoft.com/office/powerpoint/2010/main" val="1860479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D99F6B3-9044-8380-0BFE-85BD5044844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7DED48E-B852-6FC7-9ECA-BB25F310CA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ight Triangle 9">
            <a:extLst>
              <a:ext uri="{FF2B5EF4-FFF2-40B4-BE49-F238E27FC236}">
                <a16:creationId xmlns:a16="http://schemas.microsoft.com/office/drawing/2014/main" id="{169A3104-A3BC-BBDC-6540-ED59C9DF6E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A721EAF-D69F-8182-BB0F-70AA14318D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C77F814D-A3E9-6C96-EE1F-46878F6E5DB0}"/>
              </a:ext>
            </a:extLst>
          </p:cNvPr>
          <p:cNvSpPr txBox="1"/>
          <p:nvPr/>
        </p:nvSpPr>
        <p:spPr>
          <a:xfrm>
            <a:off x="1285239" y="150729"/>
            <a:ext cx="8074815" cy="945092"/>
          </a:xfrm>
          <a:prstGeom prst="rect">
            <a:avLst/>
          </a:prstGeom>
        </p:spPr>
        <p:txBody>
          <a:bodyPr vert="horz" lIns="91440" tIns="45720" rIns="91440" bIns="45720" rtlCol="0" anchor="ctr">
            <a:noAutofit/>
          </a:bodyPr>
          <a:lstStyle/>
          <a:p>
            <a:pPr algn="ctr" defTabSz="914400">
              <a:lnSpc>
                <a:spcPct val="90000"/>
              </a:lnSpc>
              <a:spcBef>
                <a:spcPct val="0"/>
              </a:spcBef>
              <a:spcAft>
                <a:spcPts val="600"/>
              </a:spcAft>
            </a:pPr>
            <a:r>
              <a:rPr lang="en-US" sz="3200" b="1" dirty="0">
                <a:latin typeface="Arial" panose="020B0604020202020204" pitchFamily="34" charset="0"/>
                <a:cs typeface="Arial" panose="020B0604020202020204" pitchFamily="34" charset="0"/>
              </a:rPr>
              <a:t>Fraud, Waste, and Abuse Training</a:t>
            </a:r>
          </a:p>
          <a:p>
            <a:pPr algn="ctr" defTabSz="914400">
              <a:lnSpc>
                <a:spcPct val="90000"/>
              </a:lnSpc>
              <a:spcBef>
                <a:spcPct val="0"/>
              </a:spcBef>
              <a:spcAft>
                <a:spcPts val="600"/>
              </a:spcAft>
            </a:pPr>
            <a:r>
              <a:rPr lang="en-US" sz="3200" b="1" dirty="0">
                <a:latin typeface="Arial" panose="020B0604020202020204" pitchFamily="34" charset="0"/>
                <a:cs typeface="Arial" panose="020B0604020202020204" pitchFamily="34" charset="0"/>
              </a:rPr>
              <a:t>When Should it be Completed? </a:t>
            </a:r>
          </a:p>
        </p:txBody>
      </p:sp>
      <p:sp>
        <p:nvSpPr>
          <p:cNvPr id="3" name="TextBox 2">
            <a:extLst>
              <a:ext uri="{FF2B5EF4-FFF2-40B4-BE49-F238E27FC236}">
                <a16:creationId xmlns:a16="http://schemas.microsoft.com/office/drawing/2014/main" id="{E5A625D2-5E08-39A0-78EE-CC41497DD15F}"/>
              </a:ext>
            </a:extLst>
          </p:cNvPr>
          <p:cNvSpPr txBox="1">
            <a:spLocks/>
          </p:cNvSpPr>
          <p:nvPr/>
        </p:nvSpPr>
        <p:spPr>
          <a:xfrm>
            <a:off x="1285240" y="1246549"/>
            <a:ext cx="8335010" cy="4917931"/>
          </a:xfrm>
          <a:prstGeom prst="rect">
            <a:avLst/>
          </a:prstGeom>
        </p:spPr>
        <p:txBody>
          <a:bodyPr vert="horz" lIns="91440" tIns="45720" rIns="91440" bIns="45720" rtlCol="0" anchor="t">
            <a:normAutofit fontScale="25000" lnSpcReduction="20000"/>
          </a:bodyPr>
          <a:lstStyle/>
          <a:p>
            <a:pPr marL="457200" marR="0" lvl="0" indent="-342900" algn="l" defTabSz="914400" rtl="0" eaLnBrk="1" fontAlgn="auto" latinLnBrk="0" hangingPunct="1">
              <a:lnSpc>
                <a:spcPct val="110000"/>
              </a:lnSpc>
              <a:spcBef>
                <a:spcPts val="0"/>
              </a:spcBef>
              <a:spcAft>
                <a:spcPts val="600"/>
              </a:spcAft>
              <a:buClrTx/>
              <a:buSzTx/>
              <a:buFont typeface="Wingdings" panose="05000000000000000000" pitchFamily="2" charset="2"/>
              <a:buChar char="q"/>
              <a:tabLst/>
              <a:defRPr/>
            </a:pPr>
            <a:r>
              <a:rPr kumimoji="0" lang="en-US" sz="80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Community Rehabilitation Programs </a:t>
            </a:r>
            <a:r>
              <a:rPr kumimoji="0" lang="en-US" sz="80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and Individual Service Providers must complete training at the time of application submission to become a vendorized service provider and annually thereafter. </a:t>
            </a:r>
          </a:p>
          <a:p>
            <a:pPr marL="457200" marR="0" lvl="0" indent="-342900" algn="l" defTabSz="914400" rtl="0" eaLnBrk="1" fontAlgn="auto" latinLnBrk="0" hangingPunct="1">
              <a:lnSpc>
                <a:spcPct val="110000"/>
              </a:lnSpc>
              <a:spcBef>
                <a:spcPts val="0"/>
              </a:spcBef>
              <a:spcAft>
                <a:spcPts val="600"/>
              </a:spcAft>
              <a:buClrTx/>
              <a:buSzTx/>
              <a:buFont typeface="Wingdings" panose="05000000000000000000" pitchFamily="2" charset="2"/>
              <a:buChar char="q"/>
              <a:tabLst/>
              <a:defRPr/>
            </a:pPr>
            <a:r>
              <a:rPr kumimoji="0" lang="en-US" sz="80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Cooperative Program Partners </a:t>
            </a:r>
            <a:r>
              <a:rPr kumimoji="0" lang="en-US" sz="80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must complete the training no later than 30 days after contract award (effective date) and annually thereafter. </a:t>
            </a:r>
          </a:p>
          <a:p>
            <a:pPr marL="457200" marR="0" lvl="0" indent="-342900" algn="l" defTabSz="914400" rtl="0" eaLnBrk="1" fontAlgn="auto" latinLnBrk="0" hangingPunct="1">
              <a:lnSpc>
                <a:spcPct val="110000"/>
              </a:lnSpc>
              <a:spcBef>
                <a:spcPts val="0"/>
              </a:spcBef>
              <a:spcAft>
                <a:spcPts val="600"/>
              </a:spcAft>
              <a:buClrTx/>
              <a:buSzTx/>
              <a:buFont typeface="Wingdings" panose="05000000000000000000" pitchFamily="2" charset="2"/>
              <a:buChar char="q"/>
              <a:tabLst/>
              <a:defRPr/>
            </a:pPr>
            <a:r>
              <a:rPr kumimoji="0" lang="en-US" sz="80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Independent Living Centers </a:t>
            </a:r>
            <a:r>
              <a:rPr kumimoji="0" lang="en-US" sz="80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must complete the training no later than 30 days of funding award (contract/grant effective date) and annually thereafter.</a:t>
            </a:r>
          </a:p>
          <a:p>
            <a:pPr marL="457200" lvl="0" indent="-342900" defTabSz="914400">
              <a:lnSpc>
                <a:spcPct val="110000"/>
              </a:lnSpc>
              <a:spcAft>
                <a:spcPts val="600"/>
              </a:spcAft>
              <a:buFont typeface="Wingdings" panose="05000000000000000000" pitchFamily="2" charset="2"/>
              <a:buChar char="q"/>
              <a:defRPr/>
            </a:pPr>
            <a:r>
              <a:rPr kumimoji="0" lang="en-US" sz="80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Older Individuals who are Blind service providers </a:t>
            </a:r>
            <a:r>
              <a:rPr kumimoji="0" lang="en-US" sz="80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must complete the training no later than 30 days upon the subgrant award (effective date)</a:t>
            </a:r>
            <a:r>
              <a:rPr lang="en-US" sz="8000" dirty="0">
                <a:latin typeface="Arial" panose="020B0604020202020204" pitchFamily="34" charset="0"/>
                <a:cs typeface="Arial" panose="020B0604020202020204" pitchFamily="34" charset="0"/>
              </a:rPr>
              <a:t> and annually thereafter.    </a:t>
            </a:r>
            <a:r>
              <a:rPr kumimoji="0" lang="en-US" sz="80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a:t>
            </a:r>
          </a:p>
          <a:p>
            <a:pPr marL="457200" lvl="0" indent="-342900" defTabSz="914400">
              <a:lnSpc>
                <a:spcPct val="110000"/>
              </a:lnSpc>
              <a:spcAft>
                <a:spcPts val="600"/>
              </a:spcAft>
              <a:buFont typeface="Wingdings" panose="05000000000000000000" pitchFamily="2" charset="2"/>
              <a:buChar char="q"/>
              <a:defRPr/>
            </a:pPr>
            <a:r>
              <a:rPr kumimoji="0" lang="en-US" sz="80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Traumatic Brain Injury providers </a:t>
            </a:r>
            <a:r>
              <a:rPr kumimoji="0" lang="en-US" sz="80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must complete the training no later than 30 days upon contract award </a:t>
            </a:r>
            <a:r>
              <a:rPr lang="en-US" sz="8000" dirty="0">
                <a:latin typeface="Arial" panose="020B0604020202020204" pitchFamily="34" charset="0"/>
                <a:cs typeface="Arial" panose="020B0604020202020204" pitchFamily="34" charset="0"/>
              </a:rPr>
              <a:t>and annually thereafter</a:t>
            </a:r>
            <a:r>
              <a:rPr kumimoji="0" lang="en-US" sz="80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a:t>
            </a:r>
          </a:p>
          <a:p>
            <a:pPr marL="457200" marR="0" lvl="0" indent="-342900" algn="l" defTabSz="914400" rtl="0" eaLnBrk="1" fontAlgn="auto" latinLnBrk="0" hangingPunct="1">
              <a:lnSpc>
                <a:spcPct val="110000"/>
              </a:lnSpc>
              <a:spcBef>
                <a:spcPts val="0"/>
              </a:spcBef>
              <a:spcAft>
                <a:spcPts val="600"/>
              </a:spcAft>
              <a:buClrTx/>
              <a:buSzTx/>
              <a:buFont typeface="Wingdings" panose="05000000000000000000" pitchFamily="2" charset="2"/>
              <a:buChar char="q"/>
              <a:tabLst/>
              <a:defRPr/>
            </a:pPr>
            <a:endParaRPr kumimoji="0" lang="en-US" sz="80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457200" marR="0" lvl="0" indent="-342900" algn="l" defTabSz="914400" rtl="0" eaLnBrk="1" fontAlgn="auto" latinLnBrk="0" hangingPunct="1">
              <a:lnSpc>
                <a:spcPct val="110000"/>
              </a:lnSpc>
              <a:spcBef>
                <a:spcPts val="0"/>
              </a:spcBef>
              <a:spcAft>
                <a:spcPts val="600"/>
              </a:spcAft>
              <a:buClrTx/>
              <a:buSzTx/>
              <a:buFont typeface="Wingdings" panose="05000000000000000000" pitchFamily="2" charset="2"/>
              <a:buChar char="q"/>
              <a:tabLst/>
              <a:defRPr/>
            </a:pPr>
            <a:endParaRPr kumimoji="0" lang="en-US" sz="80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457200" marR="0" lvl="0" indent="-342900" algn="l" defTabSz="914400" rtl="0" eaLnBrk="1" fontAlgn="auto" latinLnBrk="0" hangingPunct="1">
              <a:lnSpc>
                <a:spcPct val="110000"/>
              </a:lnSpc>
              <a:spcBef>
                <a:spcPts val="0"/>
              </a:spcBef>
              <a:spcAft>
                <a:spcPts val="600"/>
              </a:spcAft>
              <a:buClrTx/>
              <a:buSzTx/>
              <a:buFont typeface="Wingdings" panose="05000000000000000000" pitchFamily="2" charset="2"/>
              <a:buChar char="q"/>
              <a:tabLst/>
              <a:defRPr/>
            </a:pPr>
            <a:endParaRPr kumimoji="0" lang="en-US" sz="80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114300" marR="0" lvl="0" indent="0" algn="l" defTabSz="914400" rtl="0" eaLnBrk="1" fontAlgn="auto" latinLnBrk="0" hangingPunct="1">
              <a:lnSpc>
                <a:spcPct val="110000"/>
              </a:lnSpc>
              <a:spcBef>
                <a:spcPts val="0"/>
              </a:spcBef>
              <a:spcAft>
                <a:spcPts val="600"/>
              </a:spcAft>
              <a:buClrTx/>
              <a:buSzTx/>
              <a:buFontTx/>
              <a:buNone/>
              <a:tabLst/>
              <a:defRPr/>
            </a:pPr>
            <a:r>
              <a:rPr kumimoji="0" lang="en-US" sz="4900" b="0" i="0" u="none" strike="noStrike" kern="1200" cap="none" spc="0" normalizeH="0" baseline="0" noProof="0" dirty="0">
                <a:ln>
                  <a:noFill/>
                </a:ln>
                <a:solidFill>
                  <a:schemeClr val="tx1"/>
                </a:solidFill>
                <a:effectLst/>
                <a:highlight>
                  <a:srgbClr val="FFFF00"/>
                </a:highligh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1286555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385D11A-A948-ABBD-EE99-8806C53CED97}"/>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9ADB2B2-137F-BCDB-2D1B-BD44C84AA0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8" name="Right Triangle 17">
            <a:extLst>
              <a:ext uri="{FF2B5EF4-FFF2-40B4-BE49-F238E27FC236}">
                <a16:creationId xmlns:a16="http://schemas.microsoft.com/office/drawing/2014/main" id="{85386EA4-6204-09D5-1173-632D8DDAA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0" name="Rectangle 19">
            <a:extLst>
              <a:ext uri="{FF2B5EF4-FFF2-40B4-BE49-F238E27FC236}">
                <a16:creationId xmlns:a16="http://schemas.microsoft.com/office/drawing/2014/main" id="{52F2B071-8A1D-BAB5-95BF-2C3B7F9B2C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35CA61E6-DBFD-3047-53A3-F34A8452476C}"/>
              </a:ext>
            </a:extLst>
          </p:cNvPr>
          <p:cNvSpPr txBox="1"/>
          <p:nvPr/>
        </p:nvSpPr>
        <p:spPr>
          <a:xfrm>
            <a:off x="819808" y="1471448"/>
            <a:ext cx="10343912" cy="3592921"/>
          </a:xfrm>
          <a:prstGeom prst="rect">
            <a:avLst/>
          </a:prstGeom>
        </p:spPr>
        <p:txBody>
          <a:bodyPr vert="horz" lIns="91440" tIns="45720" rIns="91440" bIns="45720" rtlCol="0" anchor="ctr">
            <a:normAutofit fontScale="25000" lnSpcReduction="20000"/>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14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By the end of this training participants will be able to:</a:t>
            </a:r>
          </a:p>
          <a:p>
            <a:pPr marL="1143000" lvl="0" indent="-1143000" defTabSz="914400">
              <a:lnSpc>
                <a:spcPct val="90000"/>
              </a:lnSpc>
              <a:spcBef>
                <a:spcPct val="0"/>
              </a:spcBef>
              <a:defRPr/>
            </a:pPr>
            <a:endParaRPr lang="en-US" sz="11200" dirty="0">
              <a:solidFill>
                <a:prstClr val="black"/>
              </a:solidFill>
              <a:latin typeface="Arial" panose="020B0604020202020204" pitchFamily="34" charset="0"/>
              <a:cs typeface="Arial" panose="020B0604020202020204" pitchFamily="34" charset="0"/>
            </a:endParaRPr>
          </a:p>
          <a:p>
            <a:pPr marL="461963" lvl="0" indent="-461963" defTabSz="914400">
              <a:lnSpc>
                <a:spcPct val="90000"/>
              </a:lnSpc>
              <a:spcBef>
                <a:spcPct val="0"/>
              </a:spcBef>
              <a:buFont typeface="Arial" panose="020B0604020202020204" pitchFamily="34" charset="0"/>
              <a:buChar char="•"/>
              <a:defRPr/>
            </a:pPr>
            <a:r>
              <a:rPr lang="en-US" sz="11200" dirty="0">
                <a:solidFill>
                  <a:prstClr val="black"/>
                </a:solidFill>
                <a:latin typeface="Arial" panose="020B0604020202020204" pitchFamily="34" charset="0"/>
                <a:cs typeface="Arial" panose="020B0604020202020204" pitchFamily="34" charset="0"/>
              </a:rPr>
              <a:t>Understand why FWA matters</a:t>
            </a:r>
          </a:p>
          <a:p>
            <a:pPr lvl="0" defTabSz="914400">
              <a:lnSpc>
                <a:spcPct val="90000"/>
              </a:lnSpc>
              <a:spcBef>
                <a:spcPct val="0"/>
              </a:spcBef>
              <a:defRPr/>
            </a:pPr>
            <a:endParaRPr lang="en-US" sz="11200" dirty="0">
              <a:solidFill>
                <a:prstClr val="black"/>
              </a:solidFill>
              <a:latin typeface="Arial" panose="020B0604020202020204" pitchFamily="34" charset="0"/>
              <a:cs typeface="Arial" panose="020B0604020202020204" pitchFamily="34" charset="0"/>
            </a:endParaRPr>
          </a:p>
          <a:p>
            <a:pPr marL="461963" lvl="0" indent="-461963" defTabSz="914400">
              <a:lnSpc>
                <a:spcPct val="90000"/>
              </a:lnSpc>
              <a:spcBef>
                <a:spcPct val="0"/>
              </a:spcBef>
              <a:buFont typeface="Arial" panose="020B0604020202020204" pitchFamily="34" charset="0"/>
              <a:buChar char="•"/>
              <a:defRPr/>
            </a:pPr>
            <a:r>
              <a:rPr lang="en-US" sz="11200" dirty="0">
                <a:solidFill>
                  <a:prstClr val="black"/>
                </a:solidFill>
                <a:latin typeface="Arial" panose="020B0604020202020204" pitchFamily="34" charset="0"/>
                <a:cs typeface="Arial" panose="020B0604020202020204" pitchFamily="34" charset="0"/>
              </a:rPr>
              <a:t>Define FWA</a:t>
            </a:r>
          </a:p>
          <a:p>
            <a:pPr lvl="0" defTabSz="914400">
              <a:lnSpc>
                <a:spcPct val="90000"/>
              </a:lnSpc>
              <a:spcBef>
                <a:spcPct val="0"/>
              </a:spcBef>
              <a:defRPr/>
            </a:pPr>
            <a:endParaRPr lang="en-US" sz="11200" dirty="0">
              <a:solidFill>
                <a:prstClr val="black"/>
              </a:solidFill>
              <a:latin typeface="Arial" panose="020B0604020202020204" pitchFamily="34" charset="0"/>
              <a:cs typeface="Arial" panose="020B0604020202020204" pitchFamily="34" charset="0"/>
            </a:endParaRPr>
          </a:p>
          <a:p>
            <a:pPr marL="461963" lvl="0" indent="-461963" defTabSz="914400">
              <a:lnSpc>
                <a:spcPct val="90000"/>
              </a:lnSpc>
              <a:spcBef>
                <a:spcPct val="0"/>
              </a:spcBef>
              <a:buFont typeface="Arial" panose="020B0604020202020204" pitchFamily="34" charset="0"/>
              <a:buChar char="•"/>
              <a:defRPr/>
            </a:pPr>
            <a:r>
              <a:rPr lang="en-US" sz="11200" dirty="0">
                <a:solidFill>
                  <a:prstClr val="black"/>
                </a:solidFill>
                <a:latin typeface="Arial" panose="020B0604020202020204" pitchFamily="34" charset="0"/>
                <a:cs typeface="Arial" panose="020B0604020202020204" pitchFamily="34" charset="0"/>
              </a:rPr>
              <a:t>Recognize FWA Risks within DOR and its provider network</a:t>
            </a:r>
          </a:p>
          <a:p>
            <a:pPr lvl="0" defTabSz="914400">
              <a:lnSpc>
                <a:spcPct val="90000"/>
              </a:lnSpc>
              <a:spcBef>
                <a:spcPct val="0"/>
              </a:spcBef>
              <a:defRPr/>
            </a:pPr>
            <a:endParaRPr lang="en-US" sz="11200" dirty="0">
              <a:solidFill>
                <a:prstClr val="black"/>
              </a:solidFill>
              <a:latin typeface="Arial" panose="020B0604020202020204" pitchFamily="34" charset="0"/>
              <a:cs typeface="Arial" panose="020B0604020202020204" pitchFamily="34" charset="0"/>
            </a:endParaRPr>
          </a:p>
          <a:p>
            <a:pPr marL="461963" lvl="0" indent="-461963" defTabSz="914400">
              <a:lnSpc>
                <a:spcPct val="90000"/>
              </a:lnSpc>
              <a:spcBef>
                <a:spcPct val="0"/>
              </a:spcBef>
              <a:buFont typeface="Arial" panose="020B0604020202020204" pitchFamily="34" charset="0"/>
              <a:buChar char="•"/>
              <a:defRPr/>
            </a:pPr>
            <a:r>
              <a:rPr lang="en-US" sz="11200" dirty="0">
                <a:solidFill>
                  <a:prstClr val="black"/>
                </a:solidFill>
                <a:latin typeface="Arial" panose="020B0604020202020204" pitchFamily="34" charset="0"/>
                <a:cs typeface="Arial" panose="020B0604020202020204" pitchFamily="34" charset="0"/>
              </a:rPr>
              <a:t>Identify Red Flags in operations, billing and service delivery</a:t>
            </a:r>
          </a:p>
          <a:p>
            <a:pPr lvl="0" defTabSz="914400">
              <a:lnSpc>
                <a:spcPct val="90000"/>
              </a:lnSpc>
              <a:spcBef>
                <a:spcPct val="0"/>
              </a:spcBef>
              <a:defRPr/>
            </a:pPr>
            <a:endParaRPr lang="en-US" sz="11200" dirty="0">
              <a:solidFill>
                <a:prstClr val="black"/>
              </a:solidFill>
              <a:latin typeface="Arial" panose="020B0604020202020204" pitchFamily="34" charset="0"/>
              <a:cs typeface="Arial" panose="020B0604020202020204" pitchFamily="34" charset="0"/>
            </a:endParaRPr>
          </a:p>
          <a:p>
            <a:pPr marL="461963" lvl="0" indent="-461963" defTabSz="914400">
              <a:lnSpc>
                <a:spcPct val="90000"/>
              </a:lnSpc>
              <a:spcBef>
                <a:spcPct val="0"/>
              </a:spcBef>
              <a:buFont typeface="Arial" panose="020B0604020202020204" pitchFamily="34" charset="0"/>
              <a:buChar char="•"/>
              <a:defRPr/>
            </a:pPr>
            <a:r>
              <a:rPr lang="en-US" sz="11200" dirty="0">
                <a:solidFill>
                  <a:prstClr val="black"/>
                </a:solidFill>
                <a:latin typeface="Arial" panose="020B0604020202020204" pitchFamily="34" charset="0"/>
                <a:cs typeface="Arial" panose="020B0604020202020204" pitchFamily="34" charset="0"/>
              </a:rPr>
              <a:t>Understand reporting responsibilities and channels </a:t>
            </a:r>
          </a:p>
          <a:p>
            <a:pPr marL="461963" lvl="0" indent="-461963" defTabSz="914400">
              <a:lnSpc>
                <a:spcPct val="90000"/>
              </a:lnSpc>
              <a:spcBef>
                <a:spcPct val="0"/>
              </a:spcBef>
              <a:buFont typeface="Arial" panose="020B0604020202020204" pitchFamily="34" charset="0"/>
              <a:buChar char="•"/>
              <a:defRPr/>
            </a:pPr>
            <a:endParaRPr lang="en-US" sz="11200" dirty="0">
              <a:solidFill>
                <a:prstClr val="black"/>
              </a:solidFill>
              <a:latin typeface="Arial" panose="020B0604020202020204" pitchFamily="34" charset="0"/>
              <a:cs typeface="Arial" panose="020B0604020202020204" pitchFamily="34" charset="0"/>
            </a:endParaRPr>
          </a:p>
          <a:p>
            <a:pPr marL="461963" marR="0" lvl="0" indent="-461963" defTabSz="914400" rtl="0" eaLnBrk="1" fontAlgn="auto" latinLnBrk="0" hangingPunct="1">
              <a:lnSpc>
                <a:spcPct val="90000"/>
              </a:lnSpc>
              <a:spcBef>
                <a:spcPct val="0"/>
              </a:spcBef>
              <a:buClrTx/>
              <a:buSzTx/>
              <a:buFont typeface="Arial" panose="020B0604020202020204" pitchFamily="34" charset="0"/>
              <a:buChar char="•"/>
              <a:tabLst/>
              <a:defRPr/>
            </a:pPr>
            <a:r>
              <a:rPr kumimoji="0" lang="en-US" sz="112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Apply best practices to prevent</a:t>
            </a:r>
            <a:r>
              <a:rPr lang="en-US" sz="11200" dirty="0">
                <a:solidFill>
                  <a:prstClr val="black"/>
                </a:solidFill>
                <a:latin typeface="Arial" panose="020B0604020202020204" pitchFamily="34" charset="0"/>
                <a:cs typeface="Arial" panose="020B0604020202020204" pitchFamily="34" charset="0"/>
              </a:rPr>
              <a:t>, detect and mitigate FWA</a:t>
            </a:r>
            <a:r>
              <a:rPr kumimoji="0" lang="en-US" sz="112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502416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ight Triangle 44">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181C35E1-F1B5-7415-FD0F-F1866F70A77B}"/>
              </a:ext>
            </a:extLst>
          </p:cNvPr>
          <p:cNvSpPr txBox="1"/>
          <p:nvPr/>
        </p:nvSpPr>
        <p:spPr>
          <a:xfrm>
            <a:off x="1285240" y="623275"/>
            <a:ext cx="8074815" cy="1453175"/>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3200" b="1" kern="1200" dirty="0">
                <a:solidFill>
                  <a:schemeClr val="tx1"/>
                </a:solidFill>
                <a:latin typeface="Arial" panose="020B0604020202020204" pitchFamily="34" charset="0"/>
                <a:ea typeface="+mj-ea"/>
                <a:cs typeface="Arial" panose="020B0604020202020204" pitchFamily="34" charset="0"/>
              </a:rPr>
              <a:t>Why Are We Speaking About FWA?</a:t>
            </a:r>
          </a:p>
        </p:txBody>
      </p:sp>
      <p:sp>
        <p:nvSpPr>
          <p:cNvPr id="38" name="TextBox 37">
            <a:extLst>
              <a:ext uri="{FF2B5EF4-FFF2-40B4-BE49-F238E27FC236}">
                <a16:creationId xmlns:a16="http://schemas.microsoft.com/office/drawing/2014/main" id="{A52F341A-D02B-1E64-53F6-1426B5404000}"/>
              </a:ext>
            </a:extLst>
          </p:cNvPr>
          <p:cNvSpPr txBox="1"/>
          <p:nvPr/>
        </p:nvSpPr>
        <p:spPr>
          <a:xfrm>
            <a:off x="1285240" y="1771651"/>
            <a:ext cx="8074815" cy="3998214"/>
          </a:xfrm>
          <a:prstGeom prst="rect">
            <a:avLst/>
          </a:prstGeom>
        </p:spPr>
        <p:txBody>
          <a:bodyPr vert="horz" lIns="91440" tIns="45720" rIns="91440" bIns="45720" rtlCol="0" anchor="t">
            <a:noAutofit/>
          </a:bodyPr>
          <a:lstStyle/>
          <a:p>
            <a:pPr marL="457200" indent="-228600" defTabSz="914400">
              <a:lnSpc>
                <a:spcPct val="90000"/>
              </a:lnSpc>
              <a:spcBef>
                <a:spcPts val="600"/>
              </a:spcBef>
              <a:spcAft>
                <a:spcPts val="1200"/>
              </a:spcAft>
              <a:buFont typeface="Arial" panose="020B0604020202020204" pitchFamily="34" charset="0"/>
              <a:buChar char="•"/>
            </a:pPr>
            <a:r>
              <a:rPr lang="en-US" sz="2000" dirty="0">
                <a:latin typeface="Arial" panose="020B0604020202020204" pitchFamily="34" charset="0"/>
                <a:cs typeface="Arial" panose="020B0604020202020204" pitchFamily="34" charset="0"/>
              </a:rPr>
              <a:t>Understanding FWA is critical to protecting program integrity and maintaining the public’s trust in government services</a:t>
            </a:r>
            <a:endParaRPr kumimoji="0" lang="en-US" sz="2000" b="0" i="0" u="none" cap="none" spc="0" normalizeH="0" baseline="0" noProof="0" dirty="0">
              <a:ln>
                <a:noFill/>
              </a:ln>
              <a:effectLst/>
              <a:uLnTx/>
              <a:uFillTx/>
              <a:latin typeface="Arial" panose="020B0604020202020204" pitchFamily="34" charset="0"/>
              <a:cs typeface="Arial" panose="020B0604020202020204" pitchFamily="34" charset="0"/>
            </a:endParaRPr>
          </a:p>
          <a:p>
            <a:pPr marL="457200" indent="-228600" defTabSz="914400">
              <a:lnSpc>
                <a:spcPct val="90000"/>
              </a:lnSpc>
              <a:spcBef>
                <a:spcPts val="600"/>
              </a:spcBef>
              <a:spcAft>
                <a:spcPts val="1200"/>
              </a:spcAft>
              <a:buFont typeface="Arial" panose="020B0604020202020204" pitchFamily="34" charset="0"/>
              <a:buChar char="•"/>
            </a:pPr>
            <a:r>
              <a:rPr lang="en-US" sz="2000" dirty="0">
                <a:latin typeface="Arial" panose="020B0604020202020204" pitchFamily="34" charset="0"/>
                <a:cs typeface="Arial" panose="020B0604020202020204" pitchFamily="34" charset="0"/>
              </a:rPr>
              <a:t>Preventing and detecting FWA is essential to protect financial resources from being used ineffectively and inappropriately</a:t>
            </a:r>
          </a:p>
          <a:p>
            <a:pPr marL="457200" indent="-228600" defTabSz="914400">
              <a:lnSpc>
                <a:spcPct val="90000"/>
              </a:lnSpc>
              <a:spcBef>
                <a:spcPts val="600"/>
              </a:spcBef>
              <a:spcAft>
                <a:spcPts val="1200"/>
              </a:spcAft>
              <a:buFont typeface="Arial" panose="020B0604020202020204" pitchFamily="34" charset="0"/>
              <a:buChar char="•"/>
            </a:pPr>
            <a:r>
              <a:rPr kumimoji="0" lang="en-US" sz="2000" b="0" i="0" u="none" strike="noStrike" cap="none" spc="0" normalizeH="0" baseline="0" noProof="0" dirty="0">
                <a:ln>
                  <a:noFill/>
                </a:ln>
                <a:effectLst/>
                <a:uLnTx/>
                <a:uFillTx/>
                <a:latin typeface="Arial" panose="020B0604020202020204" pitchFamily="34" charset="0"/>
                <a:cs typeface="Arial" panose="020B0604020202020204" pitchFamily="34" charset="0"/>
              </a:rPr>
              <a:t>FWA </a:t>
            </a:r>
            <a:r>
              <a:rPr lang="en-US" sz="2000" dirty="0">
                <a:latin typeface="Arial" panose="020B0604020202020204" pitchFamily="34" charset="0"/>
                <a:cs typeface="Arial" panose="020B0604020202020204" pitchFamily="34" charset="0"/>
              </a:rPr>
              <a:t>prevention </a:t>
            </a:r>
            <a:r>
              <a:rPr kumimoji="0" lang="en-US" sz="2000" b="0" i="0" u="none" strike="noStrike" cap="none" spc="0" normalizeH="0" baseline="0" noProof="0" dirty="0">
                <a:ln>
                  <a:noFill/>
                </a:ln>
                <a:effectLst/>
                <a:uLnTx/>
                <a:uFillTx/>
                <a:latin typeface="Arial" panose="020B0604020202020204" pitchFamily="34" charset="0"/>
                <a:cs typeface="Arial" panose="020B0604020202020204" pitchFamily="34" charset="0"/>
              </a:rPr>
              <a:t>supports responsible use of public resources, and </a:t>
            </a:r>
            <a:r>
              <a:rPr lang="en-US" sz="2000" dirty="0">
                <a:latin typeface="Arial" panose="020B0604020202020204" pitchFamily="34" charset="0"/>
                <a:cs typeface="Arial" panose="020B0604020202020204" pitchFamily="34" charset="0"/>
              </a:rPr>
              <a:t>maintains the public’s trust in government services </a:t>
            </a:r>
            <a:endParaRPr kumimoji="0" lang="en-US" sz="2000" b="0" i="0" u="none" strike="noStrike" cap="none" spc="0" normalizeH="0" baseline="0" noProof="0" dirty="0">
              <a:ln>
                <a:noFill/>
              </a:ln>
              <a:effectLst/>
              <a:uLnTx/>
              <a:uFillTx/>
              <a:latin typeface="Arial" panose="020B0604020202020204" pitchFamily="34" charset="0"/>
              <a:cs typeface="Arial" panose="020B0604020202020204" pitchFamily="34" charset="0"/>
            </a:endParaRPr>
          </a:p>
          <a:p>
            <a:pPr marL="457200" indent="-228600" defTabSz="914400">
              <a:lnSpc>
                <a:spcPct val="90000"/>
              </a:lnSpc>
              <a:spcBef>
                <a:spcPts val="600"/>
              </a:spcBef>
              <a:spcAft>
                <a:spcPts val="1200"/>
              </a:spcAft>
              <a:buFont typeface="Arial" panose="020B0604020202020204" pitchFamily="34" charset="0"/>
              <a:buChar char="•"/>
            </a:pPr>
            <a:r>
              <a:rPr kumimoji="0" lang="en-US" sz="2000" b="0" i="0" u="none" strike="noStrike" cap="none" spc="0" normalizeH="0" baseline="0" noProof="0" dirty="0">
                <a:ln>
                  <a:noFill/>
                </a:ln>
                <a:effectLst/>
                <a:uLnTx/>
                <a:uFillTx/>
                <a:latin typeface="Arial" panose="020B0604020202020204" pitchFamily="34" charset="0"/>
                <a:cs typeface="Arial" panose="020B0604020202020204" pitchFamily="34" charset="0"/>
              </a:rPr>
              <a:t>Strong FWA </a:t>
            </a:r>
            <a:r>
              <a:rPr lang="en-US" sz="2000" dirty="0">
                <a:latin typeface="Arial" panose="020B0604020202020204" pitchFamily="34" charset="0"/>
                <a:cs typeface="Arial" panose="020B0604020202020204" pitchFamily="34" charset="0"/>
              </a:rPr>
              <a:t>prevention and detection </a:t>
            </a:r>
            <a:r>
              <a:rPr kumimoji="0" lang="en-US" sz="2000" b="0" i="0" u="none" strike="noStrike" cap="none" spc="0" normalizeH="0" baseline="0" noProof="0" dirty="0">
                <a:ln>
                  <a:noFill/>
                </a:ln>
                <a:effectLst/>
                <a:uLnTx/>
                <a:uFillTx/>
                <a:latin typeface="Arial" panose="020B0604020202020204" pitchFamily="34" charset="0"/>
                <a:cs typeface="Arial" panose="020B0604020202020204" pitchFamily="34" charset="0"/>
              </a:rPr>
              <a:t>practices improve accountability and compliance</a:t>
            </a:r>
          </a:p>
          <a:p>
            <a:pPr marL="457200" indent="-228600" defTabSz="914400">
              <a:lnSpc>
                <a:spcPct val="90000"/>
              </a:lnSpc>
              <a:spcBef>
                <a:spcPts val="600"/>
              </a:spcBef>
              <a:spcAft>
                <a:spcPts val="1200"/>
              </a:spcAft>
              <a:buFont typeface="Arial" panose="020B0604020202020204" pitchFamily="34" charset="0"/>
              <a:buChar char="•"/>
            </a:pPr>
            <a:r>
              <a:rPr lang="en-US" sz="2000" dirty="0">
                <a:latin typeface="Arial" panose="020B0604020202020204" pitchFamily="34" charset="0"/>
                <a:cs typeface="Arial" panose="020B0604020202020204" pitchFamily="34" charset="0"/>
              </a:rPr>
              <a:t>FWA jeopardizes the success of individuals with disabilities achieving employment and independence. </a:t>
            </a:r>
            <a:endParaRPr kumimoji="0" lang="en-US" sz="2000" b="0" i="0" u="none" strike="noStrike" cap="none" spc="0" normalizeH="0" baseline="0" noProof="0" dirty="0">
              <a:ln>
                <a:noFill/>
              </a:ln>
              <a:effectLst/>
              <a:uLnTx/>
              <a:uFillTx/>
              <a:latin typeface="Arial" panose="020B0604020202020204" pitchFamily="34" charset="0"/>
              <a:cs typeface="Arial" panose="020B0604020202020204" pitchFamily="34" charset="0"/>
            </a:endParaRPr>
          </a:p>
          <a:p>
            <a:pPr marL="457200" indent="-228600" defTabSz="914400">
              <a:lnSpc>
                <a:spcPct val="90000"/>
              </a:lnSpc>
              <a:spcBef>
                <a:spcPts val="600"/>
              </a:spcBef>
              <a:buFont typeface="Arial" panose="020B0604020202020204" pitchFamily="34" charset="0"/>
              <a:buChar char="•"/>
            </a:pPr>
            <a:endParaRPr kumimoji="0" lang="en-US" sz="2000" b="0" i="0" u="none" strike="noStrike" cap="none" spc="0" normalizeH="0" baseline="0" noProof="0" dirty="0">
              <a:ln>
                <a:noFill/>
              </a:ln>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5924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ight Triangle 11">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6003B094-6B0A-7A7B-2183-8B4EAC1A84B4}"/>
              </a:ext>
            </a:extLst>
          </p:cNvPr>
          <p:cNvSpPr>
            <a:spLocks noGrp="1"/>
          </p:cNvSpPr>
          <p:nvPr>
            <p:ph type="title"/>
          </p:nvPr>
        </p:nvSpPr>
        <p:spPr>
          <a:xfrm>
            <a:off x="1285241" y="1008993"/>
            <a:ext cx="9231410" cy="3542045"/>
          </a:xfrm>
        </p:spPr>
        <p:txBody>
          <a:bodyPr vert="horz" lIns="91440" tIns="45720" rIns="91440" bIns="45720" rtlCol="0" anchor="b">
            <a:normAutofit/>
          </a:bodyPr>
          <a:lstStyle/>
          <a:p>
            <a:r>
              <a:rPr lang="en-US" sz="5500" kern="1200" dirty="0">
                <a:solidFill>
                  <a:schemeClr val="tx1"/>
                </a:solidFill>
                <a:latin typeface="Arial" panose="020B0604020202020204" pitchFamily="34" charset="0"/>
                <a:cs typeface="Arial" panose="020B0604020202020204" pitchFamily="34" charset="0"/>
              </a:rPr>
              <a:t>These next few slides will define fraud, discuss the types of fraud and provide you with examples… </a:t>
            </a:r>
          </a:p>
        </p:txBody>
      </p:sp>
    </p:spTree>
    <p:extLst>
      <p:ext uri="{BB962C8B-B14F-4D97-AF65-F5344CB8AC3E}">
        <p14:creationId xmlns:p14="http://schemas.microsoft.com/office/powerpoint/2010/main" val="1806930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CAC1C-27F6-7597-6883-127CFBC3F426}"/>
              </a:ext>
            </a:extLst>
          </p:cNvPr>
          <p:cNvSpPr>
            <a:spLocks noGrp="1"/>
          </p:cNvSpPr>
          <p:nvPr>
            <p:ph type="title"/>
          </p:nvPr>
        </p:nvSpPr>
        <p:spPr>
          <a:xfrm>
            <a:off x="419100" y="142876"/>
            <a:ext cx="8940956" cy="1162050"/>
          </a:xfrm>
        </p:spPr>
        <p:txBody>
          <a:bodyPr anchor="ctr">
            <a:normAutofit/>
          </a:bodyPr>
          <a:lstStyle/>
          <a:p>
            <a:r>
              <a:rPr lang="en-US" sz="3200" b="1" u="sng" dirty="0">
                <a:latin typeface="Arial" panose="020B0604020202020204" pitchFamily="34" charset="0"/>
                <a:cs typeface="Arial" panose="020B0604020202020204" pitchFamily="34" charset="0"/>
              </a:rPr>
              <a:t>DEFINITION OF FRAUD </a:t>
            </a:r>
          </a:p>
        </p:txBody>
      </p:sp>
      <p:sp>
        <p:nvSpPr>
          <p:cNvPr id="3" name="Content Placeholder 2">
            <a:extLst>
              <a:ext uri="{FF2B5EF4-FFF2-40B4-BE49-F238E27FC236}">
                <a16:creationId xmlns:a16="http://schemas.microsoft.com/office/drawing/2014/main" id="{47F9DA86-850C-0E24-22BE-A230C71F757A}"/>
              </a:ext>
            </a:extLst>
          </p:cNvPr>
          <p:cNvSpPr>
            <a:spLocks noGrp="1"/>
          </p:cNvSpPr>
          <p:nvPr>
            <p:ph idx="1"/>
          </p:nvPr>
        </p:nvSpPr>
        <p:spPr>
          <a:xfrm>
            <a:off x="419099" y="1304927"/>
            <a:ext cx="11277601" cy="3124198"/>
          </a:xfrm>
        </p:spPr>
        <p:txBody>
          <a:bodyPr anchor="t">
            <a:normAutofit/>
          </a:bodyPr>
          <a:lstStyle/>
          <a:p>
            <a:pPr marL="0" indent="0">
              <a:buNone/>
            </a:pPr>
            <a:r>
              <a:rPr lang="en-US" sz="2600" dirty="0">
                <a:latin typeface="Arial" panose="020B0604020202020204" pitchFamily="34" charset="0"/>
                <a:cs typeface="Arial" panose="020B0604020202020204" pitchFamily="34" charset="0"/>
              </a:rPr>
              <a:t>Fraud is any intentional act or omission by a service provider to deceive, misrepresent, or falsify information for personal gain or to obtain services, payments, or benefits that the provider is not entitled to.</a:t>
            </a:r>
          </a:p>
          <a:p>
            <a:pPr marL="0" indent="0">
              <a:buNone/>
            </a:pPr>
            <a:r>
              <a:rPr lang="en-US" sz="2600" dirty="0">
                <a:latin typeface="Arial" panose="020B0604020202020204" pitchFamily="34" charset="0"/>
                <a:cs typeface="Arial" panose="020B0604020202020204" pitchFamily="34" charset="0"/>
              </a:rPr>
              <a:t> </a:t>
            </a:r>
          </a:p>
          <a:p>
            <a:pPr marL="0" indent="0">
              <a:buNone/>
            </a:pPr>
            <a:r>
              <a:rPr lang="en-US" sz="2600" dirty="0">
                <a:latin typeface="Arial" panose="020B0604020202020204" pitchFamily="34" charset="0"/>
                <a:cs typeface="Arial" panose="020B0604020202020204" pitchFamily="34" charset="0"/>
              </a:rPr>
              <a:t>Fraud includes knowingly submitting false documentation billing for services not provided, misrepresenting program information, or intentionally violating DOR requirements to secure an unauthorized advantage.</a:t>
            </a:r>
          </a:p>
          <a:p>
            <a:pPr marL="0" indent="0">
              <a:buNone/>
            </a:pPr>
            <a:endParaRPr lang="en-US" sz="2400" dirty="0">
              <a:latin typeface="Arial" panose="020B0604020202020204" pitchFamily="34" charset="0"/>
              <a:cs typeface="Arial" panose="020B0604020202020204" pitchFamily="34" charset="0"/>
            </a:endParaRPr>
          </a:p>
        </p:txBody>
      </p:sp>
      <p:pic>
        <p:nvPicPr>
          <p:cNvPr id="4" name="Picture 3" descr="A magnifying glass over a guy's hat with a pair of glasses and the word fraud underneath it ">
            <a:extLst>
              <a:ext uri="{FF2B5EF4-FFF2-40B4-BE49-F238E27FC236}">
                <a16:creationId xmlns:a16="http://schemas.microsoft.com/office/drawing/2014/main" id="{277351A8-BD10-E8FC-BFD1-C1FD333AEE87}"/>
              </a:ext>
            </a:extLst>
          </p:cNvPr>
          <p:cNvPicPr>
            <a:picLocks noChangeAspect="1"/>
          </p:cNvPicPr>
          <p:nvPr/>
        </p:nvPicPr>
        <p:blipFill rotWithShape="1">
          <a:blip r:embed="rId2">
            <a:extLst>
              <a:ext uri="{28A0092B-C50C-407E-A947-70E740481C1C}">
                <a14:useLocalDpi xmlns:a14="http://schemas.microsoft.com/office/drawing/2010/main" val="0"/>
              </a:ext>
            </a:extLst>
          </a:blip>
          <a:srcRect l="-292" t="1" r="66006" b="49472"/>
          <a:stretch>
            <a:fillRect/>
          </a:stretch>
        </p:blipFill>
        <p:spPr bwMode="auto">
          <a:xfrm>
            <a:off x="4391025" y="4254988"/>
            <a:ext cx="3165628" cy="246013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214484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89CF8-EA6D-EB3B-7CB0-D1B40FE62FC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72137EA-6D49-D87F-3AF1-F40F5A6F782B}"/>
              </a:ext>
            </a:extLst>
          </p:cNvPr>
          <p:cNvSpPr txBox="1"/>
          <p:nvPr/>
        </p:nvSpPr>
        <p:spPr>
          <a:xfrm>
            <a:off x="492369" y="985521"/>
            <a:ext cx="2391508" cy="2800767"/>
          </a:xfrm>
          <a:prstGeom prst="rect">
            <a:avLst/>
          </a:prstGeom>
          <a:noFill/>
        </p:spPr>
        <p:txBody>
          <a:bodyPr wrap="square" rtlCol="0">
            <a:spAutoFit/>
          </a:bodyPr>
          <a:lstStyle/>
          <a:p>
            <a:r>
              <a:rPr lang="en-US" sz="2800" b="1" u="sng" dirty="0">
                <a:latin typeface="Arial" panose="020B0604020202020204" pitchFamily="34" charset="0"/>
                <a:cs typeface="Arial" panose="020B0604020202020204" pitchFamily="34" charset="0"/>
              </a:rPr>
              <a:t>Motivation</a:t>
            </a:r>
          </a:p>
          <a:p>
            <a:pPr marL="285750" indent="-285750">
              <a:buFont typeface="Arial" panose="020B0604020202020204" pitchFamily="34" charset="0"/>
              <a:buChar char="•"/>
            </a:pPr>
            <a:r>
              <a:rPr lang="en-US" sz="2600" dirty="0">
                <a:latin typeface="Arial" panose="020B0604020202020204" pitchFamily="34" charset="0"/>
                <a:cs typeface="Arial" panose="020B0604020202020204" pitchFamily="34" charset="0"/>
              </a:rPr>
              <a:t>Debt/Greed</a:t>
            </a:r>
          </a:p>
          <a:p>
            <a:pPr marL="285750" indent="-285750">
              <a:buFont typeface="Arial" panose="020B0604020202020204" pitchFamily="34" charset="0"/>
              <a:buChar char="•"/>
            </a:pPr>
            <a:r>
              <a:rPr lang="en-US" sz="2600" dirty="0">
                <a:latin typeface="Arial" panose="020B0604020202020204" pitchFamily="34" charset="0"/>
                <a:cs typeface="Arial" panose="020B0604020202020204" pitchFamily="34" charset="0"/>
              </a:rPr>
              <a:t>Vices, addictions</a:t>
            </a:r>
          </a:p>
          <a:p>
            <a:pPr marL="285750" indent="-285750">
              <a:buFont typeface="Arial" panose="020B0604020202020204" pitchFamily="34" charset="0"/>
              <a:buChar char="•"/>
            </a:pPr>
            <a:r>
              <a:rPr lang="en-US" sz="2600" dirty="0">
                <a:latin typeface="Arial" panose="020B0604020202020204" pitchFamily="34" charset="0"/>
                <a:cs typeface="Arial" panose="020B0604020202020204" pitchFamily="34" charset="0"/>
              </a:rPr>
              <a:t>Lifestyle needs</a:t>
            </a:r>
          </a:p>
          <a:p>
            <a:endParaRPr lang="en-US" dirty="0"/>
          </a:p>
        </p:txBody>
      </p:sp>
      <p:sp>
        <p:nvSpPr>
          <p:cNvPr id="5" name="TextBox 4">
            <a:extLst>
              <a:ext uri="{FF2B5EF4-FFF2-40B4-BE49-F238E27FC236}">
                <a16:creationId xmlns:a16="http://schemas.microsoft.com/office/drawing/2014/main" id="{393A6D82-72ED-E3FB-85E0-F69416A0CB73}"/>
              </a:ext>
            </a:extLst>
          </p:cNvPr>
          <p:cNvSpPr txBox="1"/>
          <p:nvPr/>
        </p:nvSpPr>
        <p:spPr>
          <a:xfrm>
            <a:off x="3295858" y="4066017"/>
            <a:ext cx="6451043" cy="2215991"/>
          </a:xfrm>
          <a:prstGeom prst="rect">
            <a:avLst/>
          </a:prstGeom>
          <a:noFill/>
        </p:spPr>
        <p:txBody>
          <a:bodyPr wrap="square" rtlCol="0">
            <a:spAutoFit/>
          </a:bodyPr>
          <a:lstStyle/>
          <a:p>
            <a:pPr>
              <a:lnSpc>
                <a:spcPct val="150000"/>
              </a:lnSpc>
            </a:pPr>
            <a:r>
              <a:rPr lang="en-US" sz="2800" dirty="0">
                <a:latin typeface="Arial" panose="020B0604020202020204" pitchFamily="34" charset="0"/>
                <a:cs typeface="Arial" panose="020B0604020202020204" pitchFamily="34" charset="0"/>
              </a:rPr>
              <a:t>		</a:t>
            </a:r>
            <a:r>
              <a:rPr lang="en-US" sz="2800" b="1" u="sng" dirty="0">
                <a:latin typeface="Arial" panose="020B0604020202020204" pitchFamily="34" charset="0"/>
                <a:cs typeface="Arial" panose="020B0604020202020204" pitchFamily="34" charset="0"/>
              </a:rPr>
              <a:t>Rationalization </a:t>
            </a:r>
          </a:p>
          <a:p>
            <a:pPr marL="285750" indent="-285750">
              <a:buFont typeface="Arial" panose="020B0604020202020204" pitchFamily="34" charset="0"/>
              <a:buChar char="•"/>
            </a:pPr>
            <a:r>
              <a:rPr lang="en-US" sz="2600" dirty="0">
                <a:latin typeface="Arial" panose="020B0604020202020204" pitchFamily="34" charset="0"/>
                <a:cs typeface="Arial" panose="020B0604020202020204" pitchFamily="34" charset="0"/>
              </a:rPr>
              <a:t>Everyone else is doing it</a:t>
            </a:r>
          </a:p>
          <a:p>
            <a:pPr marL="285750" indent="-285750">
              <a:buFont typeface="Arial" panose="020B0604020202020204" pitchFamily="34" charset="0"/>
              <a:buChar char="•"/>
            </a:pPr>
            <a:r>
              <a:rPr lang="en-US" sz="2600" dirty="0">
                <a:latin typeface="Arial" panose="020B0604020202020204" pitchFamily="34" charset="0"/>
                <a:cs typeface="Arial" panose="020B0604020202020204" pitchFamily="34" charset="0"/>
              </a:rPr>
              <a:t>I intended to pay it back</a:t>
            </a:r>
          </a:p>
          <a:p>
            <a:pPr marL="285750" indent="-285750">
              <a:buFont typeface="Arial" panose="020B0604020202020204" pitchFamily="34" charset="0"/>
              <a:buChar char="•"/>
            </a:pPr>
            <a:r>
              <a:rPr lang="en-US" sz="2600" dirty="0">
                <a:latin typeface="Arial" panose="020B0604020202020204" pitchFamily="34" charset="0"/>
                <a:cs typeface="Arial" panose="020B0604020202020204" pitchFamily="34" charset="0"/>
              </a:rPr>
              <a:t>I don’t get paid enough and deserve it</a:t>
            </a:r>
          </a:p>
          <a:p>
            <a:endParaRPr lang="en-US" dirty="0"/>
          </a:p>
        </p:txBody>
      </p:sp>
      <p:sp>
        <p:nvSpPr>
          <p:cNvPr id="6" name="TextBox 5">
            <a:extLst>
              <a:ext uri="{FF2B5EF4-FFF2-40B4-BE49-F238E27FC236}">
                <a16:creationId xmlns:a16="http://schemas.microsoft.com/office/drawing/2014/main" id="{F4F6BFB2-D1F5-83C0-6679-1ABD20F1D6D8}"/>
              </a:ext>
            </a:extLst>
          </p:cNvPr>
          <p:cNvSpPr txBox="1"/>
          <p:nvPr/>
        </p:nvSpPr>
        <p:spPr>
          <a:xfrm>
            <a:off x="8831370" y="985521"/>
            <a:ext cx="3035733" cy="2800767"/>
          </a:xfrm>
          <a:prstGeom prst="rect">
            <a:avLst/>
          </a:prstGeom>
          <a:noFill/>
        </p:spPr>
        <p:txBody>
          <a:bodyPr wrap="square" rtlCol="0">
            <a:spAutoFit/>
          </a:bodyPr>
          <a:lstStyle/>
          <a:p>
            <a:pPr marL="0" lvl="1">
              <a:tabLst>
                <a:tab pos="339725" algn="l"/>
              </a:tabLst>
            </a:pPr>
            <a:r>
              <a:rPr lang="en-US" sz="2800" b="1" u="sng" dirty="0">
                <a:latin typeface="Arial" panose="020B0604020202020204" pitchFamily="34" charset="0"/>
                <a:cs typeface="Arial" panose="020B0604020202020204" pitchFamily="34" charset="0"/>
              </a:rPr>
              <a:t>Opportunity </a:t>
            </a:r>
          </a:p>
          <a:p>
            <a:pPr marL="0" lvl="1" indent="225425">
              <a:buFont typeface="Arial" panose="020B0604020202020204" pitchFamily="34" charset="0"/>
              <a:buChar char="•"/>
              <a:tabLst>
                <a:tab pos="339725" algn="l"/>
              </a:tabLst>
            </a:pPr>
            <a:r>
              <a:rPr lang="en-US" sz="2600" dirty="0">
                <a:latin typeface="Arial" panose="020B0604020202020204" pitchFamily="34" charset="0"/>
                <a:cs typeface="Arial" panose="020B0604020202020204" pitchFamily="34" charset="0"/>
              </a:rPr>
              <a:t>Weak or few 	controls</a:t>
            </a:r>
          </a:p>
          <a:p>
            <a:pPr marL="285750" indent="-285750">
              <a:buFont typeface="Arial" panose="020B0604020202020204" pitchFamily="34" charset="0"/>
              <a:buChar char="•"/>
            </a:pPr>
            <a:r>
              <a:rPr lang="en-US" sz="2600" dirty="0">
                <a:latin typeface="Arial" panose="020B0604020202020204" pitchFamily="34" charset="0"/>
                <a:cs typeface="Arial" panose="020B0604020202020204" pitchFamily="34" charset="0"/>
              </a:rPr>
              <a:t>Minimal or no oversight</a:t>
            </a:r>
          </a:p>
          <a:p>
            <a:pPr marL="285750" indent="-285750">
              <a:buFont typeface="Arial" panose="020B0604020202020204" pitchFamily="34" charset="0"/>
              <a:buChar char="•"/>
            </a:pPr>
            <a:r>
              <a:rPr lang="en-US" sz="2600" dirty="0">
                <a:latin typeface="Arial" panose="020B0604020202020204" pitchFamily="34" charset="0"/>
                <a:cs typeface="Arial" panose="020B0604020202020204" pitchFamily="34" charset="0"/>
              </a:rPr>
              <a:t>Lax rules</a:t>
            </a:r>
          </a:p>
          <a:p>
            <a:endParaRPr lang="en-US" dirty="0"/>
          </a:p>
        </p:txBody>
      </p:sp>
      <p:pic>
        <p:nvPicPr>
          <p:cNvPr id="8" name="Picture 7" descr="The image displays a large triangle divided into three connected colored sections. Each section represents a different part of the “Fraud Triangle, At the center of the triangle, the words “Fraud Triangle” appears. The left side is titled motivation, the right side is titled opportunity and the bottom rationalization.">
            <a:extLst>
              <a:ext uri="{FF2B5EF4-FFF2-40B4-BE49-F238E27FC236}">
                <a16:creationId xmlns:a16="http://schemas.microsoft.com/office/drawing/2014/main" id="{0422B6A8-27A6-2ECD-D845-54CB08905E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4570" y="72322"/>
            <a:ext cx="5535513" cy="4168082"/>
          </a:xfrm>
          <a:prstGeom prst="rect">
            <a:avLst/>
          </a:prstGeom>
        </p:spPr>
      </p:pic>
    </p:spTree>
    <p:extLst>
      <p:ext uri="{BB962C8B-B14F-4D97-AF65-F5344CB8AC3E}">
        <p14:creationId xmlns:p14="http://schemas.microsoft.com/office/powerpoint/2010/main" val="36984856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566393-8A2B-E7F4-205A-5E8DA17E4D4D}"/>
              </a:ext>
            </a:extLst>
          </p:cNvPr>
          <p:cNvSpPr txBox="1"/>
          <p:nvPr/>
        </p:nvSpPr>
        <p:spPr>
          <a:xfrm>
            <a:off x="1123950" y="364715"/>
            <a:ext cx="10115242" cy="6001643"/>
          </a:xfrm>
          <a:prstGeom prst="rect">
            <a:avLst/>
          </a:prstGeom>
          <a:noFill/>
        </p:spPr>
        <p:txBody>
          <a:bodyPr wrap="square">
            <a:spAutoFit/>
          </a:bodyPr>
          <a:lstStyle/>
          <a:p>
            <a:pPr marL="0" marR="0">
              <a:buNone/>
            </a:pP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buNone/>
              <a:tabLst>
                <a:tab pos="228600" algn="l"/>
                <a:tab pos="457200" algn="l"/>
              </a:tabLst>
            </a:pPr>
            <a:r>
              <a:rPr lang="en-US" sz="2800" b="1" u="sng"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Fraud Red Flags</a:t>
            </a:r>
            <a:r>
              <a:rPr lang="en-US" sz="2800" b="1" u="sng" dirty="0">
                <a:effectLst/>
                <a:latin typeface="Arial" panose="020B0604020202020204" pitchFamily="34" charset="0"/>
                <a:ea typeface="Times New Roman" panose="02020603050405020304" pitchFamily="18" charset="0"/>
                <a:cs typeface="Arial" panose="020B0604020202020204" pitchFamily="34" charset="0"/>
              </a:rPr>
              <a:t> </a:t>
            </a:r>
          </a:p>
          <a:p>
            <a:pPr marL="0" marR="0">
              <a:buNone/>
              <a:tabLst>
                <a:tab pos="228600" algn="l"/>
                <a:tab pos="457200" algn="l"/>
              </a:tabLst>
            </a:pPr>
            <a:endParaRPr lang="en-US" sz="2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indent="-342900">
              <a:lnSpc>
                <a:spcPct val="150000"/>
              </a:lnSpc>
              <a:buFont typeface="Arial" panose="020B0604020202020204" pitchFamily="34" charset="0"/>
              <a:buChar char="•"/>
              <a:tabLst>
                <a:tab pos="228600" algn="l"/>
                <a:tab pos="457200" algn="l"/>
              </a:tabLst>
            </a:pPr>
            <a:r>
              <a:rPr lang="en-US" sz="2400" dirty="0">
                <a:effectLst/>
                <a:latin typeface="Arial" panose="020B0604020202020204" pitchFamily="34" charset="0"/>
                <a:ea typeface="Times New Roman" panose="02020603050405020304" pitchFamily="18" charset="0"/>
                <a:cs typeface="Arial" panose="020B0604020202020204" pitchFamily="34" charset="0"/>
              </a:rPr>
              <a:t>No separation of duties</a:t>
            </a:r>
          </a:p>
          <a:p>
            <a:pPr marL="342900" marR="0" indent="-342900">
              <a:lnSpc>
                <a:spcPct val="150000"/>
              </a:lnSpc>
              <a:buFont typeface="Arial" panose="020B0604020202020204" pitchFamily="34" charset="0"/>
              <a:buChar char="•"/>
              <a:tabLst>
                <a:tab pos="228600" algn="l"/>
                <a:tab pos="457200" algn="l"/>
              </a:tabLst>
            </a:pPr>
            <a:r>
              <a:rPr lang="en-US" sz="2400" dirty="0">
                <a:latin typeface="Arial" panose="020B0604020202020204" pitchFamily="34" charset="0"/>
                <a:ea typeface="Times New Roman" panose="02020603050405020304" pitchFamily="18" charset="0"/>
                <a:cs typeface="Arial" panose="020B0604020202020204" pitchFamily="34" charset="0"/>
              </a:rPr>
              <a:t>Lack of in</a:t>
            </a:r>
            <a:r>
              <a:rPr lang="en-US" sz="2400" dirty="0">
                <a:effectLst/>
                <a:latin typeface="Arial" panose="020B0604020202020204" pitchFamily="34" charset="0"/>
                <a:ea typeface="Times New Roman" panose="02020603050405020304" pitchFamily="18" charset="0"/>
                <a:cs typeface="Arial" panose="020B0604020202020204" pitchFamily="34" charset="0"/>
              </a:rPr>
              <a:t>ternal controls</a:t>
            </a:r>
          </a:p>
          <a:p>
            <a:pPr marL="342900" marR="0" indent="-342900">
              <a:lnSpc>
                <a:spcPct val="150000"/>
              </a:lnSpc>
              <a:buFont typeface="Arial" panose="020B0604020202020204" pitchFamily="34" charset="0"/>
              <a:buChar char="•"/>
              <a:tabLst>
                <a:tab pos="228600" algn="l"/>
                <a:tab pos="457200" algn="l"/>
              </a:tabLst>
            </a:pPr>
            <a:r>
              <a:rPr lang="en-US" sz="2400" dirty="0">
                <a:effectLst/>
                <a:latin typeface="Arial" panose="020B0604020202020204" pitchFamily="34" charset="0"/>
                <a:ea typeface="Times New Roman" panose="02020603050405020304" pitchFamily="18" charset="0"/>
                <a:cs typeface="Arial" panose="020B0604020202020204" pitchFamily="34" charset="0"/>
              </a:rPr>
              <a:t>Ignoring existing internal </a:t>
            </a:r>
            <a:r>
              <a:rPr lang="en-US" sz="2400" dirty="0">
                <a:latin typeface="Arial" panose="020B0604020202020204" pitchFamily="34" charset="0"/>
                <a:ea typeface="Times New Roman" panose="02020603050405020304" pitchFamily="18" charset="0"/>
                <a:cs typeface="Arial" panose="020B0604020202020204" pitchFamily="34" charset="0"/>
              </a:rPr>
              <a:t>c</a:t>
            </a:r>
            <a:r>
              <a:rPr lang="en-US" sz="2400" dirty="0">
                <a:effectLst/>
                <a:latin typeface="Arial" panose="020B0604020202020204" pitchFamily="34" charset="0"/>
                <a:ea typeface="Times New Roman" panose="02020603050405020304" pitchFamily="18" charset="0"/>
                <a:cs typeface="Arial" panose="020B0604020202020204" pitchFamily="34" charset="0"/>
              </a:rPr>
              <a:t>ontrols</a:t>
            </a:r>
            <a:endParaRPr lang="en-US" sz="2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indent="-342900">
              <a:lnSpc>
                <a:spcPct val="150000"/>
              </a:lnSpc>
              <a:buFont typeface="Arial" panose="020B0604020202020204" pitchFamily="34" charset="0"/>
              <a:buChar char="•"/>
              <a:tabLst>
                <a:tab pos="228600" algn="l"/>
                <a:tab pos="457200" algn="l"/>
              </a:tabLst>
            </a:pPr>
            <a:r>
              <a:rPr lang="en-US" sz="2400" dirty="0">
                <a:effectLst/>
                <a:latin typeface="Arial" panose="020B0604020202020204" pitchFamily="34" charset="0"/>
                <a:ea typeface="Times New Roman" panose="02020603050405020304" pitchFamily="18" charset="0"/>
                <a:cs typeface="Arial" panose="020B0604020202020204" pitchFamily="34" charset="0"/>
              </a:rPr>
              <a:t>High turnover of personnel </a:t>
            </a:r>
            <a:endParaRPr lang="en-US" sz="2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indent="-342900">
              <a:lnSpc>
                <a:spcPct val="150000"/>
              </a:lnSpc>
              <a:buFont typeface="Arial" panose="020B0604020202020204" pitchFamily="34" charset="0"/>
              <a:buChar char="•"/>
              <a:tabLst>
                <a:tab pos="228600" algn="l"/>
                <a:tab pos="457200" algn="l"/>
              </a:tabLst>
            </a:pPr>
            <a:r>
              <a:rPr lang="en-US" sz="2400" dirty="0">
                <a:effectLst/>
                <a:latin typeface="Arial" panose="020B0604020202020204" pitchFamily="34" charset="0"/>
                <a:ea typeface="Times New Roman" panose="02020603050405020304" pitchFamily="18" charset="0"/>
                <a:cs typeface="Arial" panose="020B0604020202020204" pitchFamily="34" charset="0"/>
              </a:rPr>
              <a:t>Altered or unexplained entries in records </a:t>
            </a:r>
            <a:endParaRPr lang="en-US" sz="2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indent="-342900">
              <a:lnSpc>
                <a:spcPct val="150000"/>
              </a:lnSpc>
              <a:buFont typeface="Arial" panose="020B0604020202020204" pitchFamily="34" charset="0"/>
              <a:buChar char="•"/>
              <a:tabLst>
                <a:tab pos="228600" algn="l"/>
                <a:tab pos="457200" algn="l"/>
              </a:tabLst>
            </a:pPr>
            <a:r>
              <a:rPr lang="en-US" sz="2400" dirty="0">
                <a:effectLst/>
                <a:latin typeface="Arial" panose="020B0604020202020204" pitchFamily="34" charset="0"/>
                <a:ea typeface="Times New Roman" panose="02020603050405020304" pitchFamily="18" charset="0"/>
                <a:cs typeface="Arial" panose="020B0604020202020204" pitchFamily="34" charset="0"/>
              </a:rPr>
              <a:t>Inadequate or missing documentation</a:t>
            </a:r>
          </a:p>
          <a:p>
            <a:pPr marL="342900" marR="0" indent="-342900">
              <a:lnSpc>
                <a:spcPct val="150000"/>
              </a:lnSpc>
              <a:buFont typeface="Arial" panose="020B0604020202020204" pitchFamily="34" charset="0"/>
              <a:buChar char="•"/>
              <a:tabLst>
                <a:tab pos="228600" algn="l"/>
                <a:tab pos="457200" algn="l"/>
              </a:tabLst>
            </a:pPr>
            <a:r>
              <a:rPr lang="en-US" sz="2400" dirty="0">
                <a:latin typeface="Arial" panose="020B0604020202020204" pitchFamily="34" charset="0"/>
                <a:ea typeface="Times New Roman" panose="02020603050405020304" pitchFamily="18" charset="0"/>
                <a:cs typeface="Arial" panose="020B0604020202020204" pitchFamily="34" charset="0"/>
              </a:rPr>
              <a:t>Unauthorized transactions </a:t>
            </a:r>
            <a:r>
              <a:rPr lang="en-US" sz="2400" dirty="0">
                <a:effectLst/>
                <a:latin typeface="Arial" panose="020B0604020202020204" pitchFamily="34" charset="0"/>
                <a:ea typeface="Times New Roman" panose="02020603050405020304" pitchFamily="18" charset="0"/>
                <a:cs typeface="Arial" panose="020B0604020202020204" pitchFamily="34" charset="0"/>
              </a:rPr>
              <a:t> </a:t>
            </a:r>
          </a:p>
          <a:p>
            <a:pPr marL="342900" marR="0" indent="-342900">
              <a:lnSpc>
                <a:spcPct val="150000"/>
              </a:lnSpc>
              <a:buFont typeface="Arial" panose="020B0604020202020204" pitchFamily="34" charset="0"/>
              <a:buChar char="•"/>
              <a:tabLst>
                <a:tab pos="228600" algn="l"/>
                <a:tab pos="457200" algn="l"/>
              </a:tabLst>
            </a:pPr>
            <a:r>
              <a:rPr lang="en-US" sz="2400" dirty="0">
                <a:latin typeface="Arial" panose="020B0604020202020204" pitchFamily="34" charset="0"/>
                <a:ea typeface="Times New Roman" panose="02020603050405020304" pitchFamily="18" charset="0"/>
                <a:cs typeface="Arial" panose="020B0604020202020204" pitchFamily="34" charset="0"/>
              </a:rPr>
              <a:t>Transactions and financial records not reconciled</a:t>
            </a:r>
            <a:endParaRPr lang="en-US" sz="2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indent="-342900">
              <a:buFont typeface="Arial" panose="020B0604020202020204" pitchFamily="34" charset="0"/>
              <a:buChar char="•"/>
              <a:tabLst>
                <a:tab pos="228600" algn="l"/>
                <a:tab pos="457200" algn="l"/>
              </a:tabLst>
            </a:pPr>
            <a:endParaRPr lang="en-US" sz="2400" dirty="0">
              <a:latin typeface="Arial" panose="020B0604020202020204" pitchFamily="34" charset="0"/>
              <a:ea typeface="Times New Roman" panose="02020603050405020304" pitchFamily="18" charset="0"/>
              <a:cs typeface="Arial" panose="020B0604020202020204" pitchFamily="34" charset="0"/>
            </a:endParaRPr>
          </a:p>
        </p:txBody>
      </p:sp>
      <p:pic>
        <p:nvPicPr>
          <p:cNvPr id="5" name="Picture 4" descr="The word missing spelled out with a magnify glass over the last letter g">
            <a:extLst>
              <a:ext uri="{FF2B5EF4-FFF2-40B4-BE49-F238E27FC236}">
                <a16:creationId xmlns:a16="http://schemas.microsoft.com/office/drawing/2014/main" id="{BB9695E6-C392-F958-D3FD-C7AC51B3E95E}"/>
              </a:ext>
            </a:extLst>
          </p:cNvPr>
          <p:cNvPicPr>
            <a:picLocks noChangeAspect="1"/>
          </p:cNvPicPr>
          <p:nvPr/>
        </p:nvPicPr>
        <p:blipFill>
          <a:blip r:embed="rId2"/>
          <a:stretch>
            <a:fillRect/>
          </a:stretch>
        </p:blipFill>
        <p:spPr>
          <a:xfrm rot="478137">
            <a:off x="6294155" y="792414"/>
            <a:ext cx="5043399" cy="3209925"/>
          </a:xfrm>
          <a:prstGeom prst="rect">
            <a:avLst/>
          </a:prstGeom>
        </p:spPr>
      </p:pic>
    </p:spTree>
    <p:extLst>
      <p:ext uri="{BB962C8B-B14F-4D97-AF65-F5344CB8AC3E}">
        <p14:creationId xmlns:p14="http://schemas.microsoft.com/office/powerpoint/2010/main" val="37312215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94C10-8716-B104-200D-9CF8976E46E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70FA8FA-F9B4-A6AF-D1A5-12D9F67A39C1}"/>
              </a:ext>
            </a:extLst>
          </p:cNvPr>
          <p:cNvSpPr txBox="1"/>
          <p:nvPr/>
        </p:nvSpPr>
        <p:spPr>
          <a:xfrm>
            <a:off x="633199" y="337671"/>
            <a:ext cx="10925601" cy="5632311"/>
          </a:xfrm>
          <a:prstGeom prst="rect">
            <a:avLst/>
          </a:prstGeom>
          <a:noFill/>
        </p:spPr>
        <p:txBody>
          <a:bodyPr wrap="square">
            <a:spAutoFit/>
          </a:bodyPr>
          <a:lstStyle/>
          <a:p>
            <a:pPr marL="0" marR="0">
              <a:buNone/>
            </a:pP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buNone/>
              <a:tabLst>
                <a:tab pos="228600" algn="l"/>
                <a:tab pos="457200" algn="l"/>
              </a:tabLst>
            </a:pPr>
            <a:r>
              <a:rPr lang="en-US" sz="2800" b="1" u="sng" dirty="0">
                <a:solidFill>
                  <a:srgbClr val="FF0000"/>
                </a:solidFill>
                <a:latin typeface="Arial" panose="020B0604020202020204" pitchFamily="34" charset="0"/>
                <a:ea typeface="Times New Roman" panose="02020603050405020304" pitchFamily="18" charset="0"/>
                <a:cs typeface="Arial" panose="020B0604020202020204" pitchFamily="34" charset="0"/>
              </a:rPr>
              <a:t>Why </a:t>
            </a:r>
            <a:r>
              <a:rPr lang="en-US" sz="2800" b="1" u="sng"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Red Flags Matter</a:t>
            </a:r>
          </a:p>
          <a:p>
            <a:pPr marL="0" marR="0">
              <a:buNone/>
              <a:tabLst>
                <a:tab pos="228600" algn="l"/>
                <a:tab pos="457200" algn="l"/>
              </a:tabLst>
            </a:pPr>
            <a:endParaRPr lang="en-US" sz="2400"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ct val="200000"/>
              </a:lnSpc>
              <a:tabLst>
                <a:tab pos="228600" algn="l"/>
                <a:tab pos="457200" algn="l"/>
              </a:tabLst>
            </a:pPr>
            <a:r>
              <a:rPr lang="en-US" sz="2400" b="1" dirty="0">
                <a:latin typeface="Arial" panose="020B0604020202020204" pitchFamily="34" charset="0"/>
                <a:ea typeface="Times New Roman" panose="02020603050405020304" pitchFamily="18" charset="0"/>
                <a:cs typeface="Arial" panose="020B0604020202020204" pitchFamily="34" charset="0"/>
              </a:rPr>
              <a:t>Recognizing red flags is essential for:</a:t>
            </a:r>
          </a:p>
          <a:p>
            <a:pPr marL="342900" indent="-342900">
              <a:lnSpc>
                <a:spcPct val="200000"/>
              </a:lnSpc>
              <a:buFont typeface="Arial" panose="020B0604020202020204" pitchFamily="34" charset="0"/>
              <a:buChar char="•"/>
              <a:tabLst>
                <a:tab pos="228600" algn="l"/>
                <a:tab pos="457200" algn="l"/>
              </a:tabLst>
            </a:pPr>
            <a:r>
              <a:rPr lang="en-US" sz="2400" dirty="0">
                <a:latin typeface="Arial" panose="020B0604020202020204" pitchFamily="34" charset="0"/>
                <a:ea typeface="Times New Roman" panose="02020603050405020304" pitchFamily="18" charset="0"/>
                <a:cs typeface="Arial" panose="020B0604020202020204" pitchFamily="34" charset="0"/>
              </a:rPr>
              <a:t>Protecting program integrity</a:t>
            </a:r>
          </a:p>
          <a:p>
            <a:pPr marL="342900" indent="-342900">
              <a:lnSpc>
                <a:spcPct val="200000"/>
              </a:lnSpc>
              <a:buFont typeface="Arial" panose="020B0604020202020204" pitchFamily="34" charset="0"/>
              <a:buChar char="•"/>
              <a:tabLst>
                <a:tab pos="228600" algn="l"/>
                <a:tab pos="457200" algn="l"/>
              </a:tabLst>
            </a:pPr>
            <a:r>
              <a:rPr lang="en-US" sz="2400" dirty="0">
                <a:latin typeface="Arial" panose="020B0604020202020204" pitchFamily="34" charset="0"/>
                <a:ea typeface="Times New Roman" panose="02020603050405020304" pitchFamily="18" charset="0"/>
                <a:cs typeface="Arial" panose="020B0604020202020204" pitchFamily="34" charset="0"/>
              </a:rPr>
              <a:t>Safeguarding public funds</a:t>
            </a:r>
          </a:p>
          <a:p>
            <a:pPr marL="342900" indent="-342900">
              <a:lnSpc>
                <a:spcPct val="200000"/>
              </a:lnSpc>
              <a:buFont typeface="Arial" panose="020B0604020202020204" pitchFamily="34" charset="0"/>
              <a:buChar char="•"/>
              <a:tabLst>
                <a:tab pos="228600" algn="l"/>
                <a:tab pos="457200" algn="l"/>
              </a:tabLst>
            </a:pPr>
            <a:r>
              <a:rPr lang="en-US" sz="2400" dirty="0">
                <a:latin typeface="Arial" panose="020B0604020202020204" pitchFamily="34" charset="0"/>
                <a:ea typeface="Times New Roman" panose="02020603050405020304" pitchFamily="18" charset="0"/>
                <a:cs typeface="Arial" panose="020B0604020202020204" pitchFamily="34" charset="0"/>
              </a:rPr>
              <a:t>Maintaining trust in government </a:t>
            </a:r>
          </a:p>
          <a:p>
            <a:pPr marL="342900" indent="-342900">
              <a:lnSpc>
                <a:spcPct val="200000"/>
              </a:lnSpc>
              <a:buFont typeface="Arial" panose="020B0604020202020204" pitchFamily="34" charset="0"/>
              <a:buChar char="•"/>
              <a:tabLst>
                <a:tab pos="228600" algn="l"/>
                <a:tab pos="457200" algn="l"/>
              </a:tabLst>
            </a:pPr>
            <a:r>
              <a:rPr lang="en-US" sz="2400" dirty="0">
                <a:latin typeface="Arial" panose="020B0604020202020204" pitchFamily="34" charset="0"/>
                <a:ea typeface="Times New Roman" panose="02020603050405020304" pitchFamily="18" charset="0"/>
                <a:cs typeface="Arial" panose="020B0604020202020204" pitchFamily="34" charset="0"/>
              </a:rPr>
              <a:t>Supporting compliance and accountability</a:t>
            </a:r>
            <a:endParaRPr lang="en-US" sz="2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indent="-342900">
              <a:buFont typeface="Arial" panose="020B0604020202020204" pitchFamily="34" charset="0"/>
              <a:buChar char="•"/>
              <a:tabLst>
                <a:tab pos="228600" algn="l"/>
                <a:tab pos="457200" algn="l"/>
              </a:tabLst>
            </a:pPr>
            <a:endParaRPr lang="en-US" sz="2400" dirty="0">
              <a:effectLst/>
              <a:latin typeface="Arial" panose="020B0604020202020204" pitchFamily="34" charset="0"/>
              <a:ea typeface="Aptos" panose="020B0004020202020204" pitchFamily="34" charset="0"/>
            </a:endParaRPr>
          </a:p>
          <a:p>
            <a:pPr marL="342900" marR="0" indent="-342900">
              <a:buFont typeface="Arial" panose="020B0604020202020204" pitchFamily="34" charset="0"/>
              <a:buChar char="•"/>
              <a:tabLst>
                <a:tab pos="228600" algn="l"/>
                <a:tab pos="457200" algn="l"/>
              </a:tabLst>
            </a:pPr>
            <a:r>
              <a:rPr lang="en-US" sz="2400" dirty="0">
                <a:effectLst/>
                <a:latin typeface="Arial" panose="020B0604020202020204" pitchFamily="34" charset="0"/>
                <a:ea typeface="Aptos" panose="020B0004020202020204" pitchFamily="34" charset="0"/>
              </a:rPr>
              <a:t>Avoiding financial or legal penalties </a:t>
            </a:r>
            <a:endParaRPr lang="en-US" sz="2400" dirty="0">
              <a:latin typeface="Arial" panose="020B0604020202020204" pitchFamily="34" charset="0"/>
              <a:ea typeface="Times New Roman" panose="02020603050405020304" pitchFamily="18" charset="0"/>
              <a:cs typeface="Arial" panose="020B0604020202020204" pitchFamily="34" charset="0"/>
            </a:endParaRPr>
          </a:p>
        </p:txBody>
      </p:sp>
      <p:pic>
        <p:nvPicPr>
          <p:cNvPr id="2" name="Picture 1" descr="Fraud on a computer keyboard for Red Flags">
            <a:extLst>
              <a:ext uri="{FF2B5EF4-FFF2-40B4-BE49-F238E27FC236}">
                <a16:creationId xmlns:a16="http://schemas.microsoft.com/office/drawing/2014/main" id="{8F0B7045-5CE1-464E-F7AE-371FC7A1202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94714" y="1318905"/>
            <a:ext cx="4348898" cy="2901557"/>
          </a:xfrm>
          <a:prstGeom prst="rect">
            <a:avLst/>
          </a:prstGeom>
          <a:noFill/>
          <a:ln>
            <a:noFill/>
          </a:ln>
        </p:spPr>
      </p:pic>
    </p:spTree>
    <p:extLst>
      <p:ext uri="{BB962C8B-B14F-4D97-AF65-F5344CB8AC3E}">
        <p14:creationId xmlns:p14="http://schemas.microsoft.com/office/powerpoint/2010/main" val="34262744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ight Triangle 12">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92D806B6-E2D1-F04E-41CE-7D5151C153E7}"/>
              </a:ext>
            </a:extLst>
          </p:cNvPr>
          <p:cNvSpPr txBox="1"/>
          <p:nvPr/>
        </p:nvSpPr>
        <p:spPr>
          <a:xfrm>
            <a:off x="1285240" y="852854"/>
            <a:ext cx="8074815" cy="3976344"/>
          </a:xfrm>
          <a:prstGeom prst="rect">
            <a:avLst/>
          </a:prstGeom>
        </p:spPr>
        <p:txBody>
          <a:bodyPr vert="horz" lIns="91440" tIns="45720" rIns="91440" bIns="45720" rtlCol="0" anchor="t">
            <a:noAutofit/>
          </a:bodyPr>
          <a:lstStyle/>
          <a:p>
            <a:pPr defTabSz="914400">
              <a:lnSpc>
                <a:spcPct val="90000"/>
              </a:lnSpc>
              <a:spcAft>
                <a:spcPts val="600"/>
              </a:spcAft>
            </a:pPr>
            <a:r>
              <a:rPr lang="en-US" sz="2800" b="1" dirty="0">
                <a:latin typeface="Arial" panose="020B0604020202020204" pitchFamily="34" charset="0"/>
                <a:cs typeface="Arial" panose="020B0604020202020204" pitchFamily="34" charset="0"/>
              </a:rPr>
              <a:t>There are two types of Fraud in service provider settings:</a:t>
            </a:r>
          </a:p>
          <a:p>
            <a:pPr indent="-228600" defTabSz="914400">
              <a:lnSpc>
                <a:spcPct val="90000"/>
              </a:lnSpc>
              <a:spcAft>
                <a:spcPts val="600"/>
              </a:spcAft>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defTabSz="914400">
              <a:lnSpc>
                <a:spcPct val="90000"/>
              </a:lnSpc>
              <a:spcAft>
                <a:spcPts val="600"/>
              </a:spcAft>
            </a:pPr>
            <a:r>
              <a:rPr lang="en-US" sz="2400" b="1" dirty="0">
                <a:latin typeface="Arial" panose="020B0604020202020204" pitchFamily="34" charset="0"/>
                <a:cs typeface="Arial" panose="020B0604020202020204" pitchFamily="34" charset="0"/>
              </a:rPr>
              <a:t>Financial Fraud</a:t>
            </a:r>
          </a:p>
          <a:p>
            <a:pPr defTabSz="914400">
              <a:lnSpc>
                <a:spcPct val="90000"/>
              </a:lnSpc>
              <a:spcAft>
                <a:spcPts val="600"/>
              </a:spcAft>
            </a:pPr>
            <a:r>
              <a:rPr lang="en-US" sz="2400" dirty="0">
                <a:latin typeface="Arial" panose="020B0604020202020204" pitchFamily="34" charset="0"/>
                <a:cs typeface="Arial" panose="020B0604020202020204" pitchFamily="34" charset="0"/>
              </a:rPr>
              <a:t>Financial fraud involves money, payments, billing or financial gain where someone or some entity is intentionally trying to obtain funds they are not entitled to.</a:t>
            </a:r>
          </a:p>
          <a:p>
            <a:pPr indent="-228600" defTabSz="914400">
              <a:lnSpc>
                <a:spcPct val="90000"/>
              </a:lnSpc>
              <a:spcAft>
                <a:spcPts val="600"/>
              </a:spcAft>
              <a:buFont typeface="Arial" panose="020B0604020202020204" pitchFamily="34" charset="0"/>
              <a:buChar char="•"/>
            </a:pPr>
            <a:endParaRPr lang="en-US" sz="2400" b="1" dirty="0">
              <a:latin typeface="Arial" panose="020B0604020202020204" pitchFamily="34" charset="0"/>
              <a:cs typeface="Arial" panose="020B0604020202020204" pitchFamily="34" charset="0"/>
            </a:endParaRPr>
          </a:p>
          <a:p>
            <a:pPr defTabSz="914400">
              <a:lnSpc>
                <a:spcPct val="90000"/>
              </a:lnSpc>
              <a:spcAft>
                <a:spcPts val="600"/>
              </a:spcAft>
            </a:pPr>
            <a:r>
              <a:rPr lang="en-US" sz="2400" b="1" dirty="0">
                <a:latin typeface="Arial" panose="020B0604020202020204" pitchFamily="34" charset="0"/>
                <a:cs typeface="Arial" panose="020B0604020202020204" pitchFamily="34" charset="0"/>
              </a:rPr>
              <a:t>Non‑Financial Fraud </a:t>
            </a:r>
          </a:p>
          <a:p>
            <a:pPr defTabSz="914400">
              <a:lnSpc>
                <a:spcPct val="90000"/>
              </a:lnSpc>
              <a:spcAft>
                <a:spcPts val="600"/>
              </a:spcAft>
            </a:pPr>
            <a:r>
              <a:rPr lang="en-US" sz="2400" dirty="0">
                <a:latin typeface="Arial" panose="020B0604020202020204" pitchFamily="34" charset="0"/>
                <a:cs typeface="Arial" panose="020B0604020202020204" pitchFamily="34" charset="0"/>
              </a:rPr>
              <a:t>Non‑financial fraud involves deceptive, misrepresentation, or improper actions that do not directly involve money but still violate laws, policies or contract terms.</a:t>
            </a:r>
          </a:p>
        </p:txBody>
      </p:sp>
    </p:spTree>
    <p:extLst>
      <p:ext uri="{BB962C8B-B14F-4D97-AF65-F5344CB8AC3E}">
        <p14:creationId xmlns:p14="http://schemas.microsoft.com/office/powerpoint/2010/main" val="3262328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79ACFF-E3F2-AEE0-D54E-39F77E50D87A}"/>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5F75F033-282D-BC29-1F4E-DD3A6D467922}"/>
              </a:ext>
            </a:extLst>
          </p:cNvPr>
          <p:cNvSpPr txBox="1"/>
          <p:nvPr/>
        </p:nvSpPr>
        <p:spPr>
          <a:xfrm>
            <a:off x="1397977" y="866775"/>
            <a:ext cx="8422298" cy="5364382"/>
          </a:xfrm>
          <a:prstGeom prst="rect">
            <a:avLst/>
          </a:prstGeom>
        </p:spPr>
        <p:txBody>
          <a:bodyPr vert="horz" lIns="91440" tIns="45720" rIns="91440" bIns="45720" rtlCol="0" anchor="t">
            <a:normAutofit fontScale="25000" lnSpcReduction="20000"/>
          </a:bodyPr>
          <a:lstStyle/>
          <a:p>
            <a:pPr marR="0" defTabSz="914400">
              <a:lnSpc>
                <a:spcPct val="90000"/>
              </a:lnSpc>
              <a:spcAft>
                <a:spcPts val="600"/>
              </a:spcAft>
              <a:tabLst>
                <a:tab pos="228600" algn="l"/>
                <a:tab pos="457200" algn="l"/>
              </a:tabLst>
            </a:pPr>
            <a:r>
              <a:rPr lang="en-US" sz="12800" b="1" dirty="0">
                <a:effectLst/>
                <a:latin typeface="Arial" panose="020B0604020202020204" pitchFamily="34" charset="0"/>
                <a:cs typeface="Arial" panose="020B0604020202020204" pitchFamily="34" charset="0"/>
              </a:rPr>
              <a:t>Examples of Financial Fraud</a:t>
            </a:r>
          </a:p>
          <a:p>
            <a:pPr marR="0" lvl="0" indent="-228600" defTabSz="914400">
              <a:lnSpc>
                <a:spcPct val="90000"/>
              </a:lnSpc>
              <a:spcAft>
                <a:spcPts val="600"/>
              </a:spcAft>
              <a:buFont typeface="Arial" panose="020B0604020202020204" pitchFamily="34" charset="0"/>
              <a:buChar char="•"/>
              <a:tabLst>
                <a:tab pos="228600" algn="l"/>
                <a:tab pos="457200" algn="l"/>
              </a:tabLst>
            </a:pPr>
            <a:endParaRPr lang="en-US" sz="6000" b="1" dirty="0">
              <a:latin typeface="Arial" panose="020B0604020202020204" pitchFamily="34" charset="0"/>
              <a:cs typeface="Arial" panose="020B0604020202020204" pitchFamily="34" charset="0"/>
            </a:endParaRPr>
          </a:p>
          <a:p>
            <a:pPr marL="342900" marR="0" lvl="0" indent="-228600" defTabSz="914400">
              <a:lnSpc>
                <a:spcPct val="90000"/>
              </a:lnSpc>
              <a:spcAft>
                <a:spcPts val="600"/>
              </a:spcAft>
              <a:buFont typeface="Arial" panose="020B0604020202020204" pitchFamily="34" charset="0"/>
              <a:buChar char="•"/>
              <a:tabLst>
                <a:tab pos="228600" algn="l"/>
                <a:tab pos="457200" algn="l"/>
              </a:tabLst>
            </a:pPr>
            <a:r>
              <a:rPr lang="en-US" sz="9200" dirty="0">
                <a:effectLst/>
                <a:latin typeface="Arial" panose="020B0604020202020204" pitchFamily="34" charset="0"/>
                <a:cs typeface="Arial" panose="020B0604020202020204" pitchFamily="34" charset="0"/>
              </a:rPr>
              <a:t>Inflating service hours, units, or staffing levels on invoices</a:t>
            </a:r>
          </a:p>
          <a:p>
            <a:pPr marL="342900" marR="0" lvl="0" indent="-228600" defTabSz="914400">
              <a:lnSpc>
                <a:spcPct val="90000"/>
              </a:lnSpc>
              <a:spcAft>
                <a:spcPts val="600"/>
              </a:spcAft>
              <a:buFont typeface="Arial" panose="020B0604020202020204" pitchFamily="34" charset="0"/>
              <a:buChar char="•"/>
              <a:tabLst>
                <a:tab pos="228600" algn="l"/>
                <a:tab pos="457200" algn="l"/>
              </a:tabLst>
            </a:pPr>
            <a:endParaRPr lang="en-US" sz="9200" dirty="0">
              <a:effectLst/>
              <a:latin typeface="Arial" panose="020B0604020202020204" pitchFamily="34" charset="0"/>
              <a:cs typeface="Arial" panose="020B0604020202020204" pitchFamily="34" charset="0"/>
            </a:endParaRPr>
          </a:p>
          <a:p>
            <a:pPr marL="342900" marR="0" lvl="0" indent="-228600" defTabSz="914400">
              <a:lnSpc>
                <a:spcPct val="90000"/>
              </a:lnSpc>
              <a:spcAft>
                <a:spcPts val="600"/>
              </a:spcAft>
              <a:buFont typeface="Arial" panose="020B0604020202020204" pitchFamily="34" charset="0"/>
              <a:buChar char="•"/>
              <a:tabLst>
                <a:tab pos="228600" algn="l"/>
                <a:tab pos="457200" algn="l"/>
              </a:tabLst>
            </a:pPr>
            <a:r>
              <a:rPr lang="en-US" sz="9200" dirty="0">
                <a:effectLst/>
                <a:latin typeface="Arial" panose="020B0604020202020204" pitchFamily="34" charset="0"/>
                <a:cs typeface="Arial" panose="020B0604020202020204" pitchFamily="34" charset="0"/>
              </a:rPr>
              <a:t>Billing DOR for goods or services that were never delivered</a:t>
            </a:r>
          </a:p>
          <a:p>
            <a:pPr marL="342900" marR="0" lvl="0" indent="-228600" defTabSz="914400">
              <a:lnSpc>
                <a:spcPct val="90000"/>
              </a:lnSpc>
              <a:spcAft>
                <a:spcPts val="600"/>
              </a:spcAft>
              <a:buFont typeface="Arial" panose="020B0604020202020204" pitchFamily="34" charset="0"/>
              <a:buChar char="•"/>
              <a:tabLst>
                <a:tab pos="228600" algn="l"/>
                <a:tab pos="457200" algn="l"/>
              </a:tabLst>
            </a:pPr>
            <a:endParaRPr lang="en-US" sz="9200" dirty="0">
              <a:effectLst/>
              <a:latin typeface="Arial" panose="020B0604020202020204" pitchFamily="34" charset="0"/>
              <a:cs typeface="Arial" panose="020B0604020202020204" pitchFamily="34" charset="0"/>
            </a:endParaRPr>
          </a:p>
          <a:p>
            <a:pPr marL="342900" marR="0" lvl="0" indent="-228600" defTabSz="914400">
              <a:lnSpc>
                <a:spcPct val="90000"/>
              </a:lnSpc>
              <a:spcAft>
                <a:spcPts val="600"/>
              </a:spcAft>
              <a:buFont typeface="Arial" panose="020B0604020202020204" pitchFamily="34" charset="0"/>
              <a:buChar char="•"/>
              <a:tabLst>
                <a:tab pos="228600" algn="l"/>
                <a:tab pos="457200" algn="l"/>
              </a:tabLst>
            </a:pPr>
            <a:r>
              <a:rPr lang="en-US" sz="9200" dirty="0">
                <a:effectLst/>
                <a:latin typeface="Arial" panose="020B0604020202020204" pitchFamily="34" charset="0"/>
                <a:cs typeface="Arial" panose="020B0604020202020204" pitchFamily="34" charset="0"/>
              </a:rPr>
              <a:t>Misrepresenting the type, scope, or cost of services provided</a:t>
            </a:r>
          </a:p>
          <a:p>
            <a:pPr marL="114300" marR="0" lvl="0" defTabSz="914400">
              <a:lnSpc>
                <a:spcPct val="90000"/>
              </a:lnSpc>
              <a:spcAft>
                <a:spcPts val="600"/>
              </a:spcAft>
              <a:tabLst>
                <a:tab pos="228600" algn="l"/>
                <a:tab pos="457200" algn="l"/>
              </a:tabLst>
            </a:pPr>
            <a:endParaRPr lang="en-US" sz="9200" dirty="0">
              <a:effectLst/>
              <a:latin typeface="Arial" panose="020B0604020202020204" pitchFamily="34" charset="0"/>
              <a:cs typeface="Arial" panose="020B0604020202020204" pitchFamily="34" charset="0"/>
            </a:endParaRPr>
          </a:p>
          <a:p>
            <a:pPr marL="342900" indent="-228600" defTabSz="914400">
              <a:lnSpc>
                <a:spcPct val="90000"/>
              </a:lnSpc>
              <a:buFont typeface="Arial" panose="020B0604020202020204" pitchFamily="34" charset="0"/>
              <a:buChar char="•"/>
              <a:tabLst>
                <a:tab pos="228600" algn="l"/>
                <a:tab pos="457200" algn="l"/>
              </a:tabLst>
            </a:pPr>
            <a:r>
              <a:rPr lang="en-US" sz="9200" dirty="0">
                <a:latin typeface="Arial" panose="020B0604020202020204" pitchFamily="34" charset="0"/>
                <a:cs typeface="Arial" panose="020B0604020202020204" pitchFamily="34" charset="0"/>
              </a:rPr>
              <a:t>Charging unrelated expenses to cover budget shortfalls</a:t>
            </a:r>
          </a:p>
          <a:p>
            <a:pPr marL="342900" marR="0" lvl="0" indent="-228600" defTabSz="914400">
              <a:lnSpc>
                <a:spcPct val="120000"/>
              </a:lnSpc>
              <a:spcAft>
                <a:spcPts val="600"/>
              </a:spcAft>
              <a:buFont typeface="Arial" panose="020B0604020202020204" pitchFamily="34" charset="0"/>
              <a:buChar char="•"/>
              <a:tabLst>
                <a:tab pos="228600" algn="l"/>
                <a:tab pos="457200" algn="l"/>
              </a:tabLst>
            </a:pPr>
            <a:endParaRPr lang="en-US" sz="4800" dirty="0">
              <a:latin typeface="Arial" panose="020B0604020202020204" pitchFamily="34" charset="0"/>
              <a:cs typeface="Arial" panose="020B0604020202020204" pitchFamily="34" charset="0"/>
            </a:endParaRPr>
          </a:p>
          <a:p>
            <a:pPr marL="342900" marR="0" lvl="0" indent="-228600" defTabSz="914400">
              <a:lnSpc>
                <a:spcPct val="120000"/>
              </a:lnSpc>
              <a:buFont typeface="Arial" panose="020B0604020202020204" pitchFamily="34" charset="0"/>
              <a:buChar char="•"/>
              <a:tabLst>
                <a:tab pos="228600" algn="l"/>
                <a:tab pos="457200" algn="l"/>
              </a:tabLst>
            </a:pPr>
            <a:r>
              <a:rPr lang="en-US" sz="9200" dirty="0">
                <a:latin typeface="Arial" panose="020B0604020202020204" pitchFamily="34" charset="0"/>
                <a:cs typeface="Arial" panose="020B0604020202020204" pitchFamily="34" charset="0"/>
              </a:rPr>
              <a:t>Altering or backdating documentation or falsifying financial statements to support grant/contract reimbursement claims</a:t>
            </a:r>
          </a:p>
          <a:p>
            <a:pPr marL="114300" marR="0" lvl="0" defTabSz="914400">
              <a:lnSpc>
                <a:spcPct val="90000"/>
              </a:lnSpc>
              <a:spcAft>
                <a:spcPts val="600"/>
              </a:spcAft>
              <a:tabLst>
                <a:tab pos="228600" algn="l"/>
                <a:tab pos="457200" algn="l"/>
              </a:tabLst>
            </a:pPr>
            <a:endParaRPr lang="en-US" sz="9200" dirty="0">
              <a:latin typeface="Arial" panose="020B0604020202020204" pitchFamily="34" charset="0"/>
              <a:cs typeface="Arial" panose="020B0604020202020204" pitchFamily="34" charset="0"/>
            </a:endParaRPr>
          </a:p>
          <a:p>
            <a:pPr marL="342900" marR="0" lvl="0" indent="-228600" defTabSz="914400">
              <a:lnSpc>
                <a:spcPct val="90000"/>
              </a:lnSpc>
              <a:spcAft>
                <a:spcPts val="600"/>
              </a:spcAft>
              <a:buFont typeface="Arial" panose="020B0604020202020204" pitchFamily="34" charset="0"/>
              <a:buChar char="•"/>
              <a:tabLst>
                <a:tab pos="228600" algn="l"/>
                <a:tab pos="457200" algn="l"/>
              </a:tabLst>
            </a:pPr>
            <a:r>
              <a:rPr lang="en-US" sz="9200" dirty="0">
                <a:latin typeface="Arial" panose="020B0604020202020204" pitchFamily="34" charset="0"/>
                <a:cs typeface="Arial" panose="020B0604020202020204" pitchFamily="34" charset="0"/>
              </a:rPr>
              <a:t>Misusing contract or grant funds intended for client services</a:t>
            </a:r>
          </a:p>
          <a:p>
            <a:pPr marL="342900" marR="0" lvl="0" indent="-228600" defTabSz="914400">
              <a:lnSpc>
                <a:spcPct val="90000"/>
              </a:lnSpc>
              <a:spcAft>
                <a:spcPts val="600"/>
              </a:spcAft>
              <a:buFont typeface="Arial" panose="020B0604020202020204" pitchFamily="34" charset="0"/>
              <a:buChar char="•"/>
              <a:tabLst>
                <a:tab pos="228600" algn="l"/>
                <a:tab pos="457200" algn="l"/>
              </a:tabLst>
            </a:pPr>
            <a:endParaRPr lang="en-US" sz="9600" dirty="0">
              <a:latin typeface="Arial" panose="020B0604020202020204" pitchFamily="34" charset="0"/>
              <a:cs typeface="Arial" panose="020B0604020202020204" pitchFamily="34" charset="0"/>
            </a:endParaRPr>
          </a:p>
          <a:p>
            <a:pPr marL="342900" marR="0" lvl="0" indent="-228600" defTabSz="914400">
              <a:lnSpc>
                <a:spcPct val="90000"/>
              </a:lnSpc>
              <a:spcAft>
                <a:spcPts val="600"/>
              </a:spcAft>
              <a:buFont typeface="Arial" panose="020B0604020202020204" pitchFamily="34" charset="0"/>
              <a:buChar char="•"/>
              <a:tabLst>
                <a:tab pos="228600" algn="l"/>
                <a:tab pos="457200" algn="l"/>
              </a:tabLst>
            </a:pPr>
            <a:endParaRPr lang="en-US" sz="600" dirty="0">
              <a:effectLst/>
            </a:endParaRPr>
          </a:p>
          <a:p>
            <a:pPr marL="0" marR="0" indent="-228600" defTabSz="914400">
              <a:lnSpc>
                <a:spcPct val="90000"/>
              </a:lnSpc>
              <a:spcAft>
                <a:spcPts val="600"/>
              </a:spcAft>
              <a:buFont typeface="Arial" panose="020B0604020202020204" pitchFamily="34" charset="0"/>
              <a:buChar char="•"/>
              <a:tabLst>
                <a:tab pos="228600" algn="l"/>
                <a:tab pos="457200" algn="l"/>
              </a:tabLst>
            </a:pPr>
            <a:r>
              <a:rPr lang="en-US" sz="600" dirty="0">
                <a:effectLst/>
              </a:rPr>
              <a:t> </a:t>
            </a:r>
          </a:p>
        </p:txBody>
      </p:sp>
    </p:spTree>
    <p:extLst>
      <p:ext uri="{BB962C8B-B14F-4D97-AF65-F5344CB8AC3E}">
        <p14:creationId xmlns:p14="http://schemas.microsoft.com/office/powerpoint/2010/main" val="33283309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06D13635-08C1-DD0F-594C-A5032AE1F702}"/>
              </a:ext>
            </a:extLst>
          </p:cNvPr>
          <p:cNvSpPr txBox="1"/>
          <p:nvPr/>
        </p:nvSpPr>
        <p:spPr>
          <a:xfrm>
            <a:off x="1285240" y="1063869"/>
            <a:ext cx="8228037" cy="4705995"/>
          </a:xfrm>
          <a:prstGeom prst="rect">
            <a:avLst/>
          </a:prstGeom>
        </p:spPr>
        <p:txBody>
          <a:bodyPr vert="horz" lIns="91440" tIns="45720" rIns="91440" bIns="45720" rtlCol="0" anchor="t">
            <a:normAutofit fontScale="92500" lnSpcReduction="10000"/>
          </a:bodyPr>
          <a:lstStyle/>
          <a:p>
            <a:pPr marL="0" marR="0" indent="-228600" defTabSz="914400">
              <a:lnSpc>
                <a:spcPct val="90000"/>
              </a:lnSpc>
              <a:spcAft>
                <a:spcPts val="600"/>
              </a:spcAft>
              <a:buFont typeface="Arial" panose="020B0604020202020204" pitchFamily="34" charset="0"/>
              <a:buChar char="•"/>
              <a:tabLst>
                <a:tab pos="228600" algn="l"/>
                <a:tab pos="457200" algn="l"/>
              </a:tabLst>
            </a:pPr>
            <a:endParaRPr lang="en-US" sz="600" b="1" dirty="0">
              <a:effectLst/>
            </a:endParaRPr>
          </a:p>
          <a:p>
            <a:pPr marR="0" defTabSz="914400">
              <a:lnSpc>
                <a:spcPct val="90000"/>
              </a:lnSpc>
              <a:spcAft>
                <a:spcPts val="600"/>
              </a:spcAft>
              <a:tabLst>
                <a:tab pos="228600" algn="l"/>
                <a:tab pos="457200" algn="l"/>
              </a:tabLst>
            </a:pPr>
            <a:r>
              <a:rPr lang="en-US" sz="3600" b="1" dirty="0">
                <a:effectLst/>
                <a:latin typeface="Arial" panose="020B0604020202020204" pitchFamily="34" charset="0"/>
                <a:cs typeface="Arial" panose="020B0604020202020204" pitchFamily="34" charset="0"/>
              </a:rPr>
              <a:t>Examples of Non-Financial Fraud</a:t>
            </a:r>
          </a:p>
          <a:p>
            <a:pPr marL="0" marR="0" indent="-228600" defTabSz="914400">
              <a:lnSpc>
                <a:spcPct val="90000"/>
              </a:lnSpc>
              <a:spcAft>
                <a:spcPts val="600"/>
              </a:spcAft>
              <a:buFont typeface="Arial" panose="020B0604020202020204" pitchFamily="34" charset="0"/>
              <a:buChar char="•"/>
              <a:tabLst>
                <a:tab pos="228600" algn="l"/>
                <a:tab pos="457200" algn="l"/>
              </a:tabLst>
            </a:pPr>
            <a:endParaRPr lang="en-US" sz="600" b="1" dirty="0"/>
          </a:p>
          <a:p>
            <a:pPr marL="0" marR="0" indent="-228600" defTabSz="914400">
              <a:lnSpc>
                <a:spcPct val="90000"/>
              </a:lnSpc>
              <a:spcAft>
                <a:spcPts val="600"/>
              </a:spcAft>
              <a:buFont typeface="Arial" panose="020B0604020202020204" pitchFamily="34" charset="0"/>
              <a:buChar char="•"/>
              <a:tabLst>
                <a:tab pos="228600" algn="l"/>
                <a:tab pos="457200" algn="l"/>
              </a:tabLst>
            </a:pPr>
            <a:endParaRPr lang="en-US" sz="600" b="1" dirty="0"/>
          </a:p>
          <a:p>
            <a:pPr marL="342900" marR="0" lvl="0" indent="-228600" defTabSz="914400">
              <a:lnSpc>
                <a:spcPct val="90000"/>
              </a:lnSpc>
              <a:spcAft>
                <a:spcPts val="600"/>
              </a:spcAft>
              <a:buFont typeface="Arial" panose="020B0604020202020204" pitchFamily="34" charset="0"/>
              <a:buChar char="•"/>
              <a:tabLst>
                <a:tab pos="228600" algn="l"/>
                <a:tab pos="457200" algn="l"/>
              </a:tabLst>
            </a:pPr>
            <a:endParaRPr lang="en-US" sz="600" dirty="0"/>
          </a:p>
          <a:p>
            <a:pPr marL="342900" marR="0" lvl="0" indent="-228600" defTabSz="914400">
              <a:lnSpc>
                <a:spcPct val="90000"/>
              </a:lnSpc>
              <a:spcAft>
                <a:spcPts val="600"/>
              </a:spcAft>
              <a:buFont typeface="Arial" panose="020B0604020202020204" pitchFamily="34" charset="0"/>
              <a:buChar char="•"/>
              <a:tabLst>
                <a:tab pos="228600" algn="l"/>
                <a:tab pos="457200" algn="l"/>
              </a:tabLst>
            </a:pPr>
            <a:r>
              <a:rPr lang="en-US" sz="2400" dirty="0">
                <a:effectLst/>
                <a:latin typeface="Arial" panose="020B0604020202020204" pitchFamily="34" charset="0"/>
                <a:cs typeface="Arial" panose="020B0604020202020204" pitchFamily="34" charset="0"/>
              </a:rPr>
              <a:t>Misrepresenting staff credentials, qualifications, or required certifications</a:t>
            </a:r>
          </a:p>
          <a:p>
            <a:pPr marL="342900" marR="0" lvl="0" indent="-228600" defTabSz="914400">
              <a:lnSpc>
                <a:spcPct val="90000"/>
              </a:lnSpc>
              <a:spcAft>
                <a:spcPts val="600"/>
              </a:spcAft>
              <a:buFont typeface="Arial" panose="020B0604020202020204" pitchFamily="34" charset="0"/>
              <a:buChar char="•"/>
              <a:tabLst>
                <a:tab pos="228600" algn="l"/>
                <a:tab pos="457200" algn="l"/>
              </a:tabLst>
            </a:pPr>
            <a:endParaRPr lang="en-US" sz="2400" dirty="0">
              <a:effectLst/>
              <a:latin typeface="Arial" panose="020B0604020202020204" pitchFamily="34" charset="0"/>
              <a:cs typeface="Arial" panose="020B0604020202020204" pitchFamily="34" charset="0"/>
            </a:endParaRPr>
          </a:p>
          <a:p>
            <a:pPr marL="342900" marR="0" lvl="0" indent="-228600" defTabSz="914400">
              <a:lnSpc>
                <a:spcPct val="90000"/>
              </a:lnSpc>
              <a:spcAft>
                <a:spcPts val="600"/>
              </a:spcAft>
              <a:buFont typeface="Arial" panose="020B0604020202020204" pitchFamily="34" charset="0"/>
              <a:buChar char="•"/>
              <a:tabLst>
                <a:tab pos="228600" algn="l"/>
                <a:tab pos="457200" algn="l"/>
              </a:tabLst>
            </a:pPr>
            <a:r>
              <a:rPr lang="en-US" sz="2400" dirty="0">
                <a:effectLst/>
                <a:latin typeface="Arial" panose="020B0604020202020204" pitchFamily="34" charset="0"/>
                <a:cs typeface="Arial" panose="020B0604020202020204" pitchFamily="34" charset="0"/>
              </a:rPr>
              <a:t>Manipulating or falsifying performance data to meet contract benchmarks</a:t>
            </a:r>
          </a:p>
          <a:p>
            <a:pPr marL="342900" marR="0" lvl="0" indent="-228600" defTabSz="914400">
              <a:lnSpc>
                <a:spcPct val="90000"/>
              </a:lnSpc>
              <a:spcAft>
                <a:spcPts val="600"/>
              </a:spcAft>
              <a:buFont typeface="Arial" panose="020B0604020202020204" pitchFamily="34" charset="0"/>
              <a:buChar char="•"/>
              <a:tabLst>
                <a:tab pos="228600" algn="l"/>
                <a:tab pos="457200" algn="l"/>
              </a:tabLst>
            </a:pPr>
            <a:endParaRPr lang="en-US" sz="2400" dirty="0">
              <a:effectLst/>
              <a:latin typeface="Arial" panose="020B0604020202020204" pitchFamily="34" charset="0"/>
              <a:cs typeface="Arial" panose="020B0604020202020204" pitchFamily="34" charset="0"/>
            </a:endParaRPr>
          </a:p>
          <a:p>
            <a:pPr marL="342900" marR="0" lvl="0" indent="-228600" defTabSz="914400">
              <a:lnSpc>
                <a:spcPct val="90000"/>
              </a:lnSpc>
              <a:spcAft>
                <a:spcPts val="600"/>
              </a:spcAft>
              <a:buFont typeface="Arial" panose="020B0604020202020204" pitchFamily="34" charset="0"/>
              <a:buChar char="•"/>
              <a:tabLst>
                <a:tab pos="228600" algn="l"/>
                <a:tab pos="457200" algn="l"/>
              </a:tabLst>
            </a:pPr>
            <a:r>
              <a:rPr lang="en-US" sz="2400" dirty="0">
                <a:effectLst/>
                <a:latin typeface="Arial" panose="020B0604020202020204" pitchFamily="34" charset="0"/>
                <a:cs typeface="Arial" panose="020B0604020202020204" pitchFamily="34" charset="0"/>
              </a:rPr>
              <a:t>Altering, tampering with, or creating false documentation to support service delivery</a:t>
            </a:r>
          </a:p>
          <a:p>
            <a:pPr marR="0" lvl="0" indent="-228600" defTabSz="914400">
              <a:lnSpc>
                <a:spcPct val="90000"/>
              </a:lnSpc>
              <a:spcAft>
                <a:spcPts val="600"/>
              </a:spcAft>
              <a:buFont typeface="Arial" panose="020B0604020202020204" pitchFamily="34" charset="0"/>
              <a:buChar char="•"/>
              <a:tabLst>
                <a:tab pos="228600" algn="l"/>
                <a:tab pos="457200" algn="l"/>
              </a:tabLst>
            </a:pPr>
            <a:endParaRPr lang="en-US" sz="2400" dirty="0">
              <a:effectLst/>
              <a:latin typeface="Arial" panose="020B0604020202020204" pitchFamily="34" charset="0"/>
              <a:cs typeface="Arial" panose="020B0604020202020204" pitchFamily="34" charset="0"/>
            </a:endParaRPr>
          </a:p>
          <a:p>
            <a:pPr marL="342900" indent="-228600" defTabSz="914400">
              <a:lnSpc>
                <a:spcPct val="90000"/>
              </a:lnSpc>
              <a:spcAft>
                <a:spcPts val="600"/>
              </a:spcAft>
              <a:buFont typeface="Arial" panose="020B0604020202020204" pitchFamily="34" charset="0"/>
              <a:buChar char="•"/>
              <a:tabLst>
                <a:tab pos="228600" algn="l"/>
                <a:tab pos="457200" algn="l"/>
              </a:tabLst>
            </a:pPr>
            <a:r>
              <a:rPr lang="en-US" sz="2400" dirty="0">
                <a:latin typeface="Arial" panose="020B0604020202020204" pitchFamily="34" charset="0"/>
                <a:cs typeface="Arial" panose="020B0604020202020204" pitchFamily="34" charset="0"/>
              </a:rPr>
              <a:t>Providing services outside of the scope of the agreement without approval</a:t>
            </a:r>
          </a:p>
          <a:p>
            <a:pPr marR="0" lvl="0" indent="-228600" defTabSz="914400">
              <a:lnSpc>
                <a:spcPct val="90000"/>
              </a:lnSpc>
              <a:spcAft>
                <a:spcPts val="600"/>
              </a:spcAft>
              <a:buFont typeface="Arial" panose="020B0604020202020204" pitchFamily="34" charset="0"/>
              <a:buChar char="•"/>
              <a:tabLst>
                <a:tab pos="228600" algn="l"/>
                <a:tab pos="457200" algn="l"/>
              </a:tabLst>
            </a:pPr>
            <a:endParaRPr lang="en-US" sz="600" dirty="0">
              <a:effectLst/>
            </a:endParaRPr>
          </a:p>
        </p:txBody>
      </p:sp>
    </p:spTree>
    <p:extLst>
      <p:ext uri="{BB962C8B-B14F-4D97-AF65-F5344CB8AC3E}">
        <p14:creationId xmlns:p14="http://schemas.microsoft.com/office/powerpoint/2010/main" val="897222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A05BB2C-F89A-DF71-46F8-2E146AC4693A}"/>
              </a:ext>
            </a:extLst>
          </p:cNvPr>
          <p:cNvSpPr txBox="1"/>
          <p:nvPr/>
        </p:nvSpPr>
        <p:spPr>
          <a:xfrm>
            <a:off x="456561" y="240828"/>
            <a:ext cx="11638983" cy="5170646"/>
          </a:xfrm>
          <a:prstGeom prst="rect">
            <a:avLst/>
          </a:prstGeom>
          <a:noFill/>
        </p:spPr>
        <p:txBody>
          <a:bodyPr wrap="square">
            <a:spAutoFit/>
          </a:bodyPr>
          <a:lstStyle/>
          <a:p>
            <a:pPr marL="0" marR="0">
              <a:buNone/>
              <a:tabLst>
                <a:tab pos="228600" algn="l"/>
                <a:tab pos="457200" algn="l"/>
              </a:tabLst>
            </a:pPr>
            <a:r>
              <a:rPr lang="en-US" sz="2800" b="1" u="sng" dirty="0">
                <a:latin typeface="Arial" panose="020B0604020202020204" pitchFamily="34" charset="0"/>
                <a:ea typeface="Times New Roman" panose="02020603050405020304" pitchFamily="18" charset="0"/>
                <a:cs typeface="Arial" panose="020B0604020202020204" pitchFamily="34" charset="0"/>
              </a:rPr>
              <a:t>DEFINITION OF </a:t>
            </a:r>
            <a:r>
              <a:rPr lang="en-US" sz="2800" b="1" u="sng" dirty="0">
                <a:effectLst/>
                <a:latin typeface="Arial" panose="020B0604020202020204" pitchFamily="34" charset="0"/>
                <a:ea typeface="Times New Roman" panose="02020603050405020304" pitchFamily="18" charset="0"/>
                <a:cs typeface="Arial" panose="020B0604020202020204" pitchFamily="34" charset="0"/>
              </a:rPr>
              <a:t>WASTE</a:t>
            </a:r>
          </a:p>
          <a:p>
            <a:pPr marL="0" marR="0">
              <a:buNone/>
              <a:tabLst>
                <a:tab pos="228600" algn="l"/>
                <a:tab pos="457200" algn="l"/>
              </a:tabLst>
            </a:pPr>
            <a:endParaRPr lang="en-US" sz="24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buNone/>
              <a:tabLst>
                <a:tab pos="228600" algn="l"/>
                <a:tab pos="457200" algn="l"/>
              </a:tabLst>
            </a:pPr>
            <a:r>
              <a:rPr lang="en-US" sz="2600" dirty="0">
                <a:effectLst/>
                <a:latin typeface="Arial" panose="020B0604020202020204" pitchFamily="34" charset="0"/>
                <a:ea typeface="Times New Roman" panose="02020603050405020304" pitchFamily="18" charset="0"/>
                <a:cs typeface="Arial" panose="020B0604020202020204" pitchFamily="34" charset="0"/>
              </a:rPr>
              <a:t>Waste refers to the inefficient or careless use of resources such as funds, materials, time, or personnel that results in unnecessary costs or loss of value to the organization.</a:t>
            </a:r>
          </a:p>
          <a:p>
            <a:pPr marL="0" marR="0">
              <a:buNone/>
              <a:tabLst>
                <a:tab pos="228600" algn="l"/>
                <a:tab pos="457200" algn="l"/>
              </a:tabLst>
            </a:pPr>
            <a:endParaRPr lang="en-US" sz="2600" dirty="0">
              <a:latin typeface="Arial" panose="020B0604020202020204" pitchFamily="34" charset="0"/>
              <a:ea typeface="Times New Roman" panose="02020603050405020304" pitchFamily="18" charset="0"/>
              <a:cs typeface="Arial" panose="020B0604020202020204" pitchFamily="34" charset="0"/>
            </a:endParaRPr>
          </a:p>
          <a:p>
            <a:pPr marL="0" marR="0">
              <a:buNone/>
              <a:tabLst>
                <a:tab pos="228600" algn="l"/>
                <a:tab pos="457200" algn="l"/>
              </a:tabLst>
            </a:pPr>
            <a:r>
              <a:rPr lang="en-US" sz="2600" dirty="0">
                <a:latin typeface="Arial" panose="020B0604020202020204" pitchFamily="34" charset="0"/>
                <a:ea typeface="Times New Roman" panose="02020603050405020304" pitchFamily="18" charset="0"/>
                <a:cs typeface="Arial" panose="020B0604020202020204" pitchFamily="34" charset="0"/>
              </a:rPr>
              <a:t>Waste i</a:t>
            </a:r>
            <a:r>
              <a:rPr lang="en-US" sz="2600" dirty="0">
                <a:effectLst/>
                <a:latin typeface="Arial" panose="020B0604020202020204" pitchFamily="34" charset="0"/>
                <a:ea typeface="Times New Roman" panose="02020603050405020304" pitchFamily="18" charset="0"/>
                <a:cs typeface="Arial" panose="020B0604020202020204" pitchFamily="34" charset="0"/>
              </a:rPr>
              <a:t>nvolves the taxpayers not receiving expected services or goods in connection with any government funded activities.  Waste arises from mismanagement, inappropriate actions and inadequate oversight.</a:t>
            </a:r>
          </a:p>
          <a:p>
            <a:pPr marL="0" marR="0">
              <a:buNone/>
              <a:tabLst>
                <a:tab pos="228600" algn="l"/>
                <a:tab pos="457200" algn="l"/>
              </a:tabLst>
            </a:pPr>
            <a:endParaRPr lang="en-US" sz="2400" dirty="0">
              <a:latin typeface="Arial" panose="020B0604020202020204" pitchFamily="34" charset="0"/>
              <a:ea typeface="Aptos" panose="020B0004020202020204" pitchFamily="34" charset="0"/>
            </a:endParaRPr>
          </a:p>
          <a:p>
            <a:pPr marL="0" marR="0">
              <a:buNone/>
              <a:tabLst>
                <a:tab pos="228600" algn="l"/>
                <a:tab pos="457200" algn="l"/>
              </a:tabLst>
            </a:pPr>
            <a:endParaRPr lang="en-US" sz="2400" dirty="0">
              <a:effectLst/>
              <a:latin typeface="Arial" panose="020B0604020202020204" pitchFamily="34" charset="0"/>
              <a:ea typeface="Aptos" panose="020B0004020202020204" pitchFamily="34" charset="0"/>
            </a:endParaRPr>
          </a:p>
          <a:p>
            <a:pPr marL="0" marR="0">
              <a:buNone/>
              <a:tabLst>
                <a:tab pos="228600" algn="l"/>
                <a:tab pos="457200" algn="l"/>
              </a:tabLst>
            </a:pPr>
            <a:endParaRPr lang="en-US" sz="2400" dirty="0">
              <a:effectLst/>
              <a:latin typeface="Arial" panose="020B0604020202020204" pitchFamily="34" charset="0"/>
              <a:ea typeface="Aptos" panose="020B0004020202020204" pitchFamily="34" charset="0"/>
            </a:endParaRPr>
          </a:p>
          <a:p>
            <a:pPr marL="0" marR="0">
              <a:buNone/>
              <a:tabLst>
                <a:tab pos="228600" algn="l"/>
                <a:tab pos="457200" algn="l"/>
              </a:tabLst>
            </a:pPr>
            <a:endParaRPr lang="en-US" sz="2400" dirty="0">
              <a:effectLst/>
              <a:latin typeface="Arial" panose="020B0604020202020204" pitchFamily="34" charset="0"/>
              <a:ea typeface="Times New Roman" panose="02020603050405020304" pitchFamily="18" charset="0"/>
              <a:cs typeface="Times New Roman" panose="02020603050405020304" pitchFamily="18" charset="0"/>
            </a:endParaRPr>
          </a:p>
        </p:txBody>
      </p:sp>
      <p:pic>
        <p:nvPicPr>
          <p:cNvPr id="2" name="Picture 1" descr="A stick figure of a person placing a bag into a wastebasket">
            <a:extLst>
              <a:ext uri="{FF2B5EF4-FFF2-40B4-BE49-F238E27FC236}">
                <a16:creationId xmlns:a16="http://schemas.microsoft.com/office/drawing/2014/main" id="{569F042E-4A27-3588-FC8C-24604F31D4DF}"/>
              </a:ext>
            </a:extLst>
          </p:cNvPr>
          <p:cNvPicPr>
            <a:picLocks noChangeAspect="1"/>
          </p:cNvPicPr>
          <p:nvPr/>
        </p:nvPicPr>
        <p:blipFill rotWithShape="1">
          <a:blip r:embed="rId2">
            <a:extLst>
              <a:ext uri="{28A0092B-C50C-407E-A947-70E740481C1C}">
                <a14:useLocalDpi xmlns:a14="http://schemas.microsoft.com/office/drawing/2010/main" val="0"/>
              </a:ext>
            </a:extLst>
          </a:blip>
          <a:srcRect l="33176" t="2570" r="32930" b="51082"/>
          <a:stretch>
            <a:fillRect/>
          </a:stretch>
        </p:blipFill>
        <p:spPr bwMode="auto">
          <a:xfrm>
            <a:off x="4222348" y="4139886"/>
            <a:ext cx="3355759" cy="254317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99090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891A57E-FE3B-696B-850A-4AE7425580A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28005BE6-58BD-3B11-0FC9-A28A8D534F57}"/>
              </a:ext>
            </a:extLst>
          </p:cNvPr>
          <p:cNvSpPr txBox="1"/>
          <p:nvPr/>
        </p:nvSpPr>
        <p:spPr>
          <a:xfrm>
            <a:off x="1055078" y="828675"/>
            <a:ext cx="9214338" cy="4941189"/>
          </a:xfrm>
          <a:prstGeom prst="rect">
            <a:avLst/>
          </a:prstGeom>
        </p:spPr>
        <p:txBody>
          <a:bodyPr vert="horz" lIns="91440" tIns="45720" rIns="91440" bIns="45720" rtlCol="0" anchor="t">
            <a:normAutofit fontScale="85000" lnSpcReduction="20000"/>
          </a:bodyPr>
          <a:lstStyle/>
          <a:p>
            <a:pPr marL="0" marR="0" lvl="0" indent="0" algn="l" defTabSz="457200" rtl="0" eaLnBrk="1" fontAlgn="auto" latinLnBrk="0" hangingPunct="1">
              <a:lnSpc>
                <a:spcPct val="100000"/>
              </a:lnSpc>
              <a:spcBef>
                <a:spcPts val="0"/>
              </a:spcBef>
              <a:spcAft>
                <a:spcPts val="0"/>
              </a:spcAft>
              <a:buClrTx/>
              <a:buSzTx/>
              <a:buFontTx/>
              <a:buNone/>
              <a:tabLst>
                <a:tab pos="228600" algn="l"/>
                <a:tab pos="457200" algn="l"/>
              </a:tabLst>
              <a:defRPr/>
            </a:pPr>
            <a:r>
              <a:rPr kumimoji="0" lang="en-US" sz="3300" b="1" i="0" u="sng"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Waste Red Flags</a:t>
            </a:r>
            <a:r>
              <a:rPr kumimoji="0" lang="en-US" sz="3300" b="1" i="0" u="sng"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tab pos="228600" algn="l"/>
                <a:tab pos="457200" algn="l"/>
              </a:tabLst>
              <a:defRPr/>
            </a:pPr>
            <a:endParaRPr kumimoji="0" lang="en-US" sz="3000" b="1" i="0" u="sng"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R="0" defTabSz="914400">
              <a:lnSpc>
                <a:spcPct val="90000"/>
              </a:lnSpc>
              <a:spcAft>
                <a:spcPts val="600"/>
              </a:spcAft>
              <a:tabLst>
                <a:tab pos="228600" algn="l"/>
                <a:tab pos="457200" algn="l"/>
              </a:tabLst>
            </a:pPr>
            <a:endParaRPr lang="en-US" sz="1000" dirty="0">
              <a:effectLst/>
            </a:endParaRPr>
          </a:p>
          <a:p>
            <a:pPr marL="342900" indent="-342900">
              <a:buFont typeface="Arial" panose="020B0604020202020204" pitchFamily="34" charset="0"/>
              <a:buChar char="•"/>
            </a:pPr>
            <a:r>
              <a:rPr lang="en-US" sz="2700" b="1" dirty="0">
                <a:latin typeface="Arial" panose="020B0604020202020204" pitchFamily="34" charset="0"/>
                <a:cs typeface="Arial" panose="020B0604020202020204" pitchFamily="34" charset="0"/>
              </a:rPr>
              <a:t>High or unusual volume of billed services</a:t>
            </a:r>
            <a:br>
              <a:rPr lang="en-US" sz="2700" dirty="0">
                <a:latin typeface="Arial" panose="020B0604020202020204" pitchFamily="34" charset="0"/>
                <a:cs typeface="Arial" panose="020B0604020202020204" pitchFamily="34" charset="0"/>
              </a:rPr>
            </a:br>
            <a:r>
              <a:rPr lang="en-US" sz="2700" dirty="0">
                <a:latin typeface="Arial" panose="020B0604020202020204" pitchFamily="34" charset="0"/>
                <a:cs typeface="Arial" panose="020B0604020202020204" pitchFamily="34" charset="0"/>
              </a:rPr>
              <a:t>Providers or programs showing unnecessarily high service levels compared to peers, with no justified reason</a:t>
            </a:r>
          </a:p>
          <a:p>
            <a:pPr lvl="0"/>
            <a:endParaRPr lang="en-US" sz="27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700" b="1" dirty="0">
                <a:latin typeface="Arial" panose="020B0604020202020204" pitchFamily="34" charset="0"/>
                <a:cs typeface="Arial" panose="020B0604020202020204" pitchFamily="34" charset="0"/>
              </a:rPr>
              <a:t>Sudden spikes in end of billing period </a:t>
            </a:r>
            <a:br>
              <a:rPr lang="en-US" sz="2700" dirty="0">
                <a:latin typeface="Arial" panose="020B0604020202020204" pitchFamily="34" charset="0"/>
                <a:cs typeface="Arial" panose="020B0604020202020204" pitchFamily="34" charset="0"/>
              </a:rPr>
            </a:br>
            <a:r>
              <a:rPr lang="en-US" sz="2700" dirty="0">
                <a:latin typeface="Arial" panose="020B0604020202020204" pitchFamily="34" charset="0"/>
                <a:cs typeface="Arial" panose="020B0604020202020204" pitchFamily="34" charset="0"/>
              </a:rPr>
              <a:t>Excessive claims for operating expenses submitted right before deadlines, indicating inefficient billing practices</a:t>
            </a:r>
          </a:p>
          <a:p>
            <a:pPr lvl="0"/>
            <a:endParaRPr lang="en-US" sz="27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700" b="1" dirty="0">
                <a:latin typeface="Arial" panose="020B0604020202020204" pitchFamily="34" charset="0"/>
                <a:cs typeface="Arial" panose="020B0604020202020204" pitchFamily="34" charset="0"/>
              </a:rPr>
              <a:t>Excessive meetings and redundant processes</a:t>
            </a:r>
            <a:br>
              <a:rPr lang="en-US" sz="2700" dirty="0">
                <a:latin typeface="Arial" panose="020B0604020202020204" pitchFamily="34" charset="0"/>
                <a:cs typeface="Arial" panose="020B0604020202020204" pitchFamily="34" charset="0"/>
              </a:rPr>
            </a:br>
            <a:r>
              <a:rPr lang="en-US" sz="2700" dirty="0">
                <a:latin typeface="Arial" panose="020B0604020202020204" pitchFamily="34" charset="0"/>
                <a:cs typeface="Arial" panose="020B0604020202020204" pitchFamily="34" charset="0"/>
              </a:rPr>
              <a:t>Frequent administrative meetings that take time away from direct consumer services.  </a:t>
            </a:r>
          </a:p>
          <a:p>
            <a:r>
              <a:rPr lang="en-US" sz="2700" dirty="0">
                <a:latin typeface="Arial" panose="020B0604020202020204" pitchFamily="34" charset="0"/>
                <a:cs typeface="Arial" panose="020B0604020202020204" pitchFamily="34" charset="0"/>
              </a:rPr>
              <a:t> </a:t>
            </a:r>
          </a:p>
          <a:p>
            <a:pPr marL="342900" indent="-342900">
              <a:buFont typeface="Arial" panose="020B0604020202020204" pitchFamily="34" charset="0"/>
              <a:buChar char="•"/>
            </a:pPr>
            <a:r>
              <a:rPr lang="en-US" sz="2700" b="1" dirty="0">
                <a:latin typeface="Arial" panose="020B0604020202020204" pitchFamily="34" charset="0"/>
                <a:cs typeface="Arial" panose="020B0604020202020204" pitchFamily="34" charset="0"/>
              </a:rPr>
              <a:t>Invoices showing identical or recurring total </a:t>
            </a:r>
          </a:p>
          <a:p>
            <a:r>
              <a:rPr lang="en-US" sz="2700" dirty="0">
                <a:latin typeface="Arial" panose="020B0604020202020204" pitchFamily="34" charset="0"/>
                <a:cs typeface="Arial" panose="020B0604020202020204" pitchFamily="34" charset="0"/>
              </a:rPr>
              <a:t>    Indicates poor invoice review and needless expenses </a:t>
            </a:r>
          </a:p>
          <a:p>
            <a:pPr marL="342900" indent="-342900">
              <a:buFont typeface="Arial" panose="020B0604020202020204" pitchFamily="34" charset="0"/>
              <a:buChar char="•"/>
            </a:pPr>
            <a:endParaRPr lang="en-US" sz="27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700" dirty="0">
              <a:latin typeface="Arial" panose="020B0604020202020204" pitchFamily="34" charset="0"/>
              <a:cs typeface="Arial" panose="020B0604020202020204" pitchFamily="34" charset="0"/>
            </a:endParaRPr>
          </a:p>
          <a:p>
            <a:pPr marR="0" lvl="0" algn="l" defTabSz="457200" rtl="0" eaLnBrk="1" fontAlgn="auto" latinLnBrk="0" hangingPunct="1">
              <a:lnSpc>
                <a:spcPct val="100000"/>
              </a:lnSpc>
              <a:spcBef>
                <a:spcPts val="0"/>
              </a:spcBef>
              <a:spcAft>
                <a:spcPts val="0"/>
              </a:spcAft>
              <a:buClrTx/>
              <a:buSzTx/>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indent="-228600" defTabSz="914400">
              <a:lnSpc>
                <a:spcPct val="90000"/>
              </a:lnSpc>
              <a:spcAft>
                <a:spcPts val="600"/>
              </a:spcAft>
              <a:buFont typeface="Arial" panose="020B0604020202020204" pitchFamily="34" charset="0"/>
              <a:buChar char="•"/>
              <a:tabLst>
                <a:tab pos="228600" algn="l"/>
                <a:tab pos="457200" algn="l"/>
              </a:tabLst>
            </a:pPr>
            <a:endParaRPr lang="en-US" sz="1000" dirty="0">
              <a:effectLst/>
            </a:endParaRPr>
          </a:p>
          <a:p>
            <a:pPr marL="342900" marR="0" lvl="0" indent="-228600" defTabSz="914400">
              <a:lnSpc>
                <a:spcPct val="90000"/>
              </a:lnSpc>
              <a:spcAft>
                <a:spcPts val="600"/>
              </a:spcAft>
              <a:buFont typeface="Arial" panose="020B0604020202020204" pitchFamily="34" charset="0"/>
              <a:buChar char="•"/>
              <a:tabLst>
                <a:tab pos="228600" algn="l"/>
                <a:tab pos="457200" algn="l"/>
              </a:tabLst>
            </a:pPr>
            <a:endParaRPr lang="en-US" sz="2500" dirty="0">
              <a:effectLst/>
              <a:latin typeface="Arial" panose="020B0604020202020204" pitchFamily="34" charset="0"/>
              <a:cs typeface="Arial" panose="020B0604020202020204" pitchFamily="34" charset="0"/>
            </a:endParaRPr>
          </a:p>
          <a:p>
            <a:pPr marL="342900" marR="0" lvl="0" indent="-228600" defTabSz="914400">
              <a:lnSpc>
                <a:spcPct val="90000"/>
              </a:lnSpc>
              <a:spcAft>
                <a:spcPts val="600"/>
              </a:spcAft>
              <a:buFont typeface="Arial" panose="020B0604020202020204" pitchFamily="34" charset="0"/>
              <a:buChar char="•"/>
              <a:tabLst>
                <a:tab pos="228600" algn="l"/>
                <a:tab pos="457200" algn="l"/>
              </a:tabLst>
            </a:pPr>
            <a:endParaRPr lang="en-US" sz="1000" dirty="0"/>
          </a:p>
          <a:p>
            <a:pPr marL="342900" marR="0" lvl="0" indent="-228600" defTabSz="914400">
              <a:lnSpc>
                <a:spcPct val="90000"/>
              </a:lnSpc>
              <a:spcAft>
                <a:spcPts val="600"/>
              </a:spcAft>
              <a:buFont typeface="Arial" panose="020B0604020202020204" pitchFamily="34" charset="0"/>
              <a:buChar char="•"/>
              <a:tabLst>
                <a:tab pos="228600" algn="l"/>
                <a:tab pos="457200" algn="l"/>
              </a:tabLst>
            </a:pPr>
            <a:endParaRPr lang="en-US" sz="1000" dirty="0">
              <a:effectLst/>
            </a:endParaRPr>
          </a:p>
        </p:txBody>
      </p:sp>
    </p:spTree>
    <p:extLst>
      <p:ext uri="{BB962C8B-B14F-4D97-AF65-F5344CB8AC3E}">
        <p14:creationId xmlns:p14="http://schemas.microsoft.com/office/powerpoint/2010/main" val="42009873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ight Triangle 10">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4C120DFE-6AD8-31ED-B7F8-0BB34B2DED22}"/>
              </a:ext>
            </a:extLst>
          </p:cNvPr>
          <p:cNvSpPr txBox="1"/>
          <p:nvPr/>
        </p:nvSpPr>
        <p:spPr>
          <a:xfrm>
            <a:off x="914400" y="623275"/>
            <a:ext cx="8445655" cy="816807"/>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3200" b="1" kern="1200" dirty="0">
                <a:solidFill>
                  <a:schemeClr val="tx1"/>
                </a:solidFill>
                <a:latin typeface="Arial" panose="020B0604020202020204" pitchFamily="34" charset="0"/>
                <a:ea typeface="+mj-ea"/>
                <a:cs typeface="Arial" panose="020B0604020202020204" pitchFamily="34" charset="0"/>
              </a:rPr>
              <a:t>Examples of Waste</a:t>
            </a:r>
          </a:p>
        </p:txBody>
      </p:sp>
      <p:sp>
        <p:nvSpPr>
          <p:cNvPr id="4" name="TextBox 3">
            <a:extLst>
              <a:ext uri="{FF2B5EF4-FFF2-40B4-BE49-F238E27FC236}">
                <a16:creationId xmlns:a16="http://schemas.microsoft.com/office/drawing/2014/main" id="{07699305-A7B1-E44F-D01B-53EC0E912F83}"/>
              </a:ext>
            </a:extLst>
          </p:cNvPr>
          <p:cNvSpPr txBox="1"/>
          <p:nvPr/>
        </p:nvSpPr>
        <p:spPr>
          <a:xfrm>
            <a:off x="738554" y="1600200"/>
            <a:ext cx="10808273" cy="4492868"/>
          </a:xfrm>
          <a:prstGeom prst="rect">
            <a:avLst/>
          </a:prstGeom>
        </p:spPr>
        <p:txBody>
          <a:bodyPr vert="horz" lIns="91440" tIns="45720" rIns="91440" bIns="45720" rtlCol="0" anchor="t">
            <a:noAutofit/>
          </a:bodyPr>
          <a:lstStyle/>
          <a:p>
            <a:pPr marL="342900" marR="0" lvl="0" indent="-342900" defTabSz="914400" fontAlgn="t">
              <a:lnSpc>
                <a:spcPct val="90000"/>
              </a:lnSpc>
              <a:spcBef>
                <a:spcPts val="0"/>
              </a:spcBef>
              <a:spcAft>
                <a:spcPts val="60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latin typeface="Arial" panose="020B0604020202020204" pitchFamily="34" charset="0"/>
                <a:cs typeface="Arial" panose="020B0604020202020204" pitchFamily="34" charset="0"/>
              </a:rPr>
              <a:t>Providing services that the consumer does not need, already received, or is covered by another program</a:t>
            </a:r>
          </a:p>
          <a:p>
            <a:pPr marL="114300" marR="0" lvl="0" indent="-342900" defTabSz="914400" fontAlgn="t">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cap="none" spc="0" normalizeH="0" baseline="0" noProof="0" dirty="0">
              <a:ln>
                <a:noFill/>
              </a:ln>
              <a:effectLst/>
              <a:uLnTx/>
              <a:uFillTx/>
              <a:latin typeface="Arial" panose="020B0604020202020204" pitchFamily="34" charset="0"/>
              <a:cs typeface="Arial" panose="020B0604020202020204" pitchFamily="34" charset="0"/>
            </a:endParaRPr>
          </a:p>
          <a:p>
            <a:pPr marL="342900" marR="0" lvl="0" indent="-342900" defTabSz="914400" fontAlgn="t">
              <a:lnSpc>
                <a:spcPct val="90000"/>
              </a:lnSpc>
              <a:spcBef>
                <a:spcPts val="0"/>
              </a:spcBef>
              <a:spcAft>
                <a:spcPts val="60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latin typeface="Arial" panose="020B0604020202020204" pitchFamily="34" charset="0"/>
                <a:cs typeface="Arial" panose="020B0604020202020204" pitchFamily="34" charset="0"/>
              </a:rPr>
              <a:t>Skipping steps in procurement, contracting, or service delivery that leads to delays or additional corrective actions</a:t>
            </a:r>
          </a:p>
          <a:p>
            <a:pPr marL="114300" marR="0" lvl="0" indent="-342900" defTabSz="914400" fontAlgn="t">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cap="none" spc="0" normalizeH="0" baseline="0" noProof="0" dirty="0">
              <a:ln>
                <a:noFill/>
              </a:ln>
              <a:effectLst/>
              <a:uLnTx/>
              <a:uFillTx/>
              <a:latin typeface="Arial" panose="020B0604020202020204" pitchFamily="34" charset="0"/>
              <a:cs typeface="Arial" panose="020B0604020202020204" pitchFamily="34" charset="0"/>
            </a:endParaRPr>
          </a:p>
          <a:p>
            <a:pPr marL="342900" marR="0" lvl="0" indent="-342900" defTabSz="914400" fontAlgn="t">
              <a:lnSpc>
                <a:spcPct val="90000"/>
              </a:lnSpc>
              <a:spcBef>
                <a:spcPts val="0"/>
              </a:spcBef>
              <a:spcAft>
                <a:spcPts val="60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latin typeface="Arial" panose="020B0604020202020204" pitchFamily="34" charset="0"/>
                <a:cs typeface="Arial" panose="020B0604020202020204" pitchFamily="34" charset="0"/>
              </a:rPr>
              <a:t>Ordering more materials than needed, or discarding unused items due to poor inventory management</a:t>
            </a:r>
          </a:p>
          <a:p>
            <a:pPr marL="342900" marR="0" lvl="0" indent="-342900" defTabSz="914400" fontAlgn="t">
              <a:lnSpc>
                <a:spcPct val="90000"/>
              </a:lnSpc>
              <a:spcBef>
                <a:spcPts val="0"/>
              </a:spcBef>
              <a:spcAft>
                <a:spcPts val="600"/>
              </a:spcAft>
              <a:buClrTx/>
              <a:buSzTx/>
              <a:buFont typeface="Arial" panose="020B0604020202020204" pitchFamily="34" charset="0"/>
              <a:buChar char="•"/>
              <a:tabLst/>
              <a:defRPr/>
            </a:pPr>
            <a:endParaRPr lang="en-US" sz="2000" dirty="0">
              <a:latin typeface="Arial" panose="020B0604020202020204" pitchFamily="34" charset="0"/>
              <a:cs typeface="Arial" panose="020B0604020202020204" pitchFamily="34" charset="0"/>
            </a:endParaRPr>
          </a:p>
          <a:p>
            <a:pPr marL="342900" marR="0" lvl="0" indent="-342900" defTabSz="914400" fontAlgn="t">
              <a:lnSpc>
                <a:spcPct val="90000"/>
              </a:lnSpc>
              <a:spcBef>
                <a:spcPts val="0"/>
              </a:spcBef>
              <a:spcAft>
                <a:spcPts val="600"/>
              </a:spcAft>
              <a:buClrTx/>
              <a:buSzTx/>
              <a:buFont typeface="Arial" panose="020B0604020202020204" pitchFamily="34" charset="0"/>
              <a:buChar char="•"/>
              <a:tabLst/>
              <a:defRPr/>
            </a:pPr>
            <a:r>
              <a:rPr lang="en-US" sz="2000" dirty="0">
                <a:latin typeface="Arial" panose="020B0604020202020204" pitchFamily="34" charset="0"/>
                <a:cs typeface="Arial" panose="020B0604020202020204" pitchFamily="34" charset="0"/>
              </a:rPr>
              <a:t>Paying and maintaining facilities that are unused   </a:t>
            </a:r>
          </a:p>
          <a:p>
            <a:pPr marL="342900" marR="0" lvl="0" indent="-342900" defTabSz="914400" fontAlgn="t">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cap="none" spc="0" normalizeH="0" baseline="0" noProof="0" dirty="0">
              <a:ln>
                <a:noFill/>
              </a:ln>
              <a:effectLst/>
              <a:highlight>
                <a:srgbClr val="FFFF00"/>
              </a:highlight>
              <a:uLnTx/>
              <a:uFillTx/>
              <a:latin typeface="Arial" panose="020B0604020202020204" pitchFamily="34" charset="0"/>
              <a:cs typeface="Arial" panose="020B0604020202020204" pitchFamily="34" charset="0"/>
            </a:endParaRPr>
          </a:p>
          <a:p>
            <a:pPr marL="342900" marR="0" lvl="0" indent="-342900" defTabSz="914400" fontAlgn="t">
              <a:lnSpc>
                <a:spcPct val="90000"/>
              </a:lnSpc>
              <a:spcBef>
                <a:spcPts val="0"/>
              </a:spcBef>
              <a:spcAft>
                <a:spcPts val="60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latin typeface="Arial" panose="020B0604020202020204" pitchFamily="34" charset="0"/>
                <a:cs typeface="Arial" panose="020B0604020202020204" pitchFamily="34" charset="0"/>
              </a:rPr>
              <a:t>Excessive meetings, redundant approvals, or processes that significantly slow down service delivery without adding value</a:t>
            </a:r>
          </a:p>
          <a:p>
            <a:pPr marR="0" lvl="0" indent="-228600" defTabSz="914400" fontAlgn="t">
              <a:lnSpc>
                <a:spcPct val="90000"/>
              </a:lnSpc>
              <a:spcBef>
                <a:spcPts val="0"/>
              </a:spcBef>
              <a:spcAft>
                <a:spcPts val="600"/>
              </a:spcAft>
              <a:buClrTx/>
              <a:buSzTx/>
              <a:buFont typeface="Arial" panose="020B0604020202020204" pitchFamily="34" charset="0"/>
              <a:buChar char="•"/>
              <a:tabLst/>
              <a:defRPr/>
            </a:pPr>
            <a:endParaRPr lang="en-US" sz="2000" dirty="0">
              <a:latin typeface="Arial" panose="020B0604020202020204" pitchFamily="34" charset="0"/>
              <a:cs typeface="Arial" panose="020B0604020202020204" pitchFamily="34" charset="0"/>
            </a:endParaRPr>
          </a:p>
          <a:p>
            <a:pPr marR="0" lvl="0" indent="-228600" defTabSz="914400" fontAlgn="t">
              <a:lnSpc>
                <a:spcPct val="90000"/>
              </a:lnSpc>
              <a:spcBef>
                <a:spcPts val="0"/>
              </a:spcBef>
              <a:spcAft>
                <a:spcPts val="600"/>
              </a:spcAft>
              <a:buClrTx/>
              <a:buSzTx/>
              <a:buFont typeface="Arial" panose="020B0604020202020204" pitchFamily="34" charset="0"/>
              <a:buChar char="•"/>
              <a:tabLst/>
              <a:defRPr/>
            </a:pPr>
            <a:endParaRPr kumimoji="0" lang="en-US" i="0" u="none" strike="noStrike" cap="none" spc="0" normalizeH="0" baseline="0" noProof="0" dirty="0">
              <a:ln>
                <a:noFill/>
              </a:ln>
              <a:effectLst/>
              <a:uLnTx/>
              <a:uFillTx/>
              <a:latin typeface="Arial" panose="020B0604020202020204" pitchFamily="34" charset="0"/>
              <a:cs typeface="Arial" panose="020B0604020202020204" pitchFamily="34" charset="0"/>
            </a:endParaRPr>
          </a:p>
          <a:p>
            <a:pPr marR="0" lvl="0" defTabSz="914400" fontAlgn="t">
              <a:lnSpc>
                <a:spcPct val="90000"/>
              </a:lnSpc>
              <a:spcBef>
                <a:spcPts val="0"/>
              </a:spcBef>
              <a:spcAft>
                <a:spcPts val="600"/>
              </a:spcAft>
              <a:buClrTx/>
              <a:buSzTx/>
              <a:tabLst/>
              <a:defRPr/>
            </a:pPr>
            <a:endParaRPr kumimoji="0" lang="en-US" sz="1400" b="0" i="0" u="none" strike="noStrike" cap="none" spc="0" normalizeH="0" baseline="0" noProof="0" dirty="0">
              <a:ln>
                <a:noFill/>
              </a:ln>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183602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7F1D596-90B4-D496-9401-41BB1AB3C8FA}"/>
              </a:ext>
            </a:extLst>
          </p:cNvPr>
          <p:cNvSpPr txBox="1"/>
          <p:nvPr/>
        </p:nvSpPr>
        <p:spPr>
          <a:xfrm>
            <a:off x="254001" y="521109"/>
            <a:ext cx="11938000" cy="3970318"/>
          </a:xfrm>
          <a:prstGeom prst="rect">
            <a:avLst/>
          </a:prstGeom>
          <a:noFill/>
        </p:spPr>
        <p:txBody>
          <a:bodyPr wrap="square">
            <a:spAutoFit/>
          </a:bodyPr>
          <a:lstStyle/>
          <a:p>
            <a:pPr marL="0" marR="0">
              <a:buNone/>
              <a:tabLst>
                <a:tab pos="228600" algn="l"/>
                <a:tab pos="457200" algn="l"/>
              </a:tabLst>
            </a:pPr>
            <a:r>
              <a:rPr lang="en-US" sz="2800" b="1" u="sng" dirty="0">
                <a:effectLst/>
                <a:latin typeface="Arial" panose="020B0604020202020204" pitchFamily="34" charset="0"/>
                <a:ea typeface="Times New Roman" panose="02020603050405020304" pitchFamily="18" charset="0"/>
                <a:cs typeface="Arial" panose="020B0604020202020204" pitchFamily="34" charset="0"/>
              </a:rPr>
              <a:t>DEFINITION OF ABUSE</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buNone/>
              <a:tabLst>
                <a:tab pos="228600" algn="l"/>
                <a:tab pos="457200" algn="l"/>
              </a:tabLst>
            </a:pPr>
            <a:r>
              <a:rPr lang="en-US" sz="2000" dirty="0">
                <a:effectLst/>
                <a:latin typeface="Arial" panose="020B0604020202020204" pitchFamily="34" charset="0"/>
                <a:ea typeface="Times New Roman" panose="02020603050405020304" pitchFamily="18" charset="0"/>
                <a:cs typeface="Arial" panose="020B0604020202020204" pitchFamily="34" charset="0"/>
              </a:rPr>
              <a:t> </a:t>
            </a: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buNone/>
              <a:tabLst>
                <a:tab pos="228600" algn="l"/>
                <a:tab pos="457200" algn="l"/>
              </a:tabLst>
            </a:pPr>
            <a:r>
              <a:rPr lang="en-US" sz="2600" dirty="0">
                <a:effectLst/>
                <a:latin typeface="Arial" panose="020B0604020202020204" pitchFamily="34" charset="0"/>
                <a:ea typeface="Times New Roman" panose="02020603050405020304" pitchFamily="18" charset="0"/>
                <a:cs typeface="Arial" panose="020B0604020202020204" pitchFamily="34" charset="0"/>
              </a:rPr>
              <a:t>Abuse involves behavior that is deficient or improper when compared with behavior that a prudent person would consider a reasonable and necessary business practice given the facts and circumstances.  Abuse may include misuse of authority or position for personal gain or extravagant or excessive </a:t>
            </a:r>
          </a:p>
          <a:p>
            <a:pPr marL="0" marR="0">
              <a:buNone/>
              <a:tabLst>
                <a:tab pos="228600" algn="l"/>
                <a:tab pos="457200" algn="l"/>
              </a:tabLst>
            </a:pPr>
            <a:r>
              <a:rPr lang="en-US" sz="2600" dirty="0">
                <a:effectLst/>
                <a:latin typeface="Arial" panose="020B0604020202020204" pitchFamily="34" charset="0"/>
                <a:ea typeface="Times New Roman" panose="02020603050405020304" pitchFamily="18" charset="0"/>
                <a:cs typeface="Arial" panose="020B0604020202020204" pitchFamily="34" charset="0"/>
              </a:rPr>
              <a:t>use to abuse one’s position or authority.  Abuse can occur in financial or non-financial settings.</a:t>
            </a:r>
            <a:r>
              <a:rPr lang="en-US" sz="2400" dirty="0">
                <a:effectLst/>
                <a:latin typeface="Arial" panose="020B0604020202020204" pitchFamily="34" charset="0"/>
                <a:ea typeface="Times New Roman" panose="02020603050405020304" pitchFamily="18" charset="0"/>
                <a:cs typeface="Arial" panose="020B0604020202020204" pitchFamily="34" charset="0"/>
              </a:rPr>
              <a:t> </a:t>
            </a:r>
            <a:endParaRPr lang="en-US" sz="24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buNone/>
              <a:tabLst>
                <a:tab pos="228600" algn="l"/>
                <a:tab pos="457200" algn="l"/>
              </a:tabLst>
            </a:pPr>
            <a:r>
              <a:rPr lang="en-US" sz="2400" dirty="0">
                <a:effectLst/>
                <a:latin typeface="Arial" panose="020B0604020202020204" pitchFamily="34" charset="0"/>
                <a:ea typeface="Times New Roman" panose="02020603050405020304" pitchFamily="18" charset="0"/>
                <a:cs typeface="Arial" panose="020B0604020202020204" pitchFamily="34" charset="0"/>
              </a:rPr>
              <a:t> </a:t>
            </a:r>
            <a:endParaRPr lang="en-US" sz="2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buFont typeface="Symbol" panose="05050102010706020507" pitchFamily="18" charset="2"/>
              <a:buChar char=""/>
              <a:tabLst>
                <a:tab pos="228600" algn="l"/>
                <a:tab pos="457200" algn="l"/>
              </a:tabLst>
            </a:pPr>
            <a:endParaRPr lang="en-US" sz="2400" dirty="0">
              <a:effectLst/>
              <a:latin typeface="Arial" panose="020B0604020202020204" pitchFamily="34" charset="0"/>
              <a:ea typeface="Times New Roman" panose="02020603050405020304" pitchFamily="18" charset="0"/>
              <a:cs typeface="Times New Roman" panose="02020603050405020304" pitchFamily="18" charset="0"/>
            </a:endParaRPr>
          </a:p>
        </p:txBody>
      </p:sp>
      <p:pic>
        <p:nvPicPr>
          <p:cNvPr id="2" name="Picture 1" descr="A hand placing money into another person's hand with an exclamation mark">
            <a:extLst>
              <a:ext uri="{FF2B5EF4-FFF2-40B4-BE49-F238E27FC236}">
                <a16:creationId xmlns:a16="http://schemas.microsoft.com/office/drawing/2014/main" id="{C22A48CB-E104-3A7F-D003-7CFBF2868723}"/>
              </a:ext>
            </a:extLst>
          </p:cNvPr>
          <p:cNvPicPr>
            <a:picLocks noChangeAspect="1"/>
          </p:cNvPicPr>
          <p:nvPr/>
        </p:nvPicPr>
        <p:blipFill rotWithShape="1">
          <a:blip r:embed="rId2">
            <a:extLst>
              <a:ext uri="{28A0092B-C50C-407E-A947-70E740481C1C}">
                <a14:useLocalDpi xmlns:a14="http://schemas.microsoft.com/office/drawing/2010/main" val="0"/>
              </a:ext>
            </a:extLst>
          </a:blip>
          <a:srcRect l="67757" t="4580" r="1802" b="52731"/>
          <a:stretch>
            <a:fillRect/>
          </a:stretch>
        </p:blipFill>
        <p:spPr bwMode="auto">
          <a:xfrm>
            <a:off x="4325769" y="3797319"/>
            <a:ext cx="2872699" cy="253957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847185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A630267-6E3C-7BD7-88E6-90191C5E443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64DB106-3874-3AA5-BFF2-8DDCB2ED8E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ight Triangle 9">
            <a:extLst>
              <a:ext uri="{FF2B5EF4-FFF2-40B4-BE49-F238E27FC236}">
                <a16:creationId xmlns:a16="http://schemas.microsoft.com/office/drawing/2014/main" id="{72AF3D3C-41F2-2326-4844-A9C0C76AFE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0612939E-DEBC-EFB3-55C7-262E194530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F8D8E4ED-B71E-720C-E190-51923A25641B}"/>
              </a:ext>
            </a:extLst>
          </p:cNvPr>
          <p:cNvSpPr txBox="1"/>
          <p:nvPr/>
        </p:nvSpPr>
        <p:spPr>
          <a:xfrm>
            <a:off x="1055077" y="828675"/>
            <a:ext cx="9349551" cy="5332428"/>
          </a:xfrm>
          <a:prstGeom prst="rect">
            <a:avLst/>
          </a:prstGeom>
        </p:spPr>
        <p:txBody>
          <a:bodyPr vert="horz" lIns="91440" tIns="45720" rIns="91440" bIns="45720" rtlCol="0" anchor="t">
            <a:normAutofit fontScale="92500" lnSpcReduction="10000"/>
          </a:bodyPr>
          <a:lstStyle/>
          <a:p>
            <a:pPr marL="0" marR="0" lvl="0" indent="0" algn="l" defTabSz="457200" rtl="0" eaLnBrk="1" fontAlgn="auto" latinLnBrk="0" hangingPunct="1">
              <a:lnSpc>
                <a:spcPct val="100000"/>
              </a:lnSpc>
              <a:spcBef>
                <a:spcPts val="0"/>
              </a:spcBef>
              <a:spcAft>
                <a:spcPts val="0"/>
              </a:spcAft>
              <a:buClrTx/>
              <a:buSzTx/>
              <a:buFontTx/>
              <a:buNone/>
              <a:tabLst>
                <a:tab pos="228600" algn="l"/>
                <a:tab pos="457200" algn="l"/>
              </a:tabLst>
              <a:defRPr/>
            </a:pPr>
            <a:r>
              <a:rPr kumimoji="0" lang="en-US" sz="3100" b="1" i="0" u="sng"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Abuse Red Flags</a:t>
            </a:r>
            <a:r>
              <a:rPr kumimoji="0" lang="en-US" sz="3100" b="1" i="0" u="sng"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p>
          <a:p>
            <a:pPr marR="0" defTabSz="914400">
              <a:lnSpc>
                <a:spcPct val="90000"/>
              </a:lnSpc>
              <a:spcAft>
                <a:spcPts val="600"/>
              </a:spcAft>
              <a:tabLst>
                <a:tab pos="228600" algn="l"/>
                <a:tab pos="457200" algn="l"/>
              </a:tabLst>
            </a:pPr>
            <a:endParaRPr lang="en-US" sz="2100" dirty="0">
              <a:effectLst/>
            </a:endParaRPr>
          </a:p>
          <a:p>
            <a:pPr marL="342900" lvl="0" indent="-342900">
              <a:buFont typeface="Arial" panose="020B0604020202020204" pitchFamily="34" charset="0"/>
              <a:buChar char="•"/>
            </a:pPr>
            <a:r>
              <a:rPr lang="en-US" sz="2100" b="1" dirty="0">
                <a:latin typeface="Arial" panose="020B0604020202020204" pitchFamily="34" charset="0"/>
                <a:cs typeface="Arial" panose="020B0604020202020204" pitchFamily="34" charset="0"/>
              </a:rPr>
              <a:t>Excessive overtime approvals</a:t>
            </a:r>
            <a:br>
              <a:rPr lang="en-US" sz="2100" dirty="0">
                <a:latin typeface="Arial" panose="020B0604020202020204" pitchFamily="34" charset="0"/>
                <a:cs typeface="Arial" panose="020B0604020202020204" pitchFamily="34" charset="0"/>
              </a:rPr>
            </a:br>
            <a:r>
              <a:rPr lang="en-US" sz="2100" dirty="0">
                <a:latin typeface="Arial" panose="020B0604020202020204" pitchFamily="34" charset="0"/>
                <a:cs typeface="Arial" panose="020B0604020202020204" pitchFamily="34" charset="0"/>
              </a:rPr>
              <a:t>Approving overtime beyond reasonable need </a:t>
            </a:r>
          </a:p>
          <a:p>
            <a:pPr lvl="0"/>
            <a:endParaRPr lang="en-US" sz="2100" dirty="0">
              <a:latin typeface="Arial" panose="020B0604020202020204" pitchFamily="34" charset="0"/>
              <a:cs typeface="Arial" panose="020B0604020202020204" pitchFamily="34" charset="0"/>
            </a:endParaRPr>
          </a:p>
          <a:p>
            <a:pPr marL="342900" lvl="0" indent="-342900">
              <a:buFont typeface="Arial" panose="020B0604020202020204" pitchFamily="34" charset="0"/>
              <a:buChar char="•"/>
            </a:pPr>
            <a:r>
              <a:rPr lang="en-US" sz="2100" b="1" dirty="0">
                <a:latin typeface="Arial" panose="020B0604020202020204" pitchFamily="34" charset="0"/>
                <a:cs typeface="Arial" panose="020B0604020202020204" pitchFamily="34" charset="0"/>
              </a:rPr>
              <a:t>Bypassing competitive bidding </a:t>
            </a:r>
            <a:br>
              <a:rPr lang="en-US" sz="2100" dirty="0">
                <a:latin typeface="Arial" panose="020B0604020202020204" pitchFamily="34" charset="0"/>
                <a:cs typeface="Arial" panose="020B0604020202020204" pitchFamily="34" charset="0"/>
              </a:rPr>
            </a:br>
            <a:r>
              <a:rPr lang="en-US" sz="2100" dirty="0">
                <a:latin typeface="Arial" panose="020B0604020202020204" pitchFamily="34" charset="0"/>
                <a:cs typeface="Arial" panose="020B0604020202020204" pitchFamily="34" charset="0"/>
              </a:rPr>
              <a:t>Use of sole‑source or other non‑competitive vendor selection methods</a:t>
            </a:r>
          </a:p>
          <a:p>
            <a:pPr lvl="0"/>
            <a:endParaRPr lang="en-US" sz="2100" dirty="0">
              <a:latin typeface="Arial" panose="020B0604020202020204" pitchFamily="34" charset="0"/>
              <a:cs typeface="Arial" panose="020B0604020202020204" pitchFamily="34" charset="0"/>
            </a:endParaRPr>
          </a:p>
          <a:p>
            <a:pPr marL="342900" lvl="0" indent="-342900">
              <a:buFont typeface="Arial" panose="020B0604020202020204" pitchFamily="34" charset="0"/>
              <a:buChar char="•"/>
            </a:pPr>
            <a:r>
              <a:rPr lang="en-US" sz="2100" b="1" dirty="0">
                <a:latin typeface="Arial" panose="020B0604020202020204" pitchFamily="34" charset="0"/>
                <a:cs typeface="Arial" panose="020B0604020202020204" pitchFamily="34" charset="0"/>
              </a:rPr>
              <a:t>Reluctance to share information</a:t>
            </a:r>
            <a:br>
              <a:rPr lang="en-US" sz="2100" dirty="0">
                <a:latin typeface="Arial" panose="020B0604020202020204" pitchFamily="34" charset="0"/>
                <a:cs typeface="Arial" panose="020B0604020202020204" pitchFamily="34" charset="0"/>
              </a:rPr>
            </a:br>
            <a:r>
              <a:rPr lang="en-US" sz="2100" dirty="0">
                <a:latin typeface="Arial" panose="020B0604020202020204" pitchFamily="34" charset="0"/>
                <a:cs typeface="Arial" panose="020B0604020202020204" pitchFamily="34" charset="0"/>
              </a:rPr>
              <a:t>Staff or vendors who delay or avoid providing required documentation or who resist oversight activities</a:t>
            </a:r>
          </a:p>
          <a:p>
            <a:pPr lvl="0"/>
            <a:r>
              <a:rPr lang="en-US" sz="2100" dirty="0">
                <a:latin typeface="Arial" panose="020B0604020202020204" pitchFamily="34" charset="0"/>
                <a:cs typeface="Arial" panose="020B0604020202020204" pitchFamily="34" charset="0"/>
              </a:rPr>
              <a:t> </a:t>
            </a:r>
          </a:p>
          <a:p>
            <a:pPr marL="342900" marR="0" lvl="0" indent="-34290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Extravagant and high-end spending</a:t>
            </a:r>
          </a:p>
          <a:p>
            <a:pPr lvl="0">
              <a:defRPr/>
            </a:pPr>
            <a:r>
              <a:rPr lang="en-US" sz="2100" dirty="0">
                <a:solidFill>
                  <a:prstClr val="black"/>
                </a:solidFill>
                <a:latin typeface="Arial" panose="020B0604020202020204" pitchFamily="34" charset="0"/>
                <a:cs typeface="Arial" panose="020B0604020202020204" pitchFamily="34" charset="0"/>
              </a:rPr>
              <a:t>     </a:t>
            </a:r>
            <a:r>
              <a:rPr kumimoji="0" lang="en-US" sz="21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Selecting </a:t>
            </a:r>
            <a:r>
              <a:rPr kumimoji="0" lang="en-US" sz="21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luxury products and paying significantly more for items unnecessarily</a:t>
            </a:r>
          </a:p>
          <a:p>
            <a:pPr lvl="0">
              <a:defRPr/>
            </a:pPr>
            <a:endParaRPr kumimoji="0" lang="en-US" sz="21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Excessive employee compensation</a:t>
            </a:r>
          </a:p>
          <a:p>
            <a:pPr>
              <a:defRPr/>
            </a:pPr>
            <a:r>
              <a:rPr lang="en-US" sz="2100" b="1" dirty="0">
                <a:solidFill>
                  <a:prstClr val="black"/>
                </a:solidFill>
                <a:latin typeface="Arial" panose="020B0604020202020204" pitchFamily="34" charset="0"/>
                <a:cs typeface="Arial" panose="020B0604020202020204" pitchFamily="34" charset="0"/>
              </a:rPr>
              <a:t>  </a:t>
            </a:r>
            <a:r>
              <a:rPr kumimoji="0" lang="en-US" sz="21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Providing salaries that are substantially above typical market rates for comparable</a:t>
            </a:r>
          </a:p>
          <a:p>
            <a:pPr>
              <a:defRPr/>
            </a:pPr>
            <a:r>
              <a:rPr lang="en-US" sz="2100" dirty="0">
                <a:solidFill>
                  <a:prstClr val="black"/>
                </a:solidFill>
                <a:latin typeface="Arial" panose="020B0604020202020204" pitchFamily="34" charset="0"/>
                <a:cs typeface="Arial" panose="020B0604020202020204" pitchFamily="34" charset="0"/>
              </a:rPr>
              <a:t>     </a:t>
            </a:r>
            <a:r>
              <a:rPr kumimoji="0" lang="en-US" sz="21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positions</a:t>
            </a:r>
            <a:endParaRPr lang="en-US" sz="1000" dirty="0">
              <a:effectLst/>
            </a:endParaRPr>
          </a:p>
          <a:p>
            <a:pPr marL="342900" marR="0" lvl="0" indent="-228600" defTabSz="914400">
              <a:lnSpc>
                <a:spcPct val="90000"/>
              </a:lnSpc>
              <a:spcAft>
                <a:spcPts val="600"/>
              </a:spcAft>
              <a:buFont typeface="Arial" panose="020B0604020202020204" pitchFamily="34" charset="0"/>
              <a:buChar char="•"/>
              <a:tabLst>
                <a:tab pos="228600" algn="l"/>
                <a:tab pos="457200" algn="l"/>
              </a:tabLst>
            </a:pPr>
            <a:endParaRPr lang="en-US" sz="2500" dirty="0">
              <a:effectLst/>
              <a:latin typeface="Arial" panose="020B0604020202020204" pitchFamily="34" charset="0"/>
              <a:cs typeface="Arial" panose="020B0604020202020204" pitchFamily="34" charset="0"/>
            </a:endParaRPr>
          </a:p>
          <a:p>
            <a:pPr marL="114300" marR="0" lvl="0" defTabSz="914400">
              <a:lnSpc>
                <a:spcPct val="90000"/>
              </a:lnSpc>
              <a:spcAft>
                <a:spcPts val="600"/>
              </a:spcAft>
              <a:tabLst>
                <a:tab pos="228600" algn="l"/>
                <a:tab pos="457200" algn="l"/>
              </a:tabLst>
            </a:pPr>
            <a:endParaRPr lang="en-US" sz="1000" dirty="0"/>
          </a:p>
          <a:p>
            <a:pPr marL="342900" marR="0" lvl="0" indent="-228600" defTabSz="914400">
              <a:lnSpc>
                <a:spcPct val="90000"/>
              </a:lnSpc>
              <a:spcAft>
                <a:spcPts val="600"/>
              </a:spcAft>
              <a:buFont typeface="Arial" panose="020B0604020202020204" pitchFamily="34" charset="0"/>
              <a:buChar char="•"/>
              <a:tabLst>
                <a:tab pos="228600" algn="l"/>
                <a:tab pos="457200" algn="l"/>
              </a:tabLst>
            </a:pPr>
            <a:endParaRPr lang="en-US" sz="1000" dirty="0">
              <a:effectLst/>
            </a:endParaRPr>
          </a:p>
        </p:txBody>
      </p:sp>
    </p:spTree>
    <p:extLst>
      <p:ext uri="{BB962C8B-B14F-4D97-AF65-F5344CB8AC3E}">
        <p14:creationId xmlns:p14="http://schemas.microsoft.com/office/powerpoint/2010/main" val="15823621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7FB6DE3-E9C4-5C1E-EAA4-AFEECCA787B3}"/>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CE54B21-1A65-FF5F-5FB1-058F0193E2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ight Triangle 9">
            <a:extLst>
              <a:ext uri="{FF2B5EF4-FFF2-40B4-BE49-F238E27FC236}">
                <a16:creationId xmlns:a16="http://schemas.microsoft.com/office/drawing/2014/main" id="{6D92E0AB-0A6E-13FE-261D-514314E179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FE74003B-45FF-D4F4-4AFF-D85A84F47D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70A4F8E5-902A-8AE1-9288-3FDBA8598773}"/>
              </a:ext>
            </a:extLst>
          </p:cNvPr>
          <p:cNvSpPr txBox="1"/>
          <p:nvPr/>
        </p:nvSpPr>
        <p:spPr>
          <a:xfrm>
            <a:off x="1055078" y="828675"/>
            <a:ext cx="9214338" cy="4941189"/>
          </a:xfrm>
          <a:prstGeom prst="rect">
            <a:avLst/>
          </a:prstGeom>
        </p:spPr>
        <p:txBody>
          <a:bodyPr vert="horz" lIns="91440" tIns="45720" rIns="91440" bIns="45720" rtlCol="0" anchor="t">
            <a:normAutofit/>
          </a:bodyPr>
          <a:lstStyle/>
          <a:p>
            <a:pPr marR="0" defTabSz="914400">
              <a:lnSpc>
                <a:spcPct val="90000"/>
              </a:lnSpc>
              <a:spcAft>
                <a:spcPts val="600"/>
              </a:spcAft>
              <a:tabLst>
                <a:tab pos="228600" algn="l"/>
                <a:tab pos="457200" algn="l"/>
              </a:tabLst>
            </a:pPr>
            <a:r>
              <a:rPr lang="en-US" sz="3500" b="1" dirty="0">
                <a:effectLst/>
                <a:latin typeface="Arial" panose="020B0604020202020204" pitchFamily="34" charset="0"/>
                <a:cs typeface="Arial" panose="020B0604020202020204" pitchFamily="34" charset="0"/>
              </a:rPr>
              <a:t>Examples of Abuse</a:t>
            </a:r>
            <a:endParaRPr lang="en-US" sz="3500" dirty="0">
              <a:effectLst/>
              <a:latin typeface="Arial" panose="020B0604020202020204" pitchFamily="34" charset="0"/>
              <a:cs typeface="Arial" panose="020B0604020202020204" pitchFamily="34" charset="0"/>
            </a:endParaRPr>
          </a:p>
          <a:p>
            <a:pPr marR="0" defTabSz="914400">
              <a:lnSpc>
                <a:spcPct val="90000"/>
              </a:lnSpc>
              <a:spcAft>
                <a:spcPts val="600"/>
              </a:spcAft>
              <a:tabLst>
                <a:tab pos="228600" algn="l"/>
                <a:tab pos="457200" algn="l"/>
              </a:tabLst>
            </a:pPr>
            <a:endParaRPr lang="en-US" sz="1000" dirty="0">
              <a:effectLst/>
            </a:endParaRPr>
          </a:p>
          <a:p>
            <a:pPr marL="0" marR="0" indent="-228600" defTabSz="914400">
              <a:lnSpc>
                <a:spcPct val="90000"/>
              </a:lnSpc>
              <a:spcAft>
                <a:spcPts val="600"/>
              </a:spcAft>
              <a:buFont typeface="Arial" panose="020B0604020202020204" pitchFamily="34" charset="0"/>
              <a:buChar char="•"/>
              <a:tabLst>
                <a:tab pos="228600" algn="l"/>
                <a:tab pos="457200" algn="l"/>
              </a:tabLst>
            </a:pPr>
            <a:endParaRPr lang="en-US" sz="1000" dirty="0">
              <a:effectLst/>
            </a:endParaRPr>
          </a:p>
          <a:p>
            <a:pPr marL="342900" marR="0" lvl="0" indent="-228600" defTabSz="914400">
              <a:lnSpc>
                <a:spcPct val="90000"/>
              </a:lnSpc>
              <a:spcAft>
                <a:spcPts val="600"/>
              </a:spcAft>
              <a:buFont typeface="Arial" panose="020B0604020202020204" pitchFamily="34" charset="0"/>
              <a:buChar char="•"/>
              <a:tabLst>
                <a:tab pos="228600" algn="l"/>
                <a:tab pos="457200" algn="l"/>
              </a:tabLst>
            </a:pPr>
            <a:r>
              <a:rPr lang="en-US" sz="2500" dirty="0">
                <a:effectLst/>
                <a:latin typeface="Arial" panose="020B0604020202020204" pitchFamily="34" charset="0"/>
                <a:cs typeface="Arial" panose="020B0604020202020204" pitchFamily="34" charset="0"/>
              </a:rPr>
              <a:t>Receiving favors for awarding contracts to certain vendors</a:t>
            </a:r>
          </a:p>
          <a:p>
            <a:pPr marL="342900" marR="0" lvl="0" indent="-228600" defTabSz="914400">
              <a:lnSpc>
                <a:spcPct val="90000"/>
              </a:lnSpc>
              <a:spcAft>
                <a:spcPts val="600"/>
              </a:spcAft>
              <a:buFont typeface="Arial" panose="020B0604020202020204" pitchFamily="34" charset="0"/>
              <a:buChar char="•"/>
              <a:tabLst>
                <a:tab pos="228600" algn="l"/>
                <a:tab pos="457200" algn="l"/>
              </a:tabLst>
            </a:pPr>
            <a:endParaRPr lang="en-US" sz="2500" dirty="0">
              <a:effectLst/>
              <a:latin typeface="Arial" panose="020B0604020202020204" pitchFamily="34" charset="0"/>
              <a:cs typeface="Arial" panose="020B0604020202020204" pitchFamily="34" charset="0"/>
            </a:endParaRPr>
          </a:p>
          <a:p>
            <a:pPr marL="342900" marR="0" lvl="0" indent="-228600" defTabSz="914400">
              <a:lnSpc>
                <a:spcPct val="90000"/>
              </a:lnSpc>
              <a:spcAft>
                <a:spcPts val="600"/>
              </a:spcAft>
              <a:buFont typeface="Arial" panose="020B0604020202020204" pitchFamily="34" charset="0"/>
              <a:buChar char="•"/>
              <a:tabLst>
                <a:tab pos="228600" algn="l"/>
                <a:tab pos="457200" algn="l"/>
              </a:tabLst>
            </a:pPr>
            <a:r>
              <a:rPr lang="en-US" sz="2500" dirty="0">
                <a:effectLst/>
                <a:latin typeface="Arial" panose="020B0604020202020204" pitchFamily="34" charset="0"/>
                <a:cs typeface="Arial" panose="020B0604020202020204" pitchFamily="34" charset="0"/>
              </a:rPr>
              <a:t>Using one’s position to gain a financial advantage that is not available to others </a:t>
            </a:r>
          </a:p>
          <a:p>
            <a:pPr marL="114300" marR="0" lvl="0" defTabSz="914400">
              <a:lnSpc>
                <a:spcPct val="90000"/>
              </a:lnSpc>
              <a:spcAft>
                <a:spcPts val="600"/>
              </a:spcAft>
              <a:tabLst>
                <a:tab pos="228600" algn="l"/>
                <a:tab pos="457200" algn="l"/>
              </a:tabLst>
            </a:pPr>
            <a:endParaRPr lang="en-US" sz="2500" dirty="0">
              <a:effectLst/>
              <a:latin typeface="Arial" panose="020B0604020202020204" pitchFamily="34" charset="0"/>
              <a:cs typeface="Arial" panose="020B0604020202020204" pitchFamily="34" charset="0"/>
            </a:endParaRPr>
          </a:p>
          <a:p>
            <a:pPr marL="342900" marR="0" lvl="0" indent="-228600" defTabSz="914400">
              <a:lnSpc>
                <a:spcPct val="90000"/>
              </a:lnSpc>
              <a:spcAft>
                <a:spcPts val="600"/>
              </a:spcAft>
              <a:buFont typeface="Arial" panose="020B0604020202020204" pitchFamily="34" charset="0"/>
              <a:buChar char="•"/>
              <a:tabLst>
                <a:tab pos="228600" algn="l"/>
                <a:tab pos="457200" algn="l"/>
              </a:tabLst>
            </a:pPr>
            <a:r>
              <a:rPr lang="en-US" sz="2500" dirty="0">
                <a:effectLst/>
                <a:latin typeface="Arial" panose="020B0604020202020204" pitchFamily="34" charset="0"/>
                <a:cs typeface="Arial" panose="020B0604020202020204" pitchFamily="34" charset="0"/>
              </a:rPr>
              <a:t>Misusing the official’s position for personal or family gain </a:t>
            </a:r>
          </a:p>
          <a:p>
            <a:pPr marL="342900" marR="0" lvl="0" indent="-228600" defTabSz="914400">
              <a:lnSpc>
                <a:spcPct val="90000"/>
              </a:lnSpc>
              <a:spcAft>
                <a:spcPts val="600"/>
              </a:spcAft>
              <a:buFont typeface="Arial" panose="020B0604020202020204" pitchFamily="34" charset="0"/>
              <a:buChar char="•"/>
              <a:tabLst>
                <a:tab pos="228600" algn="l"/>
                <a:tab pos="457200" algn="l"/>
              </a:tabLst>
            </a:pPr>
            <a:endParaRPr lang="en-US" sz="2500" dirty="0">
              <a:effectLst/>
              <a:latin typeface="Arial" panose="020B0604020202020204" pitchFamily="34" charset="0"/>
              <a:cs typeface="Arial" panose="020B0604020202020204" pitchFamily="34" charset="0"/>
            </a:endParaRPr>
          </a:p>
          <a:p>
            <a:pPr marL="342900" marR="0" lvl="0" indent="-228600" defTabSz="914400">
              <a:lnSpc>
                <a:spcPct val="90000"/>
              </a:lnSpc>
              <a:spcAft>
                <a:spcPts val="600"/>
              </a:spcAft>
              <a:buFont typeface="Arial" panose="020B0604020202020204" pitchFamily="34" charset="0"/>
              <a:buChar char="•"/>
              <a:tabLst>
                <a:tab pos="228600" algn="l"/>
                <a:tab pos="457200" algn="l"/>
              </a:tabLst>
            </a:pPr>
            <a:r>
              <a:rPr lang="en-US" sz="2500" dirty="0">
                <a:effectLst/>
                <a:latin typeface="Arial" panose="020B0604020202020204" pitchFamily="34" charset="0"/>
                <a:cs typeface="Arial" panose="020B0604020202020204" pitchFamily="34" charset="0"/>
              </a:rPr>
              <a:t>Making vendor selections that are contrary to existing policies or are unnecessarily extravagant or expensive</a:t>
            </a:r>
          </a:p>
          <a:p>
            <a:pPr marL="342900" marR="0" lvl="0" indent="-228600" defTabSz="914400">
              <a:lnSpc>
                <a:spcPct val="90000"/>
              </a:lnSpc>
              <a:spcAft>
                <a:spcPts val="600"/>
              </a:spcAft>
              <a:buFont typeface="Arial" panose="020B0604020202020204" pitchFamily="34" charset="0"/>
              <a:buChar char="•"/>
              <a:tabLst>
                <a:tab pos="228600" algn="l"/>
                <a:tab pos="457200" algn="l"/>
              </a:tabLst>
            </a:pPr>
            <a:endParaRPr lang="en-US" sz="2500" dirty="0">
              <a:effectLst/>
              <a:latin typeface="Arial" panose="020B0604020202020204" pitchFamily="34" charset="0"/>
              <a:cs typeface="Arial" panose="020B0604020202020204" pitchFamily="34" charset="0"/>
            </a:endParaRPr>
          </a:p>
          <a:p>
            <a:pPr marL="342900" marR="0" lvl="0" indent="-228600" defTabSz="914400">
              <a:lnSpc>
                <a:spcPct val="90000"/>
              </a:lnSpc>
              <a:spcAft>
                <a:spcPts val="600"/>
              </a:spcAft>
              <a:buFont typeface="Arial" panose="020B0604020202020204" pitchFamily="34" charset="0"/>
              <a:buChar char="•"/>
              <a:tabLst>
                <a:tab pos="228600" algn="l"/>
                <a:tab pos="457200" algn="l"/>
              </a:tabLst>
            </a:pPr>
            <a:endParaRPr lang="en-US" sz="1000" dirty="0"/>
          </a:p>
          <a:p>
            <a:pPr marL="342900" marR="0" lvl="0" indent="-228600" defTabSz="914400">
              <a:lnSpc>
                <a:spcPct val="90000"/>
              </a:lnSpc>
              <a:spcAft>
                <a:spcPts val="600"/>
              </a:spcAft>
              <a:buFont typeface="Arial" panose="020B0604020202020204" pitchFamily="34" charset="0"/>
              <a:buChar char="•"/>
              <a:tabLst>
                <a:tab pos="228600" algn="l"/>
                <a:tab pos="457200" algn="l"/>
              </a:tabLst>
            </a:pPr>
            <a:endParaRPr lang="en-US" sz="1000" dirty="0">
              <a:effectLst/>
            </a:endParaRPr>
          </a:p>
        </p:txBody>
      </p:sp>
    </p:spTree>
    <p:extLst>
      <p:ext uri="{BB962C8B-B14F-4D97-AF65-F5344CB8AC3E}">
        <p14:creationId xmlns:p14="http://schemas.microsoft.com/office/powerpoint/2010/main" val="29437862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B307636-B63F-2F77-93C3-639156284930}"/>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69201E0-1B7B-BA83-A636-1D274D8904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ight Triangle 11">
            <a:extLst>
              <a:ext uri="{FF2B5EF4-FFF2-40B4-BE49-F238E27FC236}">
                <a16:creationId xmlns:a16="http://schemas.microsoft.com/office/drawing/2014/main" id="{EFF46C7E-CADF-9F55-0F72-AADA3D0DC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4D829E8-F044-427D-A620-40BC6BC96E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D5664B2A-725B-056F-28DB-7990185E2A37}"/>
              </a:ext>
            </a:extLst>
          </p:cNvPr>
          <p:cNvSpPr>
            <a:spLocks noGrp="1"/>
          </p:cNvSpPr>
          <p:nvPr>
            <p:ph type="title"/>
          </p:nvPr>
        </p:nvSpPr>
        <p:spPr>
          <a:xfrm>
            <a:off x="1285241" y="1521069"/>
            <a:ext cx="9231410" cy="2813539"/>
          </a:xfrm>
        </p:spPr>
        <p:txBody>
          <a:bodyPr vert="horz" lIns="91440" tIns="45720" rIns="91440" bIns="45720" rtlCol="0" anchor="b">
            <a:noAutofit/>
          </a:bodyPr>
          <a:lstStyle/>
          <a:p>
            <a:r>
              <a:rPr lang="en-US" sz="5500" kern="1200" dirty="0">
                <a:solidFill>
                  <a:schemeClr val="tx1"/>
                </a:solidFill>
                <a:latin typeface="Arial" panose="020B0604020202020204" pitchFamily="34" charset="0"/>
                <a:cs typeface="Arial" panose="020B0604020202020204" pitchFamily="34" charset="0"/>
              </a:rPr>
              <a:t>These next few slides will be a few knowledge checks to test what you have learned… </a:t>
            </a:r>
          </a:p>
        </p:txBody>
      </p:sp>
    </p:spTree>
    <p:extLst>
      <p:ext uri="{BB962C8B-B14F-4D97-AF65-F5344CB8AC3E}">
        <p14:creationId xmlns:p14="http://schemas.microsoft.com/office/powerpoint/2010/main" val="2648598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E8F3E0B-DC70-A380-F8CF-01D20886D28B}"/>
              </a:ext>
            </a:extLst>
          </p:cNvPr>
          <p:cNvSpPr txBox="1"/>
          <p:nvPr/>
        </p:nvSpPr>
        <p:spPr>
          <a:xfrm>
            <a:off x="723900" y="457200"/>
            <a:ext cx="10067925" cy="8586966"/>
          </a:xfrm>
          <a:prstGeom prst="rect">
            <a:avLst/>
          </a:prstGeom>
          <a:noFill/>
        </p:spPr>
        <p:txBody>
          <a:bodyPr wrap="square">
            <a:spAutoFit/>
          </a:bodyPr>
          <a:lstStyle/>
          <a:p>
            <a:endParaRPr lang="en-US" sz="24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Knowledge Check #1 </a:t>
            </a:r>
          </a:p>
          <a:p>
            <a:endParaRPr lang="en-US" sz="2400" b="1" dirty="0">
              <a:latin typeface="Arial" panose="020B0604020202020204" pitchFamily="34"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a:p>
            <a:r>
              <a:rPr lang="en-US" sz="2200" b="1" dirty="0">
                <a:latin typeface="Arial" panose="020B0604020202020204" pitchFamily="34" charset="0"/>
                <a:cs typeface="Arial" panose="020B0604020202020204" pitchFamily="34" charset="0"/>
              </a:rPr>
              <a:t>Question: </a:t>
            </a:r>
            <a:r>
              <a:rPr lang="en-US" sz="2200" dirty="0">
                <a:latin typeface="Arial" panose="020B0604020202020204" pitchFamily="34" charset="0"/>
                <a:cs typeface="Arial" panose="020B0604020202020204" pitchFamily="34" charset="0"/>
              </a:rPr>
              <a:t>Which of the following best describes </a:t>
            </a:r>
            <a:r>
              <a:rPr lang="en-US" sz="2200" b="1" dirty="0">
                <a:latin typeface="Arial" panose="020B0604020202020204" pitchFamily="34" charset="0"/>
                <a:cs typeface="Arial" panose="020B0604020202020204" pitchFamily="34" charset="0"/>
              </a:rPr>
              <a:t>fraud</a:t>
            </a:r>
            <a:r>
              <a:rPr lang="en-US" sz="2200" dirty="0">
                <a:latin typeface="Arial" panose="020B0604020202020204" pitchFamily="34" charset="0"/>
                <a:cs typeface="Arial" panose="020B0604020202020204" pitchFamily="34" charset="0"/>
              </a:rPr>
              <a:t> in the context of DOR vendor services?</a:t>
            </a:r>
          </a:p>
          <a:p>
            <a:endParaRPr lang="en-US" sz="2200" dirty="0">
              <a:latin typeface="Arial" panose="020B0604020202020204" pitchFamily="34" charset="0"/>
              <a:cs typeface="Arial" panose="020B0604020202020204" pitchFamily="34" charset="0"/>
            </a:endParaRPr>
          </a:p>
          <a:p>
            <a:r>
              <a:rPr lang="en-US" sz="2200" b="1" dirty="0">
                <a:latin typeface="Arial" panose="020B0604020202020204" pitchFamily="34" charset="0"/>
                <a:cs typeface="Arial" panose="020B0604020202020204" pitchFamily="34" charset="0"/>
              </a:rPr>
              <a:t>Choose the best answer:</a:t>
            </a:r>
          </a:p>
          <a:p>
            <a:endParaRPr lang="en-US" sz="2200" dirty="0">
              <a:latin typeface="Arial" panose="020B0604020202020204" pitchFamily="34" charset="0"/>
              <a:cs typeface="Arial" panose="020B0604020202020204" pitchFamily="34" charset="0"/>
            </a:endParaRPr>
          </a:p>
          <a:p>
            <a:pPr marL="342900" indent="-342900">
              <a:buAutoNum type="alphaUcPeriod"/>
            </a:pPr>
            <a:r>
              <a:rPr lang="en-US" sz="2200" dirty="0">
                <a:latin typeface="Arial" panose="020B0604020202020204" pitchFamily="34" charset="0"/>
                <a:cs typeface="Arial" panose="020B0604020202020204" pitchFamily="34" charset="0"/>
              </a:rPr>
              <a:t> Accidental mistakes in billing</a:t>
            </a:r>
          </a:p>
          <a:p>
            <a:endParaRPr lang="en-US" sz="2200" dirty="0">
              <a:latin typeface="Arial" panose="020B0604020202020204" pitchFamily="34" charset="0"/>
              <a:cs typeface="Arial" panose="020B0604020202020204" pitchFamily="34" charset="0"/>
            </a:endParaRPr>
          </a:p>
          <a:p>
            <a:r>
              <a:rPr lang="en-US" sz="2200" dirty="0">
                <a:latin typeface="Arial" panose="020B0604020202020204" pitchFamily="34" charset="0"/>
                <a:cs typeface="Arial" panose="020B0604020202020204" pitchFamily="34" charset="0"/>
              </a:rPr>
              <a:t>B.  Intentional deception for unjustified financial gain</a:t>
            </a:r>
          </a:p>
          <a:p>
            <a:endParaRPr lang="en-US" sz="2200" dirty="0">
              <a:latin typeface="Arial" panose="020B0604020202020204" pitchFamily="34" charset="0"/>
              <a:cs typeface="Arial" panose="020B0604020202020204" pitchFamily="34" charset="0"/>
            </a:endParaRPr>
          </a:p>
          <a:p>
            <a:r>
              <a:rPr lang="en-US" sz="2200" dirty="0">
                <a:latin typeface="Arial" panose="020B0604020202020204" pitchFamily="34" charset="0"/>
                <a:cs typeface="Arial" panose="020B0604020202020204" pitchFamily="34" charset="0"/>
              </a:rPr>
              <a:t>C.  Providing services more efficiently</a:t>
            </a:r>
          </a:p>
          <a:p>
            <a:endParaRPr lang="en-US" sz="2200" dirty="0">
              <a:latin typeface="Arial" panose="020B0604020202020204" pitchFamily="34" charset="0"/>
              <a:cs typeface="Arial" panose="020B0604020202020204" pitchFamily="34" charset="0"/>
            </a:endParaRPr>
          </a:p>
          <a:p>
            <a:r>
              <a:rPr lang="en-US" sz="2200" dirty="0">
                <a:latin typeface="Arial" panose="020B0604020202020204" pitchFamily="34" charset="0"/>
                <a:cs typeface="Arial" panose="020B0604020202020204" pitchFamily="34" charset="0"/>
              </a:rPr>
              <a:t>D.  Using outdated service documentation</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p:txBody>
      </p:sp>
      <p:pic>
        <p:nvPicPr>
          <p:cNvPr id="4" name="Picture 3" descr="An answer multiple test bubble sheet with a pencil lying down on it ">
            <a:extLst>
              <a:ext uri="{FF2B5EF4-FFF2-40B4-BE49-F238E27FC236}">
                <a16:creationId xmlns:a16="http://schemas.microsoft.com/office/drawing/2014/main" id="{37357188-E84A-7D65-A169-5354103953B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429375" y="292894"/>
            <a:ext cx="5038725" cy="1713420"/>
          </a:xfrm>
          <a:prstGeom prst="rect">
            <a:avLst/>
          </a:prstGeom>
        </p:spPr>
      </p:pic>
    </p:spTree>
    <p:extLst>
      <p:ext uri="{BB962C8B-B14F-4D97-AF65-F5344CB8AC3E}">
        <p14:creationId xmlns:p14="http://schemas.microsoft.com/office/powerpoint/2010/main" val="35413801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52F81-C232-8E83-A9BC-4BC46FC96E0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CFC6B71-244F-BC3F-E5B2-7D1467A8CA76}"/>
              </a:ext>
            </a:extLst>
          </p:cNvPr>
          <p:cNvSpPr txBox="1"/>
          <p:nvPr/>
        </p:nvSpPr>
        <p:spPr>
          <a:xfrm>
            <a:off x="518746" y="457200"/>
            <a:ext cx="10273079" cy="7509748"/>
          </a:xfrm>
          <a:prstGeom prst="rect">
            <a:avLst/>
          </a:prstGeom>
          <a:noFill/>
        </p:spPr>
        <p:txBody>
          <a:bodyPr wrap="square">
            <a:spAutoFit/>
          </a:bodyPr>
          <a:lstStyle/>
          <a:p>
            <a:endParaRPr lang="en-US" sz="2400" b="1" dirty="0">
              <a:latin typeface="Arial" panose="020B0604020202020204" pitchFamily="34" charset="0"/>
              <a:cs typeface="Arial" panose="020B0604020202020204" pitchFamily="34" charset="0"/>
            </a:endParaRPr>
          </a:p>
          <a:p>
            <a:endParaRPr lang="en-US" sz="11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Answer to Knowledge</a:t>
            </a:r>
          </a:p>
          <a:p>
            <a:r>
              <a:rPr lang="en-US" sz="3600" b="1" dirty="0">
                <a:latin typeface="Arial" panose="020B0604020202020204" pitchFamily="34" charset="0"/>
                <a:cs typeface="Arial" panose="020B0604020202020204" pitchFamily="34" charset="0"/>
              </a:rPr>
              <a:t>Check #1</a:t>
            </a:r>
          </a:p>
          <a:p>
            <a:endParaRPr lang="en-US" sz="24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Correct Answer: B</a:t>
            </a:r>
            <a:r>
              <a:rPr lang="en-US" sz="2400" dirty="0">
                <a:latin typeface="Arial" panose="020B0604020202020204" pitchFamily="34" charset="0"/>
                <a:cs typeface="Arial" panose="020B0604020202020204" pitchFamily="34" charset="0"/>
              </a:rPr>
              <a:t>. </a:t>
            </a:r>
          </a:p>
          <a:p>
            <a:endParaRPr lang="en-US" sz="2400" b="1" dirty="0">
              <a:latin typeface="Arial" panose="020B0604020202020204" pitchFamily="34" charset="0"/>
              <a:cs typeface="Arial" panose="020B0604020202020204" pitchFamily="34" charset="0"/>
            </a:endParaRPr>
          </a:p>
          <a:p>
            <a:pPr>
              <a:lnSpc>
                <a:spcPct val="90000"/>
              </a:lnSpc>
              <a:spcAft>
                <a:spcPts val="600"/>
              </a:spcAft>
            </a:pPr>
            <a:r>
              <a:rPr lang="en-US" sz="2400" b="1" dirty="0">
                <a:latin typeface="Arial" panose="020B0604020202020204" pitchFamily="34" charset="0"/>
                <a:cs typeface="Arial" panose="020B0604020202020204" pitchFamily="34" charset="0"/>
              </a:rPr>
              <a:t>Explanation:</a:t>
            </a:r>
          </a:p>
          <a:p>
            <a:pPr>
              <a:lnSpc>
                <a:spcPct val="90000"/>
              </a:lnSpc>
              <a:spcAft>
                <a:spcPts val="600"/>
              </a:spcAft>
            </a:pPr>
            <a:endParaRPr lang="en-US" sz="2400" b="1" dirty="0">
              <a:latin typeface="Arial" panose="020B0604020202020204" pitchFamily="34" charset="0"/>
              <a:cs typeface="Arial" panose="020B0604020202020204" pitchFamily="34" charset="0"/>
            </a:endParaRPr>
          </a:p>
          <a:p>
            <a:pPr>
              <a:lnSpc>
                <a:spcPct val="90000"/>
              </a:lnSpc>
              <a:spcAft>
                <a:spcPts val="600"/>
              </a:spcAft>
            </a:pPr>
            <a:r>
              <a:rPr lang="en-US" sz="2400" b="1" dirty="0">
                <a:latin typeface="Arial" panose="020B0604020202020204" pitchFamily="34" charset="0"/>
                <a:cs typeface="Arial" panose="020B0604020202020204" pitchFamily="34" charset="0"/>
              </a:rPr>
              <a:t>Fraud </a:t>
            </a:r>
            <a:r>
              <a:rPr lang="en-US" sz="2400" dirty="0">
                <a:latin typeface="Arial" panose="020B0604020202020204" pitchFamily="34" charset="0"/>
                <a:cs typeface="Arial" panose="020B0604020202020204" pitchFamily="34" charset="0"/>
              </a:rPr>
              <a:t>requires intent. It involves knowingly providing false information, misrepresenting services, or attempting to receive payment for goods or services not provided.</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p:txBody>
      </p:sp>
      <p:pic>
        <p:nvPicPr>
          <p:cNvPr id="4" name="Picture 3" descr="An answer multiple test bubble sheet with a pencil lying down on it ">
            <a:extLst>
              <a:ext uri="{FF2B5EF4-FFF2-40B4-BE49-F238E27FC236}">
                <a16:creationId xmlns:a16="http://schemas.microsoft.com/office/drawing/2014/main" id="{8ADFA35C-2533-4F30-C5EC-B40B9203D51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446959" y="679755"/>
            <a:ext cx="5038725" cy="1713420"/>
          </a:xfrm>
          <a:prstGeom prst="rect">
            <a:avLst/>
          </a:prstGeom>
        </p:spPr>
      </p:pic>
    </p:spTree>
    <p:extLst>
      <p:ext uri="{BB962C8B-B14F-4D97-AF65-F5344CB8AC3E}">
        <p14:creationId xmlns:p14="http://schemas.microsoft.com/office/powerpoint/2010/main" val="28125114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D139E0C-10DF-67FB-71B6-5E8F07118EFF}"/>
              </a:ext>
            </a:extLst>
          </p:cNvPr>
          <p:cNvSpPr txBox="1"/>
          <p:nvPr/>
        </p:nvSpPr>
        <p:spPr>
          <a:xfrm>
            <a:off x="707312" y="270089"/>
            <a:ext cx="5874463"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Knowledge Check #2</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TextBox 4">
            <a:extLst>
              <a:ext uri="{FF2B5EF4-FFF2-40B4-BE49-F238E27FC236}">
                <a16:creationId xmlns:a16="http://schemas.microsoft.com/office/drawing/2014/main" id="{9327B83C-9FCA-A32D-6283-EE8413E20CF0}"/>
              </a:ext>
            </a:extLst>
          </p:cNvPr>
          <p:cNvSpPr txBox="1"/>
          <p:nvPr/>
        </p:nvSpPr>
        <p:spPr>
          <a:xfrm>
            <a:off x="707312" y="2274266"/>
            <a:ext cx="10777376" cy="4081117"/>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dirty="0">
                <a:effectLst/>
                <a:latin typeface="Arial" panose="020B0604020202020204" pitchFamily="34" charset="0"/>
                <a:ea typeface="Aptos" panose="020B0004020202020204" pitchFamily="34" charset="0"/>
                <a:cs typeface="Arial" panose="020B0604020202020204" pitchFamily="34" charset="0"/>
              </a:rPr>
              <a:t>Question: </a:t>
            </a:r>
            <a:r>
              <a:rPr lang="en-US" sz="2400" dirty="0">
                <a:effectLst/>
                <a:latin typeface="Arial" panose="020B0604020202020204" pitchFamily="34" charset="0"/>
                <a:ea typeface="Aptos" panose="020B0004020202020204" pitchFamily="34" charset="0"/>
                <a:cs typeface="Arial" panose="020B0604020202020204" pitchFamily="34" charset="0"/>
              </a:rPr>
              <a:t>Which situation is a red flag for potential </a:t>
            </a:r>
            <a:r>
              <a:rPr lang="en-US" sz="2400" b="1" dirty="0">
                <a:effectLst/>
                <a:latin typeface="Arial" panose="020B0604020202020204" pitchFamily="34" charset="0"/>
                <a:ea typeface="Aptos" panose="020B0004020202020204" pitchFamily="34" charset="0"/>
                <a:cs typeface="Arial" panose="020B0604020202020204" pitchFamily="34" charset="0"/>
              </a:rPr>
              <a:t>waste</a:t>
            </a:r>
            <a:r>
              <a:rPr lang="en-US" sz="2400" dirty="0">
                <a:effectLst/>
                <a:latin typeface="Arial" panose="020B0604020202020204" pitchFamily="34" charset="0"/>
                <a:ea typeface="Aptos" panose="020B0004020202020204" pitchFamily="34" charset="0"/>
                <a:cs typeface="Arial" panose="020B0604020202020204" pitchFamily="34" charset="0"/>
              </a:rPr>
              <a:t>?</a:t>
            </a:r>
            <a:br>
              <a:rPr lang="en-US" sz="2400" dirty="0">
                <a:effectLst/>
                <a:latin typeface="Arial" panose="020B0604020202020204" pitchFamily="34" charset="0"/>
                <a:ea typeface="Aptos" panose="020B0004020202020204" pitchFamily="34" charset="0"/>
                <a:cs typeface="Arial" panose="020B0604020202020204" pitchFamily="34" charset="0"/>
              </a:rPr>
            </a:br>
            <a:endParaRPr lang="en-US" sz="2400" dirty="0">
              <a:effectLst/>
              <a:latin typeface="Arial" panose="020B0604020202020204" pitchFamily="34" charset="0"/>
              <a:ea typeface="Aptos" panose="020B0004020202020204" pitchFamily="34" charset="0"/>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Choose the best answer:</a:t>
            </a: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endParaRPr>
          </a:p>
          <a:p>
            <a:pPr marL="457200" marR="0" lvl="0" indent="-457200" algn="l" defTabSz="914400" rtl="0" eaLnBrk="1" fontAlgn="auto" latinLnBrk="0" hangingPunct="1">
              <a:lnSpc>
                <a:spcPct val="90000"/>
              </a:lnSpc>
              <a:spcBef>
                <a:spcPts val="0"/>
              </a:spcBef>
              <a:spcAft>
                <a:spcPts val="0"/>
              </a:spcAft>
              <a:buClrTx/>
              <a:buSzTx/>
              <a:buFontTx/>
              <a:buAutoNum type="alphaUcPeriod"/>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Providing services based on the individualized plan of services</a:t>
            </a:r>
          </a:p>
          <a:p>
            <a:pPr marL="457200" marR="0" lvl="0" indent="-457200" algn="l" defTabSz="914400" rtl="0" eaLnBrk="1" fontAlgn="auto" latinLnBrk="0" hangingPunct="1">
              <a:lnSpc>
                <a:spcPct val="90000"/>
              </a:lnSpc>
              <a:spcBef>
                <a:spcPts val="0"/>
              </a:spcBef>
              <a:spcAft>
                <a:spcPts val="0"/>
              </a:spcAft>
              <a:buClrTx/>
              <a:buSzTx/>
              <a:buFontTx/>
              <a:buAutoNum type="alphaUcPeriod"/>
              <a:tabLst/>
              <a:defRPr/>
            </a:pPr>
            <a:endParaRPr kumimoji="0" lang="en-US" sz="2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B.  Purchasing only necessary goods for consumer services</a:t>
            </a: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C.  Offering duplicative services that do not improve consumer outcomes</a:t>
            </a: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D.  Submitting documentation on time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	</a:t>
            </a: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4" name="Picture 3" descr="An answer multiple test bubble sheet with a pencil lying down on it ">
            <a:extLst>
              <a:ext uri="{FF2B5EF4-FFF2-40B4-BE49-F238E27FC236}">
                <a16:creationId xmlns:a16="http://schemas.microsoft.com/office/drawing/2014/main" id="{7B533145-A66F-8608-C631-8C1934B7697E}"/>
              </a:ext>
            </a:extLst>
          </p:cNvPr>
          <p:cNvPicPr>
            <a:picLocks noChangeAspect="1"/>
          </p:cNvPicPr>
          <p:nvPr/>
        </p:nvPicPr>
        <p:blipFill>
          <a:blip r:embed="rId2"/>
          <a:stretch>
            <a:fillRect/>
          </a:stretch>
        </p:blipFill>
        <p:spPr>
          <a:xfrm>
            <a:off x="5905500" y="161925"/>
            <a:ext cx="5343525" cy="1771649"/>
          </a:xfrm>
          <a:prstGeom prst="rect">
            <a:avLst/>
          </a:prstGeom>
        </p:spPr>
      </p:pic>
    </p:spTree>
    <p:extLst>
      <p:ext uri="{BB962C8B-B14F-4D97-AF65-F5344CB8AC3E}">
        <p14:creationId xmlns:p14="http://schemas.microsoft.com/office/powerpoint/2010/main" val="39138002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2632DC-A9CA-FC30-10C2-4699A0E67B6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86D357D-16F6-F5C1-DC9F-723DF2BA4A6A}"/>
              </a:ext>
            </a:extLst>
          </p:cNvPr>
          <p:cNvSpPr txBox="1"/>
          <p:nvPr/>
        </p:nvSpPr>
        <p:spPr>
          <a:xfrm>
            <a:off x="723900" y="457200"/>
            <a:ext cx="10067925" cy="7525137"/>
          </a:xfrm>
          <a:prstGeom prst="rect">
            <a:avLst/>
          </a:prstGeom>
          <a:noFill/>
        </p:spPr>
        <p:txBody>
          <a:bodyPr wrap="square">
            <a:spAutoFit/>
          </a:bodyPr>
          <a:lstStyle/>
          <a:p>
            <a:endParaRPr lang="en-US" sz="24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Answer to Knowledge</a:t>
            </a:r>
          </a:p>
          <a:p>
            <a:r>
              <a:rPr lang="en-US" sz="3600" b="1" dirty="0">
                <a:latin typeface="Arial" panose="020B0604020202020204" pitchFamily="34" charset="0"/>
                <a:cs typeface="Arial" panose="020B0604020202020204" pitchFamily="34" charset="0"/>
              </a:rPr>
              <a:t>Check #2</a:t>
            </a:r>
          </a:p>
          <a:p>
            <a:endParaRPr lang="en-US" sz="36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Correct Answer: C</a:t>
            </a:r>
            <a:r>
              <a:rPr lang="en-US" sz="2400" dirty="0">
                <a:latin typeface="Arial" panose="020B0604020202020204" pitchFamily="34" charset="0"/>
                <a:cs typeface="Arial" panose="020B0604020202020204" pitchFamily="34" charset="0"/>
              </a:rPr>
              <a:t>. </a:t>
            </a:r>
          </a:p>
          <a:p>
            <a:endParaRPr lang="en-US" sz="2400" b="1" dirty="0">
              <a:latin typeface="Arial" panose="020B0604020202020204" pitchFamily="34" charset="0"/>
              <a:cs typeface="Arial" panose="020B0604020202020204" pitchFamily="34" charset="0"/>
            </a:endParaRPr>
          </a:p>
          <a:p>
            <a:pPr>
              <a:lnSpc>
                <a:spcPct val="90000"/>
              </a:lnSpc>
              <a:spcAft>
                <a:spcPts val="600"/>
              </a:spcAft>
            </a:pPr>
            <a:r>
              <a:rPr lang="en-US" sz="2400" b="1" dirty="0">
                <a:latin typeface="Arial" panose="020B0604020202020204" pitchFamily="34" charset="0"/>
                <a:cs typeface="Arial" panose="020B0604020202020204" pitchFamily="34" charset="0"/>
              </a:rPr>
              <a:t>Explanation:</a:t>
            </a:r>
          </a:p>
          <a:p>
            <a:pPr>
              <a:lnSpc>
                <a:spcPct val="90000"/>
              </a:lnSpc>
              <a:spcAft>
                <a:spcPts val="600"/>
              </a:spcAft>
            </a:pPr>
            <a:r>
              <a:rPr lang="en-US" sz="2400" b="1" dirty="0">
                <a:latin typeface="Arial" panose="020B0604020202020204" pitchFamily="34" charset="0"/>
                <a:cs typeface="Arial" panose="020B0604020202020204" pitchFamily="34" charset="0"/>
              </a:rPr>
              <a:t>Waste</a:t>
            </a:r>
            <a:r>
              <a:rPr lang="en-US" sz="2400" dirty="0">
                <a:latin typeface="Arial" panose="020B0604020202020204" pitchFamily="34" charset="0"/>
                <a:cs typeface="Arial" panose="020B0604020202020204" pitchFamily="34" charset="0"/>
              </a:rPr>
              <a:t> occurs when resources are used inefficiently or unnecessarily.  Duplicative services waste time, funds, and effort without creating additional value for the consumer.</a:t>
            </a:r>
          </a:p>
          <a:p>
            <a:pPr>
              <a:lnSpc>
                <a:spcPct val="90000"/>
              </a:lnSpc>
              <a:spcAft>
                <a:spcPts val="600"/>
              </a:spcAft>
            </a:pPr>
            <a:endParaRPr lang="en-US" sz="2400"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p:txBody>
      </p:sp>
      <p:pic>
        <p:nvPicPr>
          <p:cNvPr id="4" name="Picture 3" descr="An answer multiple test bubble sheet with a pencil lying down on it ">
            <a:extLst>
              <a:ext uri="{FF2B5EF4-FFF2-40B4-BE49-F238E27FC236}">
                <a16:creationId xmlns:a16="http://schemas.microsoft.com/office/drawing/2014/main" id="{8DA6F721-A03A-1DE7-1C24-01C95B7F43F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429375" y="292894"/>
            <a:ext cx="5038725" cy="1713420"/>
          </a:xfrm>
          <a:prstGeom prst="rect">
            <a:avLst/>
          </a:prstGeom>
        </p:spPr>
      </p:pic>
    </p:spTree>
    <p:extLst>
      <p:ext uri="{BB962C8B-B14F-4D97-AF65-F5344CB8AC3E}">
        <p14:creationId xmlns:p14="http://schemas.microsoft.com/office/powerpoint/2010/main" val="31470279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02E0F7E-0FDD-BC90-F0B0-1F3C9E12411C}"/>
              </a:ext>
            </a:extLst>
          </p:cNvPr>
          <p:cNvSpPr txBox="1"/>
          <p:nvPr/>
        </p:nvSpPr>
        <p:spPr>
          <a:xfrm>
            <a:off x="603035" y="2148395"/>
            <a:ext cx="10568948" cy="7848302"/>
          </a:xfrm>
          <a:prstGeom prst="rect">
            <a:avLst/>
          </a:prstGeom>
          <a:noFill/>
        </p:spPr>
        <p:txBody>
          <a:bodyPr wrap="square">
            <a:spAutoFit/>
          </a:bodyPr>
          <a:lstStyle/>
          <a:p>
            <a:pPr marL="0" indent="0">
              <a:lnSpc>
                <a:spcPct val="90000"/>
              </a:lnSpc>
              <a:buNone/>
            </a:pPr>
            <a:endParaRPr lang="en-US" sz="2400" b="1"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90000"/>
              </a:lnSpc>
              <a:buNone/>
            </a:pPr>
            <a:r>
              <a:rPr lang="en-US" sz="2400" b="1" dirty="0">
                <a:solidFill>
                  <a:schemeClr val="tx1">
                    <a:lumMod val="85000"/>
                    <a:lumOff val="15000"/>
                  </a:schemeClr>
                </a:solidFill>
                <a:latin typeface="Arial" panose="020B0604020202020204" pitchFamily="34" charset="0"/>
                <a:cs typeface="Arial" panose="020B0604020202020204" pitchFamily="34" charset="0"/>
              </a:rPr>
              <a:t>Question:  </a:t>
            </a:r>
            <a:r>
              <a:rPr lang="en-US" sz="2400" dirty="0">
                <a:solidFill>
                  <a:schemeClr val="tx1">
                    <a:lumMod val="85000"/>
                    <a:lumOff val="15000"/>
                  </a:schemeClr>
                </a:solidFill>
                <a:latin typeface="Arial" panose="020B0604020202020204" pitchFamily="34" charset="0"/>
                <a:cs typeface="Arial" panose="020B0604020202020204" pitchFamily="34" charset="0"/>
              </a:rPr>
              <a:t>Which of the following is a common sign of </a:t>
            </a:r>
            <a:r>
              <a:rPr lang="en-US" sz="2400" b="1" dirty="0">
                <a:solidFill>
                  <a:schemeClr val="tx1">
                    <a:lumMod val="85000"/>
                    <a:lumOff val="15000"/>
                  </a:schemeClr>
                </a:solidFill>
                <a:latin typeface="Arial" panose="020B0604020202020204" pitchFamily="34" charset="0"/>
                <a:cs typeface="Arial" panose="020B0604020202020204" pitchFamily="34" charset="0"/>
              </a:rPr>
              <a:t>abuse</a:t>
            </a:r>
            <a:r>
              <a:rPr lang="en-US" sz="2400" dirty="0">
                <a:solidFill>
                  <a:schemeClr val="tx1">
                    <a:lumMod val="85000"/>
                    <a:lumOff val="15000"/>
                  </a:schemeClr>
                </a:solidFill>
                <a:latin typeface="Arial" panose="020B0604020202020204" pitchFamily="34" charset="0"/>
                <a:cs typeface="Arial" panose="020B0604020202020204" pitchFamily="34" charset="0"/>
              </a:rPr>
              <a:t> related to vendor billing?</a:t>
            </a:r>
          </a:p>
          <a:p>
            <a:pPr marL="0" indent="0">
              <a:lnSpc>
                <a:spcPct val="90000"/>
              </a:lnSpc>
              <a:buNone/>
            </a:pP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90000"/>
              </a:lnSpc>
              <a:buNone/>
            </a:pPr>
            <a:r>
              <a:rPr lang="en-US" sz="2400" b="1" dirty="0">
                <a:solidFill>
                  <a:schemeClr val="tx1">
                    <a:lumMod val="85000"/>
                    <a:lumOff val="15000"/>
                  </a:schemeClr>
                </a:solidFill>
                <a:latin typeface="Arial" panose="020B0604020202020204" pitchFamily="34" charset="0"/>
                <a:cs typeface="Arial" panose="020B0604020202020204" pitchFamily="34" charset="0"/>
              </a:rPr>
              <a:t>Choose the best answer:</a:t>
            </a:r>
          </a:p>
          <a:p>
            <a:pPr marL="0" indent="0">
              <a:lnSpc>
                <a:spcPct val="150000"/>
              </a:lnSpc>
              <a:buNone/>
            </a:pPr>
            <a:r>
              <a:rPr lang="en-US" sz="2400" dirty="0">
                <a:solidFill>
                  <a:schemeClr val="tx1">
                    <a:lumMod val="85000"/>
                    <a:lumOff val="15000"/>
                  </a:schemeClr>
                </a:solidFill>
                <a:latin typeface="Arial" panose="020B0604020202020204" pitchFamily="34" charset="0"/>
                <a:cs typeface="Arial" panose="020B0604020202020204" pitchFamily="34" charset="0"/>
              </a:rPr>
              <a:t>A. Billing for services that were provided</a:t>
            </a:r>
          </a:p>
          <a:p>
            <a:pPr marL="0" indent="0">
              <a:lnSpc>
                <a:spcPct val="150000"/>
              </a:lnSpc>
              <a:buNone/>
            </a:pPr>
            <a:r>
              <a:rPr lang="en-US" sz="2400" dirty="0">
                <a:solidFill>
                  <a:schemeClr val="tx1">
                    <a:lumMod val="85000"/>
                    <a:lumOff val="15000"/>
                  </a:schemeClr>
                </a:solidFill>
                <a:latin typeface="Arial" panose="020B0604020202020204" pitchFamily="34" charset="0"/>
                <a:cs typeface="Arial" panose="020B0604020202020204" pitchFamily="34" charset="0"/>
              </a:rPr>
              <a:t>B. Undercharging for services</a:t>
            </a:r>
          </a:p>
          <a:p>
            <a:pPr marL="0" indent="0">
              <a:lnSpc>
                <a:spcPct val="150000"/>
              </a:lnSpc>
              <a:buNone/>
            </a:pPr>
            <a:r>
              <a:rPr lang="en-US" sz="2400" dirty="0">
                <a:solidFill>
                  <a:schemeClr val="tx1">
                    <a:lumMod val="85000"/>
                    <a:lumOff val="15000"/>
                  </a:schemeClr>
                </a:solidFill>
                <a:latin typeface="Arial" panose="020B0604020202020204" pitchFamily="34" charset="0"/>
                <a:cs typeface="Arial" panose="020B0604020202020204" pitchFamily="34" charset="0"/>
              </a:rPr>
              <a:t>C. Submitting corrected invoices after an error</a:t>
            </a:r>
          </a:p>
          <a:p>
            <a:pPr marL="0" indent="0">
              <a:lnSpc>
                <a:spcPct val="150000"/>
              </a:lnSpc>
              <a:buNone/>
            </a:pPr>
            <a:r>
              <a:rPr lang="en-US" sz="2400" dirty="0">
                <a:solidFill>
                  <a:schemeClr val="tx1">
                    <a:lumMod val="85000"/>
                    <a:lumOff val="15000"/>
                  </a:schemeClr>
                </a:solidFill>
                <a:latin typeface="Arial" panose="020B0604020202020204" pitchFamily="34" charset="0"/>
                <a:cs typeface="Arial" panose="020B0604020202020204" pitchFamily="34" charset="0"/>
              </a:rPr>
              <a:t>D. Repeatedly billing for the highest service level without justification</a:t>
            </a:r>
          </a:p>
          <a:p>
            <a:pPr marL="0" indent="0">
              <a:lnSpc>
                <a:spcPct val="150000"/>
              </a:lnSpc>
              <a:buNone/>
            </a:pP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90000"/>
              </a:lnSpc>
              <a:buNone/>
            </a:pP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90000"/>
              </a:lnSpc>
              <a:buNone/>
            </a:pP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90000"/>
              </a:lnSpc>
              <a:buNone/>
            </a:pP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90000"/>
              </a:lnSpc>
              <a:buNone/>
            </a:pP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90000"/>
              </a:lnSpc>
              <a:buNone/>
            </a:pP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90000"/>
              </a:lnSpc>
              <a:buNone/>
            </a:pP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90000"/>
              </a:lnSpc>
              <a:buNone/>
            </a:pP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90000"/>
              </a:lnSpc>
              <a:buNone/>
            </a:pP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90000"/>
              </a:lnSpc>
              <a:buNone/>
            </a:pP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90000"/>
              </a:lnSpc>
              <a:buNone/>
            </a:pPr>
            <a:endParaRPr lang="en-US" sz="2400"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AA2E69B2-6815-BA5E-BCCC-D0A4B0330BB2}"/>
              </a:ext>
            </a:extLst>
          </p:cNvPr>
          <p:cNvSpPr txBox="1"/>
          <p:nvPr/>
        </p:nvSpPr>
        <p:spPr>
          <a:xfrm>
            <a:off x="933450" y="684948"/>
            <a:ext cx="4954059"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Knowledge Check #3</a:t>
            </a:r>
            <a:endParaRPr kumimoji="0" lang="en-US" sz="3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4" name="Picture 3" descr="An answer multiple test bubble sheet with a pencil lying down on it ">
            <a:extLst>
              <a:ext uri="{FF2B5EF4-FFF2-40B4-BE49-F238E27FC236}">
                <a16:creationId xmlns:a16="http://schemas.microsoft.com/office/drawing/2014/main" id="{EDEF182D-39A9-556D-AD11-BCD32E0A67D4}"/>
              </a:ext>
            </a:extLst>
          </p:cNvPr>
          <p:cNvPicPr>
            <a:picLocks noChangeAspect="1"/>
          </p:cNvPicPr>
          <p:nvPr/>
        </p:nvPicPr>
        <p:blipFill>
          <a:blip r:embed="rId2"/>
          <a:stretch>
            <a:fillRect/>
          </a:stretch>
        </p:blipFill>
        <p:spPr>
          <a:xfrm>
            <a:off x="6027208" y="219075"/>
            <a:ext cx="4857750" cy="1733550"/>
          </a:xfrm>
          <a:prstGeom prst="rect">
            <a:avLst/>
          </a:prstGeom>
        </p:spPr>
      </p:pic>
    </p:spTree>
    <p:extLst>
      <p:ext uri="{BB962C8B-B14F-4D97-AF65-F5344CB8AC3E}">
        <p14:creationId xmlns:p14="http://schemas.microsoft.com/office/powerpoint/2010/main" val="29305773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9008D-3C08-635A-FC5E-86C8AC750CE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418E210-949E-D3EC-CEC5-E576EACD5C1E}"/>
              </a:ext>
            </a:extLst>
          </p:cNvPr>
          <p:cNvSpPr txBox="1"/>
          <p:nvPr/>
        </p:nvSpPr>
        <p:spPr>
          <a:xfrm>
            <a:off x="1028700" y="457200"/>
            <a:ext cx="9763125" cy="7469737"/>
          </a:xfrm>
          <a:prstGeom prst="rect">
            <a:avLst/>
          </a:prstGeom>
          <a:noFill/>
        </p:spPr>
        <p:txBody>
          <a:bodyPr wrap="square">
            <a:spAutoFit/>
          </a:bodyPr>
          <a:lstStyle/>
          <a:p>
            <a:endParaRPr lang="en-US" sz="24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Answer to Knowledge</a:t>
            </a:r>
          </a:p>
          <a:p>
            <a:r>
              <a:rPr lang="en-US" sz="3600" b="1" dirty="0">
                <a:latin typeface="Arial" panose="020B0604020202020204" pitchFamily="34" charset="0"/>
                <a:cs typeface="Arial" panose="020B0604020202020204" pitchFamily="34" charset="0"/>
              </a:rPr>
              <a:t>Check #3</a:t>
            </a:r>
          </a:p>
          <a:p>
            <a:endParaRPr lang="en-US" sz="36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Correct Answer: D</a:t>
            </a:r>
            <a:r>
              <a:rPr lang="en-US" sz="2400" dirty="0">
                <a:latin typeface="Arial" panose="020B0604020202020204" pitchFamily="34" charset="0"/>
                <a:cs typeface="Arial" panose="020B0604020202020204" pitchFamily="34" charset="0"/>
              </a:rPr>
              <a:t>. </a:t>
            </a:r>
          </a:p>
          <a:p>
            <a:endParaRPr lang="en-US" sz="2400" b="1" dirty="0">
              <a:latin typeface="Arial" panose="020B0604020202020204" pitchFamily="34" charset="0"/>
              <a:cs typeface="Arial" panose="020B0604020202020204" pitchFamily="34" charset="0"/>
            </a:endParaRPr>
          </a:p>
          <a:p>
            <a:pPr>
              <a:lnSpc>
                <a:spcPct val="90000"/>
              </a:lnSpc>
              <a:spcAft>
                <a:spcPts val="600"/>
              </a:spcAft>
            </a:pPr>
            <a:r>
              <a:rPr lang="en-US" sz="2400" b="1" dirty="0">
                <a:latin typeface="Arial" panose="020B0604020202020204" pitchFamily="34" charset="0"/>
                <a:cs typeface="Arial" panose="020B0604020202020204" pitchFamily="34" charset="0"/>
              </a:rPr>
              <a:t>Explanation:</a:t>
            </a:r>
          </a:p>
          <a:p>
            <a:pPr>
              <a:lnSpc>
                <a:spcPct val="90000"/>
              </a:lnSpc>
              <a:spcAft>
                <a:spcPts val="600"/>
              </a:spcAft>
            </a:pPr>
            <a:r>
              <a:rPr lang="en-US" sz="2400" b="1" dirty="0">
                <a:latin typeface="Arial" panose="020B0604020202020204" pitchFamily="34" charset="0"/>
                <a:cs typeface="Arial" panose="020B0604020202020204" pitchFamily="34" charset="0"/>
              </a:rPr>
              <a:t>Abuse</a:t>
            </a:r>
            <a:r>
              <a:rPr lang="en-US" sz="2400" dirty="0">
                <a:latin typeface="Arial" panose="020B0604020202020204" pitchFamily="34" charset="0"/>
                <a:cs typeface="Arial" panose="020B0604020202020204" pitchFamily="34" charset="0"/>
              </a:rPr>
              <a:t> includes practices that result in excessive or unnecessary costs.  </a:t>
            </a:r>
          </a:p>
          <a:p>
            <a:pPr>
              <a:lnSpc>
                <a:spcPct val="90000"/>
              </a:lnSpc>
              <a:spcAft>
                <a:spcPts val="600"/>
              </a:spcAft>
            </a:pPr>
            <a:endParaRPr lang="en-US" sz="2400"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p:txBody>
      </p:sp>
      <p:pic>
        <p:nvPicPr>
          <p:cNvPr id="4" name="Picture 3" descr="An answer multiple test bubble sheet with a pencil lying down on it ">
            <a:extLst>
              <a:ext uri="{FF2B5EF4-FFF2-40B4-BE49-F238E27FC236}">
                <a16:creationId xmlns:a16="http://schemas.microsoft.com/office/drawing/2014/main" id="{E9F59DD4-C8C2-A065-AE55-F37C056EEFB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429375" y="292894"/>
            <a:ext cx="5038725" cy="1713420"/>
          </a:xfrm>
          <a:prstGeom prst="rect">
            <a:avLst/>
          </a:prstGeom>
        </p:spPr>
      </p:pic>
    </p:spTree>
    <p:extLst>
      <p:ext uri="{BB962C8B-B14F-4D97-AF65-F5344CB8AC3E}">
        <p14:creationId xmlns:p14="http://schemas.microsoft.com/office/powerpoint/2010/main" val="4680244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F7135E6E-F660-F988-4AC5-FE091CF3C425}"/>
              </a:ext>
            </a:extLst>
          </p:cNvPr>
          <p:cNvSpPr txBox="1"/>
          <p:nvPr/>
        </p:nvSpPr>
        <p:spPr>
          <a:xfrm>
            <a:off x="913938" y="874797"/>
            <a:ext cx="9721048" cy="4922139"/>
          </a:xfrm>
          <a:prstGeom prst="rect">
            <a:avLst/>
          </a:prstGeom>
        </p:spPr>
        <p:txBody>
          <a:bodyPr vert="horz" lIns="91440" tIns="45720" rIns="91440" bIns="45720" rtlCol="0" anchor="t">
            <a:normAutofit fontScale="92500" lnSpcReduction="10000"/>
          </a:bodyPr>
          <a:lstStyle/>
          <a:p>
            <a:pPr marR="0" defTabSz="914400">
              <a:lnSpc>
                <a:spcPct val="90000"/>
              </a:lnSpc>
              <a:spcAft>
                <a:spcPts val="600"/>
              </a:spcAft>
              <a:tabLst>
                <a:tab pos="228600" algn="l"/>
                <a:tab pos="457200" algn="l"/>
              </a:tabLst>
            </a:pPr>
            <a:r>
              <a:rPr lang="en-US" sz="3600" b="1" dirty="0">
                <a:effectLst/>
                <a:latin typeface="Arial" panose="020B0604020202020204" pitchFamily="34" charset="0"/>
                <a:cs typeface="Arial" panose="020B0604020202020204" pitchFamily="34" charset="0"/>
              </a:rPr>
              <a:t>Why is the Prevention and Detection of Fraud/Waste/Abuse Important?</a:t>
            </a:r>
            <a:endParaRPr lang="en-US" sz="3600" dirty="0">
              <a:effectLst/>
              <a:latin typeface="Arial" panose="020B0604020202020204" pitchFamily="34" charset="0"/>
              <a:cs typeface="Arial" panose="020B0604020202020204" pitchFamily="34" charset="0"/>
            </a:endParaRPr>
          </a:p>
          <a:p>
            <a:pPr marL="0" marR="0" indent="-228600" defTabSz="914400">
              <a:lnSpc>
                <a:spcPct val="90000"/>
              </a:lnSpc>
              <a:spcAft>
                <a:spcPts val="600"/>
              </a:spcAft>
              <a:buFont typeface="Arial" panose="020B0604020202020204" pitchFamily="34" charset="0"/>
              <a:buChar char="•"/>
              <a:tabLst>
                <a:tab pos="228600" algn="l"/>
                <a:tab pos="457200" algn="l"/>
              </a:tabLst>
            </a:pPr>
            <a:endParaRPr lang="en-US" sz="1500" dirty="0">
              <a:effectLst/>
            </a:endParaRPr>
          </a:p>
          <a:p>
            <a:pPr marR="0" defTabSz="914400">
              <a:lnSpc>
                <a:spcPct val="110000"/>
              </a:lnSpc>
              <a:tabLst>
                <a:tab pos="228600" algn="l"/>
                <a:tab pos="457200" algn="l"/>
              </a:tabLst>
            </a:pPr>
            <a:r>
              <a:rPr lang="en-US" sz="2700" dirty="0">
                <a:latin typeface="Arial" panose="020B0604020202020204" pitchFamily="34" charset="0"/>
                <a:cs typeface="Arial" panose="020B0604020202020204" pitchFamily="34" charset="0"/>
              </a:rPr>
              <a:t>Vendors are entrusted with administering and overseeing provisions of goods and services for consumers and must do so with integrity and strict adherence to all applicable policies, laws and regulations. </a:t>
            </a:r>
          </a:p>
          <a:p>
            <a:pPr marR="0" defTabSz="914400">
              <a:lnSpc>
                <a:spcPct val="110000"/>
              </a:lnSpc>
              <a:tabLst>
                <a:tab pos="228600" algn="l"/>
                <a:tab pos="457200" algn="l"/>
              </a:tabLst>
            </a:pPr>
            <a:endParaRPr lang="en-US" sz="2700" dirty="0">
              <a:latin typeface="Arial" panose="020B0604020202020204" pitchFamily="34" charset="0"/>
              <a:cs typeface="Arial" panose="020B0604020202020204" pitchFamily="34" charset="0"/>
            </a:endParaRPr>
          </a:p>
          <a:p>
            <a:pPr marR="0" defTabSz="914400">
              <a:lnSpc>
                <a:spcPct val="110000"/>
              </a:lnSpc>
              <a:tabLst>
                <a:tab pos="228600" algn="l"/>
                <a:tab pos="457200" algn="l"/>
              </a:tabLst>
            </a:pPr>
            <a:r>
              <a:rPr lang="en-US" sz="2700" dirty="0">
                <a:latin typeface="Arial" panose="020B0604020202020204" pitchFamily="34" charset="0"/>
                <a:cs typeface="Arial" panose="020B0604020202020204" pitchFamily="34" charset="0"/>
              </a:rPr>
              <a:t>By upholding these standards, we ensure resources are used efficiently and support positive outcomes for those we serve. Remaining vigilant for potential </a:t>
            </a:r>
            <a:r>
              <a:rPr lang="en-US" sz="2700" dirty="0">
                <a:solidFill>
                  <a:srgbClr val="FF0000"/>
                </a:solidFill>
                <a:latin typeface="Arial" panose="020B0604020202020204" pitchFamily="34" charset="0"/>
                <a:cs typeface="Arial" panose="020B0604020202020204" pitchFamily="34" charset="0"/>
              </a:rPr>
              <a:t>“Red Flags”</a:t>
            </a:r>
            <a:r>
              <a:rPr lang="en-US" sz="2700" dirty="0">
                <a:latin typeface="Arial" panose="020B0604020202020204" pitchFamily="34" charset="0"/>
                <a:cs typeface="Arial" panose="020B0604020202020204" pitchFamily="34" charset="0"/>
              </a:rPr>
              <a:t> in our daily work is critical to protecting public funds and sustaining trust in our programs.</a:t>
            </a:r>
          </a:p>
          <a:p>
            <a:pPr marR="0" defTabSz="914400">
              <a:spcAft>
                <a:spcPts val="600"/>
              </a:spcAft>
              <a:tabLst>
                <a:tab pos="228600" algn="l"/>
                <a:tab pos="457200" algn="l"/>
              </a:tabLst>
            </a:pPr>
            <a:endParaRPr lang="en-US" sz="2800" dirty="0">
              <a:latin typeface="Arial" panose="020B0604020202020204" pitchFamily="34" charset="0"/>
              <a:cs typeface="Arial" panose="020B0604020202020204" pitchFamily="34" charset="0"/>
            </a:endParaRPr>
          </a:p>
          <a:p>
            <a:pPr marL="0" marR="0" indent="-228600" defTabSz="914400">
              <a:lnSpc>
                <a:spcPct val="90000"/>
              </a:lnSpc>
              <a:spcAft>
                <a:spcPts val="600"/>
              </a:spcAft>
              <a:buFont typeface="Arial" panose="020B0604020202020204" pitchFamily="34" charset="0"/>
              <a:buChar char="•"/>
              <a:tabLst>
                <a:tab pos="228600" algn="l"/>
                <a:tab pos="457200" algn="l"/>
              </a:tabLst>
            </a:pPr>
            <a:endParaRPr lang="en-US" sz="1500" dirty="0">
              <a:effectLst/>
            </a:endParaRPr>
          </a:p>
          <a:p>
            <a:pPr marL="0" marR="0" indent="-228600" defTabSz="914400">
              <a:lnSpc>
                <a:spcPct val="90000"/>
              </a:lnSpc>
              <a:spcAft>
                <a:spcPts val="600"/>
              </a:spcAft>
              <a:buFont typeface="Arial" panose="020B0604020202020204" pitchFamily="34" charset="0"/>
              <a:buChar char="•"/>
              <a:tabLst>
                <a:tab pos="228600" algn="l"/>
                <a:tab pos="457200" algn="l"/>
              </a:tabLst>
            </a:pPr>
            <a:endParaRPr lang="en-US" sz="1500" dirty="0">
              <a:effectLst/>
            </a:endParaRPr>
          </a:p>
        </p:txBody>
      </p:sp>
    </p:spTree>
    <p:extLst>
      <p:ext uri="{BB962C8B-B14F-4D97-AF65-F5344CB8AC3E}">
        <p14:creationId xmlns:p14="http://schemas.microsoft.com/office/powerpoint/2010/main" val="2730720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2660EE1-43E2-A444-CD1F-C9D777E8E90E}"/>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3C8C5A8-234A-72CE-3EF6-1964C0470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ight Triangle 11">
            <a:extLst>
              <a:ext uri="{FF2B5EF4-FFF2-40B4-BE49-F238E27FC236}">
                <a16:creationId xmlns:a16="http://schemas.microsoft.com/office/drawing/2014/main" id="{E41EC17A-989D-3242-DDDB-F743F4AACD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8C36613F-49B2-7D62-43FC-5A5E8BF630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D7D8784B-908E-8221-C946-5C50E7E961EE}"/>
              </a:ext>
            </a:extLst>
          </p:cNvPr>
          <p:cNvSpPr txBox="1"/>
          <p:nvPr/>
        </p:nvSpPr>
        <p:spPr>
          <a:xfrm>
            <a:off x="699760" y="452313"/>
            <a:ext cx="11168800" cy="1100417"/>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2400" b="1" kern="1200" dirty="0">
                <a:solidFill>
                  <a:schemeClr val="tx1"/>
                </a:solidFill>
                <a:latin typeface="Arial" panose="020B0604020202020204" pitchFamily="34" charset="0"/>
                <a:ea typeface="+mj-ea"/>
                <a:cs typeface="Arial" panose="020B0604020202020204" pitchFamily="34" charset="0"/>
              </a:rPr>
              <a:t>PREVENTION </a:t>
            </a:r>
            <a:r>
              <a:rPr lang="en-US" sz="2400" b="1" dirty="0">
                <a:latin typeface="Arial" panose="020B0604020202020204" pitchFamily="34" charset="0"/>
                <a:ea typeface="+mj-ea"/>
                <a:cs typeface="Arial" panose="020B0604020202020204" pitchFamily="34" charset="0"/>
              </a:rPr>
              <a:t>OF </a:t>
            </a:r>
            <a:r>
              <a:rPr lang="en-US" sz="2400" b="1" kern="1200" dirty="0">
                <a:solidFill>
                  <a:schemeClr val="tx1"/>
                </a:solidFill>
                <a:latin typeface="Arial" panose="020B0604020202020204" pitchFamily="34" charset="0"/>
                <a:ea typeface="+mj-ea"/>
                <a:cs typeface="Arial" panose="020B0604020202020204" pitchFamily="34" charset="0"/>
              </a:rPr>
              <a:t>FRAUD, WASTE, AND ABUSE</a:t>
            </a:r>
          </a:p>
        </p:txBody>
      </p:sp>
      <p:sp>
        <p:nvSpPr>
          <p:cNvPr id="5" name="TextBox 4">
            <a:extLst>
              <a:ext uri="{FF2B5EF4-FFF2-40B4-BE49-F238E27FC236}">
                <a16:creationId xmlns:a16="http://schemas.microsoft.com/office/drawing/2014/main" id="{AD259174-1B2F-23A2-DC4B-F0B806304469}"/>
              </a:ext>
            </a:extLst>
          </p:cNvPr>
          <p:cNvSpPr txBox="1"/>
          <p:nvPr/>
        </p:nvSpPr>
        <p:spPr>
          <a:xfrm>
            <a:off x="710215" y="1349407"/>
            <a:ext cx="10457894" cy="5052712"/>
          </a:xfrm>
          <a:prstGeom prst="rect">
            <a:avLst/>
          </a:prstGeom>
        </p:spPr>
        <p:txBody>
          <a:bodyPr vert="horz" lIns="91440" tIns="45720" rIns="91440" bIns="45720" rtlCol="0" anchor="t">
            <a:noAutofit/>
          </a:bodyPr>
          <a:lstStyle/>
          <a:p>
            <a:pPr defTabSz="914400"/>
            <a:r>
              <a:rPr lang="en-US" sz="2000" b="1" dirty="0">
                <a:latin typeface="Arial" panose="020B0604020202020204" pitchFamily="34" charset="0"/>
                <a:cs typeface="Arial" panose="020B0604020202020204" pitchFamily="34" charset="0"/>
              </a:rPr>
              <a:t>Follow all DOR authorizations and service requirements:</a:t>
            </a:r>
            <a:br>
              <a:rPr lang="en-US" sz="2000" dirty="0">
                <a:latin typeface="Arial" panose="020B0604020202020204" pitchFamily="34" charset="0"/>
                <a:cs typeface="Arial" panose="020B0604020202020204" pitchFamily="34" charset="0"/>
              </a:rPr>
            </a:br>
            <a:r>
              <a:rPr lang="en-US" sz="1900" dirty="0">
                <a:latin typeface="Arial" panose="020B0604020202020204" pitchFamily="34" charset="0"/>
                <a:cs typeface="Arial" panose="020B0604020202020204" pitchFamily="34" charset="0"/>
              </a:rPr>
              <a:t>Deliver only the services approved by DOR, never deliver services to a consumer before receiving an authorization, and maintain documents that adequately support the services provided.</a:t>
            </a:r>
          </a:p>
          <a:p>
            <a:pPr defTabSz="914400"/>
            <a:endParaRPr lang="en-US" sz="1900" b="1" dirty="0">
              <a:latin typeface="Arial" panose="020B0604020202020204" pitchFamily="34" charset="0"/>
              <a:cs typeface="Arial" panose="020B0604020202020204" pitchFamily="34" charset="0"/>
            </a:endParaRPr>
          </a:p>
          <a:p>
            <a:pPr defTabSz="914400"/>
            <a:r>
              <a:rPr lang="en-US" sz="2000" b="1" dirty="0">
                <a:latin typeface="Arial" panose="020B0604020202020204" pitchFamily="34" charset="0"/>
                <a:cs typeface="Arial" panose="020B0604020202020204" pitchFamily="34" charset="0"/>
              </a:rPr>
              <a:t>Maintain compliance with all state and federal requirements:</a:t>
            </a:r>
            <a:br>
              <a:rPr lang="en-US" sz="2000" dirty="0">
                <a:latin typeface="Arial" panose="020B0604020202020204" pitchFamily="34" charset="0"/>
                <a:cs typeface="Arial" panose="020B0604020202020204" pitchFamily="34" charset="0"/>
              </a:rPr>
            </a:br>
            <a:r>
              <a:rPr lang="en-US" sz="1900" dirty="0">
                <a:latin typeface="Arial" panose="020B0604020202020204" pitchFamily="34" charset="0"/>
                <a:cs typeface="Arial" panose="020B0604020202020204" pitchFamily="34" charset="0"/>
              </a:rPr>
              <a:t>Keep licenses, registrations, and accreditations current. Adhere to all contract terms and regulatory obligations.</a:t>
            </a:r>
          </a:p>
          <a:p>
            <a:pPr defTabSz="914400"/>
            <a:endParaRPr lang="en-US" sz="1900" b="1" dirty="0">
              <a:latin typeface="Arial" panose="020B0604020202020204" pitchFamily="34" charset="0"/>
              <a:cs typeface="Arial" panose="020B0604020202020204" pitchFamily="34" charset="0"/>
            </a:endParaRPr>
          </a:p>
          <a:p>
            <a:pPr defTabSz="914400"/>
            <a:r>
              <a:rPr lang="en-US" sz="2000" b="1" dirty="0">
                <a:latin typeface="Arial" panose="020B0604020202020204" pitchFamily="34" charset="0"/>
                <a:cs typeface="Arial" panose="020B0604020202020204" pitchFamily="34" charset="0"/>
              </a:rPr>
              <a:t>Implement strong internal oversight and monitoring:</a:t>
            </a:r>
            <a:endParaRPr lang="en-US" sz="2000" dirty="0">
              <a:latin typeface="Arial" panose="020B0604020202020204" pitchFamily="34" charset="0"/>
              <a:cs typeface="Arial" panose="020B0604020202020204" pitchFamily="34" charset="0"/>
            </a:endParaRPr>
          </a:p>
          <a:p>
            <a:pPr defTabSz="914400"/>
            <a:r>
              <a:rPr lang="en-US" sz="1900" dirty="0">
                <a:latin typeface="Arial" panose="020B0604020202020204" pitchFamily="34" charset="0"/>
                <a:cs typeface="Arial" panose="020B0604020202020204" pitchFamily="34" charset="0"/>
              </a:rPr>
              <a:t>Conduct regular internal audits, verify documentation, and ensure all staff understand proper service delivery and reporting expectations.</a:t>
            </a:r>
          </a:p>
          <a:p>
            <a:pPr defTabSz="914400"/>
            <a:endParaRPr lang="en-US" sz="1900" b="1" dirty="0">
              <a:latin typeface="Arial" panose="020B0604020202020204" pitchFamily="34" charset="0"/>
              <a:cs typeface="Arial" panose="020B0604020202020204" pitchFamily="34" charset="0"/>
            </a:endParaRPr>
          </a:p>
          <a:p>
            <a:pPr defTabSz="914400" fontAlgn="t"/>
            <a:r>
              <a:rPr lang="en-US" sz="2000" b="1" dirty="0">
                <a:latin typeface="Arial" panose="020B0604020202020204" pitchFamily="34" charset="0"/>
                <a:cs typeface="Arial" panose="020B0604020202020204" pitchFamily="34" charset="0"/>
              </a:rPr>
              <a:t>Ensure strict consumer privacy protections:</a:t>
            </a:r>
            <a:br>
              <a:rPr lang="en-US" sz="2000" dirty="0">
                <a:latin typeface="Arial" panose="020B0604020202020204" pitchFamily="34" charset="0"/>
                <a:cs typeface="Arial" panose="020B0604020202020204" pitchFamily="34" charset="0"/>
              </a:rPr>
            </a:br>
            <a:r>
              <a:rPr lang="en-US" sz="1900" dirty="0">
                <a:latin typeface="Arial" panose="020B0604020202020204" pitchFamily="34" charset="0"/>
                <a:cs typeface="Arial" panose="020B0604020202020204" pitchFamily="34" charset="0"/>
              </a:rPr>
              <a:t>Safeguard personal information (e.g., SSNs, birthdates, medical data, driver’s license numbers).  Report any security breaches promptly through appropriate channels.</a:t>
            </a:r>
          </a:p>
          <a:p>
            <a:pPr defTabSz="914400" fontAlgn="t">
              <a:lnSpc>
                <a:spcPct val="90000"/>
              </a:lnSpc>
              <a:spcAft>
                <a:spcPts val="600"/>
              </a:spcAft>
            </a:pPr>
            <a:endParaRPr lang="en-US" sz="1600" dirty="0">
              <a:latin typeface="Arial" panose="020B0604020202020204" pitchFamily="34" charset="0"/>
              <a:cs typeface="Arial" panose="020B0604020202020204" pitchFamily="34" charset="0"/>
            </a:endParaRPr>
          </a:p>
          <a:p>
            <a:pPr indent="-228600" defTabSz="914400">
              <a:lnSpc>
                <a:spcPct val="90000"/>
              </a:lnSpc>
              <a:spcAft>
                <a:spcPts val="600"/>
              </a:spcAft>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38090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848CBCD-6DE6-8932-815A-66086CCC6DB4}"/>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27DA353-760D-317A-51E0-F6C827149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ight Triangle 11">
            <a:extLst>
              <a:ext uri="{FF2B5EF4-FFF2-40B4-BE49-F238E27FC236}">
                <a16:creationId xmlns:a16="http://schemas.microsoft.com/office/drawing/2014/main" id="{380F7770-D91F-6B0B-7399-A2CF43E1D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41CCFB90-30D0-D772-B441-3D16083923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C6D1EA6D-25B0-0C05-E7F6-9F27A49898D2}"/>
              </a:ext>
            </a:extLst>
          </p:cNvPr>
          <p:cNvSpPr txBox="1"/>
          <p:nvPr/>
        </p:nvSpPr>
        <p:spPr>
          <a:xfrm>
            <a:off x="867054" y="623275"/>
            <a:ext cx="11001506" cy="929455"/>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2400" b="1" kern="1200" dirty="0">
                <a:solidFill>
                  <a:schemeClr val="tx1"/>
                </a:solidFill>
                <a:latin typeface="Arial" panose="020B0604020202020204" pitchFamily="34" charset="0"/>
                <a:ea typeface="+mj-ea"/>
                <a:cs typeface="Arial" panose="020B0604020202020204" pitchFamily="34" charset="0"/>
              </a:rPr>
              <a:t>PREVENTON OF FRAUD, WASTE, AND ABUSE</a:t>
            </a:r>
          </a:p>
        </p:txBody>
      </p:sp>
      <p:sp>
        <p:nvSpPr>
          <p:cNvPr id="5" name="TextBox 4">
            <a:extLst>
              <a:ext uri="{FF2B5EF4-FFF2-40B4-BE49-F238E27FC236}">
                <a16:creationId xmlns:a16="http://schemas.microsoft.com/office/drawing/2014/main" id="{CEEC8CA9-826A-A064-6C9E-60B885B30528}"/>
              </a:ext>
            </a:extLst>
          </p:cNvPr>
          <p:cNvSpPr txBox="1"/>
          <p:nvPr/>
        </p:nvSpPr>
        <p:spPr>
          <a:xfrm>
            <a:off x="867053" y="1381125"/>
            <a:ext cx="10457894" cy="3863156"/>
          </a:xfrm>
          <a:prstGeom prst="rect">
            <a:avLst/>
          </a:prstGeom>
        </p:spPr>
        <p:txBody>
          <a:bodyPr vert="horz" lIns="91440" tIns="45720" rIns="91440" bIns="45720" rtlCol="0" anchor="t">
            <a:noAutofit/>
          </a:bodyPr>
          <a:lstStyle/>
          <a:p>
            <a:pPr defTabSz="914400"/>
            <a:r>
              <a:rPr lang="en-US" sz="2000" b="1" dirty="0">
                <a:latin typeface="Arial" panose="020B0604020202020204" pitchFamily="34" charset="0"/>
                <a:cs typeface="Arial" panose="020B0604020202020204" pitchFamily="34" charset="0"/>
              </a:rPr>
              <a:t>Train employees on fraud prevention and ethics:</a:t>
            </a:r>
            <a:br>
              <a:rPr lang="en-US" sz="2000" dirty="0">
                <a:latin typeface="Arial" panose="020B0604020202020204" pitchFamily="34" charset="0"/>
                <a:cs typeface="Arial" panose="020B0604020202020204" pitchFamily="34" charset="0"/>
              </a:rPr>
            </a:br>
            <a:r>
              <a:rPr lang="en-US" sz="1900" dirty="0">
                <a:latin typeface="Arial" panose="020B0604020202020204" pitchFamily="34" charset="0"/>
                <a:cs typeface="Arial" panose="020B0604020202020204" pitchFamily="34" charset="0"/>
              </a:rPr>
              <a:t>Provide ongoing training on ethical standards, program integrity measures, and appropriate billing practices to only bill for actual goods/services provided.</a:t>
            </a:r>
          </a:p>
          <a:p>
            <a:pPr defTabSz="914400"/>
            <a:endParaRPr lang="en-US" sz="1900" b="1" dirty="0">
              <a:latin typeface="Arial" panose="020B0604020202020204" pitchFamily="34" charset="0"/>
              <a:cs typeface="Arial" panose="020B0604020202020204" pitchFamily="34" charset="0"/>
            </a:endParaRPr>
          </a:p>
          <a:p>
            <a:pPr defTabSz="914400"/>
            <a:r>
              <a:rPr lang="en-US" sz="2000" b="1" dirty="0">
                <a:latin typeface="Arial" panose="020B0604020202020204" pitchFamily="34" charset="0"/>
                <a:cs typeface="Arial" panose="020B0604020202020204" pitchFamily="34" charset="0"/>
              </a:rPr>
              <a:t>Maintain professional and informative interactions:</a:t>
            </a:r>
            <a:br>
              <a:rPr lang="en-US" sz="2000" dirty="0">
                <a:latin typeface="Arial" panose="020B0604020202020204" pitchFamily="34" charset="0"/>
                <a:cs typeface="Arial" panose="020B0604020202020204" pitchFamily="34" charset="0"/>
              </a:rPr>
            </a:br>
            <a:r>
              <a:rPr lang="en-US" sz="1900" dirty="0">
                <a:latin typeface="Arial" panose="020B0604020202020204" pitchFamily="34" charset="0"/>
                <a:cs typeface="Arial" panose="020B0604020202020204" pitchFamily="34" charset="0"/>
              </a:rPr>
              <a:t>Foster transparent communication and interactions with consumers and DOR staff to reduce risk of misconduct.</a:t>
            </a:r>
          </a:p>
          <a:p>
            <a:pPr defTabSz="914400"/>
            <a:endParaRPr lang="en-US" sz="2000" b="1" dirty="0">
              <a:latin typeface="Arial" panose="020B0604020202020204" pitchFamily="34" charset="0"/>
              <a:cs typeface="Arial" panose="020B0604020202020204" pitchFamily="34" charset="0"/>
            </a:endParaRPr>
          </a:p>
          <a:p>
            <a:pPr defTabSz="914400"/>
            <a:r>
              <a:rPr lang="en-US" sz="2000" b="1" dirty="0">
                <a:latin typeface="Arial" panose="020B0604020202020204" pitchFamily="34" charset="0"/>
                <a:cs typeface="Arial" panose="020B0604020202020204" pitchFamily="34" charset="0"/>
              </a:rPr>
              <a:t>Respond quickly to complaints or irregularities:</a:t>
            </a:r>
            <a:br>
              <a:rPr lang="en-US" sz="2000" dirty="0">
                <a:latin typeface="Arial" panose="020B0604020202020204" pitchFamily="34" charset="0"/>
                <a:cs typeface="Arial" panose="020B0604020202020204" pitchFamily="34" charset="0"/>
              </a:rPr>
            </a:br>
            <a:r>
              <a:rPr lang="en-US" sz="1900" dirty="0">
                <a:latin typeface="Arial" panose="020B0604020202020204" pitchFamily="34" charset="0"/>
                <a:cs typeface="Arial" panose="020B0604020202020204" pitchFamily="34" charset="0"/>
              </a:rPr>
              <a:t>Investigate concerns immediately, suspend questionable practices, and resolve issues as quickly as possible.</a:t>
            </a:r>
          </a:p>
          <a:p>
            <a:pPr defTabSz="914400"/>
            <a:endParaRPr lang="en-US" sz="2000" b="1" dirty="0">
              <a:latin typeface="Arial" panose="020B0604020202020204" pitchFamily="34" charset="0"/>
              <a:cs typeface="Arial" panose="020B0604020202020204" pitchFamily="34" charset="0"/>
            </a:endParaRPr>
          </a:p>
          <a:p>
            <a:pPr defTabSz="914400"/>
            <a:r>
              <a:rPr lang="en-US" sz="2000" b="1" dirty="0">
                <a:latin typeface="Arial" panose="020B0604020202020204" pitchFamily="34" charset="0"/>
                <a:cs typeface="Arial" panose="020B0604020202020204" pitchFamily="34" charset="0"/>
              </a:rPr>
              <a:t>Do not obstruct DOR oversight or investigations:</a:t>
            </a:r>
            <a:br>
              <a:rPr lang="en-US" sz="2000" dirty="0">
                <a:latin typeface="Arial" panose="020B0604020202020204" pitchFamily="34" charset="0"/>
                <a:cs typeface="Arial" panose="020B0604020202020204" pitchFamily="34" charset="0"/>
              </a:rPr>
            </a:br>
            <a:r>
              <a:rPr lang="en-US" sz="1900" dirty="0">
                <a:latin typeface="Arial" panose="020B0604020202020204" pitchFamily="34" charset="0"/>
                <a:cs typeface="Arial" panose="020B0604020202020204" pitchFamily="34" charset="0"/>
              </a:rPr>
              <a:t>Fully cooperate with DOR inquiries and avoid actions that delay or hinder audits or compliance reviews.</a:t>
            </a:r>
          </a:p>
          <a:p>
            <a:pPr defTabSz="914400" fontAlgn="t">
              <a:lnSpc>
                <a:spcPct val="90000"/>
              </a:lnSpc>
              <a:spcAft>
                <a:spcPts val="600"/>
              </a:spcAft>
            </a:pPr>
            <a:endParaRPr lang="en-US" sz="1900" b="1" dirty="0">
              <a:latin typeface="Arial" panose="020B0604020202020204" pitchFamily="34" charset="0"/>
              <a:cs typeface="Arial" panose="020B0604020202020204" pitchFamily="34" charset="0"/>
            </a:endParaRPr>
          </a:p>
          <a:p>
            <a:pPr defTabSz="914400" fontAlgn="t">
              <a:lnSpc>
                <a:spcPct val="90000"/>
              </a:lnSpc>
              <a:spcAft>
                <a:spcPts val="600"/>
              </a:spcAft>
            </a:pPr>
            <a:endParaRPr lang="en-US" sz="1600" dirty="0">
              <a:latin typeface="Arial" panose="020B0604020202020204" pitchFamily="34" charset="0"/>
              <a:cs typeface="Arial" panose="020B0604020202020204" pitchFamily="34" charset="0"/>
            </a:endParaRPr>
          </a:p>
          <a:p>
            <a:pPr indent="-228600" defTabSz="914400">
              <a:lnSpc>
                <a:spcPct val="90000"/>
              </a:lnSpc>
              <a:spcAft>
                <a:spcPts val="600"/>
              </a:spcAft>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9597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145DBA9-413E-D06D-4DC6-8100E669013C}"/>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ight Triangle 11">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C5D0838C-D56B-A8A7-6243-F7865C224CE0}"/>
              </a:ext>
            </a:extLst>
          </p:cNvPr>
          <p:cNvSpPr txBox="1"/>
          <p:nvPr/>
        </p:nvSpPr>
        <p:spPr>
          <a:xfrm>
            <a:off x="2014210" y="-232044"/>
            <a:ext cx="11168800" cy="1100417"/>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2400" b="1" kern="1200" dirty="0">
                <a:solidFill>
                  <a:schemeClr val="tx1"/>
                </a:solidFill>
                <a:latin typeface="Arial" panose="020B0604020202020204" pitchFamily="34" charset="0"/>
                <a:ea typeface="+mj-ea"/>
                <a:cs typeface="Arial" panose="020B0604020202020204" pitchFamily="34" charset="0"/>
              </a:rPr>
              <a:t>DETECTION OF FRAUD, WASTE, </a:t>
            </a:r>
            <a:r>
              <a:rPr lang="en-US" sz="2400" b="1" dirty="0">
                <a:latin typeface="Arial" panose="020B0604020202020204" pitchFamily="34" charset="0"/>
                <a:ea typeface="+mj-ea"/>
                <a:cs typeface="Arial" panose="020B0604020202020204" pitchFamily="34" charset="0"/>
              </a:rPr>
              <a:t>AND</a:t>
            </a:r>
            <a:r>
              <a:rPr lang="en-US" sz="2400" b="1" kern="1200" dirty="0">
                <a:solidFill>
                  <a:schemeClr val="tx1"/>
                </a:solidFill>
                <a:latin typeface="Arial" panose="020B0604020202020204" pitchFamily="34" charset="0"/>
                <a:ea typeface="+mj-ea"/>
                <a:cs typeface="Arial" panose="020B0604020202020204" pitchFamily="34" charset="0"/>
              </a:rPr>
              <a:t> ABUSE</a:t>
            </a:r>
          </a:p>
        </p:txBody>
      </p:sp>
      <p:sp>
        <p:nvSpPr>
          <p:cNvPr id="5" name="TextBox 4">
            <a:extLst>
              <a:ext uri="{FF2B5EF4-FFF2-40B4-BE49-F238E27FC236}">
                <a16:creationId xmlns:a16="http://schemas.microsoft.com/office/drawing/2014/main" id="{F68EFC66-A0E4-B2DB-E2EA-727E7BEAC3CB}"/>
              </a:ext>
            </a:extLst>
          </p:cNvPr>
          <p:cNvSpPr txBox="1"/>
          <p:nvPr/>
        </p:nvSpPr>
        <p:spPr>
          <a:xfrm>
            <a:off x="676550" y="868373"/>
            <a:ext cx="10782025" cy="3857734"/>
          </a:xfrm>
          <a:prstGeom prst="rect">
            <a:avLst/>
          </a:prstGeom>
        </p:spPr>
        <p:txBody>
          <a:bodyPr vert="horz" lIns="91440" tIns="45720" rIns="91440" bIns="45720" rtlCol="0" anchor="t">
            <a:noAutofit/>
          </a:bodyPr>
          <a:lstStyle/>
          <a:p>
            <a:pPr defTabSz="914400">
              <a:lnSpc>
                <a:spcPct val="90000"/>
              </a:lnSpc>
              <a:spcAft>
                <a:spcPts val="600"/>
              </a:spcAft>
            </a:pPr>
            <a:r>
              <a:rPr lang="en-US" sz="1900" b="1" dirty="0">
                <a:latin typeface="Arial" panose="020B0604020202020204" pitchFamily="34" charset="0"/>
                <a:cs typeface="Arial" panose="020B0604020202020204" pitchFamily="34" charset="0"/>
              </a:rPr>
              <a:t>Internal Monitoring &amp; Automated Detection:</a:t>
            </a:r>
            <a:endParaRPr lang="en-US" sz="1900" dirty="0">
              <a:latin typeface="Arial" panose="020B0604020202020204" pitchFamily="34" charset="0"/>
              <a:cs typeface="Arial" panose="020B0604020202020204" pitchFamily="34" charset="0"/>
            </a:endParaRPr>
          </a:p>
          <a:p>
            <a:pPr defTabSz="914400">
              <a:lnSpc>
                <a:spcPct val="90000"/>
              </a:lnSpc>
              <a:spcAft>
                <a:spcPts val="600"/>
              </a:spcAft>
            </a:pPr>
            <a:r>
              <a:rPr lang="en-US" sz="1900" dirty="0">
                <a:latin typeface="Arial" panose="020B0604020202020204" pitchFamily="34" charset="0"/>
                <a:cs typeface="Arial" panose="020B0604020202020204" pitchFamily="34" charset="0"/>
              </a:rPr>
              <a:t>Leverage continuous monitoring tools and analytics to identify anomalies—such as duplicate claims, unusual codes, irregular billing patterns, or sudden spikes in service volume.</a:t>
            </a:r>
          </a:p>
          <a:p>
            <a:pPr defTabSz="914400">
              <a:spcAft>
                <a:spcPts val="600"/>
              </a:spcAft>
            </a:pPr>
            <a:br>
              <a:rPr lang="en-US" sz="1900" dirty="0">
                <a:latin typeface="Arial" panose="020B0604020202020204" pitchFamily="34" charset="0"/>
                <a:cs typeface="Arial" panose="020B0604020202020204" pitchFamily="34" charset="0"/>
              </a:rPr>
            </a:br>
            <a:r>
              <a:rPr lang="en-US" sz="1900" b="1" dirty="0">
                <a:latin typeface="Arial" panose="020B0604020202020204" pitchFamily="34" charset="0"/>
                <a:cs typeface="Arial" panose="020B0604020202020204" pitchFamily="34" charset="0"/>
              </a:rPr>
              <a:t>Periodic Internal Audits and Reviews:</a:t>
            </a:r>
          </a:p>
          <a:p>
            <a:pPr defTabSz="914400">
              <a:spcAft>
                <a:spcPts val="600"/>
              </a:spcAft>
            </a:pPr>
            <a:r>
              <a:rPr lang="en-US" sz="1900" dirty="0">
                <a:latin typeface="Arial" panose="020B0604020202020204" pitchFamily="34" charset="0"/>
                <a:cs typeface="Arial" panose="020B0604020202020204" pitchFamily="34" charset="0"/>
              </a:rPr>
              <a:t>Conduct both scheduled and random audits and/or reviews of case services delivery documentation, accounting records, employee payroll, and billing practices. </a:t>
            </a:r>
          </a:p>
          <a:p>
            <a:pPr defTabSz="914400">
              <a:spcAft>
                <a:spcPts val="600"/>
              </a:spcAft>
            </a:pPr>
            <a:endParaRPr lang="en-US" sz="1900" dirty="0">
              <a:latin typeface="Arial" panose="020B0604020202020204" pitchFamily="34" charset="0"/>
              <a:cs typeface="Arial" panose="020B0604020202020204" pitchFamily="34" charset="0"/>
            </a:endParaRPr>
          </a:p>
          <a:p>
            <a:pPr defTabSz="914400">
              <a:lnSpc>
                <a:spcPct val="90000"/>
              </a:lnSpc>
              <a:spcAft>
                <a:spcPts val="600"/>
              </a:spcAft>
            </a:pPr>
            <a:r>
              <a:rPr lang="en-US" sz="1900" b="1" dirty="0">
                <a:latin typeface="Arial" panose="020B0604020202020204" pitchFamily="34" charset="0"/>
                <a:cs typeface="Arial" panose="020B0604020202020204" pitchFamily="34" charset="0"/>
              </a:rPr>
              <a:t>Strong Internal Controls:</a:t>
            </a:r>
            <a:endParaRPr lang="en-US" sz="1900" dirty="0">
              <a:latin typeface="Arial" panose="020B0604020202020204" pitchFamily="34" charset="0"/>
              <a:cs typeface="Arial" panose="020B0604020202020204" pitchFamily="34" charset="0"/>
            </a:endParaRPr>
          </a:p>
          <a:p>
            <a:pPr defTabSz="914400">
              <a:lnSpc>
                <a:spcPct val="90000"/>
              </a:lnSpc>
              <a:spcAft>
                <a:spcPts val="600"/>
              </a:spcAft>
            </a:pPr>
            <a:r>
              <a:rPr lang="en-US" sz="1900" dirty="0">
                <a:latin typeface="Arial" panose="020B0604020202020204" pitchFamily="34" charset="0"/>
                <a:cs typeface="Arial" panose="020B0604020202020204" pitchFamily="34" charset="0"/>
              </a:rPr>
              <a:t>Ensure separation of duties, maintain up-to-date policies and procedures, train staff, conduct routine reconciliations, analyze service and financial information for anomalies, and investigate deviations from normal patterns.</a:t>
            </a:r>
          </a:p>
          <a:p>
            <a:pPr defTabSz="914400">
              <a:lnSpc>
                <a:spcPct val="90000"/>
              </a:lnSpc>
              <a:spcAft>
                <a:spcPts val="600"/>
              </a:spcAft>
            </a:pPr>
            <a:endParaRPr lang="en-US" sz="1900" dirty="0">
              <a:latin typeface="Arial" panose="020B0604020202020204" pitchFamily="34" charset="0"/>
              <a:cs typeface="Arial" panose="020B0604020202020204" pitchFamily="34" charset="0"/>
            </a:endParaRPr>
          </a:p>
          <a:p>
            <a:pPr defTabSz="914400">
              <a:lnSpc>
                <a:spcPct val="90000"/>
              </a:lnSpc>
              <a:spcAft>
                <a:spcPts val="600"/>
              </a:spcAft>
            </a:pPr>
            <a:r>
              <a:rPr lang="en-US" sz="1900" b="1" dirty="0">
                <a:latin typeface="Arial" panose="020B0604020202020204" pitchFamily="34" charset="0"/>
                <a:cs typeface="Arial" panose="020B0604020202020204" pitchFamily="34" charset="0"/>
              </a:rPr>
              <a:t>Anonymous Reporting Systems:</a:t>
            </a:r>
            <a:endParaRPr lang="en-US" sz="1900" dirty="0">
              <a:latin typeface="Arial" panose="020B0604020202020204" pitchFamily="34" charset="0"/>
              <a:cs typeface="Arial" panose="020B0604020202020204" pitchFamily="34" charset="0"/>
            </a:endParaRPr>
          </a:p>
          <a:p>
            <a:pPr defTabSz="914400">
              <a:lnSpc>
                <a:spcPct val="90000"/>
              </a:lnSpc>
              <a:spcAft>
                <a:spcPts val="600"/>
              </a:spcAft>
            </a:pPr>
            <a:r>
              <a:rPr lang="en-US" sz="1900" dirty="0">
                <a:latin typeface="Arial" panose="020B0604020202020204" pitchFamily="34" charset="0"/>
                <a:cs typeface="Arial" panose="020B0604020202020204" pitchFamily="34" charset="0"/>
              </a:rPr>
              <a:t>Provide confidential avenues for reporting suspected fraud, waste, or abuse, and ensure reports are promptly investigated.  </a:t>
            </a:r>
          </a:p>
          <a:p>
            <a:pPr defTabSz="914400">
              <a:lnSpc>
                <a:spcPct val="90000"/>
              </a:lnSpc>
              <a:spcAft>
                <a:spcPts val="600"/>
              </a:spcAft>
            </a:pP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59582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3918969-16BD-59C7-9990-EE85C070964F}"/>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ight Triangle 11">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BE4839EF-6A95-0CC5-C629-1A7238E695D3}"/>
              </a:ext>
            </a:extLst>
          </p:cNvPr>
          <p:cNvSpPr>
            <a:spLocks noGrp="1"/>
          </p:cNvSpPr>
          <p:nvPr>
            <p:ph type="title"/>
          </p:nvPr>
        </p:nvSpPr>
        <p:spPr>
          <a:xfrm>
            <a:off x="1285241" y="1008994"/>
            <a:ext cx="9231410" cy="3154634"/>
          </a:xfrm>
        </p:spPr>
        <p:txBody>
          <a:bodyPr vert="horz" lIns="91440" tIns="45720" rIns="91440" bIns="45720" rtlCol="0" anchor="b">
            <a:normAutofit/>
          </a:bodyPr>
          <a:lstStyle/>
          <a:p>
            <a:r>
              <a:rPr lang="en-US" sz="5500" kern="1200" dirty="0">
                <a:solidFill>
                  <a:schemeClr val="tx1"/>
                </a:solidFill>
                <a:latin typeface="Arial" panose="020B0604020202020204" pitchFamily="34" charset="0"/>
                <a:cs typeface="Arial" panose="020B0604020202020204" pitchFamily="34" charset="0"/>
              </a:rPr>
              <a:t>These next few slides will be the remaining two knowledge checks to test what you have learned… </a:t>
            </a:r>
          </a:p>
        </p:txBody>
      </p:sp>
    </p:spTree>
    <p:extLst>
      <p:ext uri="{BB962C8B-B14F-4D97-AF65-F5344CB8AC3E}">
        <p14:creationId xmlns:p14="http://schemas.microsoft.com/office/powerpoint/2010/main" val="3731580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689FC-8FE6-5312-DBC8-5C408256BD7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11FB993-DDAD-7E29-11E0-F2D41874EB06}"/>
              </a:ext>
            </a:extLst>
          </p:cNvPr>
          <p:cNvSpPr txBox="1"/>
          <p:nvPr/>
        </p:nvSpPr>
        <p:spPr>
          <a:xfrm>
            <a:off x="479394" y="1637599"/>
            <a:ext cx="11035273" cy="8586966"/>
          </a:xfrm>
          <a:prstGeom prst="rect">
            <a:avLst/>
          </a:prstGeom>
          <a:noFill/>
        </p:spPr>
        <p:txBody>
          <a:bodyPr wrap="square">
            <a:spAutoFit/>
          </a:bodyPr>
          <a:lstStyle/>
          <a:p>
            <a:pPr marL="0" indent="0">
              <a:lnSpc>
                <a:spcPct val="90000"/>
              </a:lnSpc>
              <a:buNone/>
            </a:pPr>
            <a:endParaRPr lang="en-US" sz="2400" b="1"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90000"/>
              </a:lnSpc>
              <a:buNone/>
            </a:pPr>
            <a:endParaRPr lang="en-US" sz="2400" b="1" dirty="0">
              <a:solidFill>
                <a:schemeClr val="tx1">
                  <a:lumMod val="85000"/>
                  <a:lumOff val="15000"/>
                </a:schemeClr>
              </a:solidFill>
              <a:latin typeface="Arial" panose="020B0604020202020204" pitchFamily="34" charset="0"/>
              <a:cs typeface="Arial" panose="020B0604020202020204" pitchFamily="34" charset="0"/>
            </a:endParaRPr>
          </a:p>
          <a:p>
            <a:pPr>
              <a:lnSpc>
                <a:spcPct val="90000"/>
              </a:lnSpc>
            </a:pPr>
            <a:r>
              <a:rPr lang="en-US" sz="2400" b="1" dirty="0">
                <a:solidFill>
                  <a:schemeClr val="tx1">
                    <a:lumMod val="85000"/>
                    <a:lumOff val="15000"/>
                  </a:schemeClr>
                </a:solidFill>
                <a:latin typeface="Arial" panose="020B0604020202020204" pitchFamily="34" charset="0"/>
                <a:cs typeface="Arial" panose="020B0604020202020204" pitchFamily="34" charset="0"/>
              </a:rPr>
              <a:t>Question: </a:t>
            </a:r>
            <a:r>
              <a:rPr lang="en-US" sz="2400" dirty="0">
                <a:solidFill>
                  <a:prstClr val="black">
                    <a:lumMod val="85000"/>
                    <a:lumOff val="15000"/>
                  </a:prstClr>
                </a:solidFill>
                <a:latin typeface="Arial" panose="020B0604020202020204" pitchFamily="34" charset="0"/>
                <a:cs typeface="Arial" panose="020B0604020202020204" pitchFamily="34" charset="0"/>
              </a:rPr>
              <a:t>Which practice helps </a:t>
            </a:r>
            <a:r>
              <a:rPr lang="en-US" sz="2400" b="1" dirty="0">
                <a:solidFill>
                  <a:prstClr val="black">
                    <a:lumMod val="85000"/>
                    <a:lumOff val="15000"/>
                  </a:prstClr>
                </a:solidFill>
                <a:latin typeface="Arial" panose="020B0604020202020204" pitchFamily="34" charset="0"/>
                <a:cs typeface="Arial" panose="020B0604020202020204" pitchFamily="34" charset="0"/>
              </a:rPr>
              <a:t>prevent fraud, waste, and abuse</a:t>
            </a:r>
            <a:r>
              <a:rPr lang="en-US" sz="2400" dirty="0">
                <a:solidFill>
                  <a:prstClr val="black">
                    <a:lumMod val="85000"/>
                    <a:lumOff val="15000"/>
                  </a:prstClr>
                </a:solidFill>
                <a:latin typeface="Arial" panose="020B0604020202020204" pitchFamily="34" charset="0"/>
                <a:cs typeface="Arial" panose="020B0604020202020204" pitchFamily="34" charset="0"/>
              </a:rPr>
              <a:t>? </a:t>
            </a: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90000"/>
              </a:lnSpc>
              <a:buNone/>
            </a:pP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90000"/>
              </a:lnSpc>
              <a:buNone/>
            </a:pPr>
            <a:r>
              <a:rPr lang="en-US" sz="2400" b="1" dirty="0">
                <a:solidFill>
                  <a:schemeClr val="tx1">
                    <a:lumMod val="85000"/>
                    <a:lumOff val="15000"/>
                  </a:schemeClr>
                </a:solidFill>
                <a:latin typeface="Arial" panose="020B0604020202020204" pitchFamily="34" charset="0"/>
                <a:cs typeface="Arial" panose="020B0604020202020204" pitchFamily="34" charset="0"/>
              </a:rPr>
              <a:t>Choose the best answer:</a:t>
            </a:r>
          </a:p>
          <a:p>
            <a:pPr>
              <a:lnSpc>
                <a:spcPct val="200000"/>
              </a:lnSpc>
            </a:pPr>
            <a:r>
              <a:rPr lang="en-US" sz="2400" dirty="0">
                <a:solidFill>
                  <a:schemeClr val="tx1">
                    <a:lumMod val="85000"/>
                    <a:lumOff val="15000"/>
                  </a:schemeClr>
                </a:solidFill>
                <a:latin typeface="Arial" panose="020B0604020202020204" pitchFamily="34" charset="0"/>
                <a:cs typeface="Arial" panose="020B0604020202020204" pitchFamily="34" charset="0"/>
              </a:rPr>
              <a:t>A. </a:t>
            </a:r>
            <a:r>
              <a:rPr lang="en-US" sz="2400" dirty="0">
                <a:solidFill>
                  <a:prstClr val="black"/>
                </a:solidFill>
                <a:latin typeface="Arial" panose="020B0604020202020204" pitchFamily="34" charset="0"/>
                <a:cs typeface="Arial" panose="020B0604020202020204" pitchFamily="34" charset="0"/>
              </a:rPr>
              <a:t>Submitting invoices without supporting documentation</a:t>
            </a:r>
          </a:p>
          <a:p>
            <a:pPr>
              <a:lnSpc>
                <a:spcPct val="200000"/>
              </a:lnSpc>
            </a:pPr>
            <a:r>
              <a:rPr lang="en-US" sz="2400" dirty="0">
                <a:solidFill>
                  <a:schemeClr val="tx1">
                    <a:lumMod val="85000"/>
                    <a:lumOff val="15000"/>
                  </a:schemeClr>
                </a:solidFill>
                <a:latin typeface="Arial" panose="020B0604020202020204" pitchFamily="34" charset="0"/>
                <a:cs typeface="Arial" panose="020B0604020202020204" pitchFamily="34" charset="0"/>
              </a:rPr>
              <a:t>B. </a:t>
            </a:r>
            <a:r>
              <a:rPr lang="en-US" sz="2400" dirty="0">
                <a:solidFill>
                  <a:prstClr val="black"/>
                </a:solidFill>
                <a:latin typeface="Arial" panose="020B0604020202020204" pitchFamily="34" charset="0"/>
                <a:cs typeface="Arial" panose="020B0604020202020204" pitchFamily="34" charset="0"/>
              </a:rPr>
              <a:t>Avoiding internal audits to reduce administrative burden</a:t>
            </a:r>
          </a:p>
          <a:p>
            <a:pPr>
              <a:lnSpc>
                <a:spcPct val="200000"/>
              </a:lnSpc>
            </a:pPr>
            <a:r>
              <a:rPr lang="en-US" sz="2400" dirty="0">
                <a:solidFill>
                  <a:schemeClr val="tx1">
                    <a:lumMod val="85000"/>
                    <a:lumOff val="15000"/>
                  </a:schemeClr>
                </a:solidFill>
                <a:latin typeface="Arial" panose="020B0604020202020204" pitchFamily="34" charset="0"/>
                <a:cs typeface="Arial" panose="020B0604020202020204" pitchFamily="34" charset="0"/>
              </a:rPr>
              <a:t>C. </a:t>
            </a:r>
            <a:r>
              <a:rPr lang="en-US" sz="2400" dirty="0">
                <a:solidFill>
                  <a:prstClr val="black"/>
                </a:solidFill>
                <a:latin typeface="Arial" panose="020B0604020202020204" pitchFamily="34" charset="0"/>
                <a:cs typeface="Arial" panose="020B0604020202020204" pitchFamily="34" charset="0"/>
              </a:rPr>
              <a:t>Allowing staff to use their own documentation templates freely </a:t>
            </a: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a:lnSpc>
                <a:spcPct val="200000"/>
              </a:lnSpc>
            </a:pPr>
            <a:r>
              <a:rPr lang="en-US" sz="2400" dirty="0">
                <a:solidFill>
                  <a:schemeClr val="tx1">
                    <a:lumMod val="85000"/>
                    <a:lumOff val="15000"/>
                  </a:schemeClr>
                </a:solidFill>
                <a:latin typeface="Arial" panose="020B0604020202020204" pitchFamily="34" charset="0"/>
                <a:cs typeface="Arial" panose="020B0604020202020204" pitchFamily="34" charset="0"/>
              </a:rPr>
              <a:t>D. </a:t>
            </a:r>
            <a:r>
              <a:rPr lang="en-US" sz="2400" dirty="0">
                <a:solidFill>
                  <a:prstClr val="black"/>
                </a:solidFill>
                <a:latin typeface="Arial" panose="020B0604020202020204" pitchFamily="34" charset="0"/>
                <a:cs typeface="Arial" panose="020B0604020202020204" pitchFamily="34" charset="0"/>
              </a:rPr>
              <a:t>Maintaining clear, accurate, and timely service records </a:t>
            </a: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150000"/>
              </a:lnSpc>
              <a:buNone/>
            </a:pP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90000"/>
              </a:lnSpc>
              <a:buNone/>
            </a:pP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90000"/>
              </a:lnSpc>
              <a:buNone/>
            </a:pP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90000"/>
              </a:lnSpc>
              <a:buNone/>
            </a:pP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90000"/>
              </a:lnSpc>
              <a:buNone/>
            </a:pP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90000"/>
              </a:lnSpc>
              <a:buNone/>
            </a:pP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90000"/>
              </a:lnSpc>
              <a:buNone/>
            </a:pP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90000"/>
              </a:lnSpc>
              <a:buNone/>
            </a:pP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90000"/>
              </a:lnSpc>
              <a:buNone/>
            </a:pP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90000"/>
              </a:lnSpc>
              <a:buNone/>
            </a:pP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90000"/>
              </a:lnSpc>
              <a:buNone/>
            </a:pPr>
            <a:endParaRPr lang="en-US" sz="2400"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6264921A-242F-A09B-C4FD-F15943A587F4}"/>
              </a:ext>
            </a:extLst>
          </p:cNvPr>
          <p:cNvSpPr txBox="1"/>
          <p:nvPr/>
        </p:nvSpPr>
        <p:spPr>
          <a:xfrm>
            <a:off x="479394" y="684948"/>
            <a:ext cx="5408115"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Knowledge Check #4</a:t>
            </a:r>
            <a:endParaRPr kumimoji="0" lang="en-US" sz="3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4" name="Picture 3" descr="An answer multiple test bubble sheet with a pencil lying down on it ">
            <a:extLst>
              <a:ext uri="{FF2B5EF4-FFF2-40B4-BE49-F238E27FC236}">
                <a16:creationId xmlns:a16="http://schemas.microsoft.com/office/drawing/2014/main" id="{4EFD2658-8CDD-61EB-620D-AA6DD2EA363F}"/>
              </a:ext>
            </a:extLst>
          </p:cNvPr>
          <p:cNvPicPr>
            <a:picLocks noChangeAspect="1"/>
          </p:cNvPicPr>
          <p:nvPr/>
        </p:nvPicPr>
        <p:blipFill>
          <a:blip r:embed="rId2"/>
          <a:stretch>
            <a:fillRect/>
          </a:stretch>
        </p:blipFill>
        <p:spPr>
          <a:xfrm>
            <a:off x="6027208" y="219075"/>
            <a:ext cx="4857750" cy="1733550"/>
          </a:xfrm>
          <a:prstGeom prst="rect">
            <a:avLst/>
          </a:prstGeom>
        </p:spPr>
      </p:pic>
    </p:spTree>
    <p:extLst>
      <p:ext uri="{BB962C8B-B14F-4D97-AF65-F5344CB8AC3E}">
        <p14:creationId xmlns:p14="http://schemas.microsoft.com/office/powerpoint/2010/main" val="30280819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FD27E-B86B-2B90-9B09-C860D062BAF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3E0382E-5BC6-2F0D-C388-2213ACDDE4AC}"/>
              </a:ext>
            </a:extLst>
          </p:cNvPr>
          <p:cNvSpPr txBox="1"/>
          <p:nvPr/>
        </p:nvSpPr>
        <p:spPr>
          <a:xfrm>
            <a:off x="612559" y="457200"/>
            <a:ext cx="10179266" cy="8454622"/>
          </a:xfrm>
          <a:prstGeom prst="rect">
            <a:avLst/>
          </a:prstGeom>
          <a:noFill/>
        </p:spPr>
        <p:txBody>
          <a:bodyPr wrap="square">
            <a:spAutoFit/>
          </a:bodyPr>
          <a:lstStyle/>
          <a:p>
            <a:endParaRPr lang="en-US" sz="24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Answer to Knowledge</a:t>
            </a:r>
          </a:p>
          <a:p>
            <a:r>
              <a:rPr lang="en-US" sz="3600" b="1" dirty="0">
                <a:latin typeface="Arial" panose="020B0604020202020204" pitchFamily="34" charset="0"/>
                <a:cs typeface="Arial" panose="020B0604020202020204" pitchFamily="34" charset="0"/>
              </a:rPr>
              <a:t>Check #4</a:t>
            </a:r>
          </a:p>
          <a:p>
            <a:endParaRPr lang="en-US" sz="36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Correct Answer: D</a:t>
            </a:r>
            <a:r>
              <a:rPr lang="en-US" sz="2400" dirty="0">
                <a:latin typeface="Arial" panose="020B0604020202020204" pitchFamily="34" charset="0"/>
                <a:cs typeface="Arial" panose="020B0604020202020204" pitchFamily="34" charset="0"/>
              </a:rPr>
              <a:t>. </a:t>
            </a:r>
          </a:p>
          <a:p>
            <a:endParaRPr lang="en-US" sz="2400" b="1" dirty="0">
              <a:latin typeface="Arial" panose="020B0604020202020204" pitchFamily="34" charset="0"/>
              <a:cs typeface="Arial" panose="020B0604020202020204" pitchFamily="34" charset="0"/>
            </a:endParaRPr>
          </a:p>
          <a:p>
            <a:pPr>
              <a:lnSpc>
                <a:spcPct val="90000"/>
              </a:lnSpc>
              <a:spcAft>
                <a:spcPts val="600"/>
              </a:spcAft>
            </a:pPr>
            <a:r>
              <a:rPr lang="en-US" sz="2400" b="1" dirty="0">
                <a:latin typeface="Arial" panose="020B0604020202020204" pitchFamily="34" charset="0"/>
                <a:cs typeface="Arial" panose="020B0604020202020204" pitchFamily="34" charset="0"/>
              </a:rPr>
              <a:t>Explanation:</a:t>
            </a:r>
          </a:p>
          <a:p>
            <a:pPr>
              <a:spcAft>
                <a:spcPts val="600"/>
              </a:spcAft>
            </a:pPr>
            <a:r>
              <a:rPr lang="en-US" sz="2400" dirty="0">
                <a:solidFill>
                  <a:prstClr val="black">
                    <a:lumMod val="85000"/>
                    <a:lumOff val="15000"/>
                  </a:prstClr>
                </a:solidFill>
                <a:latin typeface="Arial" panose="020B0604020202020204" pitchFamily="34" charset="0"/>
                <a:cs typeface="Arial" panose="020B0604020202020204" pitchFamily="34" charset="0"/>
              </a:rPr>
              <a:t>Proper documentation is one of the strongest defenses or practices against fraud, waste, and abuse.  Accurate records ensure transparency, compliance, and verification of services.</a:t>
            </a:r>
          </a:p>
          <a:p>
            <a:pPr>
              <a:lnSpc>
                <a:spcPct val="90000"/>
              </a:lnSpc>
              <a:spcAft>
                <a:spcPts val="600"/>
              </a:spcAft>
            </a:pPr>
            <a:endParaRPr lang="en-US" sz="2400" dirty="0">
              <a:latin typeface="Arial" panose="020B0604020202020204" pitchFamily="34" charset="0"/>
              <a:cs typeface="Arial" panose="020B0604020202020204" pitchFamily="34" charset="0"/>
            </a:endParaRPr>
          </a:p>
          <a:p>
            <a:pPr>
              <a:lnSpc>
                <a:spcPct val="90000"/>
              </a:lnSpc>
              <a:spcAft>
                <a:spcPts val="600"/>
              </a:spcAft>
            </a:pPr>
            <a:endParaRPr lang="en-US" sz="2400" dirty="0">
              <a:latin typeface="Arial" panose="020B0604020202020204" pitchFamily="34" charset="0"/>
              <a:cs typeface="Arial" panose="020B0604020202020204" pitchFamily="34" charset="0"/>
            </a:endParaRPr>
          </a:p>
          <a:p>
            <a:pPr>
              <a:lnSpc>
                <a:spcPct val="90000"/>
              </a:lnSpc>
              <a:spcAft>
                <a:spcPts val="600"/>
              </a:spcAft>
            </a:pPr>
            <a:endParaRPr lang="en-US" sz="2400"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p:txBody>
      </p:sp>
      <p:pic>
        <p:nvPicPr>
          <p:cNvPr id="4" name="Picture 3" descr="An answer multiple test bubble sheet with a pencil lying down on it ">
            <a:extLst>
              <a:ext uri="{FF2B5EF4-FFF2-40B4-BE49-F238E27FC236}">
                <a16:creationId xmlns:a16="http://schemas.microsoft.com/office/drawing/2014/main" id="{BC640421-D6CB-941D-8066-615E9D731B6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429375" y="292894"/>
            <a:ext cx="5038725" cy="1713420"/>
          </a:xfrm>
          <a:prstGeom prst="rect">
            <a:avLst/>
          </a:prstGeom>
        </p:spPr>
      </p:pic>
    </p:spTree>
    <p:extLst>
      <p:ext uri="{BB962C8B-B14F-4D97-AF65-F5344CB8AC3E}">
        <p14:creationId xmlns:p14="http://schemas.microsoft.com/office/powerpoint/2010/main" val="24594141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175D6-F4C9-F511-2E3D-BB37BA8C8A5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E6C8743-CF23-7226-C789-201102B6CF22}"/>
              </a:ext>
            </a:extLst>
          </p:cNvPr>
          <p:cNvSpPr txBox="1"/>
          <p:nvPr/>
        </p:nvSpPr>
        <p:spPr>
          <a:xfrm>
            <a:off x="461640" y="1637599"/>
            <a:ext cx="11053028" cy="8586966"/>
          </a:xfrm>
          <a:prstGeom prst="rect">
            <a:avLst/>
          </a:prstGeom>
          <a:noFill/>
        </p:spPr>
        <p:txBody>
          <a:bodyPr wrap="square">
            <a:spAutoFit/>
          </a:bodyPr>
          <a:lstStyle/>
          <a:p>
            <a:pPr marL="0" indent="0">
              <a:lnSpc>
                <a:spcPct val="90000"/>
              </a:lnSpc>
              <a:buNone/>
            </a:pPr>
            <a:endParaRPr lang="en-US" sz="2400" b="1"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90000"/>
              </a:lnSpc>
              <a:buNone/>
            </a:pPr>
            <a:endParaRPr lang="en-US" sz="2400" b="1" dirty="0">
              <a:solidFill>
                <a:schemeClr val="tx1">
                  <a:lumMod val="85000"/>
                  <a:lumOff val="15000"/>
                </a:schemeClr>
              </a:solidFill>
              <a:latin typeface="Arial" panose="020B0604020202020204" pitchFamily="34" charset="0"/>
              <a:cs typeface="Arial" panose="020B0604020202020204" pitchFamily="34" charset="0"/>
            </a:endParaRPr>
          </a:p>
          <a:p>
            <a:pPr>
              <a:lnSpc>
                <a:spcPct val="90000"/>
              </a:lnSpc>
            </a:pPr>
            <a:r>
              <a:rPr lang="en-US" sz="2400" b="1" dirty="0">
                <a:solidFill>
                  <a:schemeClr val="tx1">
                    <a:lumMod val="85000"/>
                    <a:lumOff val="15000"/>
                  </a:schemeClr>
                </a:solidFill>
                <a:latin typeface="Arial" panose="020B0604020202020204" pitchFamily="34" charset="0"/>
                <a:cs typeface="Arial" panose="020B0604020202020204" pitchFamily="34" charset="0"/>
              </a:rPr>
              <a:t>Question: </a:t>
            </a:r>
            <a:r>
              <a:rPr lang="en-US" sz="2400" dirty="0">
                <a:solidFill>
                  <a:prstClr val="black">
                    <a:lumMod val="85000"/>
                    <a:lumOff val="15000"/>
                  </a:prstClr>
                </a:solidFill>
                <a:latin typeface="Arial" panose="020B0604020202020204" pitchFamily="34" charset="0"/>
                <a:cs typeface="Arial" panose="020B0604020202020204" pitchFamily="34" charset="0"/>
              </a:rPr>
              <a:t>Which practice helps </a:t>
            </a:r>
            <a:r>
              <a:rPr lang="en-US" sz="2400" b="1" dirty="0">
                <a:solidFill>
                  <a:prstClr val="black">
                    <a:lumMod val="85000"/>
                    <a:lumOff val="15000"/>
                  </a:prstClr>
                </a:solidFill>
                <a:latin typeface="Arial" panose="020B0604020202020204" pitchFamily="34" charset="0"/>
                <a:cs typeface="Arial" panose="020B0604020202020204" pitchFamily="34" charset="0"/>
              </a:rPr>
              <a:t>detect fraud, waste, and abuse?</a:t>
            </a:r>
          </a:p>
          <a:p>
            <a:pPr marL="0" indent="0">
              <a:lnSpc>
                <a:spcPct val="90000"/>
              </a:lnSpc>
              <a:buNone/>
            </a:pP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90000"/>
              </a:lnSpc>
              <a:buNone/>
            </a:pPr>
            <a:r>
              <a:rPr lang="en-US" sz="2400" b="1" dirty="0">
                <a:solidFill>
                  <a:schemeClr val="tx1">
                    <a:lumMod val="85000"/>
                    <a:lumOff val="15000"/>
                  </a:schemeClr>
                </a:solidFill>
                <a:latin typeface="Arial" panose="020B0604020202020204" pitchFamily="34" charset="0"/>
                <a:cs typeface="Arial" panose="020B0604020202020204" pitchFamily="34" charset="0"/>
              </a:rPr>
              <a:t>Choose the best answer:</a:t>
            </a:r>
          </a:p>
          <a:p>
            <a:pPr>
              <a:lnSpc>
                <a:spcPct val="200000"/>
              </a:lnSpc>
            </a:pPr>
            <a:r>
              <a:rPr lang="en-US" sz="2400" dirty="0">
                <a:solidFill>
                  <a:schemeClr val="tx1">
                    <a:lumMod val="85000"/>
                    <a:lumOff val="15000"/>
                  </a:schemeClr>
                </a:solidFill>
                <a:latin typeface="Arial" panose="020B0604020202020204" pitchFamily="34" charset="0"/>
                <a:cs typeface="Arial" panose="020B0604020202020204" pitchFamily="34" charset="0"/>
              </a:rPr>
              <a:t>A. </a:t>
            </a:r>
            <a:r>
              <a:rPr lang="en-US" sz="2400" kern="100" dirty="0">
                <a:latin typeface="Aptos" panose="020B0004020202020204" pitchFamily="34" charset="0"/>
                <a:ea typeface="Aptos" panose="020B0004020202020204" pitchFamily="34" charset="0"/>
                <a:cs typeface="Times New Roman" panose="02020603050405020304" pitchFamily="18" charset="0"/>
              </a:rPr>
              <a:t>Routinely reviewing documentation and verifying service delivery </a:t>
            </a:r>
            <a:endParaRPr lang="en-US" sz="2400" dirty="0">
              <a:solidFill>
                <a:prstClr val="black"/>
              </a:solidFill>
              <a:latin typeface="Arial" panose="020B0604020202020204" pitchFamily="34" charset="0"/>
              <a:cs typeface="Arial" panose="020B0604020202020204" pitchFamily="34" charset="0"/>
            </a:endParaRPr>
          </a:p>
          <a:p>
            <a:pPr>
              <a:lnSpc>
                <a:spcPct val="200000"/>
              </a:lnSpc>
            </a:pPr>
            <a:r>
              <a:rPr lang="en-US" sz="2400" dirty="0">
                <a:solidFill>
                  <a:schemeClr val="tx1">
                    <a:lumMod val="85000"/>
                    <a:lumOff val="15000"/>
                  </a:schemeClr>
                </a:solidFill>
                <a:latin typeface="Arial" panose="020B0604020202020204" pitchFamily="34" charset="0"/>
                <a:cs typeface="Arial" panose="020B0604020202020204" pitchFamily="34" charset="0"/>
              </a:rPr>
              <a:t>B. </a:t>
            </a:r>
            <a:r>
              <a:rPr lang="en-US" sz="2400" kern="100" dirty="0">
                <a:latin typeface="Aptos" panose="020B0004020202020204" pitchFamily="34" charset="0"/>
                <a:ea typeface="Aptos" panose="020B0004020202020204" pitchFamily="34" charset="0"/>
                <a:cs typeface="Times New Roman" panose="02020603050405020304" pitchFamily="18" charset="0"/>
              </a:rPr>
              <a:t>Assuming all payments are correct if the total seems reasonable </a:t>
            </a:r>
            <a:endParaRPr lang="en-US" sz="2400" dirty="0">
              <a:solidFill>
                <a:prstClr val="black"/>
              </a:solidFill>
              <a:latin typeface="Arial" panose="020B0604020202020204" pitchFamily="34" charset="0"/>
              <a:cs typeface="Arial" panose="020B0604020202020204" pitchFamily="34" charset="0"/>
            </a:endParaRPr>
          </a:p>
          <a:p>
            <a:pPr>
              <a:lnSpc>
                <a:spcPct val="200000"/>
              </a:lnSpc>
            </a:pPr>
            <a:r>
              <a:rPr lang="en-US" sz="2400" dirty="0">
                <a:solidFill>
                  <a:schemeClr val="tx1">
                    <a:lumMod val="85000"/>
                    <a:lumOff val="15000"/>
                  </a:schemeClr>
                </a:solidFill>
                <a:latin typeface="Arial" panose="020B0604020202020204" pitchFamily="34" charset="0"/>
                <a:cs typeface="Arial" panose="020B0604020202020204" pitchFamily="34" charset="0"/>
              </a:rPr>
              <a:t>C. </a:t>
            </a:r>
            <a:r>
              <a:rPr lang="en-US" sz="2400" kern="100" dirty="0">
                <a:latin typeface="Aptos" panose="020B0004020202020204" pitchFamily="34" charset="0"/>
                <a:ea typeface="Aptos" panose="020B0004020202020204" pitchFamily="34" charset="0"/>
                <a:cs typeface="Times New Roman" panose="02020603050405020304" pitchFamily="18" charset="0"/>
              </a:rPr>
              <a:t>Allowing a single individual to both authorize and pay invoices </a:t>
            </a:r>
            <a:r>
              <a:rPr lang="en-US" sz="2400" dirty="0">
                <a:solidFill>
                  <a:prstClr val="black"/>
                </a:solidFill>
                <a:latin typeface="Arial" panose="020B0604020202020204" pitchFamily="34" charset="0"/>
                <a:cs typeface="Arial" panose="020B0604020202020204" pitchFamily="34" charset="0"/>
              </a:rPr>
              <a:t> </a:t>
            </a: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a:lnSpc>
                <a:spcPct val="200000"/>
              </a:lnSpc>
            </a:pPr>
            <a:r>
              <a:rPr lang="en-US" sz="2400" dirty="0">
                <a:solidFill>
                  <a:schemeClr val="tx1">
                    <a:lumMod val="85000"/>
                    <a:lumOff val="15000"/>
                  </a:schemeClr>
                </a:solidFill>
                <a:latin typeface="Arial" panose="020B0604020202020204" pitchFamily="34" charset="0"/>
                <a:cs typeface="Arial" panose="020B0604020202020204" pitchFamily="34" charset="0"/>
              </a:rPr>
              <a:t>D. </a:t>
            </a:r>
            <a:r>
              <a:rPr lang="en-US" sz="2400" kern="100" dirty="0">
                <a:latin typeface="Aptos" panose="020B0004020202020204" pitchFamily="34" charset="0"/>
                <a:ea typeface="Aptos" panose="020B0004020202020204" pitchFamily="34" charset="0"/>
                <a:cs typeface="Times New Roman" panose="02020603050405020304" pitchFamily="18" charset="0"/>
              </a:rPr>
              <a:t>Submitting minimal documentation and “filling in” details later </a:t>
            </a: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150000"/>
              </a:lnSpc>
              <a:buNone/>
            </a:pP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90000"/>
              </a:lnSpc>
              <a:buNone/>
            </a:pP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90000"/>
              </a:lnSpc>
              <a:buNone/>
            </a:pP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90000"/>
              </a:lnSpc>
              <a:buNone/>
            </a:pP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90000"/>
              </a:lnSpc>
              <a:buNone/>
            </a:pP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90000"/>
              </a:lnSpc>
              <a:buNone/>
            </a:pP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90000"/>
              </a:lnSpc>
              <a:buNone/>
            </a:pP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90000"/>
              </a:lnSpc>
              <a:buNone/>
            </a:pP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90000"/>
              </a:lnSpc>
              <a:buNone/>
            </a:pP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90000"/>
              </a:lnSpc>
              <a:buNone/>
            </a:pP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marL="0" indent="0">
              <a:lnSpc>
                <a:spcPct val="90000"/>
              </a:lnSpc>
              <a:buNone/>
            </a:pPr>
            <a:endParaRPr lang="en-US" sz="2400"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5DF15F1D-5327-7BE1-66C8-EE11B09B18E0}"/>
              </a:ext>
            </a:extLst>
          </p:cNvPr>
          <p:cNvSpPr txBox="1"/>
          <p:nvPr/>
        </p:nvSpPr>
        <p:spPr>
          <a:xfrm>
            <a:off x="933450" y="684948"/>
            <a:ext cx="4954059"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Knowledge Check #</a:t>
            </a:r>
            <a:r>
              <a:rPr lang="en-US" sz="3600" b="1" dirty="0">
                <a:solidFill>
                  <a:prstClr val="black">
                    <a:lumMod val="85000"/>
                    <a:lumOff val="15000"/>
                  </a:prstClr>
                </a:solidFill>
                <a:latin typeface="Arial" panose="020B0604020202020204" pitchFamily="34" charset="0"/>
                <a:cs typeface="Arial" panose="020B0604020202020204" pitchFamily="34" charset="0"/>
              </a:rPr>
              <a:t>5</a:t>
            </a:r>
            <a:endParaRPr kumimoji="0" lang="en-US" sz="3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4" name="Picture 3" descr="An answer multiple test bubble sheet with a pencil lying down on it ">
            <a:extLst>
              <a:ext uri="{FF2B5EF4-FFF2-40B4-BE49-F238E27FC236}">
                <a16:creationId xmlns:a16="http://schemas.microsoft.com/office/drawing/2014/main" id="{C9DE741F-B6B4-7996-C271-ECADE533564A}"/>
              </a:ext>
            </a:extLst>
          </p:cNvPr>
          <p:cNvPicPr>
            <a:picLocks noChangeAspect="1"/>
          </p:cNvPicPr>
          <p:nvPr/>
        </p:nvPicPr>
        <p:blipFill>
          <a:blip r:embed="rId2"/>
          <a:stretch>
            <a:fillRect/>
          </a:stretch>
        </p:blipFill>
        <p:spPr>
          <a:xfrm>
            <a:off x="6027208" y="219075"/>
            <a:ext cx="4857750" cy="1733550"/>
          </a:xfrm>
          <a:prstGeom prst="rect">
            <a:avLst/>
          </a:prstGeom>
        </p:spPr>
      </p:pic>
    </p:spTree>
    <p:extLst>
      <p:ext uri="{BB962C8B-B14F-4D97-AF65-F5344CB8AC3E}">
        <p14:creationId xmlns:p14="http://schemas.microsoft.com/office/powerpoint/2010/main" val="26638183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2E185-EB77-E3C7-128A-ABE40D8F5A4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5136E58-012A-6B3D-2275-9C23B2427D27}"/>
              </a:ext>
            </a:extLst>
          </p:cNvPr>
          <p:cNvSpPr txBox="1"/>
          <p:nvPr/>
        </p:nvSpPr>
        <p:spPr>
          <a:xfrm>
            <a:off x="723900" y="457200"/>
            <a:ext cx="10067925" cy="7968335"/>
          </a:xfrm>
          <a:prstGeom prst="rect">
            <a:avLst/>
          </a:prstGeom>
          <a:noFill/>
        </p:spPr>
        <p:txBody>
          <a:bodyPr wrap="square">
            <a:spAutoFit/>
          </a:bodyPr>
          <a:lstStyle/>
          <a:p>
            <a:endParaRPr lang="en-US" sz="24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Answer to Knowledge</a:t>
            </a:r>
          </a:p>
          <a:p>
            <a:r>
              <a:rPr lang="en-US" sz="3600" b="1" dirty="0">
                <a:latin typeface="Arial" panose="020B0604020202020204" pitchFamily="34" charset="0"/>
                <a:cs typeface="Arial" panose="020B0604020202020204" pitchFamily="34" charset="0"/>
              </a:rPr>
              <a:t>Check #5</a:t>
            </a:r>
          </a:p>
          <a:p>
            <a:endParaRPr lang="en-US" sz="36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Correct Answer: A</a:t>
            </a:r>
            <a:r>
              <a:rPr lang="en-US" sz="2400" dirty="0">
                <a:latin typeface="Arial" panose="020B0604020202020204" pitchFamily="34" charset="0"/>
                <a:cs typeface="Arial" panose="020B0604020202020204" pitchFamily="34" charset="0"/>
              </a:rPr>
              <a:t>. </a:t>
            </a:r>
          </a:p>
          <a:p>
            <a:endParaRPr lang="en-US" sz="2400" b="1" dirty="0">
              <a:latin typeface="Arial" panose="020B0604020202020204" pitchFamily="34" charset="0"/>
              <a:cs typeface="Arial" panose="020B0604020202020204" pitchFamily="34" charset="0"/>
            </a:endParaRPr>
          </a:p>
          <a:p>
            <a:pPr>
              <a:lnSpc>
                <a:spcPct val="90000"/>
              </a:lnSpc>
              <a:spcAft>
                <a:spcPts val="600"/>
              </a:spcAft>
            </a:pPr>
            <a:r>
              <a:rPr lang="en-US" sz="2400" b="1" dirty="0">
                <a:latin typeface="Arial" panose="020B0604020202020204" pitchFamily="34" charset="0"/>
                <a:cs typeface="Arial" panose="020B0604020202020204" pitchFamily="34" charset="0"/>
              </a:rPr>
              <a:t>Explanation:</a:t>
            </a:r>
          </a:p>
          <a:p>
            <a:r>
              <a:rPr lang="en-US" sz="2400" dirty="0">
                <a:latin typeface="Arial" panose="020B0604020202020204" pitchFamily="34" charset="0"/>
                <a:cs typeface="Arial" panose="020B0604020202020204" pitchFamily="34" charset="0"/>
              </a:rPr>
              <a:t>Regular, consistent review of records makes it easier to identify errors inconsistencies, or unusual patterns that may indicate or detect fraud, waste, or abuse.</a:t>
            </a:r>
          </a:p>
          <a:p>
            <a:pPr>
              <a:lnSpc>
                <a:spcPct val="90000"/>
              </a:lnSpc>
              <a:spcAft>
                <a:spcPts val="600"/>
              </a:spcAft>
            </a:pPr>
            <a:endParaRPr lang="en-US" sz="2400" dirty="0">
              <a:latin typeface="Arial" panose="020B0604020202020204" pitchFamily="34" charset="0"/>
              <a:cs typeface="Arial" panose="020B0604020202020204" pitchFamily="34" charset="0"/>
            </a:endParaRPr>
          </a:p>
          <a:p>
            <a:pPr>
              <a:lnSpc>
                <a:spcPct val="90000"/>
              </a:lnSpc>
              <a:spcAft>
                <a:spcPts val="600"/>
              </a:spcAft>
            </a:pPr>
            <a:endParaRPr lang="en-US" sz="2400"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p:txBody>
      </p:sp>
      <p:pic>
        <p:nvPicPr>
          <p:cNvPr id="4" name="Picture 3" descr="An answer multiple test bubble sheet with a pencil lying down on it ">
            <a:extLst>
              <a:ext uri="{FF2B5EF4-FFF2-40B4-BE49-F238E27FC236}">
                <a16:creationId xmlns:a16="http://schemas.microsoft.com/office/drawing/2014/main" id="{28919537-2983-42A5-FF09-18A06D964D2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429375" y="292894"/>
            <a:ext cx="5038725" cy="1713420"/>
          </a:xfrm>
          <a:prstGeom prst="rect">
            <a:avLst/>
          </a:prstGeom>
        </p:spPr>
      </p:pic>
    </p:spTree>
    <p:extLst>
      <p:ext uri="{BB962C8B-B14F-4D97-AF65-F5344CB8AC3E}">
        <p14:creationId xmlns:p14="http://schemas.microsoft.com/office/powerpoint/2010/main" val="22784203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BDC0583E-AA01-F7AA-ECA3-4C98B3177C5D}"/>
              </a:ext>
            </a:extLst>
          </p:cNvPr>
          <p:cNvSpPr txBox="1"/>
          <p:nvPr/>
        </p:nvSpPr>
        <p:spPr>
          <a:xfrm>
            <a:off x="990599" y="823966"/>
            <a:ext cx="10405427" cy="5407191"/>
          </a:xfrm>
          <a:prstGeom prst="rect">
            <a:avLst/>
          </a:prstGeom>
        </p:spPr>
        <p:txBody>
          <a:bodyPr vert="horz" lIns="91440" tIns="45720" rIns="91440" bIns="45720" rtlCol="0" anchor="t">
            <a:normAutofit fontScale="25000" lnSpcReduction="20000"/>
          </a:bodyPr>
          <a:lstStyle/>
          <a:p>
            <a:pPr marR="0" defTabSz="914400">
              <a:lnSpc>
                <a:spcPct val="90000"/>
              </a:lnSpc>
              <a:spcAft>
                <a:spcPts val="600"/>
              </a:spcAft>
              <a:tabLst>
                <a:tab pos="228600" algn="l"/>
                <a:tab pos="457200" algn="l"/>
              </a:tabLst>
            </a:pPr>
            <a:r>
              <a:rPr lang="en-US" sz="13600" b="1" dirty="0">
                <a:effectLst/>
                <a:latin typeface="Arial" panose="020B0604020202020204" pitchFamily="34" charset="0"/>
                <a:cs typeface="Arial" panose="020B0604020202020204" pitchFamily="34" charset="0"/>
              </a:rPr>
              <a:t>What Should a DOR Vendor Do when Fraud, Waste, or Abuse is suspected</a:t>
            </a:r>
          </a:p>
          <a:p>
            <a:pPr marR="0" defTabSz="914400">
              <a:lnSpc>
                <a:spcPct val="90000"/>
              </a:lnSpc>
              <a:spcAft>
                <a:spcPts val="600"/>
              </a:spcAft>
              <a:tabLst>
                <a:tab pos="228600" algn="l"/>
                <a:tab pos="457200" algn="l"/>
              </a:tabLst>
            </a:pPr>
            <a:endParaRPr lang="en-US" sz="5800" b="1" dirty="0">
              <a:latin typeface="Arial" panose="020B0604020202020204" pitchFamily="34" charset="0"/>
              <a:cs typeface="Arial" panose="020B0604020202020204" pitchFamily="34" charset="0"/>
            </a:endParaRPr>
          </a:p>
          <a:p>
            <a:pPr marL="457200" marR="0" indent="-457200" defTabSz="914400">
              <a:lnSpc>
                <a:spcPct val="90000"/>
              </a:lnSpc>
              <a:spcAft>
                <a:spcPts val="600"/>
              </a:spcAft>
              <a:buFont typeface="Arial" panose="020B0604020202020204" pitchFamily="34" charset="0"/>
              <a:buChar char="•"/>
              <a:tabLst>
                <a:tab pos="228600" algn="l"/>
                <a:tab pos="457200" algn="l"/>
              </a:tabLst>
            </a:pPr>
            <a:endParaRPr lang="en-US" sz="2900" dirty="0">
              <a:latin typeface="Arial" panose="020B0604020202020204" pitchFamily="34" charset="0"/>
              <a:cs typeface="Arial" panose="020B0604020202020204" pitchFamily="34" charset="0"/>
            </a:endParaRPr>
          </a:p>
          <a:p>
            <a:pPr marL="685800" lvl="0" indent="-685800" defTabSz="914400">
              <a:lnSpc>
                <a:spcPct val="170000"/>
              </a:lnSpc>
              <a:buFont typeface="Arial" panose="020B0604020202020204" pitchFamily="34" charset="0"/>
              <a:buChar char="•"/>
            </a:pPr>
            <a:r>
              <a:rPr lang="en-US" sz="8800" dirty="0">
                <a:latin typeface="Arial" panose="020B0604020202020204" pitchFamily="34" charset="0"/>
                <a:cs typeface="Arial" panose="020B0604020202020204" pitchFamily="34" charset="0"/>
              </a:rPr>
              <a:t>Immediately document any questionable activity</a:t>
            </a:r>
          </a:p>
          <a:p>
            <a:pPr marL="685800" indent="-685800" defTabSz="914400">
              <a:lnSpc>
                <a:spcPct val="170000"/>
              </a:lnSpc>
              <a:buFont typeface="Arial" panose="020B0604020202020204" pitchFamily="34" charset="0"/>
              <a:buChar char="•"/>
            </a:pPr>
            <a:r>
              <a:rPr lang="en-US" sz="8800" dirty="0">
                <a:latin typeface="Arial" panose="020B0604020202020204" pitchFamily="34" charset="0"/>
                <a:cs typeface="Arial" panose="020B0604020202020204" pitchFamily="34" charset="0"/>
              </a:rPr>
              <a:t>Secure relevant records and evidence</a:t>
            </a:r>
          </a:p>
          <a:p>
            <a:pPr marL="685800" indent="-685800" defTabSz="914400">
              <a:lnSpc>
                <a:spcPct val="170000"/>
              </a:lnSpc>
              <a:buFont typeface="Arial" panose="020B0604020202020204" pitchFamily="34" charset="0"/>
              <a:buChar char="•"/>
            </a:pPr>
            <a:r>
              <a:rPr lang="en-US" sz="8800" dirty="0">
                <a:latin typeface="Arial" panose="020B0604020202020204" pitchFamily="34" charset="0"/>
                <a:cs typeface="Arial" panose="020B0604020202020204" pitchFamily="34" charset="0"/>
              </a:rPr>
              <a:t>Interview staff suspected of FWA as well as their supervisor and any other relevant parties to gather information about the circumstances that surround the FWA</a:t>
            </a:r>
          </a:p>
          <a:p>
            <a:pPr marL="685800" lvl="0" indent="-685800" defTabSz="914400">
              <a:lnSpc>
                <a:spcPct val="170000"/>
              </a:lnSpc>
              <a:buFont typeface="Arial" panose="020B0604020202020204" pitchFamily="34" charset="0"/>
              <a:buChar char="•"/>
            </a:pPr>
            <a:r>
              <a:rPr lang="en-US" sz="8800" dirty="0">
                <a:latin typeface="Arial" panose="020B0604020202020204" pitchFamily="34" charset="0"/>
                <a:cs typeface="Arial" panose="020B0604020202020204" pitchFamily="34" charset="0"/>
              </a:rPr>
              <a:t>Assess the duration of the FWA and the potential monetary impact</a:t>
            </a:r>
          </a:p>
          <a:p>
            <a:pPr marL="685800" lvl="0" indent="-685800" defTabSz="914400">
              <a:lnSpc>
                <a:spcPct val="170000"/>
              </a:lnSpc>
              <a:buFont typeface="Arial" panose="020B0604020202020204" pitchFamily="34" charset="0"/>
              <a:buChar char="•"/>
            </a:pPr>
            <a:r>
              <a:rPr lang="en-US" sz="8800" dirty="0">
                <a:latin typeface="Arial" panose="020B0604020202020204" pitchFamily="34" charset="0"/>
                <a:cs typeface="Arial" panose="020B0604020202020204" pitchFamily="34" charset="0"/>
              </a:rPr>
              <a:t>Implement immediate corrective actions to prevent future occurrence</a:t>
            </a:r>
            <a:br>
              <a:rPr lang="en-US" sz="8800" dirty="0">
                <a:latin typeface="Arial" panose="020B0604020202020204" pitchFamily="34" charset="0"/>
                <a:cs typeface="Arial" panose="020B0604020202020204" pitchFamily="34" charset="0"/>
              </a:rPr>
            </a:br>
            <a:br>
              <a:rPr lang="en-US" sz="8800" dirty="0">
                <a:latin typeface="Arial" panose="020B0604020202020204" pitchFamily="34" charset="0"/>
                <a:cs typeface="Arial" panose="020B0604020202020204" pitchFamily="34" charset="0"/>
              </a:rPr>
            </a:br>
            <a:br>
              <a:rPr lang="en-US" sz="4600" dirty="0">
                <a:latin typeface="Arial" panose="020B0604020202020204" pitchFamily="34" charset="0"/>
                <a:cs typeface="Arial" panose="020B0604020202020204" pitchFamily="34" charset="0"/>
              </a:rPr>
            </a:br>
            <a:br>
              <a:rPr lang="en-US" sz="8800" dirty="0">
                <a:latin typeface="Arial" panose="020B0604020202020204" pitchFamily="34" charset="0"/>
                <a:cs typeface="Arial" panose="020B0604020202020204" pitchFamily="34" charset="0"/>
              </a:rPr>
            </a:br>
            <a:endParaRPr lang="en-US" sz="8800" dirty="0">
              <a:effectLst/>
              <a:latin typeface="Arial" panose="020B0604020202020204" pitchFamily="34" charset="0"/>
              <a:cs typeface="Arial" panose="020B0604020202020204" pitchFamily="34" charset="0"/>
            </a:endParaRPr>
          </a:p>
          <a:p>
            <a:pPr marR="0" indent="-228600" defTabSz="914400">
              <a:lnSpc>
                <a:spcPct val="90000"/>
              </a:lnSpc>
              <a:spcAft>
                <a:spcPts val="600"/>
              </a:spcAft>
              <a:buFont typeface="Arial" panose="020B0604020202020204" pitchFamily="34" charset="0"/>
              <a:buChar char="•"/>
              <a:tabLst>
                <a:tab pos="228600" algn="l"/>
                <a:tab pos="457200" algn="l"/>
              </a:tabLst>
            </a:pPr>
            <a:endParaRPr lang="en-US" sz="3200" dirty="0">
              <a:effectLst/>
              <a:latin typeface="Arial" panose="020B0604020202020204" pitchFamily="34" charset="0"/>
              <a:cs typeface="Arial" panose="020B0604020202020204" pitchFamily="34" charset="0"/>
            </a:endParaRPr>
          </a:p>
          <a:p>
            <a:pPr marL="342900" marR="0" indent="-228600" defTabSz="914400">
              <a:lnSpc>
                <a:spcPct val="90000"/>
              </a:lnSpc>
              <a:spcAft>
                <a:spcPts val="600"/>
              </a:spcAft>
              <a:buFont typeface="Arial" panose="020B0604020202020204" pitchFamily="34" charset="0"/>
              <a:buChar char="•"/>
              <a:tabLst>
                <a:tab pos="228600" algn="l"/>
                <a:tab pos="457200" algn="l"/>
              </a:tabLst>
            </a:pPr>
            <a:endParaRPr lang="en-US" sz="1300" dirty="0">
              <a:effectLst/>
            </a:endParaRPr>
          </a:p>
        </p:txBody>
      </p:sp>
    </p:spTree>
    <p:extLst>
      <p:ext uri="{BB962C8B-B14F-4D97-AF65-F5344CB8AC3E}">
        <p14:creationId xmlns:p14="http://schemas.microsoft.com/office/powerpoint/2010/main" val="2510104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7E189A5-33A9-4EF6-F6BB-C0B863E773D1}"/>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2A21FA8-5D68-8B96-CCFF-FDFA326A4B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ight Triangle 13">
            <a:extLst>
              <a:ext uri="{FF2B5EF4-FFF2-40B4-BE49-F238E27FC236}">
                <a16:creationId xmlns:a16="http://schemas.microsoft.com/office/drawing/2014/main" id="{ECA7DEA1-6FD2-B8D3-F97E-56B38A4A82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330B811F-6995-F16D-5ACD-29FFD91427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83159671-0667-879C-626B-E39A916D5906}"/>
              </a:ext>
            </a:extLst>
          </p:cNvPr>
          <p:cNvSpPr txBox="1"/>
          <p:nvPr/>
        </p:nvSpPr>
        <p:spPr>
          <a:xfrm>
            <a:off x="641774" y="623276"/>
            <a:ext cx="10905053" cy="1026943"/>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2800" b="1" kern="1200" dirty="0">
                <a:solidFill>
                  <a:schemeClr val="tx1"/>
                </a:solidFill>
                <a:latin typeface="Arial" panose="020B0604020202020204" pitchFamily="34" charset="0"/>
                <a:ea typeface="+mj-ea"/>
                <a:cs typeface="Arial" panose="020B0604020202020204" pitchFamily="34" charset="0"/>
              </a:rPr>
              <a:t>What Happens </a:t>
            </a:r>
            <a:r>
              <a:rPr lang="en-US" sz="2800" b="1" dirty="0">
                <a:latin typeface="Arial" panose="020B0604020202020204" pitchFamily="34" charset="0"/>
                <a:ea typeface="+mj-ea"/>
                <a:cs typeface="Arial" panose="020B0604020202020204" pitchFamily="34" charset="0"/>
              </a:rPr>
              <a:t>Once </a:t>
            </a:r>
            <a:r>
              <a:rPr lang="en-US" sz="2800" b="1" kern="1200" dirty="0">
                <a:solidFill>
                  <a:schemeClr val="tx1"/>
                </a:solidFill>
                <a:latin typeface="Arial" panose="020B0604020202020204" pitchFamily="34" charset="0"/>
                <a:ea typeface="+mj-ea"/>
                <a:cs typeface="Arial" panose="020B0604020202020204" pitchFamily="34" charset="0"/>
              </a:rPr>
              <a:t>Fraud, Waste, or Abuse is Discovered? </a:t>
            </a:r>
          </a:p>
        </p:txBody>
      </p:sp>
      <p:sp>
        <p:nvSpPr>
          <p:cNvPr id="7" name="TextBox 6">
            <a:extLst>
              <a:ext uri="{FF2B5EF4-FFF2-40B4-BE49-F238E27FC236}">
                <a16:creationId xmlns:a16="http://schemas.microsoft.com/office/drawing/2014/main" id="{70D9B9E5-B342-D49A-38B1-4B32EA6757FC}"/>
              </a:ext>
            </a:extLst>
          </p:cNvPr>
          <p:cNvSpPr txBox="1"/>
          <p:nvPr/>
        </p:nvSpPr>
        <p:spPr>
          <a:xfrm>
            <a:off x="727969" y="988339"/>
            <a:ext cx="10520039" cy="4057095"/>
          </a:xfrm>
          <a:prstGeom prst="rect">
            <a:avLst/>
          </a:prstGeom>
        </p:spPr>
        <p:txBody>
          <a:bodyPr vert="horz" lIns="91440" tIns="45720" rIns="91440" bIns="45720" rtlCol="0" anchor="t">
            <a:normAutofit fontScale="25000" lnSpcReduction="20000"/>
          </a:bodyPr>
          <a:lstStyle/>
          <a:p>
            <a:pPr marL="0" lvl="1" defTabSz="914400">
              <a:lnSpc>
                <a:spcPct val="90000"/>
              </a:lnSpc>
              <a:spcAft>
                <a:spcPts val="600"/>
              </a:spcAft>
            </a:pPr>
            <a:endParaRPr lang="en-US" sz="4000" b="1" u="sng" dirty="0">
              <a:latin typeface="Arial" panose="020B0604020202020204" pitchFamily="34" charset="0"/>
              <a:cs typeface="Arial" panose="020B0604020202020204" pitchFamily="34" charset="0"/>
            </a:endParaRPr>
          </a:p>
          <a:p>
            <a:pPr marL="0" lvl="1" defTabSz="914400">
              <a:lnSpc>
                <a:spcPct val="90000"/>
              </a:lnSpc>
              <a:spcAft>
                <a:spcPts val="600"/>
              </a:spcAft>
            </a:pPr>
            <a:endParaRPr lang="en-US" sz="5600" dirty="0">
              <a:latin typeface="Arial" panose="020B0604020202020204" pitchFamily="34" charset="0"/>
              <a:cs typeface="Arial" panose="020B0604020202020204" pitchFamily="34" charset="0"/>
            </a:endParaRPr>
          </a:p>
          <a:p>
            <a:pPr marL="0" lvl="1" defTabSz="914400">
              <a:lnSpc>
                <a:spcPct val="90000"/>
              </a:lnSpc>
              <a:spcAft>
                <a:spcPts val="600"/>
              </a:spcAft>
            </a:pPr>
            <a:endParaRPr lang="en-US" sz="8000" b="1" dirty="0">
              <a:latin typeface="Arial" panose="020B0604020202020204" pitchFamily="34" charset="0"/>
              <a:cs typeface="Arial" panose="020B0604020202020204" pitchFamily="34" charset="0"/>
            </a:endParaRPr>
          </a:p>
          <a:p>
            <a:pPr marL="0" lvl="1" defTabSz="914400">
              <a:lnSpc>
                <a:spcPct val="90000"/>
              </a:lnSpc>
              <a:spcAft>
                <a:spcPts val="600"/>
              </a:spcAft>
            </a:pPr>
            <a:r>
              <a:rPr lang="en-US" sz="8000" b="1" dirty="0">
                <a:latin typeface="Arial" panose="020B0604020202020204" pitchFamily="34" charset="0"/>
                <a:cs typeface="Arial" panose="020B0604020202020204" pitchFamily="34" charset="0"/>
              </a:rPr>
              <a:t>Disputed Invoices:</a:t>
            </a:r>
          </a:p>
          <a:p>
            <a:pPr marL="0" lvl="1" defTabSz="914400">
              <a:lnSpc>
                <a:spcPct val="90000"/>
              </a:lnSpc>
              <a:spcAft>
                <a:spcPts val="600"/>
              </a:spcAft>
            </a:pPr>
            <a:r>
              <a:rPr lang="en-US" sz="8000" dirty="0">
                <a:latin typeface="Arial" panose="020B0604020202020204" pitchFamily="34" charset="0"/>
                <a:cs typeface="Arial" panose="020B0604020202020204" pitchFamily="34" charset="0"/>
              </a:rPr>
              <a:t>Invoices that are intentionally inaccurate, unsupported, or unauthorized, will be disputed by DOR. Payment will be withheld pending verification</a:t>
            </a:r>
          </a:p>
          <a:p>
            <a:pPr marL="0" lvl="1" defTabSz="914400">
              <a:lnSpc>
                <a:spcPct val="90000"/>
              </a:lnSpc>
              <a:spcAft>
                <a:spcPts val="600"/>
              </a:spcAft>
            </a:pPr>
            <a:r>
              <a:rPr lang="en-US" sz="8000" dirty="0">
                <a:latin typeface="Arial" panose="020B0604020202020204" pitchFamily="34" charset="0"/>
                <a:cs typeface="Arial" panose="020B0604020202020204" pitchFamily="34" charset="0"/>
              </a:rPr>
              <a:t> </a:t>
            </a:r>
            <a:endParaRPr lang="en-US" sz="8000" b="1" dirty="0">
              <a:latin typeface="Arial" panose="020B0604020202020204" pitchFamily="34" charset="0"/>
              <a:cs typeface="Arial" panose="020B0604020202020204" pitchFamily="34" charset="0"/>
            </a:endParaRPr>
          </a:p>
          <a:p>
            <a:pPr marL="0" lvl="1" defTabSz="914400">
              <a:lnSpc>
                <a:spcPct val="90000"/>
              </a:lnSpc>
              <a:spcAft>
                <a:spcPts val="600"/>
              </a:spcAft>
            </a:pPr>
            <a:r>
              <a:rPr lang="en-US" sz="8000" b="1" dirty="0">
                <a:latin typeface="Arial" panose="020B0604020202020204" pitchFamily="34" charset="0"/>
                <a:cs typeface="Arial" panose="020B0604020202020204" pitchFamily="34" charset="0"/>
              </a:rPr>
              <a:t>Requested Reimbursement of Overpayments:</a:t>
            </a:r>
          </a:p>
          <a:p>
            <a:pPr marL="0" lvl="1" defTabSz="914400">
              <a:lnSpc>
                <a:spcPct val="90000"/>
              </a:lnSpc>
              <a:spcAft>
                <a:spcPts val="600"/>
              </a:spcAft>
            </a:pPr>
            <a:r>
              <a:rPr lang="en-US" sz="8000" dirty="0">
                <a:latin typeface="Arial" panose="020B0604020202020204" pitchFamily="34" charset="0"/>
                <a:cs typeface="Arial" panose="020B0604020202020204" pitchFamily="34" charset="0"/>
              </a:rPr>
              <a:t>When DOR determines that a vendor received more funds than warranted such as billing for unprovided or unnecessary services, the vendor is required to reimburse the overpayment</a:t>
            </a:r>
          </a:p>
          <a:p>
            <a:pPr marL="0" lvl="1" defTabSz="914400">
              <a:lnSpc>
                <a:spcPct val="90000"/>
              </a:lnSpc>
              <a:spcAft>
                <a:spcPts val="600"/>
              </a:spcAft>
            </a:pPr>
            <a:endParaRPr lang="en-US" sz="8000" dirty="0">
              <a:latin typeface="Arial" panose="020B0604020202020204" pitchFamily="34" charset="0"/>
              <a:cs typeface="Arial" panose="020B0604020202020204" pitchFamily="34" charset="0"/>
            </a:endParaRPr>
          </a:p>
          <a:p>
            <a:pPr marL="0" lvl="1" defTabSz="914400">
              <a:lnSpc>
                <a:spcPct val="90000"/>
              </a:lnSpc>
              <a:spcAft>
                <a:spcPts val="600"/>
              </a:spcAft>
            </a:pPr>
            <a:r>
              <a:rPr lang="en-US" sz="8000" b="1" dirty="0">
                <a:latin typeface="Arial" panose="020B0604020202020204" pitchFamily="34" charset="0"/>
                <a:cs typeface="Arial" panose="020B0604020202020204" pitchFamily="34" charset="0"/>
              </a:rPr>
              <a:t>Suspension of Services:</a:t>
            </a:r>
          </a:p>
          <a:p>
            <a:pPr marL="0" lvl="1" defTabSz="914400">
              <a:lnSpc>
                <a:spcPct val="90000"/>
              </a:lnSpc>
              <a:spcAft>
                <a:spcPts val="600"/>
              </a:spcAft>
            </a:pPr>
            <a:r>
              <a:rPr lang="en-US" sz="8000" dirty="0">
                <a:latin typeface="Arial" panose="020B0604020202020204" pitchFamily="34" charset="0"/>
                <a:cs typeface="Arial" panose="020B0604020202020204" pitchFamily="34" charset="0"/>
              </a:rPr>
              <a:t>DOR may suspend a vendor’s authorization or certification, effectively halting their ability to provide services and receive reimbursement</a:t>
            </a:r>
          </a:p>
          <a:p>
            <a:pPr marL="0" lvl="1" defTabSz="914400">
              <a:lnSpc>
                <a:spcPct val="90000"/>
              </a:lnSpc>
              <a:spcAft>
                <a:spcPts val="600"/>
              </a:spcAft>
            </a:pPr>
            <a:endParaRPr lang="en-US" sz="8000" dirty="0">
              <a:latin typeface="Arial" panose="020B0604020202020204" pitchFamily="34" charset="0"/>
              <a:cs typeface="Arial" panose="020B0604020202020204" pitchFamily="34" charset="0"/>
            </a:endParaRPr>
          </a:p>
          <a:p>
            <a:pPr marL="0" lvl="1" defTabSz="914400">
              <a:lnSpc>
                <a:spcPct val="90000"/>
              </a:lnSpc>
              <a:spcAft>
                <a:spcPts val="600"/>
              </a:spcAft>
            </a:pPr>
            <a:r>
              <a:rPr lang="en-US" sz="8000" b="1" dirty="0">
                <a:latin typeface="Arial" panose="020B0604020202020204" pitchFamily="34" charset="0"/>
                <a:cs typeface="Arial" panose="020B0604020202020204" pitchFamily="34" charset="0"/>
              </a:rPr>
              <a:t>Termination of CRP Certification:</a:t>
            </a:r>
          </a:p>
          <a:p>
            <a:pPr marL="0" lvl="1" defTabSz="914400">
              <a:lnSpc>
                <a:spcPct val="90000"/>
              </a:lnSpc>
              <a:spcAft>
                <a:spcPts val="600"/>
              </a:spcAft>
            </a:pPr>
            <a:r>
              <a:rPr lang="en-US" sz="8000" dirty="0">
                <a:latin typeface="Arial" panose="020B0604020202020204" pitchFamily="34" charset="0"/>
                <a:cs typeface="Arial" panose="020B0604020202020204" pitchFamily="34" charset="0"/>
              </a:rPr>
              <a:t>Serious or repeated FWA violations can lead to termination of a CRP’s certification and vendorization/ contract or grant</a:t>
            </a:r>
            <a:endParaRPr lang="en-US" sz="5600" dirty="0">
              <a:latin typeface="Arial" panose="020B0604020202020204" pitchFamily="34" charset="0"/>
              <a:cs typeface="Arial" panose="020B0604020202020204" pitchFamily="34" charset="0"/>
            </a:endParaRPr>
          </a:p>
          <a:p>
            <a:pPr marL="182563" lvl="1" indent="-228600" defTabSz="914400">
              <a:lnSpc>
                <a:spcPct val="90000"/>
              </a:lnSpc>
              <a:spcAft>
                <a:spcPts val="600"/>
              </a:spcAft>
              <a:buFont typeface="Arial" panose="020B0604020202020204" pitchFamily="34" charset="0"/>
              <a:buChar char="•"/>
            </a:pPr>
            <a:endParaRPr lang="en-US" sz="600" dirty="0"/>
          </a:p>
        </p:txBody>
      </p:sp>
    </p:spTree>
    <p:extLst>
      <p:ext uri="{BB962C8B-B14F-4D97-AF65-F5344CB8AC3E}">
        <p14:creationId xmlns:p14="http://schemas.microsoft.com/office/powerpoint/2010/main" val="37897755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C880467-6AE1-4421-BD6D-D8E6BE6F1C2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BA98393-FF77-7B9A-524A-5754198EFB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ight Triangle 9">
            <a:extLst>
              <a:ext uri="{FF2B5EF4-FFF2-40B4-BE49-F238E27FC236}">
                <a16:creationId xmlns:a16="http://schemas.microsoft.com/office/drawing/2014/main" id="{DD675CC5-BBA0-802F-1C87-DB5B842B9F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1C00B224-5284-7B8E-190D-F481946691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7524148A-0F86-143F-22F2-B498228E281D}"/>
              </a:ext>
            </a:extLst>
          </p:cNvPr>
          <p:cNvSpPr txBox="1"/>
          <p:nvPr/>
        </p:nvSpPr>
        <p:spPr>
          <a:xfrm>
            <a:off x="990599" y="823966"/>
            <a:ext cx="10405427" cy="5407191"/>
          </a:xfrm>
          <a:prstGeom prst="rect">
            <a:avLst/>
          </a:prstGeom>
        </p:spPr>
        <p:txBody>
          <a:bodyPr vert="horz" lIns="91440" tIns="45720" rIns="91440" bIns="45720" rtlCol="0" anchor="t">
            <a:normAutofit fontScale="25000" lnSpcReduction="20000"/>
          </a:bodyPr>
          <a:lstStyle/>
          <a:p>
            <a:pPr marR="0" defTabSz="914400">
              <a:lnSpc>
                <a:spcPct val="120000"/>
              </a:lnSpc>
              <a:spcAft>
                <a:spcPts val="600"/>
              </a:spcAft>
              <a:tabLst>
                <a:tab pos="228600" algn="l"/>
                <a:tab pos="457200" algn="l"/>
              </a:tabLst>
            </a:pPr>
            <a:r>
              <a:rPr lang="en-US" sz="12800" b="1" dirty="0">
                <a:effectLst/>
                <a:latin typeface="Arial" panose="020B0604020202020204" pitchFamily="34" charset="0"/>
                <a:cs typeface="Arial" panose="020B0604020202020204" pitchFamily="34" charset="0"/>
              </a:rPr>
              <a:t>Who to contact when reporting FWA related to the use of DOR funding in the provision of goods and services</a:t>
            </a:r>
          </a:p>
          <a:p>
            <a:pPr marR="0" defTabSz="914400">
              <a:lnSpc>
                <a:spcPct val="120000"/>
              </a:lnSpc>
              <a:spcAft>
                <a:spcPts val="600"/>
              </a:spcAft>
              <a:tabLst>
                <a:tab pos="228600" algn="l"/>
                <a:tab pos="457200" algn="l"/>
              </a:tabLst>
            </a:pPr>
            <a:endParaRPr lang="en-US" sz="12000" dirty="0">
              <a:latin typeface="Arial" panose="020B0604020202020204" pitchFamily="34" charset="0"/>
              <a:cs typeface="Arial" panose="020B0604020202020204" pitchFamily="34" charset="0"/>
            </a:endParaRPr>
          </a:p>
          <a:p>
            <a:pPr lvl="0" defTabSz="914400">
              <a:lnSpc>
                <a:spcPct val="120000"/>
              </a:lnSpc>
              <a:spcAft>
                <a:spcPts val="600"/>
              </a:spcAft>
            </a:pPr>
            <a:r>
              <a:rPr lang="en-US" sz="14400" dirty="0">
                <a:latin typeface="Arial" panose="020B0604020202020204" pitchFamily="34" charset="0"/>
                <a:cs typeface="Arial" panose="020B0604020202020204" pitchFamily="34" charset="0"/>
              </a:rPr>
              <a:t>Report the suspected FWA to your local DOR district management team</a:t>
            </a:r>
          </a:p>
          <a:p>
            <a:pPr lvl="0" defTabSz="914400">
              <a:lnSpc>
                <a:spcPct val="120000"/>
              </a:lnSpc>
              <a:spcAft>
                <a:spcPts val="600"/>
              </a:spcAft>
            </a:pPr>
            <a:endParaRPr lang="en-US" sz="14400" dirty="0">
              <a:latin typeface="Arial" panose="020B0604020202020204" pitchFamily="34" charset="0"/>
              <a:cs typeface="Arial" panose="020B0604020202020204" pitchFamily="34" charset="0"/>
            </a:endParaRPr>
          </a:p>
          <a:p>
            <a:pPr lvl="0" defTabSz="914400">
              <a:lnSpc>
                <a:spcPct val="120000"/>
              </a:lnSpc>
              <a:spcAft>
                <a:spcPts val="600"/>
              </a:spcAft>
            </a:pPr>
            <a:r>
              <a:rPr lang="en-US" sz="14400" dirty="0">
                <a:latin typeface="Arial" panose="020B0604020202020204" pitchFamily="34" charset="0"/>
                <a:cs typeface="Arial" panose="020B0604020202020204" pitchFamily="34" charset="0"/>
              </a:rPr>
              <a:t>Report the suspected FWA to DOR Audits Services at </a:t>
            </a:r>
            <a:r>
              <a:rPr lang="en-US" sz="14400" dirty="0">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Audit.Info@dor.ca.gov</a:t>
            </a:r>
            <a:endParaRPr lang="en-US" sz="14400" dirty="0">
              <a:latin typeface="Arial" panose="020B0604020202020204" pitchFamily="34" charset="0"/>
              <a:cs typeface="Arial" panose="020B0604020202020204" pitchFamily="34" charset="0"/>
            </a:endParaRPr>
          </a:p>
          <a:p>
            <a:pPr marL="119063" lvl="0" indent="-119063" defTabSz="914400">
              <a:lnSpc>
                <a:spcPct val="170000"/>
              </a:lnSpc>
              <a:spcAft>
                <a:spcPts val="600"/>
              </a:spcAft>
              <a:buFontTx/>
              <a:buChar char="-"/>
            </a:pPr>
            <a:endParaRPr lang="en-US" sz="8800" dirty="0">
              <a:latin typeface="Arial" panose="020B0604020202020204" pitchFamily="34" charset="0"/>
              <a:cs typeface="Arial" panose="020B0604020202020204" pitchFamily="34" charset="0"/>
            </a:endParaRPr>
          </a:p>
          <a:p>
            <a:pPr lvl="0" defTabSz="914400">
              <a:lnSpc>
                <a:spcPct val="170000"/>
              </a:lnSpc>
              <a:spcAft>
                <a:spcPts val="600"/>
              </a:spcAft>
            </a:pPr>
            <a:br>
              <a:rPr lang="en-US" sz="8800" dirty="0">
                <a:latin typeface="Arial" panose="020B0604020202020204" pitchFamily="34" charset="0"/>
                <a:cs typeface="Arial" panose="020B0604020202020204" pitchFamily="34" charset="0"/>
              </a:rPr>
            </a:br>
            <a:endParaRPr lang="en-US" sz="8800" dirty="0">
              <a:effectLst/>
              <a:latin typeface="Arial" panose="020B0604020202020204" pitchFamily="34" charset="0"/>
              <a:cs typeface="Arial" panose="020B0604020202020204" pitchFamily="34" charset="0"/>
            </a:endParaRPr>
          </a:p>
          <a:p>
            <a:pPr marR="0" indent="-228600" defTabSz="914400">
              <a:lnSpc>
                <a:spcPct val="90000"/>
              </a:lnSpc>
              <a:spcAft>
                <a:spcPts val="600"/>
              </a:spcAft>
              <a:buFont typeface="Arial" panose="020B0604020202020204" pitchFamily="34" charset="0"/>
              <a:buChar char="•"/>
              <a:tabLst>
                <a:tab pos="228600" algn="l"/>
                <a:tab pos="457200" algn="l"/>
              </a:tabLst>
            </a:pPr>
            <a:endParaRPr lang="en-US" sz="3200" dirty="0">
              <a:effectLst/>
              <a:latin typeface="Arial" panose="020B0604020202020204" pitchFamily="34" charset="0"/>
              <a:cs typeface="Arial" panose="020B0604020202020204" pitchFamily="34" charset="0"/>
            </a:endParaRPr>
          </a:p>
          <a:p>
            <a:pPr marL="342900" marR="0" indent="-228600" defTabSz="914400">
              <a:lnSpc>
                <a:spcPct val="90000"/>
              </a:lnSpc>
              <a:spcAft>
                <a:spcPts val="600"/>
              </a:spcAft>
              <a:buFont typeface="Arial" panose="020B0604020202020204" pitchFamily="34" charset="0"/>
              <a:buChar char="•"/>
              <a:tabLst>
                <a:tab pos="228600" algn="l"/>
                <a:tab pos="457200" algn="l"/>
              </a:tabLst>
            </a:pPr>
            <a:endParaRPr lang="en-US" sz="1300" dirty="0">
              <a:effectLst/>
            </a:endParaRPr>
          </a:p>
        </p:txBody>
      </p:sp>
    </p:spTree>
    <p:extLst>
      <p:ext uri="{BB962C8B-B14F-4D97-AF65-F5344CB8AC3E}">
        <p14:creationId xmlns:p14="http://schemas.microsoft.com/office/powerpoint/2010/main" val="13416606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09648754-5E91-7141-9EDE-6143D45C973C}"/>
              </a:ext>
            </a:extLst>
          </p:cNvPr>
          <p:cNvSpPr txBox="1"/>
          <p:nvPr/>
        </p:nvSpPr>
        <p:spPr>
          <a:xfrm>
            <a:off x="807868" y="843379"/>
            <a:ext cx="10431262" cy="5175681"/>
          </a:xfrm>
          <a:prstGeom prst="rect">
            <a:avLst/>
          </a:prstGeom>
        </p:spPr>
        <p:txBody>
          <a:bodyPr vert="horz" lIns="91440" tIns="45720" rIns="91440" bIns="45720" rtlCol="0" anchor="t">
            <a:normAutofit fontScale="92500" lnSpcReduction="20000"/>
          </a:bodyPr>
          <a:lstStyle/>
          <a:p>
            <a:pPr marR="0" defTabSz="914400">
              <a:lnSpc>
                <a:spcPct val="120000"/>
              </a:lnSpc>
              <a:tabLst>
                <a:tab pos="228600" algn="l"/>
                <a:tab pos="457200" algn="l"/>
              </a:tabLst>
            </a:pPr>
            <a:r>
              <a:rPr lang="en-US" sz="3000" b="1" dirty="0">
                <a:effectLst/>
                <a:latin typeface="Arial" panose="020B0604020202020204" pitchFamily="34" charset="0"/>
                <a:cs typeface="Arial" panose="020B0604020202020204" pitchFamily="34" charset="0"/>
              </a:rPr>
              <a:t>Now that you have completed the FWA training, you should be able to:</a:t>
            </a:r>
          </a:p>
          <a:p>
            <a:pPr marR="0" defTabSz="914400">
              <a:lnSpc>
                <a:spcPct val="120000"/>
              </a:lnSpc>
              <a:tabLst>
                <a:tab pos="228600" algn="l"/>
                <a:tab pos="457200" algn="l"/>
              </a:tabLst>
            </a:pPr>
            <a:endParaRPr lang="en-US" sz="3000" b="1" dirty="0">
              <a:effectLst/>
              <a:latin typeface="Arial" panose="020B0604020202020204" pitchFamily="34" charset="0"/>
              <a:cs typeface="Arial" panose="020B0604020202020204" pitchFamily="34" charset="0"/>
            </a:endParaRPr>
          </a:p>
          <a:p>
            <a:pPr marR="0" defTabSz="914400">
              <a:lnSpc>
                <a:spcPct val="90000"/>
              </a:lnSpc>
              <a:spcAft>
                <a:spcPts val="600"/>
              </a:spcAft>
              <a:tabLst>
                <a:tab pos="228600" algn="l"/>
                <a:tab pos="457200" algn="l"/>
              </a:tabLst>
            </a:pPr>
            <a:endParaRPr lang="en-US" sz="1100" dirty="0">
              <a:effectLst/>
            </a:endParaRPr>
          </a:p>
          <a:p>
            <a:pPr marL="342900" marR="0" indent="-228600" defTabSz="914400">
              <a:lnSpc>
                <a:spcPct val="90000"/>
              </a:lnSpc>
              <a:spcAft>
                <a:spcPts val="600"/>
              </a:spcAft>
              <a:buFont typeface="Arial" panose="020B0604020202020204" pitchFamily="34" charset="0"/>
              <a:buChar char="•"/>
              <a:tabLst>
                <a:tab pos="228600" algn="l"/>
                <a:tab pos="457200" algn="l"/>
              </a:tabLst>
            </a:pPr>
            <a:r>
              <a:rPr lang="en-US" sz="2400" b="1" dirty="0">
                <a:latin typeface="Arial" panose="020B0604020202020204" pitchFamily="34" charset="0"/>
                <a:cs typeface="Arial" panose="020B0604020202020204" pitchFamily="34" charset="0"/>
              </a:rPr>
              <a:t>Understand risks. </a:t>
            </a:r>
            <a:r>
              <a:rPr lang="en-US" sz="2400" dirty="0">
                <a:latin typeface="Arial" panose="020B0604020202020204" pitchFamily="34" charset="0"/>
                <a:cs typeface="Arial" panose="020B0604020202020204" pitchFamily="34" charset="0"/>
              </a:rPr>
              <a:t>Understand the specific fraud, waste, and abuse exposures within your duties and daily workflows</a:t>
            </a:r>
          </a:p>
          <a:p>
            <a:pPr marL="342900" marR="0" indent="-228600" defTabSz="914400">
              <a:lnSpc>
                <a:spcPct val="90000"/>
              </a:lnSpc>
              <a:spcAft>
                <a:spcPts val="600"/>
              </a:spcAft>
              <a:buFont typeface="Arial" panose="020B0604020202020204" pitchFamily="34" charset="0"/>
              <a:buChar char="•"/>
              <a:tabLst>
                <a:tab pos="228600" algn="l"/>
                <a:tab pos="457200" algn="l"/>
              </a:tabLst>
            </a:pPr>
            <a:endParaRPr lang="en-US" sz="2400" dirty="0">
              <a:latin typeface="Arial" panose="020B0604020202020204" pitchFamily="34" charset="0"/>
              <a:cs typeface="Arial" panose="020B0604020202020204" pitchFamily="34" charset="0"/>
            </a:endParaRPr>
          </a:p>
          <a:p>
            <a:pPr marL="342900" marR="0" indent="-228600" defTabSz="914400">
              <a:lnSpc>
                <a:spcPct val="90000"/>
              </a:lnSpc>
              <a:spcAft>
                <a:spcPts val="600"/>
              </a:spcAft>
              <a:buFont typeface="Arial" panose="020B0604020202020204" pitchFamily="34" charset="0"/>
              <a:buChar char="•"/>
              <a:tabLst>
                <a:tab pos="228600" algn="l"/>
                <a:tab pos="457200" algn="l"/>
              </a:tabLst>
            </a:pPr>
            <a:r>
              <a:rPr lang="en-US" sz="2400" b="1" dirty="0">
                <a:latin typeface="Arial" panose="020B0604020202020204" pitchFamily="34" charset="0"/>
                <a:cs typeface="Arial" panose="020B0604020202020204" pitchFamily="34" charset="0"/>
              </a:rPr>
              <a:t>Promote awareness. </a:t>
            </a:r>
            <a:r>
              <a:rPr lang="en-US" sz="2400" dirty="0">
                <a:latin typeface="Arial" panose="020B0604020202020204" pitchFamily="34" charset="0"/>
                <a:cs typeface="Arial" panose="020B0604020202020204" pitchFamily="34" charset="0"/>
              </a:rPr>
              <a:t>Communicate red flags and best practices to colleagues. Increased awareness strengthens prevention and early detection</a:t>
            </a:r>
          </a:p>
          <a:p>
            <a:pPr marL="342900" marR="0" indent="-228600" defTabSz="914400">
              <a:lnSpc>
                <a:spcPct val="90000"/>
              </a:lnSpc>
              <a:spcAft>
                <a:spcPts val="600"/>
              </a:spcAft>
              <a:buFont typeface="Arial" panose="020B0604020202020204" pitchFamily="34" charset="0"/>
              <a:buChar char="•"/>
              <a:tabLst>
                <a:tab pos="228600" algn="l"/>
                <a:tab pos="457200" algn="l"/>
              </a:tabLst>
            </a:pPr>
            <a:endParaRPr lang="en-US" sz="2400" dirty="0">
              <a:latin typeface="Arial" panose="020B0604020202020204" pitchFamily="34" charset="0"/>
              <a:cs typeface="Arial" panose="020B0604020202020204" pitchFamily="34" charset="0"/>
            </a:endParaRPr>
          </a:p>
          <a:p>
            <a:pPr marL="342900" marR="0" indent="-228600" defTabSz="914400">
              <a:lnSpc>
                <a:spcPct val="90000"/>
              </a:lnSpc>
              <a:spcAft>
                <a:spcPts val="600"/>
              </a:spcAft>
              <a:buFont typeface="Arial" panose="020B0604020202020204" pitchFamily="34" charset="0"/>
              <a:buChar char="•"/>
              <a:tabLst>
                <a:tab pos="228600" algn="l"/>
                <a:tab pos="457200" algn="l"/>
              </a:tabLst>
            </a:pPr>
            <a:r>
              <a:rPr lang="en-US" sz="2400" b="1" dirty="0">
                <a:latin typeface="Arial" panose="020B0604020202020204" pitchFamily="34" charset="0"/>
                <a:cs typeface="Arial" panose="020B0604020202020204" pitchFamily="34" charset="0"/>
              </a:rPr>
              <a:t>Question the unusual</a:t>
            </a:r>
            <a:r>
              <a:rPr lang="en-US" sz="2400" dirty="0">
                <a:latin typeface="Arial" panose="020B0604020202020204" pitchFamily="34" charset="0"/>
                <a:cs typeface="Arial" panose="020B0604020202020204" pitchFamily="34" charset="0"/>
              </a:rPr>
              <a:t>. Question, verify, and follow up on activities, documents, or situations that appear inconsistent or outside normal procedures</a:t>
            </a:r>
          </a:p>
          <a:p>
            <a:pPr marL="114300" marR="0" defTabSz="914400">
              <a:lnSpc>
                <a:spcPct val="90000"/>
              </a:lnSpc>
              <a:spcAft>
                <a:spcPts val="600"/>
              </a:spcAft>
              <a:tabLst>
                <a:tab pos="228600" algn="l"/>
                <a:tab pos="457200" algn="l"/>
              </a:tabLst>
            </a:pPr>
            <a:endParaRPr lang="en-US" sz="2400" dirty="0">
              <a:latin typeface="Arial" panose="020B0604020202020204" pitchFamily="34" charset="0"/>
              <a:cs typeface="Arial" panose="020B0604020202020204" pitchFamily="34" charset="0"/>
            </a:endParaRPr>
          </a:p>
          <a:p>
            <a:pPr marL="342900" marR="0" indent="-228600" defTabSz="914400">
              <a:lnSpc>
                <a:spcPct val="90000"/>
              </a:lnSpc>
              <a:spcAft>
                <a:spcPts val="600"/>
              </a:spcAft>
              <a:buFont typeface="Arial" panose="020B0604020202020204" pitchFamily="34" charset="0"/>
              <a:buChar char="•"/>
              <a:tabLst>
                <a:tab pos="228600" algn="l"/>
                <a:tab pos="457200" algn="l"/>
              </a:tabLst>
            </a:pPr>
            <a:r>
              <a:rPr lang="en-US" sz="2400" b="1" dirty="0">
                <a:latin typeface="Arial" panose="020B0604020202020204" pitchFamily="34" charset="0"/>
                <a:cs typeface="Arial" panose="020B0604020202020204" pitchFamily="34" charset="0"/>
              </a:rPr>
              <a:t>Implement controls. </a:t>
            </a:r>
            <a:r>
              <a:rPr lang="en-US" sz="2400" dirty="0">
                <a:latin typeface="Arial" panose="020B0604020202020204" pitchFamily="34" charset="0"/>
                <a:cs typeface="Arial" panose="020B0604020202020204" pitchFamily="34" charset="0"/>
              </a:rPr>
              <a:t>Implement strong controls to protect records, funds, and resources</a:t>
            </a:r>
          </a:p>
          <a:p>
            <a:pPr marL="342900" marR="0" indent="-228600" defTabSz="914400">
              <a:lnSpc>
                <a:spcPct val="90000"/>
              </a:lnSpc>
              <a:spcAft>
                <a:spcPts val="600"/>
              </a:spcAft>
              <a:buFont typeface="Arial" panose="020B0604020202020204" pitchFamily="34" charset="0"/>
              <a:buChar char="•"/>
              <a:tabLst>
                <a:tab pos="228600" algn="l"/>
                <a:tab pos="457200" algn="l"/>
              </a:tabLst>
            </a:pPr>
            <a:endParaRPr lang="en-US" sz="2600" dirty="0">
              <a:effectLst/>
              <a:latin typeface="Arial" panose="020B0604020202020204" pitchFamily="34" charset="0"/>
              <a:cs typeface="Arial" panose="020B0604020202020204" pitchFamily="34" charset="0"/>
            </a:endParaRPr>
          </a:p>
          <a:p>
            <a:pPr marL="0" marR="0" indent="-228600" defTabSz="914400">
              <a:lnSpc>
                <a:spcPct val="90000"/>
              </a:lnSpc>
              <a:spcAft>
                <a:spcPts val="600"/>
              </a:spcAft>
              <a:buFont typeface="Arial" panose="020B0604020202020204" pitchFamily="34" charset="0"/>
              <a:buChar char="•"/>
              <a:tabLst>
                <a:tab pos="228600" algn="l"/>
                <a:tab pos="457200" algn="l"/>
              </a:tabLst>
            </a:pPr>
            <a:endParaRPr lang="en-US" sz="1100" dirty="0"/>
          </a:p>
          <a:p>
            <a:pPr marL="0" marR="0" indent="-228600" defTabSz="914400">
              <a:lnSpc>
                <a:spcPct val="90000"/>
              </a:lnSpc>
              <a:spcAft>
                <a:spcPts val="600"/>
              </a:spcAft>
              <a:buFont typeface="Arial" panose="020B0604020202020204" pitchFamily="34" charset="0"/>
              <a:buChar char="•"/>
              <a:tabLst>
                <a:tab pos="228600" algn="l"/>
                <a:tab pos="457200" algn="l"/>
              </a:tabLst>
            </a:pPr>
            <a:endParaRPr lang="en-US" sz="1100" dirty="0">
              <a:effectLst/>
            </a:endParaRPr>
          </a:p>
          <a:p>
            <a:pPr marL="0" marR="0" indent="-228600" defTabSz="914400">
              <a:lnSpc>
                <a:spcPct val="90000"/>
              </a:lnSpc>
              <a:spcAft>
                <a:spcPts val="600"/>
              </a:spcAft>
              <a:buFont typeface="Arial" panose="020B0604020202020204" pitchFamily="34" charset="0"/>
              <a:buChar char="•"/>
              <a:tabLst>
                <a:tab pos="228600" algn="l"/>
                <a:tab pos="457200" algn="l"/>
              </a:tabLst>
            </a:pPr>
            <a:endParaRPr lang="en-US" sz="1100" dirty="0"/>
          </a:p>
          <a:p>
            <a:pPr marL="0" marR="0" indent="-228600" defTabSz="914400">
              <a:lnSpc>
                <a:spcPct val="90000"/>
              </a:lnSpc>
              <a:spcAft>
                <a:spcPts val="600"/>
              </a:spcAft>
              <a:buFont typeface="Arial" panose="020B0604020202020204" pitchFamily="34" charset="0"/>
              <a:buChar char="•"/>
              <a:tabLst>
                <a:tab pos="228600" algn="l"/>
                <a:tab pos="457200" algn="l"/>
              </a:tabLst>
            </a:pPr>
            <a:endParaRPr lang="en-US" sz="1100" dirty="0">
              <a:effectLst/>
            </a:endParaRPr>
          </a:p>
        </p:txBody>
      </p:sp>
    </p:spTree>
    <p:extLst>
      <p:ext uri="{BB962C8B-B14F-4D97-AF65-F5344CB8AC3E}">
        <p14:creationId xmlns:p14="http://schemas.microsoft.com/office/powerpoint/2010/main" val="14745802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ight Triangle 10">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E22FEFA6-F041-2DA3-0DF3-8D83D7629130}"/>
              </a:ext>
            </a:extLst>
          </p:cNvPr>
          <p:cNvSpPr txBox="1"/>
          <p:nvPr/>
        </p:nvSpPr>
        <p:spPr>
          <a:xfrm>
            <a:off x="852256" y="1491449"/>
            <a:ext cx="10694571" cy="5044818"/>
          </a:xfrm>
          <a:prstGeom prst="rect">
            <a:avLst/>
          </a:prstGeom>
        </p:spPr>
        <p:txBody>
          <a:bodyPr vert="horz" lIns="91440" tIns="45720" rIns="91440" bIns="45720" rtlCol="0" anchor="t">
            <a:normAutofit/>
          </a:bodyPr>
          <a:lstStyle/>
          <a:p>
            <a:pPr indent="-228600" defTabSz="914400">
              <a:lnSpc>
                <a:spcPct val="90000"/>
              </a:lnSpc>
              <a:spcAft>
                <a:spcPts val="600"/>
              </a:spcAft>
              <a:buFont typeface="Arial" panose="020B0604020202020204" pitchFamily="34" charset="0"/>
              <a:buChar char="•"/>
            </a:pPr>
            <a:endParaRPr lang="en-US" sz="2000" dirty="0"/>
          </a:p>
          <a:p>
            <a:pPr defTabSz="914400">
              <a:lnSpc>
                <a:spcPct val="90000"/>
              </a:lnSpc>
              <a:spcAft>
                <a:spcPts val="600"/>
              </a:spcAft>
            </a:pPr>
            <a:endParaRPr lang="en-US" sz="3200" dirty="0">
              <a:latin typeface="Arial" panose="020B0604020202020204" pitchFamily="34" charset="0"/>
              <a:cs typeface="Arial" panose="020B0604020202020204" pitchFamily="34" charset="0"/>
            </a:endParaRPr>
          </a:p>
          <a:p>
            <a:pPr defTabSz="914400">
              <a:lnSpc>
                <a:spcPct val="90000"/>
              </a:lnSpc>
              <a:spcAft>
                <a:spcPts val="600"/>
              </a:spcAft>
            </a:pPr>
            <a:endParaRPr lang="en-US" sz="3200" dirty="0">
              <a:latin typeface="Arial" panose="020B0604020202020204" pitchFamily="34" charset="0"/>
              <a:cs typeface="Arial" panose="020B0604020202020204" pitchFamily="34" charset="0"/>
            </a:endParaRPr>
          </a:p>
          <a:p>
            <a:pPr defTabSz="914400">
              <a:lnSpc>
                <a:spcPct val="90000"/>
              </a:lnSpc>
              <a:spcAft>
                <a:spcPts val="600"/>
              </a:spcAft>
            </a:pPr>
            <a:r>
              <a:rPr lang="en-US" sz="3200" dirty="0">
                <a:latin typeface="Arial" panose="020B0604020202020204" pitchFamily="34" charset="0"/>
                <a:cs typeface="Arial" panose="020B0604020202020204" pitchFamily="34" charset="0"/>
              </a:rPr>
              <a:t>Thank you for participating in today’s FWA training! </a:t>
            </a:r>
          </a:p>
          <a:p>
            <a:pPr defTabSz="914400">
              <a:lnSpc>
                <a:spcPct val="90000"/>
              </a:lnSpc>
              <a:spcAft>
                <a:spcPts val="600"/>
              </a:spcAft>
            </a:pPr>
            <a:endParaRPr lang="en-US" sz="3200" dirty="0">
              <a:latin typeface="Arial" panose="020B0604020202020204" pitchFamily="34" charset="0"/>
              <a:cs typeface="Arial" panose="020B0604020202020204" pitchFamily="34" charset="0"/>
            </a:endParaRPr>
          </a:p>
          <a:p>
            <a:pPr defTabSz="914400">
              <a:lnSpc>
                <a:spcPct val="90000"/>
              </a:lnSpc>
              <a:spcAft>
                <a:spcPts val="600"/>
              </a:spcAft>
            </a:pPr>
            <a:r>
              <a:rPr lang="en-US" sz="3200" dirty="0">
                <a:latin typeface="Arial" panose="020B0604020202020204" pitchFamily="34" charset="0"/>
                <a:cs typeface="Arial" panose="020B0604020202020204" pitchFamily="34" charset="0"/>
              </a:rPr>
              <a:t>Your commitment to understanding these requirements helps protect program integrity, safeguard public resources, and ensure quality services for the </a:t>
            </a:r>
          </a:p>
          <a:p>
            <a:pPr defTabSz="914400">
              <a:lnSpc>
                <a:spcPct val="90000"/>
              </a:lnSpc>
              <a:spcAft>
                <a:spcPts val="600"/>
              </a:spcAft>
            </a:pPr>
            <a:r>
              <a:rPr lang="en-US" sz="3200" dirty="0">
                <a:latin typeface="Arial" panose="020B0604020202020204" pitchFamily="34" charset="0"/>
                <a:cs typeface="Arial" panose="020B0604020202020204" pitchFamily="34" charset="0"/>
              </a:rPr>
              <a:t>individuals we serve.</a:t>
            </a:r>
          </a:p>
        </p:txBody>
      </p:sp>
      <p:pic>
        <p:nvPicPr>
          <p:cNvPr id="3" name="Picture 2" descr="A sign with the word Thank You">
            <a:extLst>
              <a:ext uri="{FF2B5EF4-FFF2-40B4-BE49-F238E27FC236}">
                <a16:creationId xmlns:a16="http://schemas.microsoft.com/office/drawing/2014/main" id="{849FC927-A309-03E3-8468-6D0827EC874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272684" y="754603"/>
            <a:ext cx="6729273" cy="1775534"/>
          </a:xfrm>
          <a:prstGeom prst="rect">
            <a:avLst/>
          </a:prstGeom>
        </p:spPr>
      </p:pic>
    </p:spTree>
    <p:extLst>
      <p:ext uri="{BB962C8B-B14F-4D97-AF65-F5344CB8AC3E}">
        <p14:creationId xmlns:p14="http://schemas.microsoft.com/office/powerpoint/2010/main" val="37056980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9E85013-5A9F-821E-1DC2-DEF5CC16F258}"/>
            </a:ext>
          </a:extLst>
        </p:cNvPr>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D07C4DB-F8B3-EA6B-5BC4-FFE92BD631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ight Triangle 22">
            <a:extLst>
              <a:ext uri="{FF2B5EF4-FFF2-40B4-BE49-F238E27FC236}">
                <a16:creationId xmlns:a16="http://schemas.microsoft.com/office/drawing/2014/main" id="{09C63421-8347-FB99-ADEE-7FD4F6D2E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5" name="Rectangle 24">
            <a:extLst>
              <a:ext uri="{FF2B5EF4-FFF2-40B4-BE49-F238E27FC236}">
                <a16:creationId xmlns:a16="http://schemas.microsoft.com/office/drawing/2014/main" id="{AA61A61A-A180-3253-28A6-45A7982037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TextBox 6">
            <a:extLst>
              <a:ext uri="{FF2B5EF4-FFF2-40B4-BE49-F238E27FC236}">
                <a16:creationId xmlns:a16="http://schemas.microsoft.com/office/drawing/2014/main" id="{C311D94D-5C77-A8A9-71B6-C4ABFD862CD3}"/>
              </a:ext>
              <a:ext uri="{C183D7F6-B498-43B3-948B-1728B52AA6E4}">
                <adec:decorative xmlns:adec="http://schemas.microsoft.com/office/drawing/2017/decorative" val="1"/>
              </a:ext>
            </a:extLst>
          </p:cNvPr>
          <p:cNvSpPr txBox="1"/>
          <p:nvPr/>
        </p:nvSpPr>
        <p:spPr>
          <a:xfrm>
            <a:off x="727969" y="1136747"/>
            <a:ext cx="10520039" cy="4057095"/>
          </a:xfrm>
          <a:prstGeom prst="rect">
            <a:avLst/>
          </a:prstGeom>
        </p:spPr>
        <p:txBody>
          <a:bodyPr vert="horz" lIns="91440" tIns="45720" rIns="91440" bIns="45720" rtlCol="0" anchor="t">
            <a:normAutofit/>
          </a:bodyPr>
          <a:lstStyle/>
          <a:p>
            <a:pPr marL="0" marR="0" lvl="1" indent="0" algn="l" defTabSz="914400" rtl="0" eaLnBrk="1" fontAlgn="auto" latinLnBrk="0" hangingPunct="1">
              <a:lnSpc>
                <a:spcPct val="90000"/>
              </a:lnSpc>
              <a:spcBef>
                <a:spcPts val="0"/>
              </a:spcBef>
              <a:spcAft>
                <a:spcPts val="60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1" indent="0" algn="l" defTabSz="914400" rtl="0" eaLnBrk="1" fontAlgn="auto" latinLnBrk="0" hangingPunct="1">
              <a:lnSpc>
                <a:spcPct val="90000"/>
              </a:lnSpc>
              <a:spcBef>
                <a:spcPts val="0"/>
              </a:spcBef>
              <a:spcAft>
                <a:spcPts val="600"/>
              </a:spcAft>
              <a:buClrTx/>
              <a:buSzTx/>
              <a:buFontTx/>
              <a:buNone/>
              <a:tabLst/>
              <a:defRPr/>
            </a:pPr>
            <a:endParaRPr kumimoji="0" lang="en-US" sz="8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82563"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6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TextBox 4">
            <a:extLst>
              <a:ext uri="{FF2B5EF4-FFF2-40B4-BE49-F238E27FC236}">
                <a16:creationId xmlns:a16="http://schemas.microsoft.com/office/drawing/2014/main" id="{41782C25-D54D-76CE-A304-3DABFED605B0}"/>
              </a:ext>
            </a:extLst>
          </p:cNvPr>
          <p:cNvSpPr txBox="1"/>
          <p:nvPr/>
        </p:nvSpPr>
        <p:spPr>
          <a:xfrm>
            <a:off x="834006" y="2008819"/>
            <a:ext cx="10606781" cy="3826689"/>
          </a:xfrm>
          <a:prstGeom prst="rect">
            <a:avLst/>
          </a:prstGeom>
          <a:noFill/>
        </p:spPr>
        <p:txBody>
          <a:bodyPr wrap="square">
            <a:spAutoFit/>
          </a:bodyPr>
          <a:lstStyle/>
          <a:p>
            <a:pPr marL="342900" marR="0" indent="-342900">
              <a:spcAft>
                <a:spcPts val="800"/>
              </a:spcAft>
              <a:buFont typeface="Arial" panose="020B0604020202020204" pitchFamily="34" charset="0"/>
              <a:buChar char="•"/>
            </a:pPr>
            <a:r>
              <a:rPr lang="en-US" sz="2400" kern="100" dirty="0">
                <a:effectLst/>
                <a:latin typeface="Arial" panose="020B0604020202020204" pitchFamily="34" charset="0"/>
                <a:ea typeface="Aptos" panose="020B0004020202020204" pitchFamily="34" charset="0"/>
                <a:cs typeface="Times New Roman" panose="02020603050405020304" pitchFamily="18" charset="0"/>
              </a:rPr>
              <a:t>Please ensure you retain your Certificate of Completion as official evidence that you have successfully finished the FWA training </a:t>
            </a:r>
          </a:p>
          <a:p>
            <a:pPr marL="342900" marR="0" indent="-342900">
              <a:spcAft>
                <a:spcPts val="800"/>
              </a:spcAft>
              <a:buFont typeface="Arial" panose="020B0604020202020204" pitchFamily="34" charset="0"/>
              <a:buChar char="•"/>
            </a:pPr>
            <a:endParaRPr lang="en-US" sz="2400" kern="100" dirty="0">
              <a:latin typeface="Arial" panose="020B0604020202020204" pitchFamily="34" charset="0"/>
              <a:ea typeface="Aptos" panose="020B0004020202020204" pitchFamily="34" charset="0"/>
              <a:cs typeface="Times New Roman" panose="02020603050405020304" pitchFamily="18" charset="0"/>
            </a:endParaRPr>
          </a:p>
          <a:p>
            <a:pPr marL="342900" marR="0" indent="-342900">
              <a:spcAft>
                <a:spcPts val="800"/>
              </a:spcAft>
              <a:buFont typeface="Arial" panose="020B0604020202020204" pitchFamily="34" charset="0"/>
              <a:buChar char="•"/>
            </a:pPr>
            <a:r>
              <a:rPr lang="en-US" sz="2400" kern="100" dirty="0">
                <a:effectLst/>
                <a:latin typeface="Arial" panose="020B0604020202020204" pitchFamily="34" charset="0"/>
                <a:ea typeface="Aptos" panose="020B0004020202020204" pitchFamily="34" charset="0"/>
                <a:cs typeface="Times New Roman" panose="02020603050405020304" pitchFamily="18" charset="0"/>
              </a:rPr>
              <a:t>Participants must keep a copy of the certificate on file for no less than three (3) years from the date of completion</a:t>
            </a:r>
          </a:p>
          <a:p>
            <a:pPr marR="0">
              <a:spcAft>
                <a:spcPts val="800"/>
              </a:spcAft>
            </a:pPr>
            <a:endParaRPr lang="en-US" sz="2400" kern="100" dirty="0">
              <a:effectLst/>
              <a:latin typeface="Arial" panose="020B0604020202020204" pitchFamily="34" charset="0"/>
              <a:ea typeface="Aptos" panose="020B0004020202020204" pitchFamily="34" charset="0"/>
              <a:cs typeface="Times New Roman" panose="02020603050405020304" pitchFamily="18" charset="0"/>
            </a:endParaRPr>
          </a:p>
          <a:p>
            <a:pPr marL="342900" marR="0" indent="-342900">
              <a:spcAft>
                <a:spcPts val="800"/>
              </a:spcAft>
              <a:buFont typeface="Arial" panose="020B0604020202020204" pitchFamily="34" charset="0"/>
              <a:buChar char="•"/>
            </a:pPr>
            <a:r>
              <a:rPr lang="en-US" sz="2400" kern="100" dirty="0">
                <a:effectLst/>
                <a:latin typeface="Arial" panose="020B0604020202020204" pitchFamily="34" charset="0"/>
                <a:ea typeface="Aptos" panose="020B0004020202020204" pitchFamily="34" charset="0"/>
                <a:cs typeface="Times New Roman" panose="02020603050405020304" pitchFamily="18" charset="0"/>
              </a:rPr>
              <a:t>Certifications must be made available upon DOR request</a:t>
            </a:r>
            <a:r>
              <a:rPr lang="en-US" sz="2400" kern="100" dirty="0">
                <a:latin typeface="Arial" panose="020B0604020202020204" pitchFamily="34" charset="0"/>
                <a:ea typeface="Aptos" panose="020B0004020202020204" pitchFamily="34" charset="0"/>
                <a:cs typeface="Times New Roman" panose="02020603050405020304" pitchFamily="18" charset="0"/>
              </a:rPr>
              <a:t> </a:t>
            </a:r>
            <a:r>
              <a:rPr lang="en-US" sz="2400" kern="100" dirty="0">
                <a:effectLst/>
                <a:latin typeface="Arial" panose="020B0604020202020204" pitchFamily="34" charset="0"/>
                <a:ea typeface="Aptos" panose="020B0004020202020204" pitchFamily="34" charset="0"/>
                <a:cs typeface="Times New Roman" panose="02020603050405020304" pitchFamily="18" charset="0"/>
              </a:rPr>
              <a:t>during audits, monitoring activities, or site reviews and serves as verification of compliance with DOR training requirements </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F3848167-6FB5-A305-E49F-75426B475ED6}"/>
              </a:ext>
            </a:extLst>
          </p:cNvPr>
          <p:cNvSpPr txBox="1"/>
          <p:nvPr/>
        </p:nvSpPr>
        <p:spPr>
          <a:xfrm>
            <a:off x="877378" y="1136747"/>
            <a:ext cx="10520039" cy="523220"/>
          </a:xfrm>
          <a:prstGeom prst="rect">
            <a:avLst/>
          </a:prstGeom>
          <a:noFill/>
        </p:spPr>
        <p:txBody>
          <a:bodyPr wrap="square">
            <a:spAutoFit/>
          </a:bodyPr>
          <a:lstStyle/>
          <a:p>
            <a:r>
              <a:rPr lang="en-US" sz="2800" b="1" dirty="0">
                <a:latin typeface="Arial" panose="020B0604020202020204" pitchFamily="34" charset="0"/>
                <a:cs typeface="Arial" panose="020B0604020202020204" pitchFamily="34" charset="0"/>
              </a:rPr>
              <a:t>Requirements for Maintaining Your Certificate of Completion</a:t>
            </a:r>
          </a:p>
        </p:txBody>
      </p:sp>
    </p:spTree>
    <p:extLst>
      <p:ext uri="{BB962C8B-B14F-4D97-AF65-F5344CB8AC3E}">
        <p14:creationId xmlns:p14="http://schemas.microsoft.com/office/powerpoint/2010/main" val="5413310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3D5A6C-85E2-0A41-BA43-21855894E5B0}"/>
              </a:ext>
            </a:extLst>
          </p:cNvPr>
          <p:cNvSpPr txBox="1"/>
          <p:nvPr/>
        </p:nvSpPr>
        <p:spPr>
          <a:xfrm>
            <a:off x="641774" y="295275"/>
            <a:ext cx="10905053" cy="1152526"/>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3000" b="1" dirty="0">
                <a:effectLst/>
                <a:latin typeface="Arial" panose="020B0604020202020204" pitchFamily="34" charset="0"/>
                <a:ea typeface="Times New Roman" panose="02020603050405020304" pitchFamily="18" charset="0"/>
              </a:rPr>
              <a:t>	</a:t>
            </a:r>
            <a:r>
              <a:rPr lang="en-US" sz="3200" b="1" dirty="0">
                <a:effectLst/>
                <a:latin typeface="Arial" panose="020B0604020202020204" pitchFamily="34" charset="0"/>
                <a:ea typeface="Times New Roman" panose="02020603050405020304" pitchFamily="18" charset="0"/>
              </a:rPr>
              <a:t>Fraud, Waste and Abuse Certificate of Completion </a:t>
            </a:r>
            <a:r>
              <a:rPr lang="en-US" sz="3200" b="1" kern="1200" dirty="0">
                <a:solidFill>
                  <a:schemeClr val="tx1"/>
                </a:solidFill>
                <a:latin typeface="Arial" panose="020B0604020202020204" pitchFamily="34" charset="0"/>
                <a:ea typeface="+mj-ea"/>
                <a:cs typeface="Arial" panose="020B0604020202020204" pitchFamily="34" charset="0"/>
              </a:rPr>
              <a:t> </a:t>
            </a:r>
          </a:p>
        </p:txBody>
      </p:sp>
      <p:sp>
        <p:nvSpPr>
          <p:cNvPr id="7" name="TextBox 6">
            <a:extLst>
              <a:ext uri="{FF2B5EF4-FFF2-40B4-BE49-F238E27FC236}">
                <a16:creationId xmlns:a16="http://schemas.microsoft.com/office/drawing/2014/main" id="{1E28BC18-1F87-33E8-BAA5-45DAF6961576}"/>
              </a:ext>
              <a:ext uri="{C183D7F6-B498-43B3-948B-1728B52AA6E4}">
                <adec:decorative xmlns:adec="http://schemas.microsoft.com/office/drawing/2017/decorative" val="1"/>
              </a:ext>
            </a:extLst>
          </p:cNvPr>
          <p:cNvSpPr txBox="1"/>
          <p:nvPr/>
        </p:nvSpPr>
        <p:spPr>
          <a:xfrm>
            <a:off x="727969" y="1136747"/>
            <a:ext cx="10520039" cy="4057095"/>
          </a:xfrm>
          <a:prstGeom prst="rect">
            <a:avLst/>
          </a:prstGeom>
        </p:spPr>
        <p:txBody>
          <a:bodyPr vert="horz" lIns="91440" tIns="45720" rIns="91440" bIns="45720" rtlCol="0" anchor="t">
            <a:normAutofit/>
          </a:bodyPr>
          <a:lstStyle/>
          <a:p>
            <a:pPr marL="0" lvl="1" defTabSz="914400">
              <a:lnSpc>
                <a:spcPct val="90000"/>
              </a:lnSpc>
              <a:spcAft>
                <a:spcPts val="600"/>
              </a:spcAft>
            </a:pPr>
            <a:endParaRPr lang="en-US" sz="4000" b="1" dirty="0">
              <a:latin typeface="Arial" panose="020B0604020202020204" pitchFamily="34" charset="0"/>
              <a:cs typeface="Arial" panose="020B0604020202020204" pitchFamily="34" charset="0"/>
            </a:endParaRPr>
          </a:p>
          <a:p>
            <a:pPr marL="0" lvl="1" defTabSz="914400">
              <a:lnSpc>
                <a:spcPct val="90000"/>
              </a:lnSpc>
              <a:spcAft>
                <a:spcPts val="600"/>
              </a:spcAft>
            </a:pPr>
            <a:endParaRPr lang="en-US" sz="8000" b="1" dirty="0">
              <a:latin typeface="Arial" panose="020B0604020202020204" pitchFamily="34" charset="0"/>
              <a:cs typeface="Arial" panose="020B0604020202020204" pitchFamily="34" charset="0"/>
            </a:endParaRPr>
          </a:p>
          <a:p>
            <a:pPr marL="182563" lvl="1" indent="-228600" defTabSz="914400">
              <a:lnSpc>
                <a:spcPct val="90000"/>
              </a:lnSpc>
              <a:spcAft>
                <a:spcPts val="600"/>
              </a:spcAft>
              <a:buFont typeface="Arial" panose="020B0604020202020204" pitchFamily="34" charset="0"/>
              <a:buChar char="•"/>
            </a:pPr>
            <a:endParaRPr lang="en-US" sz="600" dirty="0"/>
          </a:p>
        </p:txBody>
      </p:sp>
      <p:sp>
        <p:nvSpPr>
          <p:cNvPr id="4" name="TextBox 3">
            <a:extLst>
              <a:ext uri="{FF2B5EF4-FFF2-40B4-BE49-F238E27FC236}">
                <a16:creationId xmlns:a16="http://schemas.microsoft.com/office/drawing/2014/main" id="{F35F5E93-A254-5D7A-2D89-E099FB8BD055}"/>
              </a:ext>
            </a:extLst>
          </p:cNvPr>
          <p:cNvSpPr txBox="1"/>
          <p:nvPr/>
        </p:nvSpPr>
        <p:spPr>
          <a:xfrm>
            <a:off x="727969" y="1720840"/>
            <a:ext cx="10014012" cy="4770537"/>
          </a:xfrm>
          <a:prstGeom prst="rect">
            <a:avLst/>
          </a:prstGeom>
          <a:noFill/>
        </p:spPr>
        <p:txBody>
          <a:bodyPr wrap="square">
            <a:spAutoFit/>
          </a:bodyPr>
          <a:lstStyle/>
          <a:p>
            <a:r>
              <a:rPr lang="en-US" sz="2200" b="1" dirty="0">
                <a:latin typeface="Arial" panose="020B0604020202020204" pitchFamily="34" charset="0"/>
                <a:cs typeface="Arial" panose="020B0604020202020204" pitchFamily="34" charset="0"/>
              </a:rPr>
              <a:t>This certificate is hereby granted to:</a:t>
            </a:r>
          </a:p>
          <a:p>
            <a:endParaRPr lang="en-US" sz="2200" b="1" dirty="0">
              <a:latin typeface="Arial" panose="020B0604020202020204" pitchFamily="34" charset="0"/>
              <a:cs typeface="Arial" panose="020B0604020202020204" pitchFamily="34" charset="0"/>
            </a:endParaRPr>
          </a:p>
          <a:p>
            <a:r>
              <a:rPr lang="en-US" sz="2200" b="1" dirty="0">
                <a:latin typeface="Arial" panose="020B0604020202020204" pitchFamily="34" charset="0"/>
                <a:cs typeface="Arial" panose="020B0604020202020204" pitchFamily="34" charset="0"/>
              </a:rPr>
              <a:t>Employee Name:</a:t>
            </a:r>
          </a:p>
          <a:p>
            <a:endParaRPr lang="en-US" sz="2200" b="1" dirty="0">
              <a:latin typeface="Arial" panose="020B0604020202020204" pitchFamily="34" charset="0"/>
              <a:cs typeface="Arial" panose="020B0604020202020204" pitchFamily="34" charset="0"/>
            </a:endParaRPr>
          </a:p>
          <a:p>
            <a:r>
              <a:rPr lang="en-US" sz="2200" b="1" dirty="0">
                <a:latin typeface="Arial" panose="020B0604020202020204" pitchFamily="34" charset="0"/>
                <a:cs typeface="Arial" panose="020B0604020202020204" pitchFamily="34" charset="0"/>
              </a:rPr>
              <a:t>Employee Job Title:</a:t>
            </a:r>
          </a:p>
          <a:p>
            <a:endParaRPr lang="en-US" sz="2200" b="1" dirty="0">
              <a:latin typeface="Arial" panose="020B0604020202020204" pitchFamily="34" charset="0"/>
              <a:cs typeface="Arial" panose="020B0604020202020204" pitchFamily="34" charset="0"/>
            </a:endParaRPr>
          </a:p>
          <a:p>
            <a:r>
              <a:rPr lang="en-US" sz="2200" b="1" dirty="0">
                <a:latin typeface="Arial" panose="020B0604020202020204" pitchFamily="34" charset="0"/>
                <a:cs typeface="Arial" panose="020B0604020202020204" pitchFamily="34" charset="0"/>
              </a:rPr>
              <a:t>Date of Completion:</a:t>
            </a:r>
          </a:p>
          <a:p>
            <a:endParaRPr lang="en-US" sz="2200" b="1" dirty="0">
              <a:latin typeface="Arial" panose="020B0604020202020204" pitchFamily="34" charset="0"/>
              <a:cs typeface="Arial" panose="020B0604020202020204" pitchFamily="34" charset="0"/>
            </a:endParaRPr>
          </a:p>
          <a:p>
            <a:endParaRPr lang="en-US" sz="2200" b="1" dirty="0">
              <a:latin typeface="Arial" panose="020B0604020202020204" pitchFamily="34" charset="0"/>
              <a:cs typeface="Arial" panose="020B0604020202020204" pitchFamily="34" charset="0"/>
            </a:endParaRPr>
          </a:p>
          <a:p>
            <a:r>
              <a:rPr lang="en-US" sz="2200" b="1" dirty="0">
                <a:latin typeface="Arial" panose="020B0604020202020204" pitchFamily="34" charset="0"/>
                <a:cs typeface="Arial" panose="020B0604020202020204" pitchFamily="34" charset="0"/>
              </a:rPr>
              <a:t>This certifies that the above individual has successfully completed the training and demonstrates an understanding of Fraud, Waste and Abuse risks, as well as prevention strategies and detection techniques.</a:t>
            </a:r>
          </a:p>
          <a:p>
            <a:endParaRPr lang="en-US" sz="2000" b="1" dirty="0">
              <a:latin typeface="Arial" panose="020B0604020202020204" pitchFamily="34" charset="0"/>
              <a:cs typeface="Arial" panose="020B0604020202020204" pitchFamily="34" charset="0"/>
            </a:endParaRPr>
          </a:p>
          <a:p>
            <a:endParaRPr lang="en-US"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17895904"/>
      </p:ext>
    </p:extLst>
  </p:cSld>
  <p:clrMapOvr>
    <a:masterClrMapping/>
  </p:clrMapOvr>
</p:sld>
</file>

<file path=ppt/theme/theme1.xml><?xml version="1.0" encoding="utf-8"?>
<a:theme xmlns:a="http://schemas.openxmlformats.org/drawingml/2006/main" name="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daa842e6-9257-4536-8577-77b8f34f9507}" enabled="1" method="Standard" siteId="{19ed7054-9d97-43c7-92b1-6781b6b95b68}" removed="0"/>
</clbl:labelList>
</file>

<file path=docProps/app.xml><?xml version="1.0" encoding="utf-8"?>
<Properties xmlns="http://schemas.openxmlformats.org/officeDocument/2006/extended-properties" xmlns:vt="http://schemas.openxmlformats.org/officeDocument/2006/docPropsVTypes">
  <Template>Gallery</Template>
  <TotalTime>11073</TotalTime>
  <Words>2757</Words>
  <Application>Microsoft Office PowerPoint</Application>
  <PresentationFormat>Widescreen</PresentationFormat>
  <Paragraphs>471</Paragraphs>
  <Slides>42</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Aptos</vt:lpstr>
      <vt:lpstr>Aptos Display</vt:lpstr>
      <vt:lpstr>Arial</vt:lpstr>
      <vt:lpstr>Symbol</vt:lpstr>
      <vt:lpstr>Wingdings</vt:lpstr>
      <vt:lpstr>Office Theme</vt:lpstr>
      <vt:lpstr> Fraud, Waste and Abuse Training for Department of Rehabilitation (DOR) Service Providers </vt:lpstr>
      <vt:lpstr>Fraud, Waste, and Abuse (FWA)Training Who Must Participate? </vt:lpstr>
      <vt:lpstr>PowerPoint Presentation</vt:lpstr>
      <vt:lpstr>PowerPoint Presentation</vt:lpstr>
      <vt:lpstr>PowerPoint Presentation</vt:lpstr>
      <vt:lpstr>These next few slides will define fraud, discuss the types of fraud and provide you with examples… </vt:lpstr>
      <vt:lpstr>DEFINITION OF FRAUD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These next few slides will be a few knowledge checks to test what you have learned…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These next few slides will be the remaining two knowledge checks to test what you have learned…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Mendoza, Rachel@DOR</dc:creator>
  <cp:lastModifiedBy>Minor, Mark@DOR</cp:lastModifiedBy>
  <cp:revision>272</cp:revision>
  <cp:lastPrinted>2026-08-06T17:45:40Z</cp:lastPrinted>
  <dcterms:created xsi:type="dcterms:W3CDTF">2026-03-09T16:58:08Z</dcterms:created>
  <dcterms:modified xsi:type="dcterms:W3CDTF">2026-10-08T22:00:52Z</dcterms:modified>
</cp:coreProperties>
</file>