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heme/themeOverride1.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44"/>
  </p:notesMasterIdLst>
  <p:handoutMasterIdLst>
    <p:handoutMasterId r:id="rId45"/>
  </p:handoutMasterIdLst>
  <p:sldIdLst>
    <p:sldId id="407" r:id="rId6"/>
    <p:sldId id="464" r:id="rId7"/>
    <p:sldId id="465" r:id="rId8"/>
    <p:sldId id="460" r:id="rId9"/>
    <p:sldId id="425" r:id="rId10"/>
    <p:sldId id="487" r:id="rId11"/>
    <p:sldId id="484" r:id="rId12"/>
    <p:sldId id="488" r:id="rId13"/>
    <p:sldId id="483" r:id="rId14"/>
    <p:sldId id="467" r:id="rId15"/>
    <p:sldId id="480" r:id="rId16"/>
    <p:sldId id="489" r:id="rId17"/>
    <p:sldId id="478" r:id="rId18"/>
    <p:sldId id="476" r:id="rId19"/>
    <p:sldId id="490" r:id="rId20"/>
    <p:sldId id="491" r:id="rId21"/>
    <p:sldId id="492" r:id="rId22"/>
    <p:sldId id="493" r:id="rId23"/>
    <p:sldId id="479" r:id="rId24"/>
    <p:sldId id="505" r:id="rId25"/>
    <p:sldId id="494" r:id="rId26"/>
    <p:sldId id="495" r:id="rId27"/>
    <p:sldId id="481" r:id="rId28"/>
    <p:sldId id="497" r:id="rId29"/>
    <p:sldId id="466" r:id="rId30"/>
    <p:sldId id="498" r:id="rId31"/>
    <p:sldId id="500" r:id="rId32"/>
    <p:sldId id="502" r:id="rId33"/>
    <p:sldId id="482" r:id="rId34"/>
    <p:sldId id="504" r:id="rId35"/>
    <p:sldId id="469" r:id="rId36"/>
    <p:sldId id="470" r:id="rId37"/>
    <p:sldId id="471" r:id="rId38"/>
    <p:sldId id="472" r:id="rId39"/>
    <p:sldId id="473" r:id="rId40"/>
    <p:sldId id="475" r:id="rId41"/>
    <p:sldId id="474" r:id="rId42"/>
    <p:sldId id="486" r:id="rId4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sudev, Pia@DOR" initials="BP" lastIdx="7" clrIdx="0">
    <p:extLst>
      <p:ext uri="{19B8F6BF-5375-455C-9EA6-DF929625EA0E}">
        <p15:presenceInfo xmlns:p15="http://schemas.microsoft.com/office/powerpoint/2012/main" userId="S::Pia.Basudev@DOR.CA.GOV::d2429027-3724-4ce2-8d20-67d4f1c4a2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0E89"/>
    <a:srgbClr val="0F457B"/>
    <a:srgbClr val="1460AA"/>
    <a:srgbClr val="FFF3D4"/>
    <a:srgbClr val="115291"/>
    <a:srgbClr val="FFFFCC"/>
    <a:srgbClr val="FFCC66"/>
    <a:srgbClr val="0052A2"/>
    <a:srgbClr val="4F81BD"/>
    <a:srgbClr val="1E5E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054991-09C4-4559-AA1E-DA40CBD1F7C2}" v="2" dt="2023-06-08T21:41:16.1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3" autoAdjust="0"/>
    <p:restoredTop sz="86509" autoAdjust="0"/>
  </p:normalViewPr>
  <p:slideViewPr>
    <p:cSldViewPr>
      <p:cViewPr varScale="1">
        <p:scale>
          <a:sx n="60" d="100"/>
          <a:sy n="60" d="100"/>
        </p:scale>
        <p:origin x="72" y="360"/>
      </p:cViewPr>
      <p:guideLst>
        <p:guide orient="horz" pos="2160"/>
        <p:guide pos="384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varScale="1">
      <p:scale>
        <a:sx n="100" d="100"/>
        <a:sy n="100" d="100"/>
      </p:scale>
      <p:origin x="0" y="-4116"/>
    </p:cViewPr>
  </p:sorterViewPr>
  <p:notesViewPr>
    <p:cSldViewPr>
      <p:cViewPr varScale="1">
        <p:scale>
          <a:sx n="61" d="100"/>
          <a:sy n="61" d="100"/>
        </p:scale>
        <p:origin x="3139"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notesMaster" Target="notesMasters/notesMaster1.xml"/><Relationship Id="rId52"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viewProps" Target="viewProps.xml"/><Relationship Id="rId8" Type="http://schemas.openxmlformats.org/officeDocument/2006/relationships/slide" Target="slides/slide3.xml"/><Relationship Id="rId51" Type="http://schemas.microsoft.com/office/2016/11/relationships/changesInfo" Target="changesInfos/changesInfo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vi, Kritika@DOR" userId="dd49d8a5-c5e5-41d9-8484-02b41df249ae" providerId="ADAL" clId="{E5054991-09C4-4559-AA1E-DA40CBD1F7C2}"/>
    <pc:docChg chg="custSel modSld">
      <pc:chgData name="Devi, Kritika@DOR" userId="dd49d8a5-c5e5-41d9-8484-02b41df249ae" providerId="ADAL" clId="{E5054991-09C4-4559-AA1E-DA40CBD1F7C2}" dt="2023-06-08T21:41:43.624" v="5"/>
      <pc:docMkLst>
        <pc:docMk/>
      </pc:docMkLst>
      <pc:sldChg chg="delSp modSp mod">
        <pc:chgData name="Devi, Kritika@DOR" userId="dd49d8a5-c5e5-41d9-8484-02b41df249ae" providerId="ADAL" clId="{E5054991-09C4-4559-AA1E-DA40CBD1F7C2}" dt="2023-06-08T21:41:43.624" v="5"/>
        <pc:sldMkLst>
          <pc:docMk/>
          <pc:sldMk cId="4196651243" sldId="407"/>
        </pc:sldMkLst>
        <pc:spChg chg="del mod">
          <ac:chgData name="Devi, Kritika@DOR" userId="dd49d8a5-c5e5-41d9-8484-02b41df249ae" providerId="ADAL" clId="{E5054991-09C4-4559-AA1E-DA40CBD1F7C2}" dt="2023-06-08T21:41:26.517" v="3" actId="478"/>
          <ac:spMkLst>
            <pc:docMk/>
            <pc:sldMk cId="4196651243" sldId="407"/>
            <ac:spMk id="6" creationId="{00000000-0000-0000-0000-000000000000}"/>
          </ac:spMkLst>
        </pc:spChg>
        <pc:spChg chg="ord">
          <ac:chgData name="Devi, Kritika@DOR" userId="dd49d8a5-c5e5-41d9-8484-02b41df249ae" providerId="ADAL" clId="{E5054991-09C4-4559-AA1E-DA40CBD1F7C2}" dt="2023-06-08T21:41:43.624" v="5"/>
          <ac:spMkLst>
            <pc:docMk/>
            <pc:sldMk cId="4196651243" sldId="407"/>
            <ac:spMk id="10" creationId="{EB77AA92-FB1E-4142-B768-0AEDE431722D}"/>
          </ac:spMkLst>
        </pc:spChg>
        <pc:picChg chg="mod">
          <ac:chgData name="Devi, Kritika@DOR" userId="dd49d8a5-c5e5-41d9-8484-02b41df249ae" providerId="ADAL" clId="{E5054991-09C4-4559-AA1E-DA40CBD1F7C2}" dt="2023-06-08T21:41:16.164" v="1"/>
          <ac:picMkLst>
            <pc:docMk/>
            <pc:sldMk cId="4196651243" sldId="407"/>
            <ac:picMk id="8" creationId="{702C2505-F248-4EE4-A2AA-FDAC21A2C1B5}"/>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D00DFDF4-22D5-4C32-A238-D9835A9BDCAD}" type="datetimeFigureOut">
              <a:rPr lang="en-US" smtClean="0"/>
              <a:t>6/8/2023</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97C962ED-7981-4AAF-A4AC-F96DF332409A}" type="slidenum">
              <a:rPr lang="en-US" smtClean="0"/>
              <a:t>‹#›</a:t>
            </a:fld>
            <a:endParaRPr lang="en-US" dirty="0"/>
          </a:p>
        </p:txBody>
      </p:sp>
    </p:spTree>
    <p:extLst>
      <p:ext uri="{BB962C8B-B14F-4D97-AF65-F5344CB8AC3E}">
        <p14:creationId xmlns:p14="http://schemas.microsoft.com/office/powerpoint/2010/main" val="19649472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AF52574-F2CD-42E8-9A42-9977D7463EB1}" type="datetimeFigureOut">
              <a:rPr lang="en-US" smtClean="0"/>
              <a:t>6/8/2023</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79ACEF9-86CD-4AB1-B7FF-1FF1FCCBB67C}" type="slidenum">
              <a:rPr lang="en-US" smtClean="0"/>
              <a:t>‹#›</a:t>
            </a:fld>
            <a:endParaRPr lang="en-US" dirty="0"/>
          </a:p>
        </p:txBody>
      </p:sp>
    </p:spTree>
    <p:extLst>
      <p:ext uri="{BB962C8B-B14F-4D97-AF65-F5344CB8AC3E}">
        <p14:creationId xmlns:p14="http://schemas.microsoft.com/office/powerpoint/2010/main" val="1537691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1</a:t>
            </a:fld>
            <a:endParaRPr lang="en-US" dirty="0"/>
          </a:p>
        </p:txBody>
      </p:sp>
    </p:spTree>
    <p:extLst>
      <p:ext uri="{BB962C8B-B14F-4D97-AF65-F5344CB8AC3E}">
        <p14:creationId xmlns:p14="http://schemas.microsoft.com/office/powerpoint/2010/main" val="42460711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Walk through, 1. short description is the case. Super important </a:t>
            </a:r>
          </a:p>
        </p:txBody>
      </p:sp>
      <p:sp>
        <p:nvSpPr>
          <p:cNvPr id="4" name="Slide Number Placeholder 3"/>
          <p:cNvSpPr>
            <a:spLocks noGrp="1"/>
          </p:cNvSpPr>
          <p:nvPr>
            <p:ph type="sldNum" sz="quarter" idx="5"/>
          </p:nvPr>
        </p:nvSpPr>
        <p:spPr/>
        <p:txBody>
          <a:bodyPr/>
          <a:lstStyle/>
          <a:p>
            <a:fld id="{079ACEF9-86CD-4AB1-B7FF-1FF1FCCBB67C}" type="slidenum">
              <a:rPr lang="en-US" smtClean="0"/>
              <a:t>23</a:t>
            </a:fld>
            <a:endParaRPr lang="en-US" dirty="0"/>
          </a:p>
        </p:txBody>
      </p:sp>
    </p:spTree>
    <p:extLst>
      <p:ext uri="{BB962C8B-B14F-4D97-AF65-F5344CB8AC3E}">
        <p14:creationId xmlns:p14="http://schemas.microsoft.com/office/powerpoint/2010/main" val="38717573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Walk through, 1. short description is the case. Super important </a:t>
            </a:r>
          </a:p>
        </p:txBody>
      </p:sp>
      <p:sp>
        <p:nvSpPr>
          <p:cNvPr id="4" name="Slide Number Placeholder 3"/>
          <p:cNvSpPr>
            <a:spLocks noGrp="1"/>
          </p:cNvSpPr>
          <p:nvPr>
            <p:ph type="sldNum" sz="quarter" idx="5"/>
          </p:nvPr>
        </p:nvSpPr>
        <p:spPr/>
        <p:txBody>
          <a:bodyPr/>
          <a:lstStyle/>
          <a:p>
            <a:fld id="{079ACEF9-86CD-4AB1-B7FF-1FF1FCCBB67C}" type="slidenum">
              <a:rPr lang="en-US" smtClean="0"/>
              <a:t>27</a:t>
            </a:fld>
            <a:endParaRPr lang="en-US" dirty="0"/>
          </a:p>
        </p:txBody>
      </p:sp>
    </p:spTree>
    <p:extLst>
      <p:ext uri="{BB962C8B-B14F-4D97-AF65-F5344CB8AC3E}">
        <p14:creationId xmlns:p14="http://schemas.microsoft.com/office/powerpoint/2010/main" val="9643109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29</a:t>
            </a:fld>
            <a:endParaRPr lang="en-US" dirty="0"/>
          </a:p>
        </p:txBody>
      </p:sp>
    </p:spTree>
    <p:extLst>
      <p:ext uri="{BB962C8B-B14F-4D97-AF65-F5344CB8AC3E}">
        <p14:creationId xmlns:p14="http://schemas.microsoft.com/office/powerpoint/2010/main" val="98158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2</a:t>
            </a:fld>
            <a:endParaRPr lang="en-US" dirty="0"/>
          </a:p>
        </p:txBody>
      </p:sp>
    </p:spTree>
    <p:extLst>
      <p:ext uri="{BB962C8B-B14F-4D97-AF65-F5344CB8AC3E}">
        <p14:creationId xmlns:p14="http://schemas.microsoft.com/office/powerpoint/2010/main" val="3334170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3</a:t>
            </a:fld>
            <a:endParaRPr lang="en-US" dirty="0"/>
          </a:p>
        </p:txBody>
      </p:sp>
    </p:spTree>
    <p:extLst>
      <p:ext uri="{BB962C8B-B14F-4D97-AF65-F5344CB8AC3E}">
        <p14:creationId xmlns:p14="http://schemas.microsoft.com/office/powerpoint/2010/main" val="543442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4</a:t>
            </a:fld>
            <a:endParaRPr lang="en-US" dirty="0"/>
          </a:p>
        </p:txBody>
      </p:sp>
    </p:spTree>
    <p:extLst>
      <p:ext uri="{BB962C8B-B14F-4D97-AF65-F5344CB8AC3E}">
        <p14:creationId xmlns:p14="http://schemas.microsoft.com/office/powerpoint/2010/main" val="923431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5</a:t>
            </a:fld>
            <a:endParaRPr lang="en-US" dirty="0"/>
          </a:p>
        </p:txBody>
      </p:sp>
    </p:spTree>
    <p:extLst>
      <p:ext uri="{BB962C8B-B14F-4D97-AF65-F5344CB8AC3E}">
        <p14:creationId xmlns:p14="http://schemas.microsoft.com/office/powerpoint/2010/main" val="4280504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10</a:t>
            </a:fld>
            <a:endParaRPr lang="en-US" dirty="0"/>
          </a:p>
        </p:txBody>
      </p:sp>
    </p:spTree>
    <p:extLst>
      <p:ext uri="{BB962C8B-B14F-4D97-AF65-F5344CB8AC3E}">
        <p14:creationId xmlns:p14="http://schemas.microsoft.com/office/powerpoint/2010/main" val="641539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 claim $5,000 for </a:t>
            </a:r>
            <a:r>
              <a:rPr lang="en-US" dirty="0" err="1"/>
              <a:t>g&amp;s</a:t>
            </a:r>
            <a:r>
              <a:rPr lang="en-US" dirty="0"/>
              <a:t> regardless if it is a transition or diversion</a:t>
            </a:r>
          </a:p>
        </p:txBody>
      </p:sp>
      <p:sp>
        <p:nvSpPr>
          <p:cNvPr id="4" name="Slide Number Placeholder 3"/>
          <p:cNvSpPr>
            <a:spLocks noGrp="1"/>
          </p:cNvSpPr>
          <p:nvPr>
            <p:ph type="sldNum" sz="quarter" idx="5"/>
          </p:nvPr>
        </p:nvSpPr>
        <p:spPr/>
        <p:txBody>
          <a:bodyPr/>
          <a:lstStyle/>
          <a:p>
            <a:fld id="{079ACEF9-86CD-4AB1-B7FF-1FF1FCCBB67C}" type="slidenum">
              <a:rPr lang="en-US" smtClean="0"/>
              <a:t>14</a:t>
            </a:fld>
            <a:endParaRPr lang="en-US" dirty="0"/>
          </a:p>
        </p:txBody>
      </p:sp>
    </p:spTree>
    <p:extLst>
      <p:ext uri="{BB962C8B-B14F-4D97-AF65-F5344CB8AC3E}">
        <p14:creationId xmlns:p14="http://schemas.microsoft.com/office/powerpoint/2010/main" val="14819794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15</a:t>
            </a:fld>
            <a:endParaRPr lang="en-US" dirty="0"/>
          </a:p>
        </p:txBody>
      </p:sp>
    </p:spTree>
    <p:extLst>
      <p:ext uri="{BB962C8B-B14F-4D97-AF65-F5344CB8AC3E}">
        <p14:creationId xmlns:p14="http://schemas.microsoft.com/office/powerpoint/2010/main" val="37303101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back to the details in the grant provisions</a:t>
            </a:r>
          </a:p>
        </p:txBody>
      </p:sp>
      <p:sp>
        <p:nvSpPr>
          <p:cNvPr id="4" name="Slide Number Placeholder 3"/>
          <p:cNvSpPr>
            <a:spLocks noGrp="1"/>
          </p:cNvSpPr>
          <p:nvPr>
            <p:ph type="sldNum" sz="quarter" idx="5"/>
          </p:nvPr>
        </p:nvSpPr>
        <p:spPr/>
        <p:txBody>
          <a:bodyPr/>
          <a:lstStyle/>
          <a:p>
            <a:fld id="{079ACEF9-86CD-4AB1-B7FF-1FF1FCCBB67C}" type="slidenum">
              <a:rPr lang="en-US" smtClean="0"/>
              <a:t>19</a:t>
            </a:fld>
            <a:endParaRPr lang="en-US" dirty="0"/>
          </a:p>
        </p:txBody>
      </p:sp>
    </p:spTree>
    <p:extLst>
      <p:ext uri="{BB962C8B-B14F-4D97-AF65-F5344CB8AC3E}">
        <p14:creationId xmlns:p14="http://schemas.microsoft.com/office/powerpoint/2010/main" val="3668154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AC03725D-AFFF-4421-811C-D21B6104C873}" type="datetime1">
              <a:rPr lang="en-US" smtClean="0"/>
              <a:t>6/8/2023</a:t>
            </a:fld>
            <a:endParaRPr lang="en-US" dirty="0"/>
          </a:p>
        </p:txBody>
      </p:sp>
      <p:sp>
        <p:nvSpPr>
          <p:cNvPr id="5" name="Footer Placeholder 4"/>
          <p:cNvSpPr>
            <a:spLocks noGrp="1"/>
          </p:cNvSpPr>
          <p:nvPr>
            <p:ph type="ftr" sz="quarter" idx="11"/>
          </p:nvPr>
        </p:nvSpPr>
        <p:spPr>
          <a:xfrm>
            <a:off x="609600" y="6356351"/>
            <a:ext cx="7416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AFD24AD7-28AE-4B3E-B150-4D7E98454AC3}" type="slidenum">
              <a:rPr lang="en-US" smtClean="0"/>
              <a:t>‹#›</a:t>
            </a:fld>
            <a:endParaRPr lang="en-US" dirty="0"/>
          </a:p>
        </p:txBody>
      </p:sp>
    </p:spTree>
    <p:extLst>
      <p:ext uri="{BB962C8B-B14F-4D97-AF65-F5344CB8AC3E}">
        <p14:creationId xmlns:p14="http://schemas.microsoft.com/office/powerpoint/2010/main" val="1176212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02F12A81-9BBE-406B-8E22-2615A47F17C2}" type="datetime1">
              <a:rPr lang="en-US" smtClean="0"/>
              <a:t>6/8/2023</a:t>
            </a:fld>
            <a:endParaRPr lang="en-US" dirty="0"/>
          </a:p>
        </p:txBody>
      </p:sp>
      <p:sp>
        <p:nvSpPr>
          <p:cNvPr id="5" name="Footer Placeholder 4"/>
          <p:cNvSpPr>
            <a:spLocks noGrp="1"/>
          </p:cNvSpPr>
          <p:nvPr>
            <p:ph type="ftr" sz="quarter" idx="11"/>
          </p:nvPr>
        </p:nvSpPr>
        <p:spPr>
          <a:xfrm>
            <a:off x="609600" y="6356351"/>
            <a:ext cx="7416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AFD24AD7-28AE-4B3E-B150-4D7E98454AC3}" type="slidenum">
              <a:rPr lang="en-US" smtClean="0"/>
              <a:t>‹#›</a:t>
            </a:fld>
            <a:endParaRPr lang="en-US" dirty="0"/>
          </a:p>
        </p:txBody>
      </p:sp>
    </p:spTree>
    <p:extLst>
      <p:ext uri="{BB962C8B-B14F-4D97-AF65-F5344CB8AC3E}">
        <p14:creationId xmlns:p14="http://schemas.microsoft.com/office/powerpoint/2010/main" val="3704751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E0892810-03B1-4613-A3ED-9D6EC601187F}" type="datetime1">
              <a:rPr lang="en-US" smtClean="0"/>
              <a:t>6/8/2023</a:t>
            </a:fld>
            <a:endParaRPr lang="en-US" dirty="0"/>
          </a:p>
        </p:txBody>
      </p:sp>
      <p:sp>
        <p:nvSpPr>
          <p:cNvPr id="5" name="Footer Placeholder 4"/>
          <p:cNvSpPr>
            <a:spLocks noGrp="1"/>
          </p:cNvSpPr>
          <p:nvPr>
            <p:ph type="ftr" sz="quarter" idx="11"/>
          </p:nvPr>
        </p:nvSpPr>
        <p:spPr>
          <a:xfrm>
            <a:off x="609600" y="6356351"/>
            <a:ext cx="7416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AFD24AD7-28AE-4B3E-B150-4D7E98454AC3}" type="slidenum">
              <a:rPr lang="en-US" smtClean="0"/>
              <a:t>‹#›</a:t>
            </a:fld>
            <a:endParaRPr lang="en-US" dirty="0"/>
          </a:p>
        </p:txBody>
      </p:sp>
    </p:spTree>
    <p:extLst>
      <p:ext uri="{BB962C8B-B14F-4D97-AF65-F5344CB8AC3E}">
        <p14:creationId xmlns:p14="http://schemas.microsoft.com/office/powerpoint/2010/main" val="19971632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92929-A3A4-4A37-9C98-69CE429DA4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E38FBE7-2028-4873-B528-48FB3B6558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79C58F9-097C-416C-827D-5B554071ADD4}"/>
              </a:ext>
            </a:extLst>
          </p:cNvPr>
          <p:cNvSpPr>
            <a:spLocks noGrp="1"/>
          </p:cNvSpPr>
          <p:nvPr>
            <p:ph type="dt" sz="half" idx="10"/>
          </p:nvPr>
        </p:nvSpPr>
        <p:spPr/>
        <p:txBody>
          <a:bodyPr/>
          <a:lstStyle/>
          <a:p>
            <a:fld id="{1BCC2C92-49F8-4DE3-8F06-3AD07DDE025A}" type="datetimeFigureOut">
              <a:rPr lang="en-US" smtClean="0"/>
              <a:t>6/8/2023</a:t>
            </a:fld>
            <a:endParaRPr lang="en-US" dirty="0"/>
          </a:p>
        </p:txBody>
      </p:sp>
      <p:sp>
        <p:nvSpPr>
          <p:cNvPr id="5" name="Footer Placeholder 4">
            <a:extLst>
              <a:ext uri="{FF2B5EF4-FFF2-40B4-BE49-F238E27FC236}">
                <a16:creationId xmlns:a16="http://schemas.microsoft.com/office/drawing/2014/main" id="{B8973AA5-9490-4D69-AB27-71339A6AF4B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61F1A13-2BF9-43B6-987D-9579374C57F5}"/>
              </a:ext>
            </a:extLst>
          </p:cNvPr>
          <p:cNvSpPr>
            <a:spLocks noGrp="1"/>
          </p:cNvSpPr>
          <p:nvPr>
            <p:ph type="sldNum" sz="quarter" idx="12"/>
          </p:nvPr>
        </p:nvSpPr>
        <p:spPr/>
        <p:txBody>
          <a:bodyPr/>
          <a:lstStyle/>
          <a:p>
            <a:fld id="{99AB53B5-0E38-45C0-BDDC-5CC95838DC31}" type="slidenum">
              <a:rPr lang="en-US" smtClean="0"/>
              <a:t>‹#›</a:t>
            </a:fld>
            <a:endParaRPr lang="en-US" dirty="0"/>
          </a:p>
        </p:txBody>
      </p:sp>
    </p:spTree>
    <p:extLst>
      <p:ext uri="{BB962C8B-B14F-4D97-AF65-F5344CB8AC3E}">
        <p14:creationId xmlns:p14="http://schemas.microsoft.com/office/powerpoint/2010/main" val="30626526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44533-91AC-46F2-A37E-55D37DC5D0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388AAC-A16A-40D9-AF98-C3FBCEECF6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934AE2-065D-4442-8916-96B858675332}"/>
              </a:ext>
            </a:extLst>
          </p:cNvPr>
          <p:cNvSpPr>
            <a:spLocks noGrp="1"/>
          </p:cNvSpPr>
          <p:nvPr>
            <p:ph type="dt" sz="half" idx="10"/>
          </p:nvPr>
        </p:nvSpPr>
        <p:spPr/>
        <p:txBody>
          <a:bodyPr/>
          <a:lstStyle/>
          <a:p>
            <a:fld id="{1BCC2C92-49F8-4DE3-8F06-3AD07DDE025A}" type="datetimeFigureOut">
              <a:rPr lang="en-US" smtClean="0"/>
              <a:t>6/8/2023</a:t>
            </a:fld>
            <a:endParaRPr lang="en-US" dirty="0"/>
          </a:p>
        </p:txBody>
      </p:sp>
      <p:sp>
        <p:nvSpPr>
          <p:cNvPr id="5" name="Footer Placeholder 4">
            <a:extLst>
              <a:ext uri="{FF2B5EF4-FFF2-40B4-BE49-F238E27FC236}">
                <a16:creationId xmlns:a16="http://schemas.microsoft.com/office/drawing/2014/main" id="{6B8D2DA7-C751-4055-BD54-968B34993E1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289C2AB-076A-41D0-AF71-366D1899F978}"/>
              </a:ext>
            </a:extLst>
          </p:cNvPr>
          <p:cNvSpPr>
            <a:spLocks noGrp="1"/>
          </p:cNvSpPr>
          <p:nvPr>
            <p:ph type="sldNum" sz="quarter" idx="12"/>
          </p:nvPr>
        </p:nvSpPr>
        <p:spPr/>
        <p:txBody>
          <a:bodyPr/>
          <a:lstStyle/>
          <a:p>
            <a:fld id="{99AB53B5-0E38-45C0-BDDC-5CC95838DC31}" type="slidenum">
              <a:rPr lang="en-US" smtClean="0"/>
              <a:t>‹#›</a:t>
            </a:fld>
            <a:endParaRPr lang="en-US" dirty="0"/>
          </a:p>
        </p:txBody>
      </p:sp>
    </p:spTree>
    <p:extLst>
      <p:ext uri="{BB962C8B-B14F-4D97-AF65-F5344CB8AC3E}">
        <p14:creationId xmlns:p14="http://schemas.microsoft.com/office/powerpoint/2010/main" val="2832067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D8D99-1ED1-4699-8DEB-39BE57E5A3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52AAEE-1A26-4A5E-BCC4-A0A4B06189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02B733-B4BC-4182-8470-431670A44188}"/>
              </a:ext>
            </a:extLst>
          </p:cNvPr>
          <p:cNvSpPr>
            <a:spLocks noGrp="1"/>
          </p:cNvSpPr>
          <p:nvPr>
            <p:ph type="dt" sz="half" idx="10"/>
          </p:nvPr>
        </p:nvSpPr>
        <p:spPr/>
        <p:txBody>
          <a:bodyPr/>
          <a:lstStyle/>
          <a:p>
            <a:fld id="{1BCC2C92-49F8-4DE3-8F06-3AD07DDE025A}" type="datetimeFigureOut">
              <a:rPr lang="en-US" smtClean="0"/>
              <a:t>6/8/2023</a:t>
            </a:fld>
            <a:endParaRPr lang="en-US" dirty="0"/>
          </a:p>
        </p:txBody>
      </p:sp>
      <p:sp>
        <p:nvSpPr>
          <p:cNvPr id="5" name="Footer Placeholder 4">
            <a:extLst>
              <a:ext uri="{FF2B5EF4-FFF2-40B4-BE49-F238E27FC236}">
                <a16:creationId xmlns:a16="http://schemas.microsoft.com/office/drawing/2014/main" id="{9B1C1DE6-4E94-411B-BA2D-413C93BA878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B22B392-E5A1-4F4C-BB29-7E5D09EAD880}"/>
              </a:ext>
            </a:extLst>
          </p:cNvPr>
          <p:cNvSpPr>
            <a:spLocks noGrp="1"/>
          </p:cNvSpPr>
          <p:nvPr>
            <p:ph type="sldNum" sz="quarter" idx="12"/>
          </p:nvPr>
        </p:nvSpPr>
        <p:spPr/>
        <p:txBody>
          <a:bodyPr/>
          <a:lstStyle/>
          <a:p>
            <a:fld id="{99AB53B5-0E38-45C0-BDDC-5CC95838DC31}" type="slidenum">
              <a:rPr lang="en-US" smtClean="0"/>
              <a:t>‹#›</a:t>
            </a:fld>
            <a:endParaRPr lang="en-US" dirty="0"/>
          </a:p>
        </p:txBody>
      </p:sp>
    </p:spTree>
    <p:extLst>
      <p:ext uri="{BB962C8B-B14F-4D97-AF65-F5344CB8AC3E}">
        <p14:creationId xmlns:p14="http://schemas.microsoft.com/office/powerpoint/2010/main" val="23728443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86534-47A0-4933-976B-31CE393D8C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E7FA15-FA91-4D7D-A124-85BC95606B1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C8A695D-EDD4-45AB-A3B0-EB009A3D43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21B1A4A-3238-46A3-9514-202E6AD309CD}"/>
              </a:ext>
            </a:extLst>
          </p:cNvPr>
          <p:cNvSpPr>
            <a:spLocks noGrp="1"/>
          </p:cNvSpPr>
          <p:nvPr>
            <p:ph type="dt" sz="half" idx="10"/>
          </p:nvPr>
        </p:nvSpPr>
        <p:spPr/>
        <p:txBody>
          <a:bodyPr/>
          <a:lstStyle/>
          <a:p>
            <a:fld id="{1BCC2C92-49F8-4DE3-8F06-3AD07DDE025A}" type="datetimeFigureOut">
              <a:rPr lang="en-US" smtClean="0"/>
              <a:t>6/8/2023</a:t>
            </a:fld>
            <a:endParaRPr lang="en-US" dirty="0"/>
          </a:p>
        </p:txBody>
      </p:sp>
      <p:sp>
        <p:nvSpPr>
          <p:cNvPr id="6" name="Footer Placeholder 5">
            <a:extLst>
              <a:ext uri="{FF2B5EF4-FFF2-40B4-BE49-F238E27FC236}">
                <a16:creationId xmlns:a16="http://schemas.microsoft.com/office/drawing/2014/main" id="{6FB2529F-194D-43B4-9A9E-F211B7AEB07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0501454-3C66-41B9-908A-AF4BB2DE7104}"/>
              </a:ext>
            </a:extLst>
          </p:cNvPr>
          <p:cNvSpPr>
            <a:spLocks noGrp="1"/>
          </p:cNvSpPr>
          <p:nvPr>
            <p:ph type="sldNum" sz="quarter" idx="12"/>
          </p:nvPr>
        </p:nvSpPr>
        <p:spPr/>
        <p:txBody>
          <a:bodyPr/>
          <a:lstStyle/>
          <a:p>
            <a:fld id="{99AB53B5-0E38-45C0-BDDC-5CC95838DC31}" type="slidenum">
              <a:rPr lang="en-US" smtClean="0"/>
              <a:t>‹#›</a:t>
            </a:fld>
            <a:endParaRPr lang="en-US" dirty="0"/>
          </a:p>
        </p:txBody>
      </p:sp>
    </p:spTree>
    <p:extLst>
      <p:ext uri="{BB962C8B-B14F-4D97-AF65-F5344CB8AC3E}">
        <p14:creationId xmlns:p14="http://schemas.microsoft.com/office/powerpoint/2010/main" val="6401439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CC924-7A75-4AAD-9B28-DBD14C6AC4E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33764A0-B372-432F-BF3E-1B7113CB13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D6A5D6-6251-4730-8BF6-D5F6E07BB8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7B59D36-B44B-45B2-82F7-67AD7A6212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F2DD96-1250-48D5-ABA0-42036A79286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75BA864-AF26-4226-9001-B8AAACF30EF5}"/>
              </a:ext>
            </a:extLst>
          </p:cNvPr>
          <p:cNvSpPr>
            <a:spLocks noGrp="1"/>
          </p:cNvSpPr>
          <p:nvPr>
            <p:ph type="dt" sz="half" idx="10"/>
          </p:nvPr>
        </p:nvSpPr>
        <p:spPr/>
        <p:txBody>
          <a:bodyPr/>
          <a:lstStyle/>
          <a:p>
            <a:fld id="{1BCC2C92-49F8-4DE3-8F06-3AD07DDE025A}" type="datetimeFigureOut">
              <a:rPr lang="en-US" smtClean="0"/>
              <a:t>6/8/2023</a:t>
            </a:fld>
            <a:endParaRPr lang="en-US" dirty="0"/>
          </a:p>
        </p:txBody>
      </p:sp>
      <p:sp>
        <p:nvSpPr>
          <p:cNvPr id="8" name="Footer Placeholder 7">
            <a:extLst>
              <a:ext uri="{FF2B5EF4-FFF2-40B4-BE49-F238E27FC236}">
                <a16:creationId xmlns:a16="http://schemas.microsoft.com/office/drawing/2014/main" id="{927609CE-A430-4AC9-88A7-ADCDF342189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CB9CFF8-FC36-4679-B1C7-76CA943C27C9}"/>
              </a:ext>
            </a:extLst>
          </p:cNvPr>
          <p:cNvSpPr>
            <a:spLocks noGrp="1"/>
          </p:cNvSpPr>
          <p:nvPr>
            <p:ph type="sldNum" sz="quarter" idx="12"/>
          </p:nvPr>
        </p:nvSpPr>
        <p:spPr/>
        <p:txBody>
          <a:bodyPr/>
          <a:lstStyle/>
          <a:p>
            <a:fld id="{99AB53B5-0E38-45C0-BDDC-5CC95838DC31}" type="slidenum">
              <a:rPr lang="en-US" smtClean="0"/>
              <a:t>‹#›</a:t>
            </a:fld>
            <a:endParaRPr lang="en-US" dirty="0"/>
          </a:p>
        </p:txBody>
      </p:sp>
    </p:spTree>
    <p:extLst>
      <p:ext uri="{BB962C8B-B14F-4D97-AF65-F5344CB8AC3E}">
        <p14:creationId xmlns:p14="http://schemas.microsoft.com/office/powerpoint/2010/main" val="28409852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50A94-1661-4925-A81D-F1ACEF3E76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6D24421-73AC-48AE-A650-8FFB14AB2546}"/>
              </a:ext>
            </a:extLst>
          </p:cNvPr>
          <p:cNvSpPr>
            <a:spLocks noGrp="1"/>
          </p:cNvSpPr>
          <p:nvPr>
            <p:ph type="dt" sz="half" idx="10"/>
          </p:nvPr>
        </p:nvSpPr>
        <p:spPr/>
        <p:txBody>
          <a:bodyPr/>
          <a:lstStyle/>
          <a:p>
            <a:fld id="{1BCC2C92-49F8-4DE3-8F06-3AD07DDE025A}" type="datetimeFigureOut">
              <a:rPr lang="en-US" smtClean="0"/>
              <a:t>6/8/2023</a:t>
            </a:fld>
            <a:endParaRPr lang="en-US" dirty="0"/>
          </a:p>
        </p:txBody>
      </p:sp>
      <p:sp>
        <p:nvSpPr>
          <p:cNvPr id="4" name="Footer Placeholder 3">
            <a:extLst>
              <a:ext uri="{FF2B5EF4-FFF2-40B4-BE49-F238E27FC236}">
                <a16:creationId xmlns:a16="http://schemas.microsoft.com/office/drawing/2014/main" id="{4DE6F194-17D6-495F-8878-82C4E000345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96BB671-9D3D-4258-A998-65C098801EC7}"/>
              </a:ext>
            </a:extLst>
          </p:cNvPr>
          <p:cNvSpPr>
            <a:spLocks noGrp="1"/>
          </p:cNvSpPr>
          <p:nvPr>
            <p:ph type="sldNum" sz="quarter" idx="12"/>
          </p:nvPr>
        </p:nvSpPr>
        <p:spPr/>
        <p:txBody>
          <a:bodyPr/>
          <a:lstStyle/>
          <a:p>
            <a:fld id="{99AB53B5-0E38-45C0-BDDC-5CC95838DC31}" type="slidenum">
              <a:rPr lang="en-US" smtClean="0"/>
              <a:t>‹#›</a:t>
            </a:fld>
            <a:endParaRPr lang="en-US" dirty="0"/>
          </a:p>
        </p:txBody>
      </p:sp>
    </p:spTree>
    <p:extLst>
      <p:ext uri="{BB962C8B-B14F-4D97-AF65-F5344CB8AC3E}">
        <p14:creationId xmlns:p14="http://schemas.microsoft.com/office/powerpoint/2010/main" val="5428955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ABB942-CE06-4A5E-946F-0F54241D9D4F}"/>
              </a:ext>
            </a:extLst>
          </p:cNvPr>
          <p:cNvSpPr>
            <a:spLocks noGrp="1"/>
          </p:cNvSpPr>
          <p:nvPr>
            <p:ph type="dt" sz="half" idx="10"/>
          </p:nvPr>
        </p:nvSpPr>
        <p:spPr/>
        <p:txBody>
          <a:bodyPr/>
          <a:lstStyle/>
          <a:p>
            <a:fld id="{1BCC2C92-49F8-4DE3-8F06-3AD07DDE025A}" type="datetimeFigureOut">
              <a:rPr lang="en-US" smtClean="0"/>
              <a:t>6/8/2023</a:t>
            </a:fld>
            <a:endParaRPr lang="en-US" dirty="0"/>
          </a:p>
        </p:txBody>
      </p:sp>
      <p:sp>
        <p:nvSpPr>
          <p:cNvPr id="3" name="Footer Placeholder 2">
            <a:extLst>
              <a:ext uri="{FF2B5EF4-FFF2-40B4-BE49-F238E27FC236}">
                <a16:creationId xmlns:a16="http://schemas.microsoft.com/office/drawing/2014/main" id="{488690DB-CEB5-4038-B550-78CDBEE5E4E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9E4D8DB-BE4E-46D4-8E26-2A0BB8D7F974}"/>
              </a:ext>
            </a:extLst>
          </p:cNvPr>
          <p:cNvSpPr>
            <a:spLocks noGrp="1"/>
          </p:cNvSpPr>
          <p:nvPr>
            <p:ph type="sldNum" sz="quarter" idx="12"/>
          </p:nvPr>
        </p:nvSpPr>
        <p:spPr/>
        <p:txBody>
          <a:bodyPr/>
          <a:lstStyle/>
          <a:p>
            <a:fld id="{99AB53B5-0E38-45C0-BDDC-5CC95838DC31}" type="slidenum">
              <a:rPr lang="en-US" smtClean="0"/>
              <a:t>‹#›</a:t>
            </a:fld>
            <a:endParaRPr lang="en-US" dirty="0"/>
          </a:p>
        </p:txBody>
      </p:sp>
    </p:spTree>
    <p:extLst>
      <p:ext uri="{BB962C8B-B14F-4D97-AF65-F5344CB8AC3E}">
        <p14:creationId xmlns:p14="http://schemas.microsoft.com/office/powerpoint/2010/main" val="9155395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078F1-BB2F-48A6-94B0-C3C824EDF6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8708749-3CF7-4AA2-964B-3F0412D259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9BD853B-B617-4AA2-96A6-A6FF318575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BAD0BB-869B-4B05-8BA2-1294685E78A0}"/>
              </a:ext>
            </a:extLst>
          </p:cNvPr>
          <p:cNvSpPr>
            <a:spLocks noGrp="1"/>
          </p:cNvSpPr>
          <p:nvPr>
            <p:ph type="dt" sz="half" idx="10"/>
          </p:nvPr>
        </p:nvSpPr>
        <p:spPr/>
        <p:txBody>
          <a:bodyPr/>
          <a:lstStyle/>
          <a:p>
            <a:fld id="{1BCC2C92-49F8-4DE3-8F06-3AD07DDE025A}" type="datetimeFigureOut">
              <a:rPr lang="en-US" smtClean="0"/>
              <a:t>6/8/2023</a:t>
            </a:fld>
            <a:endParaRPr lang="en-US" dirty="0"/>
          </a:p>
        </p:txBody>
      </p:sp>
      <p:sp>
        <p:nvSpPr>
          <p:cNvPr id="6" name="Footer Placeholder 5">
            <a:extLst>
              <a:ext uri="{FF2B5EF4-FFF2-40B4-BE49-F238E27FC236}">
                <a16:creationId xmlns:a16="http://schemas.microsoft.com/office/drawing/2014/main" id="{C6655202-6CA9-4713-A77E-9DAE0321D21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5E3985B-E471-4DE3-A39A-570D2CFA1ACF}"/>
              </a:ext>
            </a:extLst>
          </p:cNvPr>
          <p:cNvSpPr>
            <a:spLocks noGrp="1"/>
          </p:cNvSpPr>
          <p:nvPr>
            <p:ph type="sldNum" sz="quarter" idx="12"/>
          </p:nvPr>
        </p:nvSpPr>
        <p:spPr/>
        <p:txBody>
          <a:bodyPr/>
          <a:lstStyle/>
          <a:p>
            <a:fld id="{99AB53B5-0E38-45C0-BDDC-5CC95838DC31}" type="slidenum">
              <a:rPr lang="en-US" smtClean="0"/>
              <a:t>‹#›</a:t>
            </a:fld>
            <a:endParaRPr lang="en-US" dirty="0"/>
          </a:p>
        </p:txBody>
      </p:sp>
    </p:spTree>
    <p:extLst>
      <p:ext uri="{BB962C8B-B14F-4D97-AF65-F5344CB8AC3E}">
        <p14:creationId xmlns:p14="http://schemas.microsoft.com/office/powerpoint/2010/main" val="204325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6215DDAD-3542-49F6-82FC-CF3B08205559}" type="datetime1">
              <a:rPr lang="en-US" smtClean="0"/>
              <a:t>6/8/2023</a:t>
            </a:fld>
            <a:endParaRPr lang="en-US" dirty="0"/>
          </a:p>
        </p:txBody>
      </p:sp>
      <p:sp>
        <p:nvSpPr>
          <p:cNvPr id="5" name="Footer Placeholder 4"/>
          <p:cNvSpPr>
            <a:spLocks noGrp="1"/>
          </p:cNvSpPr>
          <p:nvPr>
            <p:ph type="ftr" sz="quarter" idx="11"/>
          </p:nvPr>
        </p:nvSpPr>
        <p:spPr>
          <a:xfrm>
            <a:off x="609600" y="6356351"/>
            <a:ext cx="7416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AFD24AD7-28AE-4B3E-B150-4D7E98454AC3}" type="slidenum">
              <a:rPr lang="en-US" smtClean="0"/>
              <a:t>‹#›</a:t>
            </a:fld>
            <a:endParaRPr lang="en-US" dirty="0"/>
          </a:p>
        </p:txBody>
      </p:sp>
    </p:spTree>
    <p:extLst>
      <p:ext uri="{BB962C8B-B14F-4D97-AF65-F5344CB8AC3E}">
        <p14:creationId xmlns:p14="http://schemas.microsoft.com/office/powerpoint/2010/main" val="25933008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B6140-0E83-403B-AB4F-2B41A85570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80597BC-0F52-43A6-8143-D85DA2E26B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C6DCEE2-CDDB-4666-96B0-381855C583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6DAA80-E692-4251-AE28-415548C15B3E}"/>
              </a:ext>
            </a:extLst>
          </p:cNvPr>
          <p:cNvSpPr>
            <a:spLocks noGrp="1"/>
          </p:cNvSpPr>
          <p:nvPr>
            <p:ph type="dt" sz="half" idx="10"/>
          </p:nvPr>
        </p:nvSpPr>
        <p:spPr/>
        <p:txBody>
          <a:bodyPr/>
          <a:lstStyle/>
          <a:p>
            <a:fld id="{1BCC2C92-49F8-4DE3-8F06-3AD07DDE025A}" type="datetimeFigureOut">
              <a:rPr lang="en-US" smtClean="0"/>
              <a:t>6/8/2023</a:t>
            </a:fld>
            <a:endParaRPr lang="en-US" dirty="0"/>
          </a:p>
        </p:txBody>
      </p:sp>
      <p:sp>
        <p:nvSpPr>
          <p:cNvPr id="6" name="Footer Placeholder 5">
            <a:extLst>
              <a:ext uri="{FF2B5EF4-FFF2-40B4-BE49-F238E27FC236}">
                <a16:creationId xmlns:a16="http://schemas.microsoft.com/office/drawing/2014/main" id="{F8520AFE-6AB0-4BE8-AEBB-C138A98A72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B9800E8-D076-4355-B4CE-66382F54B639}"/>
              </a:ext>
            </a:extLst>
          </p:cNvPr>
          <p:cNvSpPr>
            <a:spLocks noGrp="1"/>
          </p:cNvSpPr>
          <p:nvPr>
            <p:ph type="sldNum" sz="quarter" idx="12"/>
          </p:nvPr>
        </p:nvSpPr>
        <p:spPr/>
        <p:txBody>
          <a:bodyPr/>
          <a:lstStyle/>
          <a:p>
            <a:fld id="{99AB53B5-0E38-45C0-BDDC-5CC95838DC31}" type="slidenum">
              <a:rPr lang="en-US" smtClean="0"/>
              <a:t>‹#›</a:t>
            </a:fld>
            <a:endParaRPr lang="en-US" dirty="0"/>
          </a:p>
        </p:txBody>
      </p:sp>
    </p:spTree>
    <p:extLst>
      <p:ext uri="{BB962C8B-B14F-4D97-AF65-F5344CB8AC3E}">
        <p14:creationId xmlns:p14="http://schemas.microsoft.com/office/powerpoint/2010/main" val="6402160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B9B23-BF00-4688-9FE0-486844B59ED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8BBF19-B8FE-4492-AF52-B0A80C1D314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81D526-608B-423F-AA95-DAED28CE509E}"/>
              </a:ext>
            </a:extLst>
          </p:cNvPr>
          <p:cNvSpPr>
            <a:spLocks noGrp="1"/>
          </p:cNvSpPr>
          <p:nvPr>
            <p:ph type="dt" sz="half" idx="10"/>
          </p:nvPr>
        </p:nvSpPr>
        <p:spPr/>
        <p:txBody>
          <a:bodyPr/>
          <a:lstStyle/>
          <a:p>
            <a:fld id="{1BCC2C92-49F8-4DE3-8F06-3AD07DDE025A}" type="datetimeFigureOut">
              <a:rPr lang="en-US" smtClean="0"/>
              <a:t>6/8/2023</a:t>
            </a:fld>
            <a:endParaRPr lang="en-US" dirty="0"/>
          </a:p>
        </p:txBody>
      </p:sp>
      <p:sp>
        <p:nvSpPr>
          <p:cNvPr id="5" name="Footer Placeholder 4">
            <a:extLst>
              <a:ext uri="{FF2B5EF4-FFF2-40B4-BE49-F238E27FC236}">
                <a16:creationId xmlns:a16="http://schemas.microsoft.com/office/drawing/2014/main" id="{3E2CBA0B-86E7-4D87-B300-CD89E2EF562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391D384-9130-40FB-B7F3-CB0C1DCEDE60}"/>
              </a:ext>
            </a:extLst>
          </p:cNvPr>
          <p:cNvSpPr>
            <a:spLocks noGrp="1"/>
          </p:cNvSpPr>
          <p:nvPr>
            <p:ph type="sldNum" sz="quarter" idx="12"/>
          </p:nvPr>
        </p:nvSpPr>
        <p:spPr/>
        <p:txBody>
          <a:bodyPr/>
          <a:lstStyle/>
          <a:p>
            <a:fld id="{99AB53B5-0E38-45C0-BDDC-5CC95838DC31}" type="slidenum">
              <a:rPr lang="en-US" smtClean="0"/>
              <a:t>‹#›</a:t>
            </a:fld>
            <a:endParaRPr lang="en-US" dirty="0"/>
          </a:p>
        </p:txBody>
      </p:sp>
    </p:spTree>
    <p:extLst>
      <p:ext uri="{BB962C8B-B14F-4D97-AF65-F5344CB8AC3E}">
        <p14:creationId xmlns:p14="http://schemas.microsoft.com/office/powerpoint/2010/main" val="13608757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CD2FF5-562D-4285-AA21-1D3A012C4A5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085753-271A-4D2B-A221-B684B1EEBA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867AA1-03C0-4799-BB2C-E228A81E29B4}"/>
              </a:ext>
            </a:extLst>
          </p:cNvPr>
          <p:cNvSpPr>
            <a:spLocks noGrp="1"/>
          </p:cNvSpPr>
          <p:nvPr>
            <p:ph type="dt" sz="half" idx="10"/>
          </p:nvPr>
        </p:nvSpPr>
        <p:spPr/>
        <p:txBody>
          <a:bodyPr/>
          <a:lstStyle/>
          <a:p>
            <a:fld id="{1BCC2C92-49F8-4DE3-8F06-3AD07DDE025A}" type="datetimeFigureOut">
              <a:rPr lang="en-US" smtClean="0"/>
              <a:t>6/8/2023</a:t>
            </a:fld>
            <a:endParaRPr lang="en-US" dirty="0"/>
          </a:p>
        </p:txBody>
      </p:sp>
      <p:sp>
        <p:nvSpPr>
          <p:cNvPr id="5" name="Footer Placeholder 4">
            <a:extLst>
              <a:ext uri="{FF2B5EF4-FFF2-40B4-BE49-F238E27FC236}">
                <a16:creationId xmlns:a16="http://schemas.microsoft.com/office/drawing/2014/main" id="{F1F4D525-2C59-4FDC-935D-0AABBE5B959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19DCBFC-88D9-43CF-8F7E-CF6117BE89D5}"/>
              </a:ext>
            </a:extLst>
          </p:cNvPr>
          <p:cNvSpPr>
            <a:spLocks noGrp="1"/>
          </p:cNvSpPr>
          <p:nvPr>
            <p:ph type="sldNum" sz="quarter" idx="12"/>
          </p:nvPr>
        </p:nvSpPr>
        <p:spPr/>
        <p:txBody>
          <a:bodyPr/>
          <a:lstStyle/>
          <a:p>
            <a:fld id="{99AB53B5-0E38-45C0-BDDC-5CC95838DC31}" type="slidenum">
              <a:rPr lang="en-US" smtClean="0"/>
              <a:t>‹#›</a:t>
            </a:fld>
            <a:endParaRPr lang="en-US" dirty="0"/>
          </a:p>
        </p:txBody>
      </p:sp>
    </p:spTree>
    <p:extLst>
      <p:ext uri="{BB962C8B-B14F-4D97-AF65-F5344CB8AC3E}">
        <p14:creationId xmlns:p14="http://schemas.microsoft.com/office/powerpoint/2010/main" val="23940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705131DD-5226-4382-8D9E-3D0E69450E72}" type="datetime1">
              <a:rPr lang="en-US" smtClean="0"/>
              <a:t>6/8/2023</a:t>
            </a:fld>
            <a:endParaRPr lang="en-US" dirty="0"/>
          </a:p>
        </p:txBody>
      </p:sp>
      <p:sp>
        <p:nvSpPr>
          <p:cNvPr id="5" name="Footer Placeholder 4"/>
          <p:cNvSpPr>
            <a:spLocks noGrp="1"/>
          </p:cNvSpPr>
          <p:nvPr>
            <p:ph type="ftr" sz="quarter" idx="11"/>
          </p:nvPr>
        </p:nvSpPr>
        <p:spPr>
          <a:xfrm>
            <a:off x="609600" y="6356351"/>
            <a:ext cx="7416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AFD24AD7-28AE-4B3E-B150-4D7E98454AC3}" type="slidenum">
              <a:rPr lang="en-US" smtClean="0"/>
              <a:t>‹#›</a:t>
            </a:fld>
            <a:endParaRPr lang="en-US" dirty="0"/>
          </a:p>
        </p:txBody>
      </p:sp>
    </p:spTree>
    <p:extLst>
      <p:ext uri="{BB962C8B-B14F-4D97-AF65-F5344CB8AC3E}">
        <p14:creationId xmlns:p14="http://schemas.microsoft.com/office/powerpoint/2010/main" val="743418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5DE1FEA0-F1EA-41C4-80E5-921EDD0B07E8}" type="datetime1">
              <a:rPr lang="en-US" smtClean="0"/>
              <a:t>6/8/2023</a:t>
            </a:fld>
            <a:endParaRPr lang="en-US" dirty="0"/>
          </a:p>
        </p:txBody>
      </p:sp>
      <p:sp>
        <p:nvSpPr>
          <p:cNvPr id="6" name="Footer Placeholder 5"/>
          <p:cNvSpPr>
            <a:spLocks noGrp="1"/>
          </p:cNvSpPr>
          <p:nvPr>
            <p:ph type="ftr" sz="quarter" idx="11"/>
          </p:nvPr>
        </p:nvSpPr>
        <p:spPr>
          <a:xfrm>
            <a:off x="609600" y="6356351"/>
            <a:ext cx="7416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AFD24AD7-28AE-4B3E-B150-4D7E98454AC3}" type="slidenum">
              <a:rPr lang="en-US" smtClean="0"/>
              <a:t>‹#›</a:t>
            </a:fld>
            <a:endParaRPr lang="en-US" dirty="0"/>
          </a:p>
        </p:txBody>
      </p:sp>
    </p:spTree>
    <p:extLst>
      <p:ext uri="{BB962C8B-B14F-4D97-AF65-F5344CB8AC3E}">
        <p14:creationId xmlns:p14="http://schemas.microsoft.com/office/powerpoint/2010/main" val="1284167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A3BB040E-E9B1-46CB-B8EE-7E695A0AAE8E}" type="datetime1">
              <a:rPr lang="en-US" smtClean="0"/>
              <a:t>6/8/2023</a:t>
            </a:fld>
            <a:endParaRPr lang="en-US" dirty="0"/>
          </a:p>
        </p:txBody>
      </p:sp>
      <p:sp>
        <p:nvSpPr>
          <p:cNvPr id="8" name="Footer Placeholder 7"/>
          <p:cNvSpPr>
            <a:spLocks noGrp="1"/>
          </p:cNvSpPr>
          <p:nvPr>
            <p:ph type="ftr" sz="quarter" idx="11"/>
          </p:nvPr>
        </p:nvSpPr>
        <p:spPr>
          <a:xfrm>
            <a:off x="609600" y="6356351"/>
            <a:ext cx="74168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AFD24AD7-28AE-4B3E-B150-4D7E98454AC3}" type="slidenum">
              <a:rPr lang="en-US" smtClean="0"/>
              <a:t>‹#›</a:t>
            </a:fld>
            <a:endParaRPr lang="en-US" dirty="0"/>
          </a:p>
        </p:txBody>
      </p:sp>
    </p:spTree>
    <p:extLst>
      <p:ext uri="{BB962C8B-B14F-4D97-AF65-F5344CB8AC3E}">
        <p14:creationId xmlns:p14="http://schemas.microsoft.com/office/powerpoint/2010/main" val="277738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41777881-1577-4A6F-860D-F5210303EBCD}" type="datetime1">
              <a:rPr lang="en-US" smtClean="0"/>
              <a:t>6/8/2023</a:t>
            </a:fld>
            <a:endParaRPr lang="en-US" dirty="0"/>
          </a:p>
        </p:txBody>
      </p:sp>
      <p:sp>
        <p:nvSpPr>
          <p:cNvPr id="4" name="Footer Placeholder 3"/>
          <p:cNvSpPr>
            <a:spLocks noGrp="1"/>
          </p:cNvSpPr>
          <p:nvPr>
            <p:ph type="ftr" sz="quarter" idx="11"/>
          </p:nvPr>
        </p:nvSpPr>
        <p:spPr>
          <a:xfrm>
            <a:off x="609600" y="6356351"/>
            <a:ext cx="74168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AFD24AD7-28AE-4B3E-B150-4D7E98454AC3}" type="slidenum">
              <a:rPr lang="en-US" smtClean="0"/>
              <a:t>‹#›</a:t>
            </a:fld>
            <a:endParaRPr lang="en-US" dirty="0"/>
          </a:p>
        </p:txBody>
      </p:sp>
    </p:spTree>
    <p:extLst>
      <p:ext uri="{BB962C8B-B14F-4D97-AF65-F5344CB8AC3E}">
        <p14:creationId xmlns:p14="http://schemas.microsoft.com/office/powerpoint/2010/main" val="1708118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0F547685-CE1A-4AD9-BE4F-061D83DCD265}" type="datetime1">
              <a:rPr lang="en-US" smtClean="0"/>
              <a:t>6/8/2023</a:t>
            </a:fld>
            <a:endParaRPr lang="en-US" dirty="0"/>
          </a:p>
        </p:txBody>
      </p:sp>
      <p:sp>
        <p:nvSpPr>
          <p:cNvPr id="3" name="Footer Placeholder 2"/>
          <p:cNvSpPr>
            <a:spLocks noGrp="1"/>
          </p:cNvSpPr>
          <p:nvPr>
            <p:ph type="ftr" sz="quarter" idx="11"/>
          </p:nvPr>
        </p:nvSpPr>
        <p:spPr>
          <a:xfrm>
            <a:off x="609600" y="6356351"/>
            <a:ext cx="74168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AFD24AD7-28AE-4B3E-B150-4D7E98454AC3}" type="slidenum">
              <a:rPr lang="en-US" smtClean="0"/>
              <a:t>‹#›</a:t>
            </a:fld>
            <a:endParaRPr lang="en-US" dirty="0"/>
          </a:p>
        </p:txBody>
      </p:sp>
    </p:spTree>
    <p:extLst>
      <p:ext uri="{BB962C8B-B14F-4D97-AF65-F5344CB8AC3E}">
        <p14:creationId xmlns:p14="http://schemas.microsoft.com/office/powerpoint/2010/main" val="1811237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133CC511-0930-4DBA-85FE-F2ECB1448FE0}" type="datetime1">
              <a:rPr lang="en-US" smtClean="0"/>
              <a:t>6/8/2023</a:t>
            </a:fld>
            <a:endParaRPr lang="en-US" dirty="0"/>
          </a:p>
        </p:txBody>
      </p:sp>
      <p:sp>
        <p:nvSpPr>
          <p:cNvPr id="6" name="Footer Placeholder 5"/>
          <p:cNvSpPr>
            <a:spLocks noGrp="1"/>
          </p:cNvSpPr>
          <p:nvPr>
            <p:ph type="ftr" sz="quarter" idx="11"/>
          </p:nvPr>
        </p:nvSpPr>
        <p:spPr>
          <a:xfrm>
            <a:off x="609600" y="6356351"/>
            <a:ext cx="7416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AFD24AD7-28AE-4B3E-B150-4D7E98454AC3}" type="slidenum">
              <a:rPr lang="en-US" smtClean="0"/>
              <a:t>‹#›</a:t>
            </a:fld>
            <a:endParaRPr lang="en-US" dirty="0"/>
          </a:p>
        </p:txBody>
      </p:sp>
    </p:spTree>
    <p:extLst>
      <p:ext uri="{BB962C8B-B14F-4D97-AF65-F5344CB8AC3E}">
        <p14:creationId xmlns:p14="http://schemas.microsoft.com/office/powerpoint/2010/main" val="3045693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CCE7F415-A2B9-4065-9C30-F654143063AE}" type="datetime1">
              <a:rPr lang="en-US" smtClean="0"/>
              <a:t>6/8/2023</a:t>
            </a:fld>
            <a:endParaRPr lang="en-US" dirty="0"/>
          </a:p>
        </p:txBody>
      </p:sp>
      <p:sp>
        <p:nvSpPr>
          <p:cNvPr id="6" name="Footer Placeholder 5"/>
          <p:cNvSpPr>
            <a:spLocks noGrp="1"/>
          </p:cNvSpPr>
          <p:nvPr>
            <p:ph type="ftr" sz="quarter" idx="11"/>
          </p:nvPr>
        </p:nvSpPr>
        <p:spPr>
          <a:xfrm>
            <a:off x="609600" y="6356351"/>
            <a:ext cx="7416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AFD24AD7-28AE-4B3E-B150-4D7E98454AC3}" type="slidenum">
              <a:rPr lang="en-US" smtClean="0"/>
              <a:t>‹#›</a:t>
            </a:fld>
            <a:endParaRPr lang="en-US" dirty="0"/>
          </a:p>
        </p:txBody>
      </p:sp>
    </p:spTree>
    <p:extLst>
      <p:ext uri="{BB962C8B-B14F-4D97-AF65-F5344CB8AC3E}">
        <p14:creationId xmlns:p14="http://schemas.microsoft.com/office/powerpoint/2010/main" val="2882939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447800" cy="589756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362200" y="274638"/>
            <a:ext cx="9220200" cy="58975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D24AD7-28AE-4B3E-B150-4D7E98454AC3}" type="slidenum">
              <a:rPr lang="en-US" smtClean="0"/>
              <a:t>‹#›</a:t>
            </a:fld>
            <a:endParaRPr lang="en-US" dirty="0"/>
          </a:p>
        </p:txBody>
      </p:sp>
    </p:spTree>
    <p:extLst>
      <p:ext uri="{BB962C8B-B14F-4D97-AF65-F5344CB8AC3E}">
        <p14:creationId xmlns:p14="http://schemas.microsoft.com/office/powerpoint/2010/main" val="35291623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FA4384-78A1-41F1-9EC5-5A2CC7F400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B005B8B-E357-4432-9011-AF0186DE98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1850D6-50E6-494D-A40D-A696CE92EE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CC2C92-49F8-4DE3-8F06-3AD07DDE025A}" type="datetimeFigureOut">
              <a:rPr lang="en-US" smtClean="0"/>
              <a:t>6/8/2023</a:t>
            </a:fld>
            <a:endParaRPr lang="en-US" dirty="0"/>
          </a:p>
        </p:txBody>
      </p:sp>
      <p:sp>
        <p:nvSpPr>
          <p:cNvPr id="5" name="Footer Placeholder 4">
            <a:extLst>
              <a:ext uri="{FF2B5EF4-FFF2-40B4-BE49-F238E27FC236}">
                <a16:creationId xmlns:a16="http://schemas.microsoft.com/office/drawing/2014/main" id="{D8C0363D-3299-45D2-9E71-FEC87E0377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10E46A8-7075-45FA-A02A-B80C3C1A8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AB53B5-0E38-45C0-BDDC-5CC95838DC31}" type="slidenum">
              <a:rPr lang="en-US" smtClean="0"/>
              <a:t>‹#›</a:t>
            </a:fld>
            <a:endParaRPr lang="en-US" dirty="0"/>
          </a:p>
        </p:txBody>
      </p:sp>
    </p:spTree>
    <p:extLst>
      <p:ext uri="{BB962C8B-B14F-4D97-AF65-F5344CB8AC3E}">
        <p14:creationId xmlns:p14="http://schemas.microsoft.com/office/powerpoint/2010/main" val="26104028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CLF@dor.ca.gov" TargetMode="Externa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CLF@dor.ca.gov" TargetMode="Externa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mailto:Kritika.Devi@dor.ca.gov"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hyperlink" Target="https://www.auditor.ca.gov/hotline/filecomp" TargetMode="External"/><Relationship Id="rId2" Type="http://schemas.openxmlformats.org/officeDocument/2006/relationships/hyperlink" Target="mailto:CLF@dor.ca.gov" TargetMode="Externa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4.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DOR Logo">
            <a:extLst>
              <a:ext uri="{FF2B5EF4-FFF2-40B4-BE49-F238E27FC236}">
                <a16:creationId xmlns:a16="http://schemas.microsoft.com/office/drawing/2014/main" id="{702C2505-F248-4EE4-A2AA-FDAC21A2C1B5}"/>
              </a:ext>
            </a:extLst>
          </p:cNvPr>
          <p:cNvPicPr>
            <a:picLocks noGrp="1" noChangeAspect="1" noChangeArrowheads="1"/>
          </p:cNvPicPr>
          <p:nvPr>
            <p:ph idx="4294967295"/>
          </p:nvPr>
        </p:nvPicPr>
        <p:blipFill>
          <a:blip r:embed="rId3" cstate="print">
            <a:extLst>
              <a:ext uri="{28A0092B-C50C-407E-A947-70E740481C1C}">
                <a14:useLocalDpi xmlns:a14="http://schemas.microsoft.com/office/drawing/2010/main" val="0"/>
              </a:ext>
            </a:extLst>
          </a:blip>
          <a:srcRect/>
          <a:stretch>
            <a:fillRect/>
          </a:stretch>
        </p:blipFill>
        <p:spPr bwMode="auto">
          <a:xfrm>
            <a:off x="4790009" y="609600"/>
            <a:ext cx="2611981" cy="220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9">
            <a:extLst>
              <a:ext uri="{FF2B5EF4-FFF2-40B4-BE49-F238E27FC236}">
                <a16:creationId xmlns:a16="http://schemas.microsoft.com/office/drawing/2014/main" id="{EB77AA92-FB1E-4142-B768-0AEDE431722D}"/>
              </a:ext>
            </a:extLst>
          </p:cNvPr>
          <p:cNvSpPr>
            <a:spLocks noGrp="1"/>
          </p:cNvSpPr>
          <p:nvPr>
            <p:ph type="ctrTitle"/>
          </p:nvPr>
        </p:nvSpPr>
        <p:spPr>
          <a:xfrm>
            <a:off x="914400" y="3352800"/>
            <a:ext cx="10363200" cy="2765425"/>
          </a:xfrm>
          <a:gradFill flip="none" rotWithShape="1">
            <a:gsLst>
              <a:gs pos="0">
                <a:srgbClr val="0F457B">
                  <a:shade val="30000"/>
                  <a:satMod val="115000"/>
                </a:srgbClr>
              </a:gs>
              <a:gs pos="50000">
                <a:srgbClr val="0F457B">
                  <a:shade val="67500"/>
                  <a:satMod val="115000"/>
                </a:srgbClr>
              </a:gs>
              <a:gs pos="100000">
                <a:srgbClr val="0F457B">
                  <a:shade val="100000"/>
                  <a:satMod val="115000"/>
                </a:srgbClr>
              </a:gs>
            </a:gsLst>
            <a:lin ang="5400000" scaled="1"/>
            <a:tileRect/>
          </a:gradFill>
          <a:ln w="19050" cmpd="thickThin">
            <a:solidFill>
              <a:schemeClr val="tx1"/>
            </a:solidFill>
          </a:ln>
        </p:spPr>
        <p:txBody>
          <a:bodyPr>
            <a:noAutofit/>
          </a:bodyPr>
          <a:lstStyle/>
          <a:p>
            <a:r>
              <a:rPr lang="en-US" sz="3600" b="1" dirty="0">
                <a:solidFill>
                  <a:schemeClr val="bg1"/>
                </a:solidFill>
              </a:rPr>
              <a:t>COMMUNITY LIVING FUND PROGRAM</a:t>
            </a:r>
            <a:br>
              <a:rPr lang="en-US" sz="3600" b="1" dirty="0">
                <a:solidFill>
                  <a:schemeClr val="bg1"/>
                </a:solidFill>
              </a:rPr>
            </a:br>
            <a:r>
              <a:rPr lang="en-US" sz="3600" b="1" dirty="0">
                <a:solidFill>
                  <a:schemeClr val="bg1"/>
                </a:solidFill>
              </a:rPr>
              <a:t>PROVIDER TRAINING</a:t>
            </a:r>
            <a:br>
              <a:rPr lang="en-US" sz="3600" b="1" dirty="0">
                <a:solidFill>
                  <a:schemeClr val="bg1"/>
                </a:solidFill>
              </a:rPr>
            </a:br>
            <a:r>
              <a:rPr lang="en-US" sz="3600" b="1" dirty="0">
                <a:solidFill>
                  <a:schemeClr val="bg1"/>
                </a:solidFill>
              </a:rPr>
              <a:t>April 2023</a:t>
            </a:r>
          </a:p>
        </p:txBody>
      </p:sp>
    </p:spTree>
    <p:extLst>
      <p:ext uri="{BB962C8B-B14F-4D97-AF65-F5344CB8AC3E}">
        <p14:creationId xmlns:p14="http://schemas.microsoft.com/office/powerpoint/2010/main" val="4196651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60356-9E5F-A4A5-89F1-F5B2002D8D68}"/>
              </a:ext>
            </a:extLst>
          </p:cNvPr>
          <p:cNvSpPr>
            <a:spLocks noGrp="1"/>
          </p:cNvSpPr>
          <p:nvPr>
            <p:ph type="title"/>
          </p:nvPr>
        </p:nvSpPr>
        <p:spPr/>
        <p:txBody>
          <a:bodyPr/>
          <a:lstStyle/>
          <a:p>
            <a:r>
              <a:rPr lang="en-US" b="1" dirty="0"/>
              <a:t>Important Update </a:t>
            </a:r>
            <a:br>
              <a:rPr lang="en-US" b="1" dirty="0"/>
            </a:br>
            <a:r>
              <a:rPr lang="en-US" b="1" dirty="0"/>
              <a:t>Consumer K Number </a:t>
            </a:r>
            <a:r>
              <a:rPr lang="en-US" b="1" dirty="0">
                <a:latin typeface="Arial" panose="020B0604020202020204" pitchFamily="34" charset="0"/>
                <a:cs typeface="Arial" panose="020B0604020202020204" pitchFamily="34" charset="0"/>
              </a:rPr>
              <a:t>- Part I </a:t>
            </a:r>
            <a:endParaRPr lang="en-US" b="1" dirty="0"/>
          </a:p>
        </p:txBody>
      </p:sp>
      <p:sp>
        <p:nvSpPr>
          <p:cNvPr id="3" name="Content Placeholder 2">
            <a:extLst>
              <a:ext uri="{FF2B5EF4-FFF2-40B4-BE49-F238E27FC236}">
                <a16:creationId xmlns:a16="http://schemas.microsoft.com/office/drawing/2014/main" id="{E1876489-E1BB-6E9D-3F8D-5344D2663492}"/>
              </a:ext>
            </a:extLst>
          </p:cNvPr>
          <p:cNvSpPr>
            <a:spLocks noGrp="1"/>
          </p:cNvSpPr>
          <p:nvPr>
            <p:ph idx="1"/>
          </p:nvPr>
        </p:nvSpPr>
        <p:spPr/>
        <p:txBody>
          <a:bodyPr>
            <a:normAutofit/>
          </a:bodyPr>
          <a:lstStyle/>
          <a:p>
            <a:r>
              <a:rPr lang="en-US" dirty="0"/>
              <a:t>No longer “H” now “K”</a:t>
            </a:r>
          </a:p>
          <a:p>
            <a:r>
              <a:rPr lang="en-US" dirty="0"/>
              <a:t>Located in Grant Narrative and Grant Provisions</a:t>
            </a:r>
          </a:p>
          <a:p>
            <a:r>
              <a:rPr lang="en-US" dirty="0"/>
              <a:t>Consumer K Number needed for all CLF forms and needs to be included on the consumer records the provider maintains onsite</a:t>
            </a:r>
          </a:p>
          <a:p>
            <a:r>
              <a:rPr lang="en-US" dirty="0"/>
              <a:t>Comprised of the letter “K” and ten numbers: </a:t>
            </a:r>
          </a:p>
          <a:p>
            <a:pPr lvl="1"/>
            <a:r>
              <a:rPr lang="en-US" dirty="0"/>
              <a:t>First two digits will correspond to the last two digits of the grant number  </a:t>
            </a:r>
          </a:p>
          <a:p>
            <a:pPr lvl="1"/>
            <a:r>
              <a:rPr lang="en-US" dirty="0"/>
              <a:t>Next four digits are the consumer’s birth month and date (</a:t>
            </a:r>
            <a:r>
              <a:rPr lang="en-US" dirty="0" err="1"/>
              <a:t>mmdd</a:t>
            </a:r>
            <a:r>
              <a:rPr lang="en-US" dirty="0"/>
              <a:t>) </a:t>
            </a:r>
          </a:p>
          <a:p>
            <a:pPr lvl="1"/>
            <a:r>
              <a:rPr lang="en-US" dirty="0"/>
              <a:t>Last four digits are the numerical invoice submission (first submission would be 0001, then 0002, etc.). </a:t>
            </a:r>
          </a:p>
        </p:txBody>
      </p:sp>
      <p:pic>
        <p:nvPicPr>
          <p:cNvPr id="4" name="Picture 3">
            <a:extLst>
              <a:ext uri="{FF2B5EF4-FFF2-40B4-BE49-F238E27FC236}">
                <a16:creationId xmlns:a16="http://schemas.microsoft.com/office/drawing/2014/main" id="{9468A91D-9251-680F-36A2-C173F5D37D8F}"/>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34000"/>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9">
            <a:extLst>
              <a:ext uri="{FF2B5EF4-FFF2-40B4-BE49-F238E27FC236}">
                <a16:creationId xmlns:a16="http://schemas.microsoft.com/office/drawing/2014/main" id="{50288875-5A43-CEC7-4A06-1445870BC3CD}"/>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1922533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9C09D-C2F3-00ED-096A-21B13DA60FE2}"/>
              </a:ext>
            </a:extLst>
          </p:cNvPr>
          <p:cNvSpPr>
            <a:spLocks noGrp="1"/>
          </p:cNvSpPr>
          <p:nvPr>
            <p:ph type="title"/>
          </p:nvPr>
        </p:nvSpPr>
        <p:spPr/>
        <p:txBody>
          <a:bodyPr/>
          <a:lstStyle/>
          <a:p>
            <a:r>
              <a:rPr lang="en-US" b="1" dirty="0"/>
              <a:t>Important Update </a:t>
            </a:r>
            <a:br>
              <a:rPr lang="en-US" b="1" dirty="0"/>
            </a:br>
            <a:r>
              <a:rPr lang="en-US" b="1" dirty="0"/>
              <a:t>Consumer K Number </a:t>
            </a:r>
            <a:r>
              <a:rPr lang="en-US" b="1" dirty="0">
                <a:latin typeface="Arial" panose="020B0604020202020204" pitchFamily="34" charset="0"/>
                <a:cs typeface="Arial" panose="020B0604020202020204" pitchFamily="34" charset="0"/>
              </a:rPr>
              <a:t>- Part II </a:t>
            </a:r>
            <a:endParaRPr lang="en-US" dirty="0"/>
          </a:p>
        </p:txBody>
      </p:sp>
      <p:sp>
        <p:nvSpPr>
          <p:cNvPr id="3" name="Content Placeholder 2">
            <a:extLst>
              <a:ext uri="{FF2B5EF4-FFF2-40B4-BE49-F238E27FC236}">
                <a16:creationId xmlns:a16="http://schemas.microsoft.com/office/drawing/2014/main" id="{06D53335-284C-6410-4A6B-9B853D805536}"/>
              </a:ext>
            </a:extLst>
          </p:cNvPr>
          <p:cNvSpPr>
            <a:spLocks noGrp="1"/>
          </p:cNvSpPr>
          <p:nvPr>
            <p:ph idx="1"/>
          </p:nvPr>
        </p:nvSpPr>
        <p:spPr/>
        <p:txBody>
          <a:bodyPr>
            <a:normAutofit/>
          </a:bodyPr>
          <a:lstStyle/>
          <a:p>
            <a:r>
              <a:rPr lang="en-US" dirty="0"/>
              <a:t>For example, i</a:t>
            </a:r>
            <a:r>
              <a:rPr lang="en-US" b="0" i="0" u="none" strike="noStrike" baseline="0" dirty="0"/>
              <a:t>f a Grantee was assigned grant number 39904 and were serving their first consumer, who was born on March 3rd, the K Number would be K0403030001.</a:t>
            </a:r>
          </a:p>
          <a:p>
            <a:pPr lvl="1"/>
            <a:r>
              <a:rPr lang="en-US" sz="2800" dirty="0"/>
              <a:t>K</a:t>
            </a:r>
            <a:r>
              <a:rPr lang="en-US" sz="2800" b="0" i="0" u="none" strike="noStrike" baseline="0" dirty="0"/>
              <a:t>04 – Identifies the </a:t>
            </a:r>
            <a:r>
              <a:rPr lang="en-US" sz="2800" dirty="0"/>
              <a:t>g</a:t>
            </a:r>
            <a:r>
              <a:rPr lang="en-US" sz="2800" b="0" i="0" u="none" strike="noStrike" baseline="0" dirty="0"/>
              <a:t>rant </a:t>
            </a:r>
            <a:r>
              <a:rPr lang="en-US" sz="2800" dirty="0"/>
              <a:t>n</a:t>
            </a:r>
            <a:r>
              <a:rPr lang="en-US" sz="2800" b="0" i="0" u="none" strike="noStrike" baseline="0" dirty="0"/>
              <a:t>umber</a:t>
            </a:r>
          </a:p>
          <a:p>
            <a:pPr lvl="1"/>
            <a:r>
              <a:rPr lang="en-US" sz="2800" b="0" i="0" u="none" strike="noStrike" baseline="0" dirty="0"/>
              <a:t>0303 – Identifies the consumer birth month and day</a:t>
            </a:r>
          </a:p>
          <a:p>
            <a:pPr lvl="1"/>
            <a:r>
              <a:rPr lang="en-US" sz="2800" b="0" i="0" u="none" strike="noStrike" baseline="0" dirty="0"/>
              <a:t>0001 – Identifies the encumbrance and/or invoice number</a:t>
            </a:r>
          </a:p>
          <a:p>
            <a:r>
              <a:rPr lang="en-US" b="0" i="0" u="none" strike="noStrike" baseline="0" dirty="0"/>
              <a:t>When put together, K040303001 would be submitted by the Grantee on the Request for Funding/encumbrance request, invoice, and consumer outcome report. </a:t>
            </a:r>
            <a:endParaRPr lang="en-US" dirty="0"/>
          </a:p>
        </p:txBody>
      </p:sp>
      <p:sp>
        <p:nvSpPr>
          <p:cNvPr id="4" name="Rectangle 9">
            <a:extLst>
              <a:ext uri="{FF2B5EF4-FFF2-40B4-BE49-F238E27FC236}">
                <a16:creationId xmlns:a16="http://schemas.microsoft.com/office/drawing/2014/main" id="{DC835A97-84D2-A849-1BC1-2C06DFAD6ECB}"/>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2"/>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pic>
        <p:nvPicPr>
          <p:cNvPr id="5" name="Picture 4">
            <a:extLst>
              <a:ext uri="{FF2B5EF4-FFF2-40B4-BE49-F238E27FC236}">
                <a16:creationId xmlns:a16="http://schemas.microsoft.com/office/drawing/2014/main" id="{BD404200-648D-D3EC-D3EF-7F94EA6B186B}"/>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34000"/>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63455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DFA9490-B372-95E6-F2CB-077FD1424594}"/>
              </a:ext>
            </a:extLst>
          </p:cNvPr>
          <p:cNvSpPr>
            <a:spLocks noGrp="1"/>
          </p:cNvSpPr>
          <p:nvPr>
            <p:ph type="title"/>
          </p:nvPr>
        </p:nvSpPr>
        <p:spPr/>
        <p:txBody>
          <a:bodyPr/>
          <a:lstStyle/>
          <a:p>
            <a:pPr algn="ctr"/>
            <a:r>
              <a:rPr lang="en-US" sz="6000" b="1" dirty="0">
                <a:latin typeface="Arial" panose="020B0604020202020204" pitchFamily="34" charset="0"/>
                <a:cs typeface="Arial" panose="020B0604020202020204" pitchFamily="34" charset="0"/>
              </a:rPr>
              <a:t>How to Request Funding</a:t>
            </a:r>
            <a:br>
              <a:rPr lang="en-US" sz="6000" b="1" dirty="0">
                <a:latin typeface="Arial" panose="020B0604020202020204" pitchFamily="34" charset="0"/>
                <a:cs typeface="Arial" panose="020B0604020202020204" pitchFamily="34" charset="0"/>
              </a:rPr>
            </a:br>
            <a:endParaRPr lang="en-US" b="1" dirty="0"/>
          </a:p>
        </p:txBody>
      </p:sp>
      <p:sp>
        <p:nvSpPr>
          <p:cNvPr id="6" name="Rectangle 9">
            <a:extLst>
              <a:ext uri="{FF2B5EF4-FFF2-40B4-BE49-F238E27FC236}">
                <a16:creationId xmlns:a16="http://schemas.microsoft.com/office/drawing/2014/main" id="{444B3EDC-C701-E7A9-0ADA-C421F0975D4E}"/>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2"/>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pic>
        <p:nvPicPr>
          <p:cNvPr id="7" name="Picture 6">
            <a:extLst>
              <a:ext uri="{FF2B5EF4-FFF2-40B4-BE49-F238E27FC236}">
                <a16:creationId xmlns:a16="http://schemas.microsoft.com/office/drawing/2014/main" id="{AFC361EE-AA97-EAC8-F057-817FD12E0B34}"/>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34000"/>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3245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1C4BF-A5E0-458A-64EF-F1B3CB65454F}"/>
              </a:ext>
            </a:extLst>
          </p:cNvPr>
          <p:cNvSpPr>
            <a:spLocks noGrp="1"/>
          </p:cNvSpPr>
          <p:nvPr>
            <p:ph type="title"/>
          </p:nvPr>
        </p:nvSpPr>
        <p:spPr/>
        <p:txBody>
          <a:bodyPr/>
          <a:lstStyle/>
          <a:p>
            <a:r>
              <a:rPr lang="en-US" b="1" dirty="0"/>
              <a:t>Expenses Eligible for Reimbursement</a:t>
            </a:r>
            <a:r>
              <a:rPr lang="en-US" dirty="0"/>
              <a:t>	</a:t>
            </a:r>
          </a:p>
        </p:txBody>
      </p:sp>
      <p:sp>
        <p:nvSpPr>
          <p:cNvPr id="3" name="Content Placeholder 2">
            <a:extLst>
              <a:ext uri="{FF2B5EF4-FFF2-40B4-BE49-F238E27FC236}">
                <a16:creationId xmlns:a16="http://schemas.microsoft.com/office/drawing/2014/main" id="{C70E1B61-14B1-A041-DD02-0EBEE0DEB8CB}"/>
              </a:ext>
            </a:extLst>
          </p:cNvPr>
          <p:cNvSpPr>
            <a:spLocks noGrp="1"/>
          </p:cNvSpPr>
          <p:nvPr>
            <p:ph idx="1"/>
          </p:nvPr>
        </p:nvSpPr>
        <p:spPr/>
        <p:txBody>
          <a:bodyPr/>
          <a:lstStyle/>
          <a:p>
            <a:pPr marL="0" indent="0">
              <a:buNone/>
            </a:pPr>
            <a:r>
              <a:rPr lang="en-US" sz="3200" dirty="0"/>
              <a:t>Two categories of reimbursable CLF Program expenses: </a:t>
            </a:r>
          </a:p>
          <a:p>
            <a:pPr marL="0" indent="0">
              <a:buNone/>
            </a:pPr>
            <a:r>
              <a:rPr lang="en-US" sz="3200" dirty="0"/>
              <a:t>	(1) Purchase of Goods and Services and </a:t>
            </a:r>
          </a:p>
          <a:p>
            <a:pPr marL="0" indent="0">
              <a:buNone/>
            </a:pPr>
            <a:r>
              <a:rPr lang="en-US" sz="3200" dirty="0"/>
              <a:t>	(2) Expenses for Service Coordination</a:t>
            </a:r>
          </a:p>
          <a:p>
            <a:endParaRPr lang="en-US" sz="3200" dirty="0"/>
          </a:p>
          <a:p>
            <a:pPr marL="0" indent="0">
              <a:buNone/>
            </a:pPr>
            <a:r>
              <a:rPr lang="en-US" sz="3200" dirty="0"/>
              <a:t>Source: Community Living Fund Grant Provisions, General Conditions (3) Eligible Expenses and 	       (4) Allowable Non-Personnel Expenses </a:t>
            </a:r>
          </a:p>
          <a:p>
            <a:pPr marL="0" indent="0">
              <a:buNone/>
            </a:pPr>
            <a:endParaRPr lang="en-US" dirty="0"/>
          </a:p>
          <a:p>
            <a:endParaRPr lang="en-US" dirty="0"/>
          </a:p>
        </p:txBody>
      </p:sp>
      <p:sp>
        <p:nvSpPr>
          <p:cNvPr id="4" name="Rectangle 9">
            <a:extLst>
              <a:ext uri="{FF2B5EF4-FFF2-40B4-BE49-F238E27FC236}">
                <a16:creationId xmlns:a16="http://schemas.microsoft.com/office/drawing/2014/main" id="{4210EAE3-0623-7906-62DD-84B9D82F21D4}"/>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2"/>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pic>
        <p:nvPicPr>
          <p:cNvPr id="5" name="Picture 4">
            <a:extLst>
              <a:ext uri="{FF2B5EF4-FFF2-40B4-BE49-F238E27FC236}">
                <a16:creationId xmlns:a16="http://schemas.microsoft.com/office/drawing/2014/main" id="{A018B9F9-7927-811C-844B-25796E0F5518}"/>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34000"/>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7418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E6AD1-96F8-A104-6511-80C4ACAEABBB}"/>
              </a:ext>
            </a:extLst>
          </p:cNvPr>
          <p:cNvSpPr>
            <a:spLocks noGrp="1"/>
          </p:cNvSpPr>
          <p:nvPr>
            <p:ph type="title"/>
          </p:nvPr>
        </p:nvSpPr>
        <p:spPr/>
        <p:txBody>
          <a:bodyPr/>
          <a:lstStyle/>
          <a:p>
            <a:r>
              <a:rPr lang="en-US" b="1" dirty="0"/>
              <a:t>(1) Purchase of Goods and Services</a:t>
            </a:r>
          </a:p>
        </p:txBody>
      </p:sp>
      <p:sp>
        <p:nvSpPr>
          <p:cNvPr id="3" name="Content Placeholder 2">
            <a:extLst>
              <a:ext uri="{FF2B5EF4-FFF2-40B4-BE49-F238E27FC236}">
                <a16:creationId xmlns:a16="http://schemas.microsoft.com/office/drawing/2014/main" id="{C79E64A8-61B0-4151-C4F2-EDA44420DE28}"/>
              </a:ext>
            </a:extLst>
          </p:cNvPr>
          <p:cNvSpPr>
            <a:spLocks noGrp="1"/>
          </p:cNvSpPr>
          <p:nvPr>
            <p:ph idx="1"/>
          </p:nvPr>
        </p:nvSpPr>
        <p:spPr/>
        <p:txBody>
          <a:bodyPr>
            <a:normAutofit fontScale="92500" lnSpcReduction="20000"/>
          </a:bodyPr>
          <a:lstStyle/>
          <a:p>
            <a:r>
              <a:rPr lang="en-US" sz="3200" dirty="0"/>
              <a:t>Providers may be reimbursed up to $5,000 per consumer for direct purchase of goods and services for institutional transition and diversion. </a:t>
            </a:r>
          </a:p>
          <a:p>
            <a:r>
              <a:rPr lang="en-US" sz="3200" dirty="0"/>
              <a:t>Flexible funds to meet the needs of the consumer that support the consumer’s goal for institutional transition or diversion.</a:t>
            </a:r>
          </a:p>
          <a:p>
            <a:r>
              <a:rPr lang="en-US" sz="3200" dirty="0"/>
              <a:t>Funding may be used for any of the following: transition services; diversion services; purchase of goods and services including equipment and training; physical location improvement; access to community services; and professional Services. </a:t>
            </a:r>
          </a:p>
          <a:p>
            <a:endParaRPr lang="en-US" sz="3200" dirty="0"/>
          </a:p>
          <a:p>
            <a:pPr marL="0" indent="0">
              <a:buNone/>
            </a:pPr>
            <a:endParaRPr lang="en-US" dirty="0"/>
          </a:p>
          <a:p>
            <a:endParaRPr lang="en-US" dirty="0"/>
          </a:p>
          <a:p>
            <a:endParaRPr lang="en-US" dirty="0"/>
          </a:p>
          <a:p>
            <a:endParaRPr lang="en-US" dirty="0"/>
          </a:p>
        </p:txBody>
      </p:sp>
      <p:sp>
        <p:nvSpPr>
          <p:cNvPr id="4" name="Rectangle 9">
            <a:extLst>
              <a:ext uri="{FF2B5EF4-FFF2-40B4-BE49-F238E27FC236}">
                <a16:creationId xmlns:a16="http://schemas.microsoft.com/office/drawing/2014/main" id="{6951C02A-B2AA-E93A-3960-D799D553878C}"/>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3"/>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pic>
        <p:nvPicPr>
          <p:cNvPr id="8" name="Picture 7">
            <a:extLst>
              <a:ext uri="{FF2B5EF4-FFF2-40B4-BE49-F238E27FC236}">
                <a16:creationId xmlns:a16="http://schemas.microsoft.com/office/drawing/2014/main" id="{3A32EFA7-3482-018B-2F2D-97B1D72C59C6}"/>
              </a:ex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39141" y="5334000"/>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2037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E6AD1-96F8-A104-6511-80C4ACAEABBB}"/>
              </a:ext>
            </a:extLst>
          </p:cNvPr>
          <p:cNvSpPr>
            <a:spLocks noGrp="1"/>
          </p:cNvSpPr>
          <p:nvPr>
            <p:ph type="title"/>
          </p:nvPr>
        </p:nvSpPr>
        <p:spPr>
          <a:xfrm>
            <a:off x="838199" y="365125"/>
            <a:ext cx="10597179" cy="1325563"/>
          </a:xfrm>
        </p:spPr>
        <p:txBody>
          <a:bodyPr>
            <a:normAutofit/>
          </a:bodyPr>
          <a:lstStyle/>
          <a:p>
            <a:r>
              <a:rPr lang="en-US" b="1" dirty="0"/>
              <a:t>Purchase of Goods and Services</a:t>
            </a:r>
            <a:br>
              <a:rPr lang="en-US" b="1" dirty="0"/>
            </a:br>
            <a:r>
              <a:rPr lang="en-US" b="1" dirty="0">
                <a:latin typeface="Arial" panose="020B0604020202020204" pitchFamily="34" charset="0"/>
                <a:cs typeface="Arial" panose="020B0604020202020204" pitchFamily="34" charset="0"/>
              </a:rPr>
              <a:t>Part I </a:t>
            </a:r>
            <a:endParaRPr lang="en-US" b="1" dirty="0"/>
          </a:p>
        </p:txBody>
      </p:sp>
      <p:sp>
        <p:nvSpPr>
          <p:cNvPr id="3" name="Content Placeholder 2">
            <a:extLst>
              <a:ext uri="{FF2B5EF4-FFF2-40B4-BE49-F238E27FC236}">
                <a16:creationId xmlns:a16="http://schemas.microsoft.com/office/drawing/2014/main" id="{C79E64A8-61B0-4151-C4F2-EDA44420DE28}"/>
              </a:ext>
            </a:extLst>
          </p:cNvPr>
          <p:cNvSpPr>
            <a:spLocks noGrp="1"/>
          </p:cNvSpPr>
          <p:nvPr>
            <p:ph idx="1"/>
          </p:nvPr>
        </p:nvSpPr>
        <p:spPr/>
        <p:txBody>
          <a:bodyPr>
            <a:normAutofit/>
          </a:bodyPr>
          <a:lstStyle/>
          <a:p>
            <a:pPr marL="0" lvl="0" indent="0">
              <a:buNone/>
            </a:pPr>
            <a:r>
              <a:rPr lang="en-US" sz="3200" b="1" dirty="0"/>
              <a:t>Equipment Purchase and Training</a:t>
            </a:r>
          </a:p>
          <a:p>
            <a:pPr marL="0" indent="0">
              <a:buNone/>
            </a:pPr>
            <a:r>
              <a:rPr lang="en-US" sz="3200" dirty="0"/>
              <a:t>Funding may be used to purchase:</a:t>
            </a:r>
          </a:p>
          <a:p>
            <a:r>
              <a:rPr lang="en-US" sz="3200" dirty="0"/>
              <a:t>Equipment or assistive technology to prevent institutionalization, facilitate a transition, or assist consumers in activities of daily living. </a:t>
            </a:r>
          </a:p>
          <a:p>
            <a:r>
              <a:rPr lang="en-US" sz="3200" dirty="0"/>
              <a:t>Training on the equipment or assistive technology purchased may be provided to the consumer</a:t>
            </a:r>
          </a:p>
          <a:p>
            <a:endParaRPr lang="en-US" sz="3200" dirty="0"/>
          </a:p>
          <a:p>
            <a:endParaRPr lang="en-US" dirty="0"/>
          </a:p>
          <a:p>
            <a:endParaRPr lang="en-US" dirty="0"/>
          </a:p>
          <a:p>
            <a:endParaRPr lang="en-US" dirty="0"/>
          </a:p>
          <a:p>
            <a:endParaRPr lang="en-US" dirty="0"/>
          </a:p>
        </p:txBody>
      </p:sp>
      <p:sp>
        <p:nvSpPr>
          <p:cNvPr id="4" name="Rectangle 9">
            <a:extLst>
              <a:ext uri="{FF2B5EF4-FFF2-40B4-BE49-F238E27FC236}">
                <a16:creationId xmlns:a16="http://schemas.microsoft.com/office/drawing/2014/main" id="{6951C02A-B2AA-E93A-3960-D799D553878C}"/>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3"/>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pic>
        <p:nvPicPr>
          <p:cNvPr id="5" name="Picture 4">
            <a:extLst>
              <a:ext uri="{FF2B5EF4-FFF2-40B4-BE49-F238E27FC236}">
                <a16:creationId xmlns:a16="http://schemas.microsoft.com/office/drawing/2014/main" id="{EDEFE5AD-74F3-A949-4CFA-032A35D5BE79}"/>
              </a:ex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39141" y="5334000"/>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76869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2B9641D-BE7C-355F-86BB-9ADFDC789BE6}"/>
              </a:ext>
            </a:extLst>
          </p:cNvPr>
          <p:cNvSpPr>
            <a:spLocks noGrp="1"/>
          </p:cNvSpPr>
          <p:nvPr>
            <p:ph type="title"/>
          </p:nvPr>
        </p:nvSpPr>
        <p:spPr/>
        <p:txBody>
          <a:bodyPr/>
          <a:lstStyle/>
          <a:p>
            <a:r>
              <a:rPr lang="en-US" b="1" dirty="0"/>
              <a:t>Purchase of Goods and Services</a:t>
            </a:r>
            <a:br>
              <a:rPr lang="en-US" b="1" dirty="0"/>
            </a:br>
            <a:r>
              <a:rPr lang="en-US" b="1" dirty="0">
                <a:latin typeface="Arial" panose="020B0604020202020204" pitchFamily="34" charset="0"/>
                <a:cs typeface="Arial" panose="020B0604020202020204" pitchFamily="34" charset="0"/>
              </a:rPr>
              <a:t>Part II</a:t>
            </a:r>
            <a:endParaRPr lang="en-US" b="1" dirty="0"/>
          </a:p>
        </p:txBody>
      </p:sp>
      <p:sp>
        <p:nvSpPr>
          <p:cNvPr id="3" name="Content Placeholder 2">
            <a:extLst>
              <a:ext uri="{FF2B5EF4-FFF2-40B4-BE49-F238E27FC236}">
                <a16:creationId xmlns:a16="http://schemas.microsoft.com/office/drawing/2014/main" id="{96B9EB4A-1CD5-B7F7-3E99-C09D826260F9}"/>
              </a:ext>
            </a:extLst>
          </p:cNvPr>
          <p:cNvSpPr>
            <a:spLocks noGrp="1"/>
          </p:cNvSpPr>
          <p:nvPr>
            <p:ph idx="1"/>
          </p:nvPr>
        </p:nvSpPr>
        <p:spPr/>
        <p:txBody>
          <a:bodyPr>
            <a:normAutofit fontScale="92500" lnSpcReduction="20000"/>
          </a:bodyPr>
          <a:lstStyle/>
          <a:p>
            <a:pPr marL="0" lvl="0" indent="0">
              <a:buNone/>
            </a:pPr>
            <a:r>
              <a:rPr lang="en-US" b="1" dirty="0"/>
              <a:t>Physical Location Improvement</a:t>
            </a:r>
          </a:p>
          <a:p>
            <a:pPr marL="0" indent="0">
              <a:buNone/>
            </a:pPr>
            <a:r>
              <a:rPr lang="en-US" dirty="0"/>
              <a:t>Funding may be used </a:t>
            </a:r>
            <a:r>
              <a:rPr lang="en-US" sz="2800" dirty="0"/>
              <a:t>to purchase:</a:t>
            </a:r>
          </a:p>
          <a:p>
            <a:r>
              <a:rPr lang="en-US" dirty="0"/>
              <a:t>Home modifications including doors, paths of travel, installation of ramps, push button door openers, flashing alarms, grab bar installation, bathroom accessibility modifications, or other modifications needed to make the consumer’s home more accessible. </a:t>
            </a:r>
          </a:p>
          <a:p>
            <a:r>
              <a:rPr lang="en-US" dirty="0"/>
              <a:t>Basic household setup costs such as bedding, food staples, dishes, bathroom supplies, furniture, and toiletries.   </a:t>
            </a:r>
          </a:p>
          <a:p>
            <a:r>
              <a:rPr lang="en-US" dirty="0"/>
              <a:t>Moving expenses, credit check fees, utility setup and startup fees, pest inspections and extermination, or other related household goods and services. </a:t>
            </a:r>
          </a:p>
          <a:p>
            <a:endParaRPr lang="en-US" dirty="0"/>
          </a:p>
        </p:txBody>
      </p:sp>
      <p:sp>
        <p:nvSpPr>
          <p:cNvPr id="8" name="Rectangle 9">
            <a:extLst>
              <a:ext uri="{FF2B5EF4-FFF2-40B4-BE49-F238E27FC236}">
                <a16:creationId xmlns:a16="http://schemas.microsoft.com/office/drawing/2014/main" id="{3A1F9779-BBB7-36A9-B04E-970C70984681}"/>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2"/>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pic>
        <p:nvPicPr>
          <p:cNvPr id="2" name="Picture 1">
            <a:extLst>
              <a:ext uri="{FF2B5EF4-FFF2-40B4-BE49-F238E27FC236}">
                <a16:creationId xmlns:a16="http://schemas.microsoft.com/office/drawing/2014/main" id="{00B643EF-00FA-10F4-AEB6-759BA9D54AD9}"/>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34000"/>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566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75E90-1B81-4D55-3D69-6DC2BD21A8BF}"/>
              </a:ext>
            </a:extLst>
          </p:cNvPr>
          <p:cNvSpPr>
            <a:spLocks noGrp="1"/>
          </p:cNvSpPr>
          <p:nvPr>
            <p:ph type="title"/>
          </p:nvPr>
        </p:nvSpPr>
        <p:spPr/>
        <p:txBody>
          <a:bodyPr/>
          <a:lstStyle/>
          <a:p>
            <a:r>
              <a:rPr lang="en-US" b="1" dirty="0"/>
              <a:t>Purchase of Goods and Services</a:t>
            </a:r>
            <a:br>
              <a:rPr lang="en-US" b="1" dirty="0"/>
            </a:br>
            <a:r>
              <a:rPr lang="en-US" b="1" dirty="0">
                <a:latin typeface="Arial" panose="020B0604020202020204" pitchFamily="34" charset="0"/>
                <a:cs typeface="Arial" panose="020B0604020202020204" pitchFamily="34" charset="0"/>
              </a:rPr>
              <a:t>Part III</a:t>
            </a:r>
            <a:endParaRPr lang="en-US" b="1" dirty="0"/>
          </a:p>
        </p:txBody>
      </p:sp>
      <p:sp>
        <p:nvSpPr>
          <p:cNvPr id="3" name="Content Placeholder 2">
            <a:extLst>
              <a:ext uri="{FF2B5EF4-FFF2-40B4-BE49-F238E27FC236}">
                <a16:creationId xmlns:a16="http://schemas.microsoft.com/office/drawing/2014/main" id="{4E49DA8A-27C8-EF40-60AD-7ED7F6258F1E}"/>
              </a:ext>
            </a:extLst>
          </p:cNvPr>
          <p:cNvSpPr>
            <a:spLocks noGrp="1"/>
          </p:cNvSpPr>
          <p:nvPr>
            <p:ph idx="1"/>
          </p:nvPr>
        </p:nvSpPr>
        <p:spPr/>
        <p:txBody>
          <a:bodyPr/>
          <a:lstStyle/>
          <a:p>
            <a:pPr marL="0" lvl="0" indent="0">
              <a:buNone/>
            </a:pPr>
            <a:r>
              <a:rPr lang="en-US" b="1" dirty="0"/>
              <a:t>Access to Community Services</a:t>
            </a:r>
          </a:p>
          <a:p>
            <a:pPr marL="0" indent="0">
              <a:buNone/>
            </a:pPr>
            <a:r>
              <a:rPr lang="en-US" dirty="0"/>
              <a:t>Funding may be used </a:t>
            </a:r>
            <a:r>
              <a:rPr lang="en-US" sz="2800" dirty="0"/>
              <a:t>to purchase:</a:t>
            </a:r>
          </a:p>
          <a:p>
            <a:r>
              <a:rPr lang="en-US" dirty="0"/>
              <a:t>Transportation to services that support transition or diversion. Including doctors and healthcare facilities, shopping for food and basic necessities, and other services and programs necessary for community living where no other transportation service exists. </a:t>
            </a:r>
          </a:p>
          <a:p>
            <a:r>
              <a:rPr lang="en-US" dirty="0"/>
              <a:t>Orientation and mobility training to assist consumers in navigating their community efficiently and safely.</a:t>
            </a:r>
          </a:p>
          <a:p>
            <a:endParaRPr lang="en-US" dirty="0"/>
          </a:p>
        </p:txBody>
      </p:sp>
      <p:sp>
        <p:nvSpPr>
          <p:cNvPr id="8" name="Rectangle 9">
            <a:extLst>
              <a:ext uri="{FF2B5EF4-FFF2-40B4-BE49-F238E27FC236}">
                <a16:creationId xmlns:a16="http://schemas.microsoft.com/office/drawing/2014/main" id="{4400FEAD-BEE6-9F1B-8A4F-64C75220F5C6}"/>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2"/>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pic>
        <p:nvPicPr>
          <p:cNvPr id="9" name="Picture 8">
            <a:extLst>
              <a:ext uri="{FF2B5EF4-FFF2-40B4-BE49-F238E27FC236}">
                <a16:creationId xmlns:a16="http://schemas.microsoft.com/office/drawing/2014/main" id="{9F15FA28-A4E1-E801-A1B1-5B0B057E028F}"/>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34000"/>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99376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EBFEE-2826-8E4B-FB61-FF98B37B6BB3}"/>
              </a:ext>
            </a:extLst>
          </p:cNvPr>
          <p:cNvSpPr>
            <a:spLocks noGrp="1"/>
          </p:cNvSpPr>
          <p:nvPr>
            <p:ph type="title"/>
          </p:nvPr>
        </p:nvSpPr>
        <p:spPr>
          <a:xfrm>
            <a:off x="838200" y="381000"/>
            <a:ext cx="10515600" cy="1325563"/>
          </a:xfrm>
        </p:spPr>
        <p:txBody>
          <a:bodyPr/>
          <a:lstStyle/>
          <a:p>
            <a:r>
              <a:rPr lang="en-US" b="1" dirty="0"/>
              <a:t>Purchase of Goods and Services</a:t>
            </a:r>
            <a:br>
              <a:rPr lang="en-US" b="1" dirty="0"/>
            </a:br>
            <a:r>
              <a:rPr lang="en-US" b="1" dirty="0">
                <a:latin typeface="Arial" panose="020B0604020202020204" pitchFamily="34" charset="0"/>
                <a:cs typeface="Arial" panose="020B0604020202020204" pitchFamily="34" charset="0"/>
              </a:rPr>
              <a:t>Part IV</a:t>
            </a:r>
            <a:endParaRPr lang="en-US" dirty="0"/>
          </a:p>
        </p:txBody>
      </p:sp>
      <p:sp>
        <p:nvSpPr>
          <p:cNvPr id="3" name="Content Placeholder 2">
            <a:extLst>
              <a:ext uri="{FF2B5EF4-FFF2-40B4-BE49-F238E27FC236}">
                <a16:creationId xmlns:a16="http://schemas.microsoft.com/office/drawing/2014/main" id="{0A0C6327-E7EB-918E-86C2-383D9C461ADD}"/>
              </a:ext>
            </a:extLst>
          </p:cNvPr>
          <p:cNvSpPr>
            <a:spLocks noGrp="1"/>
          </p:cNvSpPr>
          <p:nvPr>
            <p:ph idx="1"/>
          </p:nvPr>
        </p:nvSpPr>
        <p:spPr/>
        <p:txBody>
          <a:bodyPr>
            <a:normAutofit lnSpcReduction="10000"/>
          </a:bodyPr>
          <a:lstStyle/>
          <a:p>
            <a:pPr marL="0" indent="0">
              <a:buNone/>
            </a:pPr>
            <a:r>
              <a:rPr lang="en-US" b="1" dirty="0"/>
              <a:t>Professional Services</a:t>
            </a:r>
          </a:p>
          <a:p>
            <a:pPr marL="0" indent="0">
              <a:buNone/>
            </a:pPr>
            <a:r>
              <a:rPr lang="en-US" dirty="0"/>
              <a:t>Funding may be used </a:t>
            </a:r>
            <a:r>
              <a:rPr lang="en-US" sz="2800" dirty="0"/>
              <a:t>to purchase:</a:t>
            </a:r>
          </a:p>
          <a:p>
            <a:r>
              <a:rPr lang="en-US" dirty="0"/>
              <a:t>Support personal care assistance needs until long-term solutions can be put into place through the In-Home Supportive Services Program, private pay, or other sources.</a:t>
            </a:r>
          </a:p>
          <a:p>
            <a:r>
              <a:rPr lang="en-US" dirty="0"/>
              <a:t>Assessments and services from occupational, physical, or behavioral health therapists.</a:t>
            </a:r>
          </a:p>
          <a:p>
            <a:pPr marL="0" indent="0">
              <a:buNone/>
            </a:pPr>
            <a:r>
              <a:rPr lang="en-US" b="1" dirty="0"/>
              <a:t>Other Services </a:t>
            </a:r>
          </a:p>
          <a:p>
            <a:r>
              <a:rPr lang="en-US" dirty="0"/>
              <a:t>Other items, services, or supports necessary for institutional transition and diversion.</a:t>
            </a:r>
          </a:p>
          <a:p>
            <a:endParaRPr lang="en-US" dirty="0"/>
          </a:p>
          <a:p>
            <a:endParaRPr lang="en-US" dirty="0"/>
          </a:p>
        </p:txBody>
      </p:sp>
      <p:sp>
        <p:nvSpPr>
          <p:cNvPr id="4" name="Rectangle 9">
            <a:extLst>
              <a:ext uri="{FF2B5EF4-FFF2-40B4-BE49-F238E27FC236}">
                <a16:creationId xmlns:a16="http://schemas.microsoft.com/office/drawing/2014/main" id="{DC4E7F1F-46F1-9A2A-C099-BC9D838C4003}"/>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2"/>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pic>
        <p:nvPicPr>
          <p:cNvPr id="5" name="Picture 4">
            <a:extLst>
              <a:ext uri="{FF2B5EF4-FFF2-40B4-BE49-F238E27FC236}">
                <a16:creationId xmlns:a16="http://schemas.microsoft.com/office/drawing/2014/main" id="{8D12545C-8CAF-E07C-3F8C-D0E34AC72963}"/>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34000"/>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17565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19AFF-9CD4-77F9-36E4-C0D0AA39C797}"/>
              </a:ext>
            </a:extLst>
          </p:cNvPr>
          <p:cNvSpPr>
            <a:spLocks noGrp="1"/>
          </p:cNvSpPr>
          <p:nvPr>
            <p:ph type="title"/>
          </p:nvPr>
        </p:nvSpPr>
        <p:spPr/>
        <p:txBody>
          <a:bodyPr/>
          <a:lstStyle/>
          <a:p>
            <a:r>
              <a:rPr lang="en-US" b="1" dirty="0"/>
              <a:t>Staff Expenses for Reimbursement</a:t>
            </a:r>
            <a:br>
              <a:rPr lang="en-US" b="1" dirty="0"/>
            </a:br>
            <a:r>
              <a:rPr lang="en-US" b="1" dirty="0"/>
              <a:t>Part - I</a:t>
            </a:r>
          </a:p>
        </p:txBody>
      </p:sp>
      <p:sp>
        <p:nvSpPr>
          <p:cNvPr id="3" name="Content Placeholder 2">
            <a:extLst>
              <a:ext uri="{FF2B5EF4-FFF2-40B4-BE49-F238E27FC236}">
                <a16:creationId xmlns:a16="http://schemas.microsoft.com/office/drawing/2014/main" id="{EC2F1E23-BD47-15F5-F7C4-C254C9B5B2B8}"/>
              </a:ext>
            </a:extLst>
          </p:cNvPr>
          <p:cNvSpPr>
            <a:spLocks noGrp="1"/>
          </p:cNvSpPr>
          <p:nvPr>
            <p:ph idx="1"/>
          </p:nvPr>
        </p:nvSpPr>
        <p:spPr/>
        <p:txBody>
          <a:bodyPr/>
          <a:lstStyle/>
          <a:p>
            <a:r>
              <a:rPr lang="en-US" dirty="0">
                <a:effectLst/>
                <a:latin typeface="Arial" panose="020B0604020202020204" pitchFamily="34" charset="0"/>
                <a:ea typeface="Times New Roman" panose="02020603050405020304" pitchFamily="18" charset="0"/>
                <a:cs typeface="Times New Roman" panose="02020603050405020304" pitchFamily="18" charset="0"/>
              </a:rPr>
              <a:t>Staff expenses for service coordination will be reimbursed for the services provided to each eligible individual at the following rates: </a:t>
            </a:r>
          </a:p>
          <a:p>
            <a:r>
              <a:rPr lang="en-US" dirty="0">
                <a:effectLst/>
                <a:latin typeface="Arial" panose="020B0604020202020204" pitchFamily="34" charset="0"/>
                <a:ea typeface="Times New Roman" panose="02020603050405020304" pitchFamily="18" charset="0"/>
                <a:cs typeface="Times New Roman" panose="02020603050405020304" pitchFamily="18" charset="0"/>
              </a:rPr>
              <a:t>Up to $4,500 for each consumer </a:t>
            </a:r>
            <a:r>
              <a:rPr lang="en-US" b="1" dirty="0">
                <a:effectLst/>
                <a:latin typeface="Arial" panose="020B0604020202020204" pitchFamily="34" charset="0"/>
                <a:ea typeface="Times New Roman" panose="02020603050405020304" pitchFamily="18" charset="0"/>
                <a:cs typeface="Times New Roman" panose="02020603050405020304" pitchFamily="18" charset="0"/>
              </a:rPr>
              <a:t>transition </a:t>
            </a:r>
            <a:r>
              <a:rPr lang="en-US" dirty="0">
                <a:effectLst/>
                <a:latin typeface="Arial" panose="020B0604020202020204" pitchFamily="34" charset="0"/>
                <a:ea typeface="Times New Roman" panose="02020603050405020304" pitchFamily="18" charset="0"/>
                <a:cs typeface="Times New Roman" panose="02020603050405020304" pitchFamily="18" charset="0"/>
              </a:rPr>
              <a:t>as detailed in your organization’s approved grant Attachment F1: Transition Cost Proposal and Narrative </a:t>
            </a:r>
          </a:p>
          <a:p>
            <a:r>
              <a:rPr lang="en-US" dirty="0">
                <a:effectLst/>
                <a:latin typeface="Arial" panose="020B0604020202020204" pitchFamily="34" charset="0"/>
                <a:ea typeface="Times New Roman" panose="02020603050405020304" pitchFamily="18" charset="0"/>
                <a:cs typeface="Times New Roman" panose="02020603050405020304" pitchFamily="18" charset="0"/>
              </a:rPr>
              <a:t>Up to $2,500 for each consumer </a:t>
            </a:r>
            <a:r>
              <a:rPr lang="en-US" b="1" dirty="0">
                <a:effectLst/>
                <a:latin typeface="Arial" panose="020B0604020202020204" pitchFamily="34" charset="0"/>
                <a:ea typeface="Times New Roman" panose="02020603050405020304" pitchFamily="18" charset="0"/>
                <a:cs typeface="Times New Roman" panose="02020603050405020304" pitchFamily="18" charset="0"/>
              </a:rPr>
              <a:t>diversion</a:t>
            </a:r>
            <a:r>
              <a:rPr lang="en-US" dirty="0">
                <a:effectLst/>
                <a:latin typeface="Arial" panose="020B0604020202020204" pitchFamily="34" charset="0"/>
                <a:ea typeface="Times New Roman" panose="02020603050405020304" pitchFamily="18" charset="0"/>
                <a:cs typeface="Times New Roman" panose="02020603050405020304" pitchFamily="18" charset="0"/>
              </a:rPr>
              <a:t> as detailed in your organization’s approved grant Attachment F2: Diversion Cost Proposal and Narrative </a:t>
            </a:r>
          </a:p>
          <a:p>
            <a:pPr marL="0" indent="0">
              <a:buNone/>
            </a:pPr>
            <a:endParaRPr lang="en-US" dirty="0"/>
          </a:p>
        </p:txBody>
      </p:sp>
      <p:sp>
        <p:nvSpPr>
          <p:cNvPr id="4" name="Rectangle 9">
            <a:extLst>
              <a:ext uri="{FF2B5EF4-FFF2-40B4-BE49-F238E27FC236}">
                <a16:creationId xmlns:a16="http://schemas.microsoft.com/office/drawing/2014/main" id="{D538A5BB-F53E-D238-A836-3551120A0FB9}"/>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3"/>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pic>
        <p:nvPicPr>
          <p:cNvPr id="5" name="Picture 4">
            <a:extLst>
              <a:ext uri="{FF2B5EF4-FFF2-40B4-BE49-F238E27FC236}">
                <a16:creationId xmlns:a16="http://schemas.microsoft.com/office/drawing/2014/main" id="{27D9A428-638D-47CD-0328-DDBE6B8F699C}"/>
              </a:ex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39141" y="5334000"/>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073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2D195-1A70-4044-A06D-20254AF9D7BF}"/>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Housekeeping - Part I </a:t>
            </a:r>
          </a:p>
        </p:txBody>
      </p:sp>
      <p:sp>
        <p:nvSpPr>
          <p:cNvPr id="3" name="Content Placeholder 2">
            <a:extLst>
              <a:ext uri="{FF2B5EF4-FFF2-40B4-BE49-F238E27FC236}">
                <a16:creationId xmlns:a16="http://schemas.microsoft.com/office/drawing/2014/main" id="{C49A04F8-139D-4602-8DC7-A3B0647A9335}"/>
              </a:ext>
            </a:extLst>
          </p:cNvPr>
          <p:cNvSpPr>
            <a:spLocks noGrp="1"/>
          </p:cNvSpPr>
          <p:nvPr>
            <p:ph idx="1"/>
          </p:nvPr>
        </p:nvSpPr>
        <p:spPr/>
        <p:txBody>
          <a:bodyPr>
            <a:normAutofit fontScale="92500" lnSpcReduction="10000"/>
          </a:bodyPr>
          <a:lstStyle/>
          <a:p>
            <a:pPr lvl="0"/>
            <a:r>
              <a:rPr lang="en-US" dirty="0">
                <a:latin typeface="Arial" panose="020B0604020202020204" pitchFamily="34" charset="0"/>
                <a:cs typeface="Arial" panose="020B0604020202020204" pitchFamily="34" charset="0"/>
              </a:rPr>
              <a:t>This meeting is being recorded</a:t>
            </a:r>
          </a:p>
          <a:p>
            <a:pPr lvl="0"/>
            <a:r>
              <a:rPr lang="en-US" dirty="0">
                <a:latin typeface="Arial" panose="020B0604020202020204" pitchFamily="34" charset="0"/>
                <a:cs typeface="Arial" panose="020B0604020202020204" pitchFamily="34" charset="0"/>
              </a:rPr>
              <a:t>If you are not speaking, please mute yourself </a:t>
            </a:r>
          </a:p>
          <a:p>
            <a:pPr lvl="0"/>
            <a:r>
              <a:rPr lang="en-US" dirty="0">
                <a:latin typeface="Arial" panose="020B0604020202020204" pitchFamily="34" charset="0"/>
                <a:cs typeface="Arial" panose="020B0604020202020204" pitchFamily="34" charset="0"/>
              </a:rPr>
              <a:t>To mute or unmute:</a:t>
            </a:r>
          </a:p>
          <a:p>
            <a:pPr lvl="1"/>
            <a:r>
              <a:rPr lang="en-US" dirty="0">
                <a:latin typeface="Arial" panose="020B0604020202020204" pitchFamily="34" charset="0"/>
                <a:cs typeface="Arial" panose="020B0604020202020204" pitchFamily="34" charset="0"/>
              </a:rPr>
              <a:t>Select the microphone icon on the meeting toolbar at the bottom of your screen</a:t>
            </a:r>
          </a:p>
          <a:p>
            <a:pPr lvl="1"/>
            <a:r>
              <a:rPr lang="en-US" dirty="0">
                <a:latin typeface="Arial" panose="020B0604020202020204" pitchFamily="34" charset="0"/>
                <a:cs typeface="Arial" panose="020B0604020202020204" pitchFamily="34" charset="0"/>
              </a:rPr>
              <a:t>Keyboard shortcut is Alt+A </a:t>
            </a:r>
          </a:p>
          <a:p>
            <a:pPr lvl="1"/>
            <a:r>
              <a:rPr lang="en-US" dirty="0">
                <a:latin typeface="Arial" panose="020B0604020202020204" pitchFamily="34" charset="0"/>
                <a:cs typeface="Arial" panose="020B0604020202020204" pitchFamily="34" charset="0"/>
              </a:rPr>
              <a:t>If joining by phone press *6</a:t>
            </a:r>
          </a:p>
          <a:p>
            <a:pPr lvl="0"/>
            <a:r>
              <a:rPr lang="en-US" dirty="0">
                <a:latin typeface="Arial" panose="020B0604020202020204" pitchFamily="34" charset="0"/>
                <a:cs typeface="Arial" panose="020B0604020202020204" pitchFamily="34" charset="0"/>
              </a:rPr>
              <a:t>To speak or ask a question, please use the raise hand feature</a:t>
            </a:r>
          </a:p>
          <a:p>
            <a:pPr lvl="1"/>
            <a:r>
              <a:rPr lang="en-US" dirty="0">
                <a:latin typeface="Arial" panose="020B0604020202020204" pitchFamily="34" charset="0"/>
                <a:cs typeface="Arial" panose="020B0604020202020204" pitchFamily="34" charset="0"/>
              </a:rPr>
              <a:t>Click on the “reactions” button on the meeting toolbar and choose “raise hand” </a:t>
            </a:r>
          </a:p>
          <a:p>
            <a:pPr lvl="1"/>
            <a:r>
              <a:rPr lang="en-US" dirty="0">
                <a:latin typeface="Arial" panose="020B0604020202020204" pitchFamily="34" charset="0"/>
                <a:cs typeface="Arial" panose="020B0604020202020204" pitchFamily="34" charset="0"/>
              </a:rPr>
              <a:t>Keyboard shortcut is Alt+Y</a:t>
            </a:r>
          </a:p>
          <a:p>
            <a:pPr lvl="1"/>
            <a:r>
              <a:rPr lang="en-US" dirty="0">
                <a:latin typeface="Arial" panose="020B0604020202020204" pitchFamily="34" charset="0"/>
                <a:cs typeface="Arial" panose="020B0604020202020204" pitchFamily="34" charset="0"/>
              </a:rPr>
              <a:t>If joining by phone press *9</a:t>
            </a:r>
          </a:p>
          <a:p>
            <a:pPr lvl="0"/>
            <a:endParaRPr lang="en-US" dirty="0"/>
          </a:p>
          <a:p>
            <a:endParaRPr lang="en-US" dirty="0"/>
          </a:p>
        </p:txBody>
      </p:sp>
      <p:pic>
        <p:nvPicPr>
          <p:cNvPr id="4" name="Picture 3">
            <a:extLst>
              <a:ext uri="{FF2B5EF4-FFF2-40B4-BE49-F238E27FC236}">
                <a16:creationId xmlns:a16="http://schemas.microsoft.com/office/drawing/2014/main" id="{3C7A2B3E-185B-4620-ADF9-592FDC5CE866}"/>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15600" y="5394387"/>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9">
            <a:extLst>
              <a:ext uri="{FF2B5EF4-FFF2-40B4-BE49-F238E27FC236}">
                <a16:creationId xmlns:a16="http://schemas.microsoft.com/office/drawing/2014/main" id="{38018CE9-C62D-430B-9450-28C0AE59D5A8}"/>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2253205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DD5E2-C13B-045C-EA29-5FDDAC1E45F3}"/>
              </a:ext>
            </a:extLst>
          </p:cNvPr>
          <p:cNvSpPr>
            <a:spLocks noGrp="1"/>
          </p:cNvSpPr>
          <p:nvPr>
            <p:ph type="title"/>
          </p:nvPr>
        </p:nvSpPr>
        <p:spPr/>
        <p:txBody>
          <a:bodyPr/>
          <a:lstStyle/>
          <a:p>
            <a:r>
              <a:rPr lang="en-US" b="1" dirty="0"/>
              <a:t>Staff Expenses for Reimbursement</a:t>
            </a:r>
            <a:br>
              <a:rPr lang="en-US" b="1" dirty="0"/>
            </a:br>
            <a:r>
              <a:rPr lang="en-US" b="1" dirty="0"/>
              <a:t>Part - II</a:t>
            </a:r>
          </a:p>
        </p:txBody>
      </p:sp>
      <p:sp>
        <p:nvSpPr>
          <p:cNvPr id="3" name="Content Placeholder 2">
            <a:extLst>
              <a:ext uri="{FF2B5EF4-FFF2-40B4-BE49-F238E27FC236}">
                <a16:creationId xmlns:a16="http://schemas.microsoft.com/office/drawing/2014/main" id="{30204371-4AE7-8646-29EB-C8B8F644B13E}"/>
              </a:ext>
            </a:extLst>
          </p:cNvPr>
          <p:cNvSpPr>
            <a:spLocks noGrp="1"/>
          </p:cNvSpPr>
          <p:nvPr>
            <p:ph idx="1"/>
          </p:nvPr>
        </p:nvSpPr>
        <p:spPr/>
        <p:txBody>
          <a:bodyPr>
            <a:normAutofit fontScale="92500"/>
          </a:bodyPr>
          <a:lstStyle/>
          <a:p>
            <a:pPr marL="0" indent="0">
              <a:buNone/>
            </a:pPr>
            <a:r>
              <a:rPr lang="en-US" b="1" dirty="0"/>
              <a:t>Staff time may be used to:</a:t>
            </a:r>
          </a:p>
          <a:p>
            <a:r>
              <a:rPr lang="en-US" dirty="0"/>
              <a:t>Conduct outreach to individuals who can benefit from the CLF Program</a:t>
            </a:r>
          </a:p>
          <a:p>
            <a:r>
              <a:rPr lang="en-US" dirty="0"/>
              <a:t>Conduct intakes and assessments to determine eligibility, person-centered plan development, and follow-up services </a:t>
            </a:r>
          </a:p>
          <a:p>
            <a:r>
              <a:rPr lang="en-US" dirty="0"/>
              <a:t>Collaborate with other organizations and programs to address a consumer’s needs for transition or prevent institutionalization </a:t>
            </a:r>
          </a:p>
          <a:p>
            <a:r>
              <a:rPr lang="en-US" dirty="0"/>
              <a:t>Identify other services consumers are eligible for and connecting them with those services</a:t>
            </a:r>
          </a:p>
          <a:p>
            <a:r>
              <a:rPr lang="en-US" dirty="0"/>
              <a:t>Coordination of the purchase of all proposed goods and services </a:t>
            </a:r>
          </a:p>
          <a:p>
            <a:pPr marL="0" indent="0">
              <a:buNone/>
            </a:pPr>
            <a:endParaRPr lang="en-US" dirty="0"/>
          </a:p>
        </p:txBody>
      </p:sp>
      <p:sp>
        <p:nvSpPr>
          <p:cNvPr id="4" name="Rectangle 9">
            <a:extLst>
              <a:ext uri="{FF2B5EF4-FFF2-40B4-BE49-F238E27FC236}">
                <a16:creationId xmlns:a16="http://schemas.microsoft.com/office/drawing/2014/main" id="{DAF27CB5-7D06-744A-E9C9-542B3484F54D}"/>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2"/>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1778346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7BF19-47C0-0F41-96BF-2BC6C92847C9}"/>
              </a:ext>
            </a:extLst>
          </p:cNvPr>
          <p:cNvSpPr>
            <a:spLocks noGrp="1"/>
          </p:cNvSpPr>
          <p:nvPr>
            <p:ph type="title"/>
          </p:nvPr>
        </p:nvSpPr>
        <p:spPr/>
        <p:txBody>
          <a:bodyPr/>
          <a:lstStyle/>
          <a:p>
            <a:r>
              <a:rPr lang="en-US" b="1" dirty="0"/>
              <a:t>Request for Funding Form – Part I</a:t>
            </a:r>
          </a:p>
        </p:txBody>
      </p:sp>
      <p:sp>
        <p:nvSpPr>
          <p:cNvPr id="3" name="Content Placeholder 2">
            <a:extLst>
              <a:ext uri="{FF2B5EF4-FFF2-40B4-BE49-F238E27FC236}">
                <a16:creationId xmlns:a16="http://schemas.microsoft.com/office/drawing/2014/main" id="{05E923CB-50E0-25DC-A3DC-14EE28A9BB41}"/>
              </a:ext>
            </a:extLst>
          </p:cNvPr>
          <p:cNvSpPr>
            <a:spLocks noGrp="1"/>
          </p:cNvSpPr>
          <p:nvPr>
            <p:ph idx="1"/>
          </p:nvPr>
        </p:nvSpPr>
        <p:spPr/>
        <p:txBody>
          <a:bodyPr>
            <a:normAutofit lnSpcReduction="10000"/>
          </a:bodyPr>
          <a:lstStyle/>
          <a:p>
            <a:pPr marL="0" indent="0">
              <a:buNone/>
            </a:pPr>
            <a:r>
              <a:rPr lang="en-US" b="1" dirty="0"/>
              <a:t>Purpose</a:t>
            </a:r>
          </a:p>
          <a:p>
            <a:pPr lvl="1"/>
            <a:r>
              <a:rPr lang="en-US" sz="2800" dirty="0"/>
              <a:t>Reserves funding</a:t>
            </a:r>
          </a:p>
          <a:p>
            <a:pPr lvl="1"/>
            <a:r>
              <a:rPr lang="en-US" sz="2800" dirty="0"/>
              <a:t>Provides commitment of the provider of projected expenses</a:t>
            </a:r>
          </a:p>
          <a:p>
            <a:pPr lvl="1"/>
            <a:r>
              <a:rPr lang="en-US" sz="2800" dirty="0"/>
              <a:t>Provides demographic information on consumer</a:t>
            </a:r>
          </a:p>
          <a:p>
            <a:pPr lvl="1"/>
            <a:r>
              <a:rPr lang="en-US" sz="2800" dirty="0"/>
              <a:t>Ensures eligibility is determined</a:t>
            </a:r>
          </a:p>
          <a:p>
            <a:pPr lvl="1"/>
            <a:r>
              <a:rPr lang="en-US" sz="2800" dirty="0"/>
              <a:t>Provides the justification of the services being provided to the consumer.</a:t>
            </a:r>
          </a:p>
          <a:p>
            <a:pPr lvl="1"/>
            <a:r>
              <a:rPr lang="en-US" sz="2800" dirty="0"/>
              <a:t>Helps staff determine how much funds are available</a:t>
            </a:r>
          </a:p>
          <a:p>
            <a:pPr marL="0" indent="0">
              <a:buNone/>
            </a:pPr>
            <a:r>
              <a:rPr lang="en-US" b="1" dirty="0"/>
              <a:t>Fund Utilization </a:t>
            </a:r>
          </a:p>
          <a:p>
            <a:pPr lvl="1">
              <a:lnSpc>
                <a:spcPct val="100000"/>
              </a:lnSpc>
            </a:pPr>
            <a:r>
              <a:rPr lang="en-US" sz="3200" dirty="0"/>
              <a:t> </a:t>
            </a:r>
            <a:r>
              <a:rPr lang="en-US" sz="2800" dirty="0"/>
              <a:t>Use funds within 90 days from requested/encumbered</a:t>
            </a:r>
          </a:p>
          <a:p>
            <a:pPr lvl="1">
              <a:lnSpc>
                <a:spcPct val="100000"/>
              </a:lnSpc>
            </a:pPr>
            <a:endParaRPr lang="en-US" sz="2800" dirty="0"/>
          </a:p>
          <a:p>
            <a:pPr lvl="1"/>
            <a:endParaRPr lang="en-US" sz="2800" dirty="0"/>
          </a:p>
          <a:p>
            <a:endParaRPr lang="en-US" dirty="0"/>
          </a:p>
          <a:p>
            <a:endParaRPr lang="en-US" dirty="0"/>
          </a:p>
          <a:p>
            <a:endParaRPr lang="en-US" dirty="0"/>
          </a:p>
          <a:p>
            <a:endParaRPr lang="en-US" dirty="0"/>
          </a:p>
        </p:txBody>
      </p:sp>
      <p:sp>
        <p:nvSpPr>
          <p:cNvPr id="8" name="Rectangle 9">
            <a:extLst>
              <a:ext uri="{FF2B5EF4-FFF2-40B4-BE49-F238E27FC236}">
                <a16:creationId xmlns:a16="http://schemas.microsoft.com/office/drawing/2014/main" id="{9929A8BA-1BA6-C623-DF1C-D2354F704C05}"/>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2"/>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pic>
        <p:nvPicPr>
          <p:cNvPr id="9" name="Picture 8">
            <a:extLst>
              <a:ext uri="{FF2B5EF4-FFF2-40B4-BE49-F238E27FC236}">
                <a16:creationId xmlns:a16="http://schemas.microsoft.com/office/drawing/2014/main" id="{D1270004-B316-1B79-16DD-3AB461E164C8}"/>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34000"/>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21668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85918-B9DE-E719-0CE2-5A5349B29C3D}"/>
              </a:ext>
            </a:extLst>
          </p:cNvPr>
          <p:cNvSpPr>
            <a:spLocks noGrp="1"/>
          </p:cNvSpPr>
          <p:nvPr>
            <p:ph type="title"/>
          </p:nvPr>
        </p:nvSpPr>
        <p:spPr/>
        <p:txBody>
          <a:bodyPr/>
          <a:lstStyle/>
          <a:p>
            <a:r>
              <a:rPr lang="en-US" b="1" dirty="0"/>
              <a:t>Request for Funding Form – Part II</a:t>
            </a:r>
          </a:p>
        </p:txBody>
      </p:sp>
      <p:sp>
        <p:nvSpPr>
          <p:cNvPr id="3" name="Content Placeholder 2">
            <a:extLst>
              <a:ext uri="{FF2B5EF4-FFF2-40B4-BE49-F238E27FC236}">
                <a16:creationId xmlns:a16="http://schemas.microsoft.com/office/drawing/2014/main" id="{F890C2B0-D115-A794-7116-31C8F25F169C}"/>
              </a:ext>
            </a:extLst>
          </p:cNvPr>
          <p:cNvSpPr>
            <a:spLocks noGrp="1"/>
          </p:cNvSpPr>
          <p:nvPr>
            <p:ph idx="1"/>
          </p:nvPr>
        </p:nvSpPr>
        <p:spPr>
          <a:xfrm>
            <a:off x="838200" y="1825625"/>
            <a:ext cx="10744200" cy="4351338"/>
          </a:xfrm>
        </p:spPr>
        <p:txBody>
          <a:bodyPr/>
          <a:lstStyle/>
          <a:p>
            <a:pPr marL="0" indent="0">
              <a:buNone/>
            </a:pPr>
            <a:r>
              <a:rPr lang="en-US" b="1" dirty="0"/>
              <a:t>Process</a:t>
            </a:r>
          </a:p>
          <a:p>
            <a:r>
              <a:rPr lang="en-US" dirty="0"/>
              <a:t>Email completed Request for Funding forms to </a:t>
            </a:r>
            <a:r>
              <a:rPr lang="en-US" dirty="0">
                <a:hlinkClick r:id="rId2"/>
              </a:rPr>
              <a:t>CLF@dor.ca.gov</a:t>
            </a:r>
            <a:endParaRPr lang="en-US" dirty="0"/>
          </a:p>
          <a:p>
            <a:r>
              <a:rPr lang="en-US" dirty="0"/>
              <a:t>72 hour turnaround time </a:t>
            </a:r>
          </a:p>
          <a:p>
            <a:pPr marL="0" indent="0">
              <a:buNone/>
            </a:pPr>
            <a:r>
              <a:rPr lang="en-US" b="1" dirty="0"/>
              <a:t>Reminders</a:t>
            </a:r>
          </a:p>
          <a:p>
            <a:r>
              <a:rPr lang="en-US" dirty="0"/>
              <a:t>One form per consumer</a:t>
            </a:r>
          </a:p>
          <a:p>
            <a:pPr lvl="0"/>
            <a:r>
              <a:rPr lang="en-US" dirty="0"/>
              <a:t>Community Living Fund Program Services cannot be provided to consumers prior to a Request for Funding approval.</a:t>
            </a:r>
          </a:p>
          <a:p>
            <a:r>
              <a:rPr lang="en-US" dirty="0"/>
              <a:t>Utilize funding within 90 days from requested/encumbered</a:t>
            </a:r>
          </a:p>
          <a:p>
            <a:pPr lvl="1"/>
            <a:r>
              <a:rPr lang="en-US" dirty="0"/>
              <a:t>Inform CLF Program Staff if more time is needed </a:t>
            </a:r>
          </a:p>
          <a:p>
            <a:pPr marL="0" lvl="0" indent="0">
              <a:buNone/>
            </a:pPr>
            <a:endParaRPr lang="en-US" b="1" dirty="0"/>
          </a:p>
          <a:p>
            <a:endParaRPr lang="en-US" dirty="0"/>
          </a:p>
        </p:txBody>
      </p:sp>
      <p:sp>
        <p:nvSpPr>
          <p:cNvPr id="4" name="Rectangle 9">
            <a:extLst>
              <a:ext uri="{FF2B5EF4-FFF2-40B4-BE49-F238E27FC236}">
                <a16:creationId xmlns:a16="http://schemas.microsoft.com/office/drawing/2014/main" id="{99D3B689-CEB5-2FB5-20A3-E9CC2B8E43BF}"/>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3"/>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pic>
        <p:nvPicPr>
          <p:cNvPr id="5" name="Picture 4">
            <a:extLst>
              <a:ext uri="{FF2B5EF4-FFF2-40B4-BE49-F238E27FC236}">
                <a16:creationId xmlns:a16="http://schemas.microsoft.com/office/drawing/2014/main" id="{BB785D84-4598-468E-9788-6F030F342810}"/>
              </a:ex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39141" y="5334000"/>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38184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DB821-AC28-39EC-70C3-1E90D5287DB6}"/>
              </a:ext>
            </a:extLst>
          </p:cNvPr>
          <p:cNvSpPr>
            <a:spLocks noGrp="1"/>
          </p:cNvSpPr>
          <p:nvPr>
            <p:ph type="title"/>
          </p:nvPr>
        </p:nvSpPr>
        <p:spPr/>
        <p:txBody>
          <a:bodyPr/>
          <a:lstStyle/>
          <a:p>
            <a:r>
              <a:rPr lang="en-US" b="1" dirty="0"/>
              <a:t>Request for Funding Form – Part III </a:t>
            </a:r>
          </a:p>
        </p:txBody>
      </p:sp>
      <p:sp>
        <p:nvSpPr>
          <p:cNvPr id="3" name="Content Placeholder 2">
            <a:extLst>
              <a:ext uri="{FF2B5EF4-FFF2-40B4-BE49-F238E27FC236}">
                <a16:creationId xmlns:a16="http://schemas.microsoft.com/office/drawing/2014/main" id="{7B5397BF-27EB-CE52-790C-41827117157D}"/>
              </a:ext>
            </a:extLst>
          </p:cNvPr>
          <p:cNvSpPr>
            <a:spLocks noGrp="1"/>
          </p:cNvSpPr>
          <p:nvPr>
            <p:ph idx="1"/>
          </p:nvPr>
        </p:nvSpPr>
        <p:spPr/>
        <p:txBody>
          <a:bodyPr/>
          <a:lstStyle/>
          <a:p>
            <a:pPr marL="0" indent="0">
              <a:buNone/>
            </a:pPr>
            <a:r>
              <a:rPr lang="en-US" b="1" dirty="0"/>
              <a:t>Let’s View the Form</a:t>
            </a:r>
            <a:endParaRPr lang="en-US" dirty="0"/>
          </a:p>
          <a:p>
            <a:r>
              <a:rPr lang="en-US" dirty="0"/>
              <a:t>Instructions and the form was sent before this training and will be posted to the DOR Community Living Fund website</a:t>
            </a:r>
          </a:p>
          <a:p>
            <a:r>
              <a:rPr lang="en-US" dirty="0"/>
              <a:t>https://www.dor.ca.gov/Home/CommunitylivingFund</a:t>
            </a:r>
          </a:p>
        </p:txBody>
      </p:sp>
      <p:sp>
        <p:nvSpPr>
          <p:cNvPr id="4" name="Rectangle 9">
            <a:extLst>
              <a:ext uri="{FF2B5EF4-FFF2-40B4-BE49-F238E27FC236}">
                <a16:creationId xmlns:a16="http://schemas.microsoft.com/office/drawing/2014/main" id="{3331BB2F-7FEA-CBB7-BF8C-65A378F06655}"/>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3"/>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pic>
        <p:nvPicPr>
          <p:cNvPr id="5" name="Picture 4">
            <a:extLst>
              <a:ext uri="{FF2B5EF4-FFF2-40B4-BE49-F238E27FC236}">
                <a16:creationId xmlns:a16="http://schemas.microsoft.com/office/drawing/2014/main" id="{54BE11C3-B2A1-02E7-DD96-8594D10D2B58}"/>
              </a:ex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39141" y="5334000"/>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66421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DFA9490-B372-95E6-F2CB-077FD1424594}"/>
              </a:ext>
            </a:extLst>
          </p:cNvPr>
          <p:cNvSpPr>
            <a:spLocks noGrp="1"/>
          </p:cNvSpPr>
          <p:nvPr>
            <p:ph type="title"/>
          </p:nvPr>
        </p:nvSpPr>
        <p:spPr/>
        <p:txBody>
          <a:bodyPr/>
          <a:lstStyle/>
          <a:p>
            <a:pPr algn="ctr"/>
            <a:r>
              <a:rPr lang="en-US" sz="6000" b="1" dirty="0">
                <a:latin typeface="Arial" panose="020B0604020202020204" pitchFamily="34" charset="0"/>
                <a:cs typeface="Arial" panose="020B0604020202020204" pitchFamily="34" charset="0"/>
              </a:rPr>
              <a:t>How to Get Paid</a:t>
            </a:r>
            <a:br>
              <a:rPr lang="en-US" sz="6000" b="1" dirty="0">
                <a:latin typeface="Arial" panose="020B0604020202020204" pitchFamily="34" charset="0"/>
                <a:cs typeface="Arial" panose="020B0604020202020204" pitchFamily="34" charset="0"/>
              </a:rPr>
            </a:br>
            <a:endParaRPr lang="en-US" b="1" dirty="0"/>
          </a:p>
        </p:txBody>
      </p:sp>
      <p:sp>
        <p:nvSpPr>
          <p:cNvPr id="6" name="Rectangle 9">
            <a:extLst>
              <a:ext uri="{FF2B5EF4-FFF2-40B4-BE49-F238E27FC236}">
                <a16:creationId xmlns:a16="http://schemas.microsoft.com/office/drawing/2014/main" id="{444B3EDC-C701-E7A9-0ADA-C421F0975D4E}"/>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2"/>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pic>
        <p:nvPicPr>
          <p:cNvPr id="7" name="Picture 6">
            <a:extLst>
              <a:ext uri="{FF2B5EF4-FFF2-40B4-BE49-F238E27FC236}">
                <a16:creationId xmlns:a16="http://schemas.microsoft.com/office/drawing/2014/main" id="{AFC361EE-AA97-EAC8-F057-817FD12E0B34}"/>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34000"/>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82040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9382C-105E-5B6A-3199-4A946B99D5C4}"/>
              </a:ext>
            </a:extLst>
          </p:cNvPr>
          <p:cNvSpPr>
            <a:spLocks noGrp="1"/>
          </p:cNvSpPr>
          <p:nvPr>
            <p:ph type="title"/>
          </p:nvPr>
        </p:nvSpPr>
        <p:spPr/>
        <p:txBody>
          <a:bodyPr/>
          <a:lstStyle/>
          <a:p>
            <a:r>
              <a:rPr lang="en-US" b="1" dirty="0"/>
              <a:t>Invoicing – Part I </a:t>
            </a:r>
            <a:r>
              <a:rPr lang="en-US" dirty="0"/>
              <a:t>	</a:t>
            </a:r>
          </a:p>
        </p:txBody>
      </p:sp>
      <p:sp>
        <p:nvSpPr>
          <p:cNvPr id="3" name="Content Placeholder 2">
            <a:extLst>
              <a:ext uri="{FF2B5EF4-FFF2-40B4-BE49-F238E27FC236}">
                <a16:creationId xmlns:a16="http://schemas.microsoft.com/office/drawing/2014/main" id="{D2ED308C-9AED-C830-025F-4483CD0D92A3}"/>
              </a:ext>
            </a:extLst>
          </p:cNvPr>
          <p:cNvSpPr>
            <a:spLocks noGrp="1"/>
          </p:cNvSpPr>
          <p:nvPr>
            <p:ph idx="1"/>
          </p:nvPr>
        </p:nvSpPr>
        <p:spPr/>
        <p:txBody>
          <a:bodyPr/>
          <a:lstStyle/>
          <a:p>
            <a:pPr marL="0" indent="0">
              <a:buNone/>
            </a:pPr>
            <a:r>
              <a:rPr lang="en-US" b="1" dirty="0"/>
              <a:t>Purpose </a:t>
            </a:r>
          </a:p>
          <a:p>
            <a:pPr lvl="1"/>
            <a:r>
              <a:rPr lang="en-US" sz="2800" dirty="0"/>
              <a:t>First step for provider to receive payment</a:t>
            </a:r>
          </a:p>
          <a:p>
            <a:pPr lvl="1"/>
            <a:r>
              <a:rPr lang="en-US" sz="2800" dirty="0"/>
              <a:t>Itemizes and records the goods and services and/or staff time provided</a:t>
            </a:r>
          </a:p>
          <a:p>
            <a:pPr lvl="1"/>
            <a:r>
              <a:rPr lang="en-US" sz="2800" dirty="0"/>
              <a:t>Provides proof of purchases</a:t>
            </a:r>
          </a:p>
          <a:p>
            <a:pPr lvl="2"/>
            <a:r>
              <a:rPr lang="en-US" sz="2400" dirty="0"/>
              <a:t>Receipts are required for reimbursement for purchases of goods and services. </a:t>
            </a:r>
          </a:p>
          <a:p>
            <a:pPr lvl="1"/>
            <a:r>
              <a:rPr lang="en-US" sz="2800" dirty="0"/>
              <a:t>Critical element for accounting and internal controls </a:t>
            </a:r>
          </a:p>
          <a:p>
            <a:pPr lvl="1"/>
            <a:r>
              <a:rPr lang="en-US" sz="2800" dirty="0"/>
              <a:t>Allows DOR to disencumber funds</a:t>
            </a:r>
          </a:p>
          <a:p>
            <a:pPr lvl="1"/>
            <a:endParaRPr lang="en-US" dirty="0"/>
          </a:p>
        </p:txBody>
      </p:sp>
      <p:pic>
        <p:nvPicPr>
          <p:cNvPr id="4" name="Picture 3">
            <a:extLst>
              <a:ext uri="{FF2B5EF4-FFF2-40B4-BE49-F238E27FC236}">
                <a16:creationId xmlns:a16="http://schemas.microsoft.com/office/drawing/2014/main" id="{04B60BBD-B7B9-A1B3-76A1-47670D46E1FB}"/>
              </a:ex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39141" y="5334000"/>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9">
            <a:extLst>
              <a:ext uri="{FF2B5EF4-FFF2-40B4-BE49-F238E27FC236}">
                <a16:creationId xmlns:a16="http://schemas.microsoft.com/office/drawing/2014/main" id="{3D0986BA-A623-A496-9D16-0B1200CA260E}"/>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3"/>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16735738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9382C-105E-5B6A-3199-4A946B99D5C4}"/>
              </a:ext>
            </a:extLst>
          </p:cNvPr>
          <p:cNvSpPr>
            <a:spLocks noGrp="1"/>
          </p:cNvSpPr>
          <p:nvPr>
            <p:ph type="title"/>
          </p:nvPr>
        </p:nvSpPr>
        <p:spPr/>
        <p:txBody>
          <a:bodyPr/>
          <a:lstStyle/>
          <a:p>
            <a:r>
              <a:rPr lang="en-US" b="1" dirty="0"/>
              <a:t>Invoicing – Part II	</a:t>
            </a:r>
          </a:p>
        </p:txBody>
      </p:sp>
      <p:sp>
        <p:nvSpPr>
          <p:cNvPr id="3" name="Content Placeholder 2">
            <a:extLst>
              <a:ext uri="{FF2B5EF4-FFF2-40B4-BE49-F238E27FC236}">
                <a16:creationId xmlns:a16="http://schemas.microsoft.com/office/drawing/2014/main" id="{D2ED308C-9AED-C830-025F-4483CD0D92A3}"/>
              </a:ext>
            </a:extLst>
          </p:cNvPr>
          <p:cNvSpPr>
            <a:spLocks noGrp="1"/>
          </p:cNvSpPr>
          <p:nvPr>
            <p:ph idx="1"/>
          </p:nvPr>
        </p:nvSpPr>
        <p:spPr/>
        <p:txBody>
          <a:bodyPr>
            <a:normAutofit fontScale="92500" lnSpcReduction="10000"/>
          </a:bodyPr>
          <a:lstStyle/>
          <a:p>
            <a:pPr marL="0" indent="0">
              <a:buNone/>
            </a:pPr>
            <a:r>
              <a:rPr lang="en-US" b="1" dirty="0"/>
              <a:t>Process </a:t>
            </a:r>
          </a:p>
          <a:p>
            <a:r>
              <a:rPr lang="en-US" dirty="0"/>
              <a:t>Email completed invoice form to </a:t>
            </a:r>
            <a:r>
              <a:rPr lang="en-US" dirty="0">
                <a:hlinkClick r:id="rId2"/>
              </a:rPr>
              <a:t>CLF@dor.ca.gov</a:t>
            </a:r>
            <a:endParaRPr lang="en-US" dirty="0"/>
          </a:p>
          <a:p>
            <a:r>
              <a:rPr lang="en-US" dirty="0"/>
              <a:t>CLF staff will review and approve the invoice request</a:t>
            </a:r>
          </a:p>
          <a:p>
            <a:r>
              <a:rPr lang="en-US" dirty="0"/>
              <a:t>DOR Accounting will review and send payment to provider </a:t>
            </a:r>
          </a:p>
          <a:p>
            <a:pPr marL="0" indent="0">
              <a:buNone/>
            </a:pPr>
            <a:endParaRPr lang="en-US" dirty="0"/>
          </a:p>
          <a:p>
            <a:pPr marL="0" indent="0">
              <a:buNone/>
            </a:pPr>
            <a:r>
              <a:rPr lang="en-US" b="1" dirty="0"/>
              <a:t>Reminders</a:t>
            </a:r>
          </a:p>
          <a:p>
            <a:r>
              <a:rPr lang="en-US" dirty="0"/>
              <a:t>Receipts are required when submitting invoices for reimbursement for purchases of goods and services. </a:t>
            </a:r>
          </a:p>
          <a:p>
            <a:r>
              <a:rPr lang="en-US" dirty="0"/>
              <a:t>One invoice per consumer. </a:t>
            </a:r>
          </a:p>
          <a:p>
            <a:r>
              <a:rPr lang="en-US" dirty="0"/>
              <a:t>Do not combine multiple consumers on one invoice</a:t>
            </a:r>
          </a:p>
          <a:p>
            <a:pPr marL="0" indent="0">
              <a:buNone/>
            </a:pPr>
            <a:endParaRPr lang="en-US" b="1" dirty="0"/>
          </a:p>
        </p:txBody>
      </p:sp>
      <p:sp>
        <p:nvSpPr>
          <p:cNvPr id="5" name="Rectangle 9">
            <a:extLst>
              <a:ext uri="{FF2B5EF4-FFF2-40B4-BE49-F238E27FC236}">
                <a16:creationId xmlns:a16="http://schemas.microsoft.com/office/drawing/2014/main" id="{3D0986BA-A623-A496-9D16-0B1200CA260E}"/>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3"/>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pic>
        <p:nvPicPr>
          <p:cNvPr id="6" name="Picture 5">
            <a:extLst>
              <a:ext uri="{FF2B5EF4-FFF2-40B4-BE49-F238E27FC236}">
                <a16:creationId xmlns:a16="http://schemas.microsoft.com/office/drawing/2014/main" id="{61600A13-8A41-D5E6-3C0B-BD2C5FA33067}"/>
              </a:ex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39141" y="5334000"/>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42420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DB821-AC28-39EC-70C3-1E90D5287DB6}"/>
              </a:ext>
            </a:extLst>
          </p:cNvPr>
          <p:cNvSpPr>
            <a:spLocks noGrp="1"/>
          </p:cNvSpPr>
          <p:nvPr>
            <p:ph type="title"/>
          </p:nvPr>
        </p:nvSpPr>
        <p:spPr/>
        <p:txBody>
          <a:bodyPr/>
          <a:lstStyle/>
          <a:p>
            <a:r>
              <a:rPr lang="en-US" b="1" dirty="0"/>
              <a:t>Invoice Form </a:t>
            </a:r>
          </a:p>
        </p:txBody>
      </p:sp>
      <p:sp>
        <p:nvSpPr>
          <p:cNvPr id="3" name="Content Placeholder 2">
            <a:extLst>
              <a:ext uri="{FF2B5EF4-FFF2-40B4-BE49-F238E27FC236}">
                <a16:creationId xmlns:a16="http://schemas.microsoft.com/office/drawing/2014/main" id="{7B5397BF-27EB-CE52-790C-41827117157D}"/>
              </a:ext>
            </a:extLst>
          </p:cNvPr>
          <p:cNvSpPr>
            <a:spLocks noGrp="1"/>
          </p:cNvSpPr>
          <p:nvPr>
            <p:ph idx="1"/>
          </p:nvPr>
        </p:nvSpPr>
        <p:spPr/>
        <p:txBody>
          <a:bodyPr/>
          <a:lstStyle/>
          <a:p>
            <a:pPr marL="0" indent="0">
              <a:buNone/>
            </a:pPr>
            <a:r>
              <a:rPr lang="en-US" b="1" dirty="0"/>
              <a:t>Let’s View the Form</a:t>
            </a:r>
            <a:endParaRPr lang="en-US" dirty="0"/>
          </a:p>
          <a:p>
            <a:r>
              <a:rPr lang="en-US" dirty="0"/>
              <a:t>Instructions and the form was sent before this training and will be posted to the DOR Community Living Fund website</a:t>
            </a:r>
          </a:p>
          <a:p>
            <a:r>
              <a:rPr lang="en-US" dirty="0"/>
              <a:t>https://www.dor.ca.gov/Home/CommunitylivingFund</a:t>
            </a:r>
          </a:p>
        </p:txBody>
      </p:sp>
      <p:sp>
        <p:nvSpPr>
          <p:cNvPr id="4" name="Rectangle 9">
            <a:extLst>
              <a:ext uri="{FF2B5EF4-FFF2-40B4-BE49-F238E27FC236}">
                <a16:creationId xmlns:a16="http://schemas.microsoft.com/office/drawing/2014/main" id="{3331BB2F-7FEA-CBB7-BF8C-65A378F06655}"/>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3"/>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pic>
        <p:nvPicPr>
          <p:cNvPr id="5" name="Picture 4">
            <a:extLst>
              <a:ext uri="{FF2B5EF4-FFF2-40B4-BE49-F238E27FC236}">
                <a16:creationId xmlns:a16="http://schemas.microsoft.com/office/drawing/2014/main" id="{54BE11C3-B2A1-02E7-DD96-8594D10D2B58}"/>
              </a:ex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39141" y="5334000"/>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18375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DFA9490-B372-95E6-F2CB-077FD1424594}"/>
              </a:ext>
            </a:extLst>
          </p:cNvPr>
          <p:cNvSpPr>
            <a:spLocks noGrp="1"/>
          </p:cNvSpPr>
          <p:nvPr>
            <p:ph type="title"/>
          </p:nvPr>
        </p:nvSpPr>
        <p:spPr/>
        <p:txBody>
          <a:bodyPr/>
          <a:lstStyle/>
          <a:p>
            <a:pPr algn="ctr"/>
            <a:r>
              <a:rPr lang="en-US" sz="6000" b="1" dirty="0">
                <a:latin typeface="Arial" panose="020B0604020202020204" pitchFamily="34" charset="0"/>
                <a:cs typeface="Arial" panose="020B0604020202020204" pitchFamily="34" charset="0"/>
              </a:rPr>
              <a:t>How to Report Outcomes</a:t>
            </a:r>
            <a:br>
              <a:rPr lang="en-US" sz="6000" b="1" dirty="0">
                <a:latin typeface="Arial" panose="020B0604020202020204" pitchFamily="34" charset="0"/>
                <a:cs typeface="Arial" panose="020B0604020202020204" pitchFamily="34" charset="0"/>
              </a:rPr>
            </a:br>
            <a:endParaRPr lang="en-US" b="1" dirty="0"/>
          </a:p>
        </p:txBody>
      </p:sp>
      <p:sp>
        <p:nvSpPr>
          <p:cNvPr id="6" name="Rectangle 9">
            <a:extLst>
              <a:ext uri="{FF2B5EF4-FFF2-40B4-BE49-F238E27FC236}">
                <a16:creationId xmlns:a16="http://schemas.microsoft.com/office/drawing/2014/main" id="{444B3EDC-C701-E7A9-0ADA-C421F0975D4E}"/>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2"/>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pic>
        <p:nvPicPr>
          <p:cNvPr id="7" name="Picture 6">
            <a:extLst>
              <a:ext uri="{FF2B5EF4-FFF2-40B4-BE49-F238E27FC236}">
                <a16:creationId xmlns:a16="http://schemas.microsoft.com/office/drawing/2014/main" id="{AFC361EE-AA97-EAC8-F057-817FD12E0B34}"/>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34000"/>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68582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641C0-C6D8-EF97-98A8-6E1A79EC6F08}"/>
              </a:ext>
            </a:extLst>
          </p:cNvPr>
          <p:cNvSpPr>
            <a:spLocks noGrp="1"/>
          </p:cNvSpPr>
          <p:nvPr>
            <p:ph type="title"/>
          </p:nvPr>
        </p:nvSpPr>
        <p:spPr/>
        <p:txBody>
          <a:bodyPr/>
          <a:lstStyle/>
          <a:p>
            <a:r>
              <a:rPr lang="en-US" b="1" dirty="0"/>
              <a:t>Consumer Outcome Report</a:t>
            </a:r>
          </a:p>
        </p:txBody>
      </p:sp>
      <p:sp>
        <p:nvSpPr>
          <p:cNvPr id="3" name="Content Placeholder 2">
            <a:extLst>
              <a:ext uri="{FF2B5EF4-FFF2-40B4-BE49-F238E27FC236}">
                <a16:creationId xmlns:a16="http://schemas.microsoft.com/office/drawing/2014/main" id="{85F3D47B-B8B9-50BA-A111-3390B7546C6C}"/>
              </a:ext>
            </a:extLst>
          </p:cNvPr>
          <p:cNvSpPr>
            <a:spLocks noGrp="1"/>
          </p:cNvSpPr>
          <p:nvPr>
            <p:ph idx="1"/>
          </p:nvPr>
        </p:nvSpPr>
        <p:spPr/>
        <p:txBody>
          <a:bodyPr>
            <a:normAutofit fontScale="92500" lnSpcReduction="10000"/>
          </a:bodyPr>
          <a:lstStyle/>
          <a:p>
            <a:pPr marL="0" indent="0">
              <a:buNone/>
            </a:pPr>
            <a:r>
              <a:rPr lang="en-US" sz="3000" b="1" dirty="0"/>
              <a:t>Purpose </a:t>
            </a:r>
          </a:p>
          <a:p>
            <a:pPr lvl="1"/>
            <a:r>
              <a:rPr lang="en-US" sz="3000" dirty="0"/>
              <a:t>Collects information on the consumer and services provided</a:t>
            </a:r>
          </a:p>
          <a:p>
            <a:pPr lvl="1"/>
            <a:r>
              <a:rPr lang="en-US" sz="3000" dirty="0"/>
              <a:t>Used for reporting outcomes</a:t>
            </a:r>
          </a:p>
          <a:p>
            <a:pPr marL="0" indent="0">
              <a:buNone/>
            </a:pPr>
            <a:r>
              <a:rPr lang="en-US" sz="3000" b="1" dirty="0"/>
              <a:t>Process</a:t>
            </a:r>
          </a:p>
          <a:p>
            <a:pPr lvl="1"/>
            <a:r>
              <a:rPr lang="en-US" sz="3000" dirty="0"/>
              <a:t>Completed through Survey Monkey</a:t>
            </a:r>
          </a:p>
          <a:p>
            <a:pPr lvl="1"/>
            <a:r>
              <a:rPr lang="en-US" sz="3000" dirty="0"/>
              <a:t>Completed after the services have been provided and six months afterwards</a:t>
            </a:r>
          </a:p>
          <a:p>
            <a:pPr marL="0" indent="0">
              <a:buNone/>
            </a:pPr>
            <a:r>
              <a:rPr lang="en-US" sz="3000" b="1" dirty="0"/>
              <a:t>Source: </a:t>
            </a:r>
            <a:r>
              <a:rPr lang="en-US" sz="3000" dirty="0"/>
              <a:t>Community Living Fund Grant Provisions, Special Terms and Conditions (1) Reporting Requirements </a:t>
            </a:r>
          </a:p>
          <a:p>
            <a:pPr marL="0" indent="0">
              <a:buNone/>
            </a:pPr>
            <a:r>
              <a:rPr lang="en-US" sz="3000" b="1" dirty="0"/>
              <a:t>We need your feedback!</a:t>
            </a:r>
          </a:p>
          <a:p>
            <a:pPr marL="457200" lvl="1" indent="0">
              <a:buNone/>
            </a:pPr>
            <a:endParaRPr lang="en-US" dirty="0"/>
          </a:p>
        </p:txBody>
      </p:sp>
      <p:sp>
        <p:nvSpPr>
          <p:cNvPr id="4" name="Rectangle 9">
            <a:extLst>
              <a:ext uri="{FF2B5EF4-FFF2-40B4-BE49-F238E27FC236}">
                <a16:creationId xmlns:a16="http://schemas.microsoft.com/office/drawing/2014/main" id="{D499F254-D6EC-7158-4779-C8B78692ADAB}"/>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3"/>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pic>
        <p:nvPicPr>
          <p:cNvPr id="5" name="Picture 4">
            <a:extLst>
              <a:ext uri="{FF2B5EF4-FFF2-40B4-BE49-F238E27FC236}">
                <a16:creationId xmlns:a16="http://schemas.microsoft.com/office/drawing/2014/main" id="{87DC0D8B-926B-E591-F55A-77FCB5BDFE45}"/>
              </a:ex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39141" y="5334000"/>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6197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DDD6A-DF2D-4325-91F9-F9324EE1ECD4}"/>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Housekeeping - Part II</a:t>
            </a:r>
          </a:p>
        </p:txBody>
      </p:sp>
      <p:sp>
        <p:nvSpPr>
          <p:cNvPr id="3" name="Content Placeholder 2">
            <a:extLst>
              <a:ext uri="{FF2B5EF4-FFF2-40B4-BE49-F238E27FC236}">
                <a16:creationId xmlns:a16="http://schemas.microsoft.com/office/drawing/2014/main" id="{134D415F-7F96-4414-87CC-F393B4D66099}"/>
              </a:ext>
            </a:extLst>
          </p:cNvPr>
          <p:cNvSpPr>
            <a:spLocks noGrp="1"/>
          </p:cNvSpPr>
          <p:nvPr>
            <p:ph idx="1"/>
          </p:nvPr>
        </p:nvSpPr>
        <p:spPr/>
        <p:txBody>
          <a:bodyPr>
            <a:normAutofit lnSpcReduction="10000"/>
          </a:bodyPr>
          <a:lstStyle/>
          <a:p>
            <a:pPr lvl="0"/>
            <a:r>
              <a:rPr lang="en-US" sz="2600" dirty="0">
                <a:latin typeface="Arial" panose="020B0604020202020204" pitchFamily="34" charset="0"/>
                <a:cs typeface="Arial" panose="020B0604020202020204" pitchFamily="34" charset="0"/>
              </a:rPr>
              <a:t>This meeting has live text captioning </a:t>
            </a:r>
          </a:p>
          <a:p>
            <a:pPr lvl="1"/>
            <a:r>
              <a:rPr lang="en-US" sz="2600" dirty="0">
                <a:latin typeface="Arial" panose="020B0604020202020204" pitchFamily="34" charset="0"/>
                <a:cs typeface="Arial" panose="020B0604020202020204" pitchFamily="34" charset="0"/>
              </a:rPr>
              <a:t>To see captions, select “CC Live Transcript” on the meeting toolbar </a:t>
            </a:r>
          </a:p>
          <a:p>
            <a:pPr lvl="0"/>
            <a:r>
              <a:rPr lang="en-US" sz="2600" dirty="0">
                <a:latin typeface="Arial" panose="020B0604020202020204" pitchFamily="34" charset="0"/>
                <a:cs typeface="Arial" panose="020B0604020202020204" pitchFamily="34" charset="0"/>
              </a:rPr>
              <a:t>Please use the chat function only to request assistance</a:t>
            </a:r>
          </a:p>
          <a:p>
            <a:pPr lvl="1"/>
            <a:r>
              <a:rPr lang="en-US" sz="2600" dirty="0">
                <a:latin typeface="Arial" panose="020B0604020202020204" pitchFamily="34" charset="0"/>
                <a:cs typeface="Arial" panose="020B0604020202020204" pitchFamily="34" charset="0"/>
              </a:rPr>
              <a:t>Chat is not accessible to everyone and can be distracting </a:t>
            </a:r>
          </a:p>
          <a:p>
            <a:pPr lvl="1"/>
            <a:r>
              <a:rPr lang="en-US" sz="2600" dirty="0">
                <a:latin typeface="Arial" panose="020B0604020202020204" pitchFamily="34" charset="0"/>
                <a:cs typeface="Arial" panose="020B0604020202020204" pitchFamily="34" charset="0"/>
              </a:rPr>
              <a:t>There will be time for questions before the meeting ends</a:t>
            </a:r>
          </a:p>
          <a:p>
            <a:pPr lvl="1"/>
            <a:r>
              <a:rPr lang="en-US" sz="2600" dirty="0">
                <a:latin typeface="Arial" panose="020B0604020202020204" pitchFamily="34" charset="0"/>
                <a:cs typeface="Arial" panose="020B0604020202020204" pitchFamily="34" charset="0"/>
              </a:rPr>
              <a:t>For Jaws users to turn chat on or off, press insert, the space bar, and the letter S</a:t>
            </a:r>
          </a:p>
          <a:p>
            <a:pPr lvl="0"/>
            <a:r>
              <a:rPr lang="en-US" sz="2600" dirty="0">
                <a:latin typeface="Arial" panose="020B0604020202020204" pitchFamily="34" charset="0"/>
                <a:cs typeface="Arial" panose="020B0604020202020204" pitchFamily="34" charset="0"/>
              </a:rPr>
              <a:t>If anyone is having issues with hearing or seeing the meeting, please send a private message or email to Kritika Devi, </a:t>
            </a:r>
            <a:r>
              <a:rPr lang="en-US" sz="2600" dirty="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Kritika.Devi@dor.ca.gov</a:t>
            </a:r>
            <a:r>
              <a:rPr lang="en-US" sz="2600" dirty="0">
                <a:latin typeface="Arial" panose="020B0604020202020204" pitchFamily="34" charset="0"/>
                <a:cs typeface="Arial" panose="020B0604020202020204" pitchFamily="34" charset="0"/>
              </a:rPr>
              <a:t> </a:t>
            </a:r>
          </a:p>
          <a:p>
            <a:endParaRPr lang="en-US" dirty="0"/>
          </a:p>
        </p:txBody>
      </p:sp>
      <p:sp>
        <p:nvSpPr>
          <p:cNvPr id="14" name="Rectangle 9">
            <a:extLst>
              <a:ext uri="{FF2B5EF4-FFF2-40B4-BE49-F238E27FC236}">
                <a16:creationId xmlns:a16="http://schemas.microsoft.com/office/drawing/2014/main" id="{940EE783-B050-493B-B271-CBCBC0843E68}"/>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3437219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DFA9490-B372-95E6-F2CB-077FD1424594}"/>
              </a:ext>
            </a:extLst>
          </p:cNvPr>
          <p:cNvSpPr>
            <a:spLocks noGrp="1"/>
          </p:cNvSpPr>
          <p:nvPr>
            <p:ph type="title"/>
          </p:nvPr>
        </p:nvSpPr>
        <p:spPr/>
        <p:txBody>
          <a:bodyPr/>
          <a:lstStyle/>
          <a:p>
            <a:pPr algn="ctr"/>
            <a:r>
              <a:rPr lang="en-US" sz="6000" b="1" dirty="0">
                <a:latin typeface="Arial" panose="020B0604020202020204" pitchFamily="34" charset="0"/>
                <a:cs typeface="Arial" panose="020B0604020202020204" pitchFamily="34" charset="0"/>
              </a:rPr>
              <a:t>Avoiding </a:t>
            </a:r>
            <a:br>
              <a:rPr lang="en-US" sz="6000" b="1" dirty="0">
                <a:latin typeface="Arial" panose="020B0604020202020204" pitchFamily="34" charset="0"/>
                <a:cs typeface="Arial" panose="020B0604020202020204" pitchFamily="34" charset="0"/>
              </a:rPr>
            </a:br>
            <a:r>
              <a:rPr lang="en-US" sz="6000" b="1" dirty="0">
                <a:latin typeface="Arial" panose="020B0604020202020204" pitchFamily="34" charset="0"/>
                <a:cs typeface="Arial" panose="020B0604020202020204" pitchFamily="34" charset="0"/>
              </a:rPr>
              <a:t>Fraud, Waste, and Abuse </a:t>
            </a:r>
            <a:br>
              <a:rPr lang="en-US" sz="6000" b="1" dirty="0">
                <a:latin typeface="Arial" panose="020B0604020202020204" pitchFamily="34" charset="0"/>
                <a:cs typeface="Arial" panose="020B0604020202020204" pitchFamily="34" charset="0"/>
              </a:rPr>
            </a:br>
            <a:endParaRPr lang="en-US" b="1" dirty="0"/>
          </a:p>
        </p:txBody>
      </p:sp>
      <p:sp>
        <p:nvSpPr>
          <p:cNvPr id="6" name="Rectangle 9">
            <a:extLst>
              <a:ext uri="{FF2B5EF4-FFF2-40B4-BE49-F238E27FC236}">
                <a16:creationId xmlns:a16="http://schemas.microsoft.com/office/drawing/2014/main" id="{444B3EDC-C701-E7A9-0ADA-C421F0975D4E}"/>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2"/>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pic>
        <p:nvPicPr>
          <p:cNvPr id="7" name="Picture 6">
            <a:extLst>
              <a:ext uri="{FF2B5EF4-FFF2-40B4-BE49-F238E27FC236}">
                <a16:creationId xmlns:a16="http://schemas.microsoft.com/office/drawing/2014/main" id="{AFC361EE-AA97-EAC8-F057-817FD12E0B34}"/>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34000"/>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184617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DC983-7B49-57C5-A0F0-078EC092B058}"/>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Fraud, Waste, and Abuse</a:t>
            </a:r>
          </a:p>
        </p:txBody>
      </p:sp>
      <p:sp>
        <p:nvSpPr>
          <p:cNvPr id="3" name="Content Placeholder 2">
            <a:extLst>
              <a:ext uri="{FF2B5EF4-FFF2-40B4-BE49-F238E27FC236}">
                <a16:creationId xmlns:a16="http://schemas.microsoft.com/office/drawing/2014/main" id="{7C4FB3FC-8283-79E9-20F2-17BE285ABD1F}"/>
              </a:ext>
            </a:extLst>
          </p:cNvPr>
          <p:cNvSpPr>
            <a:spLocks noGrp="1"/>
          </p:cNvSpPr>
          <p:nvPr>
            <p:ph idx="1"/>
          </p:nvPr>
        </p:nvSpPr>
        <p:spPr/>
        <p:txBody>
          <a:bodyPr>
            <a:normAutofit/>
          </a:bodyPr>
          <a:lstStyle/>
          <a:p>
            <a:pPr marL="0" indent="0">
              <a:buNone/>
            </a:pPr>
            <a:r>
              <a:rPr lang="en-US" sz="3600" dirty="0">
                <a:effectLst/>
                <a:latin typeface="Arial" panose="020B0604020202020204" pitchFamily="34" charset="0"/>
                <a:ea typeface="Calibri" panose="020F0502020204030204" pitchFamily="34" charset="0"/>
              </a:rPr>
              <a:t>It is DOR’s responsibility to maintain appropriate oversight of services provided </a:t>
            </a:r>
            <a:r>
              <a:rPr lang="en-US" sz="3600" dirty="0">
                <a:latin typeface="Arial" panose="020B0604020202020204" pitchFamily="34" charset="0"/>
                <a:ea typeface="Calibri" panose="020F0502020204030204" pitchFamily="34" charset="0"/>
              </a:rPr>
              <a:t>by grantees, including </a:t>
            </a:r>
            <a:r>
              <a:rPr lang="en-US" sz="3600" dirty="0">
                <a:effectLst/>
                <a:latin typeface="Arial" panose="020B0604020202020204" pitchFamily="34" charset="0"/>
                <a:ea typeface="Calibri" panose="020F0502020204030204" pitchFamily="34" charset="0"/>
              </a:rPr>
              <a:t>preventing and detecting fraud, waste, and abuse</a:t>
            </a:r>
            <a:endParaRPr lang="en-US" sz="4800" dirty="0"/>
          </a:p>
        </p:txBody>
      </p:sp>
      <p:pic>
        <p:nvPicPr>
          <p:cNvPr id="4" name="Picture 3">
            <a:extLst>
              <a:ext uri="{FF2B5EF4-FFF2-40B4-BE49-F238E27FC236}">
                <a16:creationId xmlns:a16="http://schemas.microsoft.com/office/drawing/2014/main" id="{A759E107-7AE9-39C2-7DFA-483EE2038A98}"/>
              </a:ex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39141" y="5334000"/>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9">
            <a:extLst>
              <a:ext uri="{FF2B5EF4-FFF2-40B4-BE49-F238E27FC236}">
                <a16:creationId xmlns:a16="http://schemas.microsoft.com/office/drawing/2014/main" id="{85A0B686-41E5-F854-9561-E16515EB09AA}"/>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3"/>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32620416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92033-C01A-3D45-6060-C6C043A40097}"/>
              </a:ext>
            </a:extLst>
          </p:cNvPr>
          <p:cNvSpPr>
            <a:spLocks noGrp="1"/>
          </p:cNvSpPr>
          <p:nvPr>
            <p:ph type="title"/>
          </p:nvPr>
        </p:nvSpPr>
        <p:spPr/>
        <p:txBody>
          <a:bodyPr>
            <a:normAutofit/>
          </a:bodyPr>
          <a:lstStyle/>
          <a:p>
            <a:r>
              <a:rPr lang="en-US" b="1" dirty="0">
                <a:effectLst/>
                <a:latin typeface="Arial" panose="020B0604020202020204" pitchFamily="34" charset="0"/>
                <a:ea typeface="Calibri" panose="020F0502020204030204" pitchFamily="34" charset="0"/>
              </a:rPr>
              <a:t>What is FRAUD?</a:t>
            </a:r>
            <a:endParaRPr lang="en-US" b="1" dirty="0"/>
          </a:p>
        </p:txBody>
      </p:sp>
      <p:sp>
        <p:nvSpPr>
          <p:cNvPr id="3" name="Content Placeholder 2">
            <a:extLst>
              <a:ext uri="{FF2B5EF4-FFF2-40B4-BE49-F238E27FC236}">
                <a16:creationId xmlns:a16="http://schemas.microsoft.com/office/drawing/2014/main" id="{F82E174F-0E86-6417-4D9D-B814BADBBE4D}"/>
              </a:ext>
            </a:extLst>
          </p:cNvPr>
          <p:cNvSpPr>
            <a:spLocks noGrp="1"/>
          </p:cNvSpPr>
          <p:nvPr>
            <p:ph idx="1"/>
          </p:nvPr>
        </p:nvSpPr>
        <p:spPr/>
        <p:txBody>
          <a:bodyPr>
            <a:normAutofit fontScale="92500" lnSpcReduction="10000"/>
          </a:bodyPr>
          <a:lstStyle/>
          <a:p>
            <a:pPr marL="0" marR="0" indent="0">
              <a:spcAft>
                <a:spcPts val="0"/>
              </a:spcAft>
              <a:buNone/>
            </a:pPr>
            <a:r>
              <a:rPr lang="en-US" sz="3600" dirty="0">
                <a:latin typeface="Arial" panose="020B0604020202020204" pitchFamily="34" charset="0"/>
              </a:rPr>
              <a:t>Fraud is any illegal act characterized by deceit, concealment, or violation of trust. Fraud is perpetrated by parties and organizations to obtain money, property, or services; to avoid payment or loss of services; or to secure personal or business advantage.</a:t>
            </a:r>
          </a:p>
          <a:p>
            <a:pPr marL="0" marR="0" indent="0">
              <a:spcAft>
                <a:spcPts val="0"/>
              </a:spcAft>
              <a:buNone/>
            </a:pPr>
            <a:r>
              <a:rPr lang="en-US" sz="3600" b="1" dirty="0">
                <a:latin typeface="Arial" panose="020B0604020202020204" pitchFamily="34" charset="0"/>
              </a:rPr>
              <a:t>Examples:</a:t>
            </a:r>
          </a:p>
          <a:p>
            <a:r>
              <a:rPr lang="en-US" sz="3600" dirty="0">
                <a:latin typeface="Arial" panose="020B0604020202020204" pitchFamily="34" charset="0"/>
              </a:rPr>
              <a:t>Falsifying goods and services claimed on the invoice </a:t>
            </a:r>
          </a:p>
          <a:p>
            <a:r>
              <a:rPr lang="en-US" sz="3600" dirty="0">
                <a:latin typeface="Arial" panose="020B0604020202020204" pitchFamily="34" charset="0"/>
              </a:rPr>
              <a:t>Creating fictitious documents/invoices to support services billed</a:t>
            </a:r>
          </a:p>
          <a:p>
            <a:endParaRPr lang="en-US" dirty="0"/>
          </a:p>
        </p:txBody>
      </p:sp>
      <p:pic>
        <p:nvPicPr>
          <p:cNvPr id="4" name="Picture 3">
            <a:extLst>
              <a:ext uri="{FF2B5EF4-FFF2-40B4-BE49-F238E27FC236}">
                <a16:creationId xmlns:a16="http://schemas.microsoft.com/office/drawing/2014/main" id="{2E20B25D-9071-3801-72C0-FA2546024C8B}"/>
              </a:ex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39141" y="5334000"/>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9">
            <a:extLst>
              <a:ext uri="{FF2B5EF4-FFF2-40B4-BE49-F238E27FC236}">
                <a16:creationId xmlns:a16="http://schemas.microsoft.com/office/drawing/2014/main" id="{160F14F3-C5CA-1DC5-2F84-2537A1D0F5FA}"/>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3"/>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36299911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F6408-7F52-C257-851D-EAF8DCEFF9CB}"/>
              </a:ext>
            </a:extLst>
          </p:cNvPr>
          <p:cNvSpPr>
            <a:spLocks noGrp="1"/>
          </p:cNvSpPr>
          <p:nvPr>
            <p:ph type="title"/>
          </p:nvPr>
        </p:nvSpPr>
        <p:spPr/>
        <p:txBody>
          <a:bodyPr>
            <a:normAutofit fontScale="90000"/>
          </a:bodyPr>
          <a:lstStyle/>
          <a:p>
            <a:br>
              <a:rPr lang="en-US" b="1" dirty="0">
                <a:effectLst/>
                <a:latin typeface="Arial" panose="020B0604020202020204" pitchFamily="34" charset="0"/>
                <a:ea typeface="Times New Roman" panose="02020603050405020304" pitchFamily="18" charset="0"/>
                <a:cs typeface="Times New Roman" panose="02020603050405020304" pitchFamily="18" charset="0"/>
              </a:rPr>
            </a:br>
            <a:r>
              <a:rPr lang="en-US" b="1" dirty="0">
                <a:effectLst/>
                <a:latin typeface="Arial" panose="020B0604020202020204" pitchFamily="34" charset="0"/>
                <a:ea typeface="Times New Roman" panose="02020603050405020304" pitchFamily="18" charset="0"/>
                <a:cs typeface="Times New Roman" panose="02020603050405020304" pitchFamily="18" charset="0"/>
              </a:rPr>
              <a:t>What is WASTE?</a:t>
            </a:r>
            <a:br>
              <a:rPr lang="en-US" sz="1800" b="1" dirty="0">
                <a:effectLst/>
                <a:latin typeface="Arial" panose="020B0604020202020204" pitchFamily="34"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773AEC5E-B394-ECB7-B126-054A2C9C95D8}"/>
              </a:ext>
            </a:extLst>
          </p:cNvPr>
          <p:cNvSpPr>
            <a:spLocks noGrp="1"/>
          </p:cNvSpPr>
          <p:nvPr>
            <p:ph idx="1"/>
          </p:nvPr>
        </p:nvSpPr>
        <p:spPr/>
        <p:txBody>
          <a:bodyPr>
            <a:normAutofit fontScale="92500"/>
          </a:bodyPr>
          <a:lstStyle/>
          <a:p>
            <a:pPr marL="0" marR="0" indent="0">
              <a:spcAft>
                <a:spcPts val="0"/>
              </a:spcAft>
              <a:buNone/>
            </a:pPr>
            <a:r>
              <a:rPr lang="en-US" sz="3600" dirty="0">
                <a:latin typeface="Arial" panose="020B0604020202020204" pitchFamily="34" charset="0"/>
                <a:cs typeface="Arial" panose="020B0604020202020204" pitchFamily="34" charset="0"/>
              </a:rPr>
              <a:t>Waste involves the taxpayers not receiving reasonable value for money in connection with any government funded activities.  Waste relates to mismanagement, inappropriate actions, and inadequate oversight.</a:t>
            </a:r>
          </a:p>
          <a:p>
            <a:pPr marL="0" marR="0" indent="0">
              <a:spcAft>
                <a:spcPts val="0"/>
              </a:spcAft>
              <a:buNone/>
            </a:pPr>
            <a:r>
              <a:rPr lang="en-US" sz="3600" b="1" dirty="0">
                <a:latin typeface="Arial" panose="020B0604020202020204" pitchFamily="34" charset="0"/>
                <a:cs typeface="Arial" panose="020B0604020202020204" pitchFamily="34" charset="0"/>
              </a:rPr>
              <a:t>Examples:</a:t>
            </a:r>
          </a:p>
          <a:p>
            <a:r>
              <a:rPr lang="en-US" sz="3600" dirty="0">
                <a:latin typeface="Arial" panose="020B0604020202020204" pitchFamily="34" charset="0"/>
                <a:cs typeface="Arial" panose="020B0604020202020204" pitchFamily="34" charset="0"/>
              </a:rPr>
              <a:t>Recommending or invoicing for unnecessary services</a:t>
            </a:r>
          </a:p>
          <a:p>
            <a:r>
              <a:rPr lang="en-US" sz="3600" dirty="0">
                <a:latin typeface="Arial" panose="020B0604020202020204" pitchFamily="34" charset="0"/>
                <a:cs typeface="Arial" panose="020B0604020202020204" pitchFamily="34" charset="0"/>
              </a:rPr>
              <a:t>Charging excessively for services</a:t>
            </a:r>
          </a:p>
          <a:p>
            <a:endParaRPr lang="en-US"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8C6B5B04-06F1-65D0-1D0F-31DECE55B3E2}"/>
              </a:ex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39141" y="5334000"/>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9">
            <a:extLst>
              <a:ext uri="{FF2B5EF4-FFF2-40B4-BE49-F238E27FC236}">
                <a16:creationId xmlns:a16="http://schemas.microsoft.com/office/drawing/2014/main" id="{B9D46DCB-599E-A263-B2E5-3EA9E475192A}"/>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3"/>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1057710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C5442-298B-2B55-3411-F5CDA8DDC8AB}"/>
              </a:ext>
            </a:extLst>
          </p:cNvPr>
          <p:cNvSpPr>
            <a:spLocks noGrp="1"/>
          </p:cNvSpPr>
          <p:nvPr>
            <p:ph type="title"/>
          </p:nvPr>
        </p:nvSpPr>
        <p:spPr/>
        <p:txBody>
          <a:bodyPr>
            <a:normAutofit/>
          </a:bodyPr>
          <a:lstStyle/>
          <a:p>
            <a:r>
              <a:rPr lang="en-US" b="1" dirty="0">
                <a:effectLst/>
                <a:latin typeface="Arial" panose="020B0604020202020204" pitchFamily="34" charset="0"/>
                <a:ea typeface="Calibri" panose="020F0502020204030204" pitchFamily="34" charset="0"/>
              </a:rPr>
              <a:t>What is ABUSE?</a:t>
            </a:r>
            <a:endParaRPr lang="en-US" sz="8800" b="1" dirty="0"/>
          </a:p>
        </p:txBody>
      </p:sp>
      <p:sp>
        <p:nvSpPr>
          <p:cNvPr id="3" name="Content Placeholder 2">
            <a:extLst>
              <a:ext uri="{FF2B5EF4-FFF2-40B4-BE49-F238E27FC236}">
                <a16:creationId xmlns:a16="http://schemas.microsoft.com/office/drawing/2014/main" id="{F0B6FFED-DBAC-F00F-E907-F1E09CC84C6A}"/>
              </a:ext>
            </a:extLst>
          </p:cNvPr>
          <p:cNvSpPr>
            <a:spLocks noGrp="1"/>
          </p:cNvSpPr>
          <p:nvPr>
            <p:ph idx="1"/>
          </p:nvPr>
        </p:nvSpPr>
        <p:spPr/>
        <p:txBody>
          <a:bodyPr>
            <a:normAutofit fontScale="92500"/>
          </a:bodyPr>
          <a:lstStyle/>
          <a:p>
            <a:pPr marL="0" indent="0">
              <a:buNone/>
            </a:pPr>
            <a:r>
              <a:rPr lang="en-US" sz="3500" dirty="0">
                <a:latin typeface="Arial" panose="020B0604020202020204" pitchFamily="34" charset="0"/>
              </a:rPr>
              <a:t>Abuse involves behavior that is deficient or improper when compared with behavior that a prudent person would consider reasonable and necessary business practice given the facts and circumstances.  Abuse may include misuse of authority or position for personal gain.</a:t>
            </a:r>
          </a:p>
          <a:p>
            <a:pPr marL="0" indent="0">
              <a:buNone/>
            </a:pPr>
            <a:r>
              <a:rPr lang="en-US" sz="3500" b="1" dirty="0">
                <a:latin typeface="Arial" panose="020B0604020202020204" pitchFamily="34" charset="0"/>
              </a:rPr>
              <a:t>Examples:</a:t>
            </a:r>
          </a:p>
          <a:p>
            <a:pPr lvl="1"/>
            <a:r>
              <a:rPr lang="en-US" sz="3100" dirty="0">
                <a:latin typeface="Arial" panose="020B0604020202020204" pitchFamily="34" charset="0"/>
              </a:rPr>
              <a:t>Providing or recommending unnecessary services or products</a:t>
            </a:r>
          </a:p>
          <a:p>
            <a:pPr lvl="1"/>
            <a:r>
              <a:rPr lang="en-US" sz="3100" dirty="0">
                <a:latin typeface="Arial" panose="020B0604020202020204" pitchFamily="34" charset="0"/>
              </a:rPr>
              <a:t>Providing substandard services</a:t>
            </a:r>
          </a:p>
          <a:p>
            <a:endParaRPr lang="en-US" dirty="0"/>
          </a:p>
        </p:txBody>
      </p:sp>
      <p:pic>
        <p:nvPicPr>
          <p:cNvPr id="4" name="Picture 3">
            <a:extLst>
              <a:ext uri="{FF2B5EF4-FFF2-40B4-BE49-F238E27FC236}">
                <a16:creationId xmlns:a16="http://schemas.microsoft.com/office/drawing/2014/main" id="{DA8A2DDF-7A86-2D85-D889-EC881AC3D5EB}"/>
              </a:ex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39141" y="5334000"/>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9">
            <a:extLst>
              <a:ext uri="{FF2B5EF4-FFF2-40B4-BE49-F238E27FC236}">
                <a16:creationId xmlns:a16="http://schemas.microsoft.com/office/drawing/2014/main" id="{31A8FBB1-D690-1709-D342-D21A33A7191A}"/>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3"/>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3379649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386BB-4BE9-D5BC-12E4-D7402D2F06ED}"/>
              </a:ext>
            </a:extLst>
          </p:cNvPr>
          <p:cNvSpPr>
            <a:spLocks noGrp="1"/>
          </p:cNvSpPr>
          <p:nvPr>
            <p:ph type="title"/>
          </p:nvPr>
        </p:nvSpPr>
        <p:spPr/>
        <p:txBody>
          <a:bodyPr/>
          <a:lstStyle/>
          <a:p>
            <a:r>
              <a:rPr lang="en-US" b="1" dirty="0"/>
              <a:t>How Can Providers Prevent Fraud Waste and Abuse?</a:t>
            </a:r>
          </a:p>
        </p:txBody>
      </p:sp>
      <p:sp>
        <p:nvSpPr>
          <p:cNvPr id="3" name="Content Placeholder 2">
            <a:extLst>
              <a:ext uri="{FF2B5EF4-FFF2-40B4-BE49-F238E27FC236}">
                <a16:creationId xmlns:a16="http://schemas.microsoft.com/office/drawing/2014/main" id="{2E56569E-BB47-A4CD-326D-F22327B1216D}"/>
              </a:ext>
            </a:extLst>
          </p:cNvPr>
          <p:cNvSpPr>
            <a:spLocks noGrp="1"/>
          </p:cNvSpPr>
          <p:nvPr>
            <p:ph idx="1"/>
          </p:nvPr>
        </p:nvSpPr>
        <p:spPr/>
        <p:txBody>
          <a:bodyPr>
            <a:normAutofit fontScale="92500" lnSpcReduction="10000"/>
          </a:bodyPr>
          <a:lstStyle/>
          <a:p>
            <a:r>
              <a:rPr lang="en-US" sz="3600" dirty="0">
                <a:latin typeface="Arial" panose="020B0604020202020204" pitchFamily="34" charset="0"/>
              </a:rPr>
              <a:t>Never deliver services to a consumer before submitting a Request for Funding form</a:t>
            </a:r>
          </a:p>
          <a:p>
            <a:r>
              <a:rPr lang="en-US" sz="3600" dirty="0">
                <a:latin typeface="Arial" panose="020B0604020202020204" pitchFamily="34" charset="0"/>
              </a:rPr>
              <a:t>Maintain documents that adequately support the goods and services provided</a:t>
            </a:r>
          </a:p>
          <a:p>
            <a:r>
              <a:rPr lang="en-US" sz="3600" dirty="0">
                <a:latin typeface="Arial" panose="020B0604020202020204" pitchFamily="34" charset="0"/>
              </a:rPr>
              <a:t>Comply with the policies and procedures in the Standard Grant Agreement</a:t>
            </a:r>
          </a:p>
          <a:p>
            <a:r>
              <a:rPr lang="en-US" sz="3600" dirty="0">
                <a:latin typeface="Arial" panose="020B0604020202020204" pitchFamily="34" charset="0"/>
              </a:rPr>
              <a:t>Provide necessary and quality services</a:t>
            </a:r>
          </a:p>
          <a:p>
            <a:r>
              <a:rPr lang="en-US" sz="3600" dirty="0">
                <a:latin typeface="Arial" panose="020B0604020202020204" pitchFamily="34" charset="0"/>
              </a:rPr>
              <a:t>Ensure invoices are accurate and complete</a:t>
            </a:r>
          </a:p>
          <a:p>
            <a:r>
              <a:rPr lang="en-US" sz="3600" dirty="0">
                <a:latin typeface="Arial" panose="020B0604020202020204" pitchFamily="34" charset="0"/>
              </a:rPr>
              <a:t>Only bill for actual services provided </a:t>
            </a:r>
          </a:p>
          <a:p>
            <a:pPr marL="342900" marR="0" lvl="0" indent="-342900">
              <a:lnSpc>
                <a:spcPct val="115000"/>
              </a:lnSpc>
              <a:spcBef>
                <a:spcPts val="0"/>
              </a:spcBef>
              <a:spcAft>
                <a:spcPts val="0"/>
              </a:spcAft>
              <a:buFont typeface="Symbol" panose="05050102010706020507" pitchFamily="18" charset="2"/>
              <a:buChar char=""/>
            </a:pPr>
            <a:endParaRPr lang="en-US" sz="1800" dirty="0">
              <a:effectLst/>
              <a:latin typeface="Arial" panose="020B0604020202020204" pitchFamily="34" charset="0"/>
              <a:ea typeface="Calibri" panose="020F0502020204030204" pitchFamily="34" charset="0"/>
            </a:endParaRPr>
          </a:p>
          <a:p>
            <a:endParaRPr lang="en-US" dirty="0"/>
          </a:p>
        </p:txBody>
      </p:sp>
      <p:pic>
        <p:nvPicPr>
          <p:cNvPr id="4" name="Picture 3">
            <a:extLst>
              <a:ext uri="{FF2B5EF4-FFF2-40B4-BE49-F238E27FC236}">
                <a16:creationId xmlns:a16="http://schemas.microsoft.com/office/drawing/2014/main" id="{1D9E1CF3-201B-FF50-83D0-CE663247C76D}"/>
              </a:ex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39141" y="5334000"/>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9">
            <a:extLst>
              <a:ext uri="{FF2B5EF4-FFF2-40B4-BE49-F238E27FC236}">
                <a16:creationId xmlns:a16="http://schemas.microsoft.com/office/drawing/2014/main" id="{34459BB2-BAE2-7746-FA78-A4179A384C04}"/>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3"/>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1868683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0E0E0-ED03-7E91-EB82-CC527DB5B23A}"/>
              </a:ext>
            </a:extLst>
          </p:cNvPr>
          <p:cNvSpPr>
            <a:spLocks noGrp="1"/>
          </p:cNvSpPr>
          <p:nvPr>
            <p:ph type="title"/>
          </p:nvPr>
        </p:nvSpPr>
        <p:spPr/>
        <p:txBody>
          <a:bodyPr/>
          <a:lstStyle/>
          <a:p>
            <a:r>
              <a:rPr lang="en-US" dirty="0"/>
              <a:t> </a:t>
            </a:r>
            <a:r>
              <a:rPr lang="en-US" b="1" dirty="0"/>
              <a:t>Consequences</a:t>
            </a:r>
          </a:p>
        </p:txBody>
      </p:sp>
      <p:sp>
        <p:nvSpPr>
          <p:cNvPr id="3" name="Content Placeholder 2">
            <a:extLst>
              <a:ext uri="{FF2B5EF4-FFF2-40B4-BE49-F238E27FC236}">
                <a16:creationId xmlns:a16="http://schemas.microsoft.com/office/drawing/2014/main" id="{955D4B7F-94D5-11CD-99FD-D18DE34BAE3B}"/>
              </a:ext>
            </a:extLst>
          </p:cNvPr>
          <p:cNvSpPr>
            <a:spLocks noGrp="1"/>
          </p:cNvSpPr>
          <p:nvPr>
            <p:ph idx="1"/>
          </p:nvPr>
        </p:nvSpPr>
        <p:spPr/>
        <p:txBody>
          <a:bodyPr/>
          <a:lstStyle/>
          <a:p>
            <a:pPr marL="0" indent="0">
              <a:buNone/>
            </a:pPr>
            <a:r>
              <a:rPr lang="en-US" b="1" dirty="0"/>
              <a:t>Consider the potential penalties of Fraud, Waste, and Abuse:</a:t>
            </a:r>
          </a:p>
          <a:p>
            <a:r>
              <a:rPr lang="en-US" dirty="0"/>
              <a:t>Disputed invoices</a:t>
            </a:r>
          </a:p>
          <a:p>
            <a:r>
              <a:rPr lang="en-US" dirty="0"/>
              <a:t>Requested reimbursement of overpayments</a:t>
            </a:r>
          </a:p>
          <a:p>
            <a:r>
              <a:rPr lang="en-US" dirty="0"/>
              <a:t>Suspension of services</a:t>
            </a:r>
          </a:p>
          <a:p>
            <a:r>
              <a:rPr lang="en-US" dirty="0"/>
              <a:t>Termination of the grant</a:t>
            </a:r>
          </a:p>
          <a:p>
            <a:r>
              <a:rPr lang="en-US" dirty="0"/>
              <a:t>Fines</a:t>
            </a:r>
          </a:p>
          <a:p>
            <a:r>
              <a:rPr lang="en-US" dirty="0"/>
              <a:t>Prosecution</a:t>
            </a:r>
          </a:p>
          <a:p>
            <a:endParaRPr lang="en-US" dirty="0"/>
          </a:p>
        </p:txBody>
      </p:sp>
      <p:pic>
        <p:nvPicPr>
          <p:cNvPr id="4" name="Picture 3">
            <a:extLst>
              <a:ext uri="{FF2B5EF4-FFF2-40B4-BE49-F238E27FC236}">
                <a16:creationId xmlns:a16="http://schemas.microsoft.com/office/drawing/2014/main" id="{9CC13EA7-0840-AF07-1580-01DA86545A48}"/>
              </a:ex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39141" y="5334000"/>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9">
            <a:extLst>
              <a:ext uri="{FF2B5EF4-FFF2-40B4-BE49-F238E27FC236}">
                <a16:creationId xmlns:a16="http://schemas.microsoft.com/office/drawing/2014/main" id="{43A01A9D-FF75-2637-4481-235D3263F57E}"/>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3"/>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22410572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0569A-7D0B-1D67-AB93-BB8F7D81F029}"/>
              </a:ext>
            </a:extLst>
          </p:cNvPr>
          <p:cNvSpPr>
            <a:spLocks noGrp="1"/>
          </p:cNvSpPr>
          <p:nvPr>
            <p:ph type="title"/>
          </p:nvPr>
        </p:nvSpPr>
        <p:spPr/>
        <p:txBody>
          <a:bodyPr/>
          <a:lstStyle/>
          <a:p>
            <a:r>
              <a:rPr lang="en-US" b="1" dirty="0"/>
              <a:t>How to Report </a:t>
            </a:r>
            <a:br>
              <a:rPr lang="en-US" b="1" dirty="0"/>
            </a:br>
            <a:r>
              <a:rPr lang="en-US" b="1" dirty="0"/>
              <a:t>Fraud, Waste, and Abuse</a:t>
            </a:r>
          </a:p>
        </p:txBody>
      </p:sp>
      <p:sp>
        <p:nvSpPr>
          <p:cNvPr id="3" name="Content Placeholder 2">
            <a:extLst>
              <a:ext uri="{FF2B5EF4-FFF2-40B4-BE49-F238E27FC236}">
                <a16:creationId xmlns:a16="http://schemas.microsoft.com/office/drawing/2014/main" id="{E77FBB9D-4145-233C-8AB1-50B565C47288}"/>
              </a:ext>
            </a:extLst>
          </p:cNvPr>
          <p:cNvSpPr>
            <a:spLocks noGrp="1"/>
          </p:cNvSpPr>
          <p:nvPr>
            <p:ph idx="1"/>
          </p:nvPr>
        </p:nvSpPr>
        <p:spPr/>
        <p:txBody>
          <a:bodyPr/>
          <a:lstStyle/>
          <a:p>
            <a:pPr marL="0" indent="0">
              <a:buNone/>
            </a:pPr>
            <a:r>
              <a:rPr lang="en-US" b="1" dirty="0"/>
              <a:t>Report any instances of fraud, waste, and abuse to:</a:t>
            </a:r>
          </a:p>
          <a:p>
            <a:r>
              <a:rPr lang="en-US" dirty="0"/>
              <a:t>Community Living Fund Program staff at </a:t>
            </a:r>
            <a:r>
              <a:rPr lang="en-US" dirty="0">
                <a:hlinkClick r:id="rId2"/>
              </a:rPr>
              <a:t>CLF@dor.ca.gov</a:t>
            </a:r>
            <a:endParaRPr lang="en-US" dirty="0"/>
          </a:p>
          <a:p>
            <a:r>
              <a:rPr lang="en-US" dirty="0"/>
              <a:t>DOR Audit Section</a:t>
            </a:r>
          </a:p>
          <a:p>
            <a:pPr lvl="1"/>
            <a:r>
              <a:rPr lang="en-US" dirty="0"/>
              <a:t>Phone (916) 558-5835</a:t>
            </a:r>
          </a:p>
          <a:p>
            <a:pPr lvl="1"/>
            <a:r>
              <a:rPr lang="en-US" dirty="0"/>
              <a:t>Email: Audit.Info@dor.ca.gov</a:t>
            </a:r>
          </a:p>
          <a:p>
            <a:r>
              <a:rPr lang="en-US" dirty="0"/>
              <a:t>Through the California State Auditor Whistleblower Hotline</a:t>
            </a:r>
          </a:p>
          <a:p>
            <a:pPr lvl="1"/>
            <a:r>
              <a:rPr lang="en-US" dirty="0"/>
              <a:t>Phone (800) 952-5665 </a:t>
            </a:r>
          </a:p>
          <a:p>
            <a:pPr lvl="1"/>
            <a:r>
              <a:rPr lang="en-US" dirty="0"/>
              <a:t>Electronically: </a:t>
            </a:r>
            <a:r>
              <a:rPr lang="en-US" dirty="0">
                <a:solidFill>
                  <a:srgbClr val="555555"/>
                </a:solidFill>
                <a:latin typeface="OpenSans"/>
                <a:hlinkClick r:id="rId3"/>
              </a:rPr>
              <a:t>https://www.auditor.ca.gov/hotline/filecomp</a:t>
            </a:r>
            <a:endParaRPr lang="en-US" dirty="0">
              <a:solidFill>
                <a:srgbClr val="555555"/>
              </a:solidFill>
              <a:latin typeface="OpenSans"/>
            </a:endParaRPr>
          </a:p>
          <a:p>
            <a:pPr lvl="1"/>
            <a:r>
              <a:rPr lang="en-US" dirty="0"/>
              <a:t>Mail: California State Auditor, PO Box 1019, Sacramento, CA 95812</a:t>
            </a:r>
          </a:p>
          <a:p>
            <a:pPr lvl="1"/>
            <a:endParaRPr lang="en-US" dirty="0"/>
          </a:p>
          <a:p>
            <a:endParaRPr lang="en-US" dirty="0"/>
          </a:p>
        </p:txBody>
      </p:sp>
      <p:sp>
        <p:nvSpPr>
          <p:cNvPr id="5" name="Rectangle 9">
            <a:extLst>
              <a:ext uri="{FF2B5EF4-FFF2-40B4-BE49-F238E27FC236}">
                <a16:creationId xmlns:a16="http://schemas.microsoft.com/office/drawing/2014/main" id="{EB58ACE8-8736-F243-40DE-D7FDA28AB570}"/>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3366529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3FA96-FC22-D71E-49C9-F23F1BB642B3}"/>
              </a:ext>
            </a:extLst>
          </p:cNvPr>
          <p:cNvSpPr>
            <a:spLocks noGrp="1"/>
          </p:cNvSpPr>
          <p:nvPr>
            <p:ph type="title"/>
          </p:nvPr>
        </p:nvSpPr>
        <p:spPr/>
        <p:txBody>
          <a:bodyPr/>
          <a:lstStyle/>
          <a:p>
            <a:pPr algn="ctr"/>
            <a:r>
              <a:rPr lang="en-US" b="1" dirty="0"/>
              <a:t>Questions and Answers</a:t>
            </a:r>
            <a:br>
              <a:rPr lang="en-US" b="1" dirty="0"/>
            </a:br>
            <a:endParaRPr lang="en-US" b="1" dirty="0"/>
          </a:p>
        </p:txBody>
      </p:sp>
      <p:sp>
        <p:nvSpPr>
          <p:cNvPr id="5" name="Rectangle 9">
            <a:extLst>
              <a:ext uri="{FF2B5EF4-FFF2-40B4-BE49-F238E27FC236}">
                <a16:creationId xmlns:a16="http://schemas.microsoft.com/office/drawing/2014/main" id="{68204C51-B437-D906-6677-D83E1873D6AE}"/>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3"/>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pic>
        <p:nvPicPr>
          <p:cNvPr id="6" name="Picture 5">
            <a:extLst>
              <a:ext uri="{FF2B5EF4-FFF2-40B4-BE49-F238E27FC236}">
                <a16:creationId xmlns:a16="http://schemas.microsoft.com/office/drawing/2014/main" id="{18DFEFA4-C02E-567E-F4BB-2678D328E88F}"/>
              </a:ex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39141" y="5334000"/>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1263014"/>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B6E886-CD17-4CED-BF21-42AB493D8A1D}"/>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Meeting Agenda </a:t>
            </a:r>
          </a:p>
        </p:txBody>
      </p:sp>
      <p:sp>
        <p:nvSpPr>
          <p:cNvPr id="5" name="Content Placeholder 4">
            <a:extLst>
              <a:ext uri="{FF2B5EF4-FFF2-40B4-BE49-F238E27FC236}">
                <a16:creationId xmlns:a16="http://schemas.microsoft.com/office/drawing/2014/main" id="{5D1E6D19-48E8-4228-8F34-220AF0B56A36}"/>
              </a:ext>
            </a:extLst>
          </p:cNvPr>
          <p:cNvSpPr>
            <a:spLocks noGrp="1"/>
          </p:cNvSpPr>
          <p:nvPr>
            <p:ph idx="1"/>
          </p:nvPr>
        </p:nvSpPr>
        <p:spPr/>
        <p:txBody>
          <a:bodyPr>
            <a:normAutofit lnSpcReduction="10000"/>
          </a:bodyPr>
          <a:lstStyle/>
          <a:p>
            <a:pPr>
              <a:spcAft>
                <a:spcPts val="1200"/>
              </a:spcAft>
            </a:pPr>
            <a:r>
              <a:rPr lang="en-US" sz="3600" dirty="0">
                <a:latin typeface="Arial" panose="020B0604020202020204" pitchFamily="34" charset="0"/>
                <a:cs typeface="Arial" panose="020B0604020202020204" pitchFamily="34" charset="0"/>
              </a:rPr>
              <a:t>Welcome and Overview</a:t>
            </a:r>
          </a:p>
          <a:p>
            <a:pPr>
              <a:spcAft>
                <a:spcPts val="1200"/>
              </a:spcAft>
            </a:pPr>
            <a:r>
              <a:rPr lang="en-US" sz="3600" dirty="0">
                <a:latin typeface="Arial" panose="020B0604020202020204" pitchFamily="34" charset="0"/>
                <a:cs typeface="Arial" panose="020B0604020202020204" pitchFamily="34" charset="0"/>
              </a:rPr>
              <a:t>How to Request Funding</a:t>
            </a:r>
          </a:p>
          <a:p>
            <a:pPr>
              <a:spcAft>
                <a:spcPts val="1200"/>
              </a:spcAft>
            </a:pPr>
            <a:r>
              <a:rPr lang="en-US" sz="3600" dirty="0">
                <a:latin typeface="Arial" panose="020B0604020202020204" pitchFamily="34" charset="0"/>
                <a:cs typeface="Arial" panose="020B0604020202020204" pitchFamily="34" charset="0"/>
              </a:rPr>
              <a:t>How to Get Paid </a:t>
            </a:r>
          </a:p>
          <a:p>
            <a:pPr>
              <a:spcAft>
                <a:spcPts val="1200"/>
              </a:spcAft>
            </a:pPr>
            <a:r>
              <a:rPr lang="en-US" sz="3600" dirty="0">
                <a:latin typeface="Arial" panose="020B0604020202020204" pitchFamily="34" charset="0"/>
                <a:cs typeface="Arial" panose="020B0604020202020204" pitchFamily="34" charset="0"/>
              </a:rPr>
              <a:t>How to Report Outcomes</a:t>
            </a:r>
          </a:p>
          <a:p>
            <a:pPr>
              <a:spcAft>
                <a:spcPts val="1200"/>
              </a:spcAft>
            </a:pPr>
            <a:r>
              <a:rPr lang="en-US" sz="3600" dirty="0">
                <a:latin typeface="Arial" panose="020B0604020202020204" pitchFamily="34" charset="0"/>
                <a:cs typeface="Arial" panose="020B0604020202020204" pitchFamily="34" charset="0"/>
              </a:rPr>
              <a:t>Avoiding Fraud, Waste, and Abuse  </a:t>
            </a:r>
          </a:p>
          <a:p>
            <a:pPr>
              <a:spcAft>
                <a:spcPts val="1200"/>
              </a:spcAft>
            </a:pPr>
            <a:r>
              <a:rPr lang="en-US" sz="3600" dirty="0">
                <a:latin typeface="Arial" panose="020B0604020202020204" pitchFamily="34" charset="0"/>
                <a:cs typeface="Arial" panose="020B0604020202020204" pitchFamily="34" charset="0"/>
              </a:rPr>
              <a:t>Questions and Answers                         </a:t>
            </a:r>
          </a:p>
        </p:txBody>
      </p:sp>
      <p:pic>
        <p:nvPicPr>
          <p:cNvPr id="7" name="Picture 3">
            <a:extLst>
              <a:ext uri="{FF2B5EF4-FFF2-40B4-BE49-F238E27FC236}">
                <a16:creationId xmlns:a16="http://schemas.microsoft.com/office/drawing/2014/main" id="{BE298EAD-A312-41A7-AB1F-8913D32295A5}"/>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9">
            <a:extLst>
              <a:ext uri="{FF2B5EF4-FFF2-40B4-BE49-F238E27FC236}">
                <a16:creationId xmlns:a16="http://schemas.microsoft.com/office/drawing/2014/main" id="{F924C09F-DDB4-483C-BE45-D9B5F6FE619C}"/>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232051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B6E886-CD17-4CED-BF21-42AB493D8A1D}"/>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Welcome and Overview</a:t>
            </a:r>
          </a:p>
        </p:txBody>
      </p:sp>
      <p:sp>
        <p:nvSpPr>
          <p:cNvPr id="5" name="Content Placeholder 4">
            <a:extLst>
              <a:ext uri="{FF2B5EF4-FFF2-40B4-BE49-F238E27FC236}">
                <a16:creationId xmlns:a16="http://schemas.microsoft.com/office/drawing/2014/main" id="{5D1E6D19-48E8-4228-8F34-220AF0B56A36}"/>
              </a:ext>
            </a:extLst>
          </p:cNvPr>
          <p:cNvSpPr>
            <a:spLocks noGrp="1"/>
          </p:cNvSpPr>
          <p:nvPr>
            <p:ph idx="1"/>
          </p:nvPr>
        </p:nvSpPr>
        <p:spPr/>
        <p:txBody>
          <a:bodyPr>
            <a:normAutofit lnSpcReduction="10000"/>
          </a:bodyPr>
          <a:lstStyle/>
          <a:p>
            <a:pPr marL="0" indent="0">
              <a:buNone/>
            </a:pPr>
            <a:r>
              <a:rPr lang="en-US" sz="3200" b="1" dirty="0">
                <a:latin typeface="Arial" panose="020B0604020202020204" pitchFamily="34" charset="0"/>
                <a:cs typeface="Arial" panose="020B0604020202020204" pitchFamily="34" charset="0"/>
              </a:rPr>
              <a:t>Presenters</a:t>
            </a:r>
          </a:p>
          <a:p>
            <a:r>
              <a:rPr lang="en-US" sz="3200" dirty="0">
                <a:latin typeface="Arial" panose="020B0604020202020204" pitchFamily="34" charset="0"/>
                <a:cs typeface="Arial" panose="020B0604020202020204" pitchFamily="34" charset="0"/>
              </a:rPr>
              <a:t>Ana Acton, DOR Deputy Director</a:t>
            </a:r>
          </a:p>
          <a:p>
            <a:r>
              <a:rPr lang="en-US" sz="3200" dirty="0">
                <a:latin typeface="Arial" panose="020B0604020202020204" pitchFamily="34" charset="0"/>
                <a:cs typeface="Arial" panose="020B0604020202020204" pitchFamily="34" charset="0"/>
              </a:rPr>
              <a:t>Regina Cademarti, Staff Services Manager II (Acting)</a:t>
            </a:r>
          </a:p>
          <a:p>
            <a:pPr marL="0" indent="0">
              <a:buNone/>
            </a:pPr>
            <a:endParaRPr lang="en-US" sz="3200" b="1" dirty="0">
              <a:latin typeface="Arial" panose="020B0604020202020204" pitchFamily="34" charset="0"/>
              <a:cs typeface="Arial" panose="020B0604020202020204" pitchFamily="34" charset="0"/>
            </a:endParaRPr>
          </a:p>
          <a:p>
            <a:pPr marL="0" indent="0">
              <a:buNone/>
            </a:pPr>
            <a:r>
              <a:rPr lang="en-US" sz="3200" b="1" dirty="0">
                <a:latin typeface="Arial" panose="020B0604020202020204" pitchFamily="34" charset="0"/>
                <a:cs typeface="Arial" panose="020B0604020202020204" pitchFamily="34" charset="0"/>
              </a:rPr>
              <a:t>Overview </a:t>
            </a:r>
          </a:p>
          <a:p>
            <a:r>
              <a:rPr lang="en-US" sz="3200" dirty="0">
                <a:latin typeface="Arial" panose="020B0604020202020204" pitchFamily="34" charset="0"/>
                <a:cs typeface="Arial" panose="020B0604020202020204" pitchFamily="34" charset="0"/>
              </a:rPr>
              <a:t>Learn about the post award processes including:</a:t>
            </a:r>
          </a:p>
          <a:p>
            <a:pPr lvl="1"/>
            <a:r>
              <a:rPr lang="en-US" sz="2800" dirty="0">
                <a:latin typeface="Arial" panose="020B0604020202020204" pitchFamily="34" charset="0"/>
                <a:cs typeface="Arial" panose="020B0604020202020204" pitchFamily="34" charset="0"/>
              </a:rPr>
              <a:t>How to request funding </a:t>
            </a:r>
          </a:p>
          <a:p>
            <a:pPr lvl="1"/>
            <a:r>
              <a:rPr lang="en-US" sz="2800" dirty="0">
                <a:latin typeface="Arial" panose="020B0604020202020204" pitchFamily="34" charset="0"/>
                <a:cs typeface="Arial" panose="020B0604020202020204" pitchFamily="34" charset="0"/>
              </a:rPr>
              <a:t>Invoice for services provided </a:t>
            </a:r>
          </a:p>
          <a:p>
            <a:pPr lvl="1"/>
            <a:r>
              <a:rPr lang="en-US" sz="2800" dirty="0">
                <a:latin typeface="Arial" panose="020B0604020202020204" pitchFamily="34" charset="0"/>
                <a:cs typeface="Arial" panose="020B0604020202020204" pitchFamily="34" charset="0"/>
              </a:rPr>
              <a:t>Reporting requirements</a:t>
            </a:r>
            <a:endParaRPr lang="en-US" sz="3200" b="1" dirty="0">
              <a:latin typeface="Arial" panose="020B0604020202020204" pitchFamily="34" charset="0"/>
              <a:cs typeface="Arial" panose="020B0604020202020204" pitchFamily="34" charset="0"/>
            </a:endParaRPr>
          </a:p>
          <a:p>
            <a:endParaRPr lang="en-US" dirty="0"/>
          </a:p>
        </p:txBody>
      </p:sp>
      <p:pic>
        <p:nvPicPr>
          <p:cNvPr id="7" name="Picture 3">
            <a:extLst>
              <a:ext uri="{FF2B5EF4-FFF2-40B4-BE49-F238E27FC236}">
                <a16:creationId xmlns:a16="http://schemas.microsoft.com/office/drawing/2014/main" id="{BE298EAD-A312-41A7-AB1F-8913D32295A5}"/>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34000"/>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9">
            <a:extLst>
              <a:ext uri="{FF2B5EF4-FFF2-40B4-BE49-F238E27FC236}">
                <a16:creationId xmlns:a16="http://schemas.microsoft.com/office/drawing/2014/main" id="{F924C09F-DDB4-483C-BE45-D9B5F6FE619C}"/>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3023103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3D892-9770-3993-A023-28DC4B6067C0}"/>
              </a:ext>
            </a:extLst>
          </p:cNvPr>
          <p:cNvSpPr>
            <a:spLocks noGrp="1"/>
          </p:cNvSpPr>
          <p:nvPr>
            <p:ph type="title"/>
          </p:nvPr>
        </p:nvSpPr>
        <p:spPr/>
        <p:txBody>
          <a:bodyPr/>
          <a:lstStyle/>
          <a:p>
            <a:r>
              <a:rPr lang="en-US" b="1" dirty="0"/>
              <a:t>Community Living Fund Program</a:t>
            </a:r>
          </a:p>
        </p:txBody>
      </p:sp>
      <p:sp>
        <p:nvSpPr>
          <p:cNvPr id="3" name="Content Placeholder 2">
            <a:extLst>
              <a:ext uri="{FF2B5EF4-FFF2-40B4-BE49-F238E27FC236}">
                <a16:creationId xmlns:a16="http://schemas.microsoft.com/office/drawing/2014/main" id="{2CCB7F02-88E8-4374-5057-B821359D11BD}"/>
              </a:ext>
            </a:extLst>
          </p:cNvPr>
          <p:cNvSpPr>
            <a:spLocks noGrp="1"/>
          </p:cNvSpPr>
          <p:nvPr>
            <p:ph idx="1"/>
          </p:nvPr>
        </p:nvSpPr>
        <p:spPr/>
        <p:txBody>
          <a:bodyPr>
            <a:normAutofit/>
          </a:bodyPr>
          <a:lstStyle/>
          <a:p>
            <a:r>
              <a:rPr lang="en-US" dirty="0"/>
              <a:t>One-time $10 million General Fund </a:t>
            </a:r>
          </a:p>
          <a:p>
            <a:r>
              <a:rPr lang="en-US" dirty="0"/>
              <a:t>Available from July 1, 2022 through June 30, 2025</a:t>
            </a:r>
          </a:p>
          <a:p>
            <a:r>
              <a:rPr lang="en-US" dirty="0"/>
              <a:t>Advances efforts of California’s Master Plan on Aging to prepare for its diverse aging population by 2030 </a:t>
            </a:r>
          </a:p>
          <a:p>
            <a:r>
              <a:rPr lang="en-US" dirty="0"/>
              <a:t>Addresses long-standing system challenges impacting California’s older adults, people with disabilities, and caregivers</a:t>
            </a:r>
          </a:p>
          <a:p>
            <a:r>
              <a:rPr lang="en-US" dirty="0"/>
              <a:t>Provides person-centered institutional transition and diversion services for people of all ages and with any type of disability who do not qualify for existing services.</a:t>
            </a:r>
          </a:p>
          <a:p>
            <a:endParaRPr lang="en-US" dirty="0"/>
          </a:p>
        </p:txBody>
      </p:sp>
      <p:sp>
        <p:nvSpPr>
          <p:cNvPr id="6" name="Rectangle 9">
            <a:extLst>
              <a:ext uri="{FF2B5EF4-FFF2-40B4-BE49-F238E27FC236}">
                <a16:creationId xmlns:a16="http://schemas.microsoft.com/office/drawing/2014/main" id="{1B0D99D0-58AC-30D9-2D9E-9E7D348A4C8F}"/>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2"/>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pic>
        <p:nvPicPr>
          <p:cNvPr id="7" name="Picture 3">
            <a:extLst>
              <a:ext uri="{FF2B5EF4-FFF2-40B4-BE49-F238E27FC236}">
                <a16:creationId xmlns:a16="http://schemas.microsoft.com/office/drawing/2014/main" id="{1A019D63-173D-1793-40CB-A3E284DD637F}"/>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34000"/>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16467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781949E-3C73-AB46-1022-1AB24044FCF6}"/>
              </a:ext>
            </a:extLst>
          </p:cNvPr>
          <p:cNvSpPr>
            <a:spLocks noGrp="1"/>
          </p:cNvSpPr>
          <p:nvPr>
            <p:ph type="title"/>
          </p:nvPr>
        </p:nvSpPr>
        <p:spPr/>
        <p:txBody>
          <a:bodyPr/>
          <a:lstStyle/>
          <a:p>
            <a:r>
              <a:rPr lang="en-US" b="1" dirty="0"/>
              <a:t>Driving Principles</a:t>
            </a:r>
            <a:r>
              <a:rPr lang="en-US" b="1" dirty="0">
                <a:latin typeface="Arial" panose="020B0604020202020204" pitchFamily="34" charset="0"/>
                <a:cs typeface="Arial" panose="020B0604020202020204" pitchFamily="34" charset="0"/>
              </a:rPr>
              <a:t> - Part I </a:t>
            </a:r>
            <a:endParaRPr lang="en-US" b="1" dirty="0"/>
          </a:p>
        </p:txBody>
      </p:sp>
      <p:sp>
        <p:nvSpPr>
          <p:cNvPr id="5" name="Content Placeholder 4">
            <a:extLst>
              <a:ext uri="{FF2B5EF4-FFF2-40B4-BE49-F238E27FC236}">
                <a16:creationId xmlns:a16="http://schemas.microsoft.com/office/drawing/2014/main" id="{7424F16D-A547-B90E-5643-7E085B15D92E}"/>
              </a:ext>
            </a:extLst>
          </p:cNvPr>
          <p:cNvSpPr>
            <a:spLocks noGrp="1"/>
          </p:cNvSpPr>
          <p:nvPr>
            <p:ph idx="1"/>
          </p:nvPr>
        </p:nvSpPr>
        <p:spPr/>
        <p:txBody>
          <a:bodyPr/>
          <a:lstStyle/>
          <a:p>
            <a:pPr lvl="0"/>
            <a:r>
              <a:rPr lang="en-US" sz="3200" dirty="0"/>
              <a:t>Act as “bridge” program, build capacity and coordinate with existing systems and programs to expedite the provision of goods or services not available through other means to individuals either transitioning to the community or at-risk of institutionalization.</a:t>
            </a:r>
          </a:p>
          <a:p>
            <a:r>
              <a:rPr lang="en-US" sz="3200" dirty="0"/>
              <a:t>Support consumers with transition and diversion services navigate available resources and programs and to support community living. </a:t>
            </a:r>
          </a:p>
          <a:p>
            <a:pPr lvl="0"/>
            <a:endParaRPr lang="en-US" dirty="0"/>
          </a:p>
        </p:txBody>
      </p:sp>
      <p:sp>
        <p:nvSpPr>
          <p:cNvPr id="6" name="Rectangle 9">
            <a:extLst>
              <a:ext uri="{FF2B5EF4-FFF2-40B4-BE49-F238E27FC236}">
                <a16:creationId xmlns:a16="http://schemas.microsoft.com/office/drawing/2014/main" id="{68CE7A84-D3AB-5E98-862D-2A062CCCA8F2}"/>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2"/>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pic>
        <p:nvPicPr>
          <p:cNvPr id="11" name="Picture 3">
            <a:extLst>
              <a:ext uri="{FF2B5EF4-FFF2-40B4-BE49-F238E27FC236}">
                <a16:creationId xmlns:a16="http://schemas.microsoft.com/office/drawing/2014/main" id="{0E7D112D-A24C-C707-EEBB-B640199B6C5F}"/>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34000"/>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1124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781949E-3C73-AB46-1022-1AB24044FCF6}"/>
              </a:ext>
            </a:extLst>
          </p:cNvPr>
          <p:cNvSpPr>
            <a:spLocks noGrp="1"/>
          </p:cNvSpPr>
          <p:nvPr>
            <p:ph type="title"/>
          </p:nvPr>
        </p:nvSpPr>
        <p:spPr/>
        <p:txBody>
          <a:bodyPr/>
          <a:lstStyle/>
          <a:p>
            <a:r>
              <a:rPr lang="en-US" b="1" dirty="0"/>
              <a:t>Driving Principles </a:t>
            </a:r>
            <a:r>
              <a:rPr lang="en-US" b="1" dirty="0">
                <a:latin typeface="Arial" panose="020B0604020202020204" pitchFamily="34" charset="0"/>
                <a:cs typeface="Arial" panose="020B0604020202020204" pitchFamily="34" charset="0"/>
              </a:rPr>
              <a:t>- Part II</a:t>
            </a:r>
            <a:endParaRPr lang="en-US" b="1" dirty="0"/>
          </a:p>
        </p:txBody>
      </p:sp>
      <p:sp>
        <p:nvSpPr>
          <p:cNvPr id="5" name="Content Placeholder 4">
            <a:extLst>
              <a:ext uri="{FF2B5EF4-FFF2-40B4-BE49-F238E27FC236}">
                <a16:creationId xmlns:a16="http://schemas.microsoft.com/office/drawing/2014/main" id="{7424F16D-A547-B90E-5643-7E085B15D92E}"/>
              </a:ext>
            </a:extLst>
          </p:cNvPr>
          <p:cNvSpPr>
            <a:spLocks noGrp="1"/>
          </p:cNvSpPr>
          <p:nvPr>
            <p:ph idx="1"/>
          </p:nvPr>
        </p:nvSpPr>
        <p:spPr/>
        <p:txBody>
          <a:bodyPr/>
          <a:lstStyle/>
          <a:p>
            <a:r>
              <a:rPr lang="en-US" sz="3200" dirty="0"/>
              <a:t>Serve 1,360 individuals statewide by June 30, 2025, through 50 eligible disability and aging service providers Support consumers with transition and diversion services navigate available resources and programs and to support community living. </a:t>
            </a:r>
          </a:p>
          <a:p>
            <a:r>
              <a:rPr lang="en-US" sz="3200" dirty="0"/>
              <a:t>Measure performance outcomes for the number of individuals successfully served through the transition and diversion services.</a:t>
            </a:r>
          </a:p>
          <a:p>
            <a:endParaRPr lang="en-US" dirty="0"/>
          </a:p>
          <a:p>
            <a:pPr lvl="0"/>
            <a:endParaRPr lang="en-US" dirty="0"/>
          </a:p>
        </p:txBody>
      </p:sp>
      <p:sp>
        <p:nvSpPr>
          <p:cNvPr id="6" name="Rectangle 9">
            <a:extLst>
              <a:ext uri="{FF2B5EF4-FFF2-40B4-BE49-F238E27FC236}">
                <a16:creationId xmlns:a16="http://schemas.microsoft.com/office/drawing/2014/main" id="{68CE7A84-D3AB-5E98-862D-2A062CCCA8F2}"/>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2"/>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pic>
        <p:nvPicPr>
          <p:cNvPr id="10" name="Picture 3">
            <a:extLst>
              <a:ext uri="{FF2B5EF4-FFF2-40B4-BE49-F238E27FC236}">
                <a16:creationId xmlns:a16="http://schemas.microsoft.com/office/drawing/2014/main" id="{9BACA189-46A5-31D2-A01F-72C118C598C8}"/>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34000"/>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8092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F4E25-19AC-A959-9913-ABDCFCE77EA1}"/>
              </a:ext>
            </a:extLst>
          </p:cNvPr>
          <p:cNvSpPr>
            <a:spLocks noGrp="1"/>
          </p:cNvSpPr>
          <p:nvPr>
            <p:ph type="title"/>
          </p:nvPr>
        </p:nvSpPr>
        <p:spPr/>
        <p:txBody>
          <a:bodyPr/>
          <a:lstStyle/>
          <a:p>
            <a:r>
              <a:rPr lang="en-US" b="1" dirty="0">
                <a:effectLst/>
              </a:rPr>
              <a:t>Implementation </a:t>
            </a:r>
            <a:r>
              <a:rPr lang="en-US" b="1" dirty="0"/>
              <a:t>U</a:t>
            </a:r>
            <a:r>
              <a:rPr lang="en-US" b="1" dirty="0">
                <a:effectLst/>
              </a:rPr>
              <a:t>pdate</a:t>
            </a:r>
            <a:endParaRPr lang="en-US" b="1" dirty="0"/>
          </a:p>
        </p:txBody>
      </p:sp>
      <p:sp>
        <p:nvSpPr>
          <p:cNvPr id="3" name="Content Placeholder 2">
            <a:extLst>
              <a:ext uri="{FF2B5EF4-FFF2-40B4-BE49-F238E27FC236}">
                <a16:creationId xmlns:a16="http://schemas.microsoft.com/office/drawing/2014/main" id="{B49DB3AF-C57B-4B74-13A4-BC852B6DE553}"/>
              </a:ext>
            </a:extLst>
          </p:cNvPr>
          <p:cNvSpPr>
            <a:spLocks noGrp="1"/>
          </p:cNvSpPr>
          <p:nvPr>
            <p:ph idx="1"/>
          </p:nvPr>
        </p:nvSpPr>
        <p:spPr/>
        <p:txBody>
          <a:bodyPr>
            <a:normAutofit lnSpcReduction="10000"/>
          </a:bodyPr>
          <a:lstStyle/>
          <a:p>
            <a:r>
              <a:rPr lang="en-US" dirty="0">
                <a:effectLst/>
              </a:rPr>
              <a:t>In December 2022, DOR released a Request for Information </a:t>
            </a:r>
          </a:p>
          <a:p>
            <a:r>
              <a:rPr lang="en-US" dirty="0">
                <a:effectLst/>
              </a:rPr>
              <a:t>Awarded grants to 28 community-based organizations covering 41 counties</a:t>
            </a:r>
          </a:p>
          <a:p>
            <a:r>
              <a:rPr lang="en-US" dirty="0">
                <a:effectLst/>
              </a:rPr>
              <a:t>Con</a:t>
            </a:r>
            <a:r>
              <a:rPr lang="en-US" dirty="0"/>
              <a:t>tinue to process grants, execute contracts have been sent to the providers</a:t>
            </a:r>
            <a:endParaRPr lang="en-US" dirty="0">
              <a:effectLst/>
            </a:endParaRPr>
          </a:p>
          <a:p>
            <a:r>
              <a:rPr lang="en-US" dirty="0">
                <a:effectLst/>
              </a:rPr>
              <a:t>Target outreach to counties not currently served </a:t>
            </a:r>
          </a:p>
          <a:p>
            <a:r>
              <a:rPr lang="en-US" dirty="0"/>
              <a:t>Co</a:t>
            </a:r>
            <a:r>
              <a:rPr lang="en-US" dirty="0">
                <a:effectLst/>
              </a:rPr>
              <a:t>ntinue to accept new applications to expand access to services in geographically underserved areas in California. </a:t>
            </a:r>
          </a:p>
          <a:p>
            <a:r>
              <a:rPr lang="en-US" dirty="0"/>
              <a:t>C</a:t>
            </a:r>
            <a:r>
              <a:rPr lang="en-US" dirty="0">
                <a:effectLst/>
              </a:rPr>
              <a:t>oordinate with the grantees on local and statewide outreach to promote services to eligible consumers</a:t>
            </a:r>
            <a:endParaRPr lang="en-US" dirty="0"/>
          </a:p>
        </p:txBody>
      </p:sp>
      <p:sp>
        <p:nvSpPr>
          <p:cNvPr id="4" name="Rectangle 9">
            <a:extLst>
              <a:ext uri="{FF2B5EF4-FFF2-40B4-BE49-F238E27FC236}">
                <a16:creationId xmlns:a16="http://schemas.microsoft.com/office/drawing/2014/main" id="{4EAF97A4-97A9-5215-13ED-0F6BD0516895}"/>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2"/>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4214551603"/>
      </p:ext>
    </p:extLst>
  </p:cSld>
  <p:clrMapOvr>
    <a:masterClrMapping/>
  </p:clrMapOvr>
</p:sld>
</file>

<file path=ppt/theme/theme1.xml><?xml version="1.0" encoding="utf-8"?>
<a:theme xmlns:a="http://schemas.openxmlformats.org/drawingml/2006/main" name="IL SUMMI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16F33F9D29BE4439CEA00EC7695B3FA" ma:contentTypeVersion="5" ma:contentTypeDescription="Create a new document." ma:contentTypeScope="" ma:versionID="5d57f957067d72f5aa1f62583b34f50e">
  <xsd:schema xmlns:xsd="http://www.w3.org/2001/XMLSchema" xmlns:xs="http://www.w3.org/2001/XMLSchema" xmlns:p="http://schemas.microsoft.com/office/2006/metadata/properties" xmlns:ns3="1c2f9ad1-8a64-453e-9421-e59a72439c3a" xmlns:ns4="29c88c3a-674c-4374-ac0e-04053ca3af06" targetNamespace="http://schemas.microsoft.com/office/2006/metadata/properties" ma:root="true" ma:fieldsID="7e5b6adfb7427f8f14f871545a7d296f" ns3:_="" ns4:_="">
    <xsd:import namespace="1c2f9ad1-8a64-453e-9421-e59a72439c3a"/>
    <xsd:import namespace="29c88c3a-674c-4374-ac0e-04053ca3af0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2f9ad1-8a64-453e-9421-e59a72439c3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9c88c3a-674c-4374-ac0e-04053ca3af0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992923B-22DC-4987-9F8D-045CA4B0C6EA}">
  <ds:schemaRefs>
    <ds:schemaRef ds:uri="1c2f9ad1-8a64-453e-9421-e59a72439c3a"/>
    <ds:schemaRef ds:uri="29c88c3a-674c-4374-ac0e-04053ca3af06"/>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F68A7729-8F77-4554-AE0F-E665DF53DE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c2f9ad1-8a64-453e-9421-e59a72439c3a"/>
    <ds:schemaRef ds:uri="29c88c3a-674c-4374-ac0e-04053ca3af0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7DADA92-B63A-46EC-9CFF-7E1E109932A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44051</TotalTime>
  <Words>2214</Words>
  <Application>Microsoft Office PowerPoint</Application>
  <PresentationFormat>Widescreen</PresentationFormat>
  <Paragraphs>241</Paragraphs>
  <Slides>38</Slides>
  <Notes>12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38</vt:i4>
      </vt:variant>
    </vt:vector>
  </HeadingPairs>
  <TitlesOfParts>
    <vt:vector size="44" baseType="lpstr">
      <vt:lpstr>Arial</vt:lpstr>
      <vt:lpstr>Calibri</vt:lpstr>
      <vt:lpstr>OpenSans</vt:lpstr>
      <vt:lpstr>Symbol</vt:lpstr>
      <vt:lpstr>IL SUMMIT</vt:lpstr>
      <vt:lpstr>Custom Design</vt:lpstr>
      <vt:lpstr>COMMUNITY LIVING FUND PROGRAM PROVIDER TRAINING April 2023</vt:lpstr>
      <vt:lpstr>Housekeeping - Part I </vt:lpstr>
      <vt:lpstr>Housekeeping - Part II</vt:lpstr>
      <vt:lpstr>Meeting Agenda </vt:lpstr>
      <vt:lpstr>Welcome and Overview</vt:lpstr>
      <vt:lpstr>Community Living Fund Program</vt:lpstr>
      <vt:lpstr>Driving Principles - Part I </vt:lpstr>
      <vt:lpstr>Driving Principles - Part II</vt:lpstr>
      <vt:lpstr>Implementation Update</vt:lpstr>
      <vt:lpstr>Important Update  Consumer K Number - Part I </vt:lpstr>
      <vt:lpstr>Important Update  Consumer K Number - Part II </vt:lpstr>
      <vt:lpstr>How to Request Funding </vt:lpstr>
      <vt:lpstr>Expenses Eligible for Reimbursement </vt:lpstr>
      <vt:lpstr>(1) Purchase of Goods and Services</vt:lpstr>
      <vt:lpstr>Purchase of Goods and Services Part I </vt:lpstr>
      <vt:lpstr>Purchase of Goods and Services Part II</vt:lpstr>
      <vt:lpstr>Purchase of Goods and Services Part III</vt:lpstr>
      <vt:lpstr>Purchase of Goods and Services Part IV</vt:lpstr>
      <vt:lpstr>Staff Expenses for Reimbursement Part - I</vt:lpstr>
      <vt:lpstr>Staff Expenses for Reimbursement Part - II</vt:lpstr>
      <vt:lpstr>Request for Funding Form – Part I</vt:lpstr>
      <vt:lpstr>Request for Funding Form – Part II</vt:lpstr>
      <vt:lpstr>Request for Funding Form – Part III </vt:lpstr>
      <vt:lpstr>How to Get Paid </vt:lpstr>
      <vt:lpstr>Invoicing – Part I  </vt:lpstr>
      <vt:lpstr>Invoicing – Part II </vt:lpstr>
      <vt:lpstr>Invoice Form </vt:lpstr>
      <vt:lpstr>How to Report Outcomes </vt:lpstr>
      <vt:lpstr>Consumer Outcome Report</vt:lpstr>
      <vt:lpstr>Avoiding  Fraud, Waste, and Abuse  </vt:lpstr>
      <vt:lpstr>Fraud, Waste, and Abuse</vt:lpstr>
      <vt:lpstr>What is FRAUD?</vt:lpstr>
      <vt:lpstr> What is WASTE? </vt:lpstr>
      <vt:lpstr>What is ABUSE?</vt:lpstr>
      <vt:lpstr>How Can Providers Prevent Fraud Waste and Abuse?</vt:lpstr>
      <vt:lpstr> Consequences</vt:lpstr>
      <vt:lpstr>How to Report  Fraud, Waste, and Abuse</vt:lpstr>
      <vt:lpstr>Questions and Answers </vt:lpstr>
    </vt:vector>
  </TitlesOfParts>
  <Company>Department of Rehabilitation - State of California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IL Summit</dc:title>
  <dc:creator>schima</dc:creator>
  <cp:lastModifiedBy>Devi, Kritika@DOR</cp:lastModifiedBy>
  <cp:revision>320</cp:revision>
  <cp:lastPrinted>2018-01-30T22:55:07Z</cp:lastPrinted>
  <dcterms:created xsi:type="dcterms:W3CDTF">2015-03-03T21:16:26Z</dcterms:created>
  <dcterms:modified xsi:type="dcterms:W3CDTF">2023-06-08T21:41:46Z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0x010100A16F33F9D29BE4439CEA00EC7695B3FA</vt:lpwstr>
  </property>
</Properties>
</file>