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42"/>
  </p:notesMasterIdLst>
  <p:handoutMasterIdLst>
    <p:handoutMasterId r:id="rId43"/>
  </p:handoutMasterIdLst>
  <p:sldIdLst>
    <p:sldId id="407" r:id="rId6"/>
    <p:sldId id="424" r:id="rId7"/>
    <p:sldId id="459" r:id="rId8"/>
    <p:sldId id="425" r:id="rId9"/>
    <p:sldId id="460" r:id="rId10"/>
    <p:sldId id="408" r:id="rId11"/>
    <p:sldId id="431" r:id="rId12"/>
    <p:sldId id="454" r:id="rId13"/>
    <p:sldId id="430" r:id="rId14"/>
    <p:sldId id="432" r:id="rId15"/>
    <p:sldId id="434" r:id="rId16"/>
    <p:sldId id="433" r:id="rId17"/>
    <p:sldId id="461" r:id="rId18"/>
    <p:sldId id="462" r:id="rId19"/>
    <p:sldId id="418" r:id="rId20"/>
    <p:sldId id="436" r:id="rId21"/>
    <p:sldId id="438" r:id="rId22"/>
    <p:sldId id="439" r:id="rId23"/>
    <p:sldId id="442" r:id="rId24"/>
    <p:sldId id="440" r:id="rId25"/>
    <p:sldId id="441" r:id="rId26"/>
    <p:sldId id="443" r:id="rId27"/>
    <p:sldId id="445" r:id="rId28"/>
    <p:sldId id="446" r:id="rId29"/>
    <p:sldId id="463" r:id="rId30"/>
    <p:sldId id="447" r:id="rId31"/>
    <p:sldId id="451" r:id="rId32"/>
    <p:sldId id="458" r:id="rId33"/>
    <p:sldId id="448" r:id="rId34"/>
    <p:sldId id="455" r:id="rId35"/>
    <p:sldId id="452" r:id="rId36"/>
    <p:sldId id="456" r:id="rId37"/>
    <p:sldId id="453" r:id="rId38"/>
    <p:sldId id="457" r:id="rId39"/>
    <p:sldId id="449" r:id="rId40"/>
    <p:sldId id="450"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udev, Pia@DOR" initials="BP" lastIdx="7" clrIdx="0">
    <p:extLst>
      <p:ext uri="{19B8F6BF-5375-455C-9EA6-DF929625EA0E}">
        <p15:presenceInfo xmlns:p15="http://schemas.microsoft.com/office/powerpoint/2012/main" userId="S::Pia.Basudev@DOR.CA.GOV::d2429027-3724-4ce2-8d20-67d4f1c4a2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57B"/>
    <a:srgbClr val="FFF3D4"/>
    <a:srgbClr val="115291"/>
    <a:srgbClr val="FFFFCC"/>
    <a:srgbClr val="1460AA"/>
    <a:srgbClr val="FFCC66"/>
    <a:srgbClr val="0052A2"/>
    <a:srgbClr val="4F81BD"/>
    <a:srgbClr val="1E5E70"/>
    <a:srgbClr val="D43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56" autoAdjust="0"/>
    <p:restoredTop sz="86486" autoAdjust="0"/>
  </p:normalViewPr>
  <p:slideViewPr>
    <p:cSldViewPr>
      <p:cViewPr varScale="1">
        <p:scale>
          <a:sx n="96" d="100"/>
          <a:sy n="96" d="100"/>
        </p:scale>
        <p:origin x="402" y="96"/>
      </p:cViewPr>
      <p:guideLst>
        <p:guide orient="horz" pos="2160"/>
        <p:guide pos="3840"/>
      </p:guideLst>
    </p:cSldViewPr>
  </p:slideViewPr>
  <p:outlineViewPr>
    <p:cViewPr>
      <p:scale>
        <a:sx n="33" d="100"/>
        <a:sy n="33" d="100"/>
      </p:scale>
      <p:origin x="0" y="-270"/>
    </p:cViewPr>
    <p:sldLst>
      <p:sld r:id="rId1" collapse="1"/>
    </p:sldLst>
  </p:outlineViewPr>
  <p:notesTextViewPr>
    <p:cViewPr>
      <p:scale>
        <a:sx n="100" d="100"/>
        <a:sy n="100" d="100"/>
      </p:scale>
      <p:origin x="0" y="0"/>
    </p:cViewPr>
  </p:notesTextViewPr>
  <p:sorterViewPr>
    <p:cViewPr varScale="1">
      <p:scale>
        <a:sx n="100" d="100"/>
        <a:sy n="100" d="100"/>
      </p:scale>
      <p:origin x="0" y="-4116"/>
    </p:cViewPr>
  </p:sorterViewPr>
  <p:notesViewPr>
    <p:cSldViewPr>
      <p:cViewPr varScale="1">
        <p:scale>
          <a:sx n="61" d="100"/>
          <a:sy n="61" d="100"/>
        </p:scale>
        <p:origin x="3139"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00DFDF4-22D5-4C32-A238-D9835A9BDCAD}" type="datetimeFigureOut">
              <a:rPr lang="en-US" smtClean="0"/>
              <a:t>6/29/2022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7C962ED-7981-4AAF-A4AC-F96DF332409A}" type="slidenum">
              <a:rPr lang="en-US" smtClean="0"/>
              <a:t>‹#›</a:t>
            </a:fld>
            <a:endParaRPr lang="en-US" dirty="0"/>
          </a:p>
        </p:txBody>
      </p:sp>
    </p:spTree>
    <p:extLst>
      <p:ext uri="{BB962C8B-B14F-4D97-AF65-F5344CB8AC3E}">
        <p14:creationId xmlns:p14="http://schemas.microsoft.com/office/powerpoint/2010/main" val="1964947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F52574-F2CD-42E8-9A42-9977D7463EB1}" type="datetimeFigureOut">
              <a:rPr lang="en-US" smtClean="0"/>
              <a:t>6/29/2022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79ACEF9-86CD-4AB1-B7FF-1FF1FCCBB67C}" type="slidenum">
              <a:rPr lang="en-US" smtClean="0"/>
              <a:t>‹#›</a:t>
            </a:fld>
            <a:endParaRPr lang="en-US" dirty="0"/>
          </a:p>
        </p:txBody>
      </p:sp>
    </p:spTree>
    <p:extLst>
      <p:ext uri="{BB962C8B-B14F-4D97-AF65-F5344CB8AC3E}">
        <p14:creationId xmlns:p14="http://schemas.microsoft.com/office/powerpoint/2010/main" val="153769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gcc02.safelinks.protection.outlook.com/?url=https%3A%2F%2Fcdn-west-prod-chhs-01.dsh.ca.gov%2Fchhs%2Fuploads%2F2020%2F05%2FMPA-LTSS-Subcommittee-Report_FINAL-May-2020.pdf&amp;data=04%7C01%7CAna.Acton%40dor.ca.gov%7Ca0a8d94646f24f728e0408da11e5692b%7C19ed70549d9743c792b16781b6b95b68%7C0%7C0%7C637841974257280309%7CUnknown%7CTWFpbGZsb3d8eyJWIjoiMC4wLjAwMDAiLCJQIjoiV2luMzIiLCJBTiI6Ik1haWwiLCJXVCI6Mn0%3D%7C3000&amp;sdata=WqbfMrm4UNJzcEgfAg8e%2Fo%2B2yN9j0c29WwOMFNdp1ZA%3D&amp;reserved=0"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gcc02.safelinks.protection.outlook.com/?url=https%3A%2F%2Fwww.sfhsa.org%2Fservices%2Fcare-support%2Fcommunity-living-fund&amp;data=04%7C01%7CAna.Acton%40dor.ca.gov%7Ca0a8d94646f24f728e0408da11e5692b%7C19ed70549d9743c792b16781b6b95b68%7C0%7C0%7C637841974257280309%7CUnknown%7CTWFpbGZsb3d8eyJWIjoiMC4wLjAwMDAiLCJQIjoiV2luMzIiLCJBTiI6Ik1haWwiLCJXVCI6Mn0%3D%7C3000&amp;sdata=eQN%2B%2FRn0GVrr54if5EXN9ATDEGpsFGGhDJkPP2a49eQ%3D&amp;reserved=0"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gcc02.safelinks.protection.outlook.com/?url=https%3A%2F%2Fcdn-west-prod-chhs-01.dsh.ca.gov%2Fchhs%2Fuploads%2F2020%2F05%2FMPA-LTSS-Subcommittee-Report_FINAL-May-2020.pdf&amp;data=04%7C01%7CAna.Acton%40dor.ca.gov%7Ca0a8d94646f24f728e0408da11e5692b%7C19ed70549d9743c792b16781b6b95b68%7C0%7C0%7C637841974257280309%7CUnknown%7CTWFpbGZsb3d8eyJWIjoiMC4wLjAwMDAiLCJQIjoiV2luMzIiLCJBTiI6Ik1haWwiLCJXVCI6Mn0%3D%7C3000&amp;sdata=WqbfMrm4UNJzcEgfAg8e%2Fo%2B2yN9j0c29WwOMFNdp1ZA%3D&amp;reserved=0"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gcc02.safelinks.protection.outlook.com/?url=https%3A%2F%2Fwww.sfhsa.org%2Fservices%2Fcare-support%2Fcommunity-living-fund&amp;data=04%7C01%7CAna.Acton%40dor.ca.gov%7Ca0a8d94646f24f728e0408da11e5692b%7C19ed70549d9743c792b16781b6b95b68%7C0%7C0%7C637841974257280309%7CUnknown%7CTWFpbGZsb3d8eyJWIjoiMC4wLjAwMDAiLCJQIjoiV2luMzIiLCJBTiI6Ik1haWwiLCJXVCI6Mn0%3D%7C3000&amp;sdata=eQN%2B%2FRn0GVrr54if5EXN9ATDEGpsFGGhDJkPP2a49eQ%3D&amp;reserved=0"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a:t>
            </a:fld>
            <a:endParaRPr lang="en-US" dirty="0"/>
          </a:p>
        </p:txBody>
      </p:sp>
    </p:spTree>
    <p:extLst>
      <p:ext uri="{BB962C8B-B14F-4D97-AF65-F5344CB8AC3E}">
        <p14:creationId xmlns:p14="http://schemas.microsoft.com/office/powerpoint/2010/main" val="4246071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The Community Living Fund program advances the governor’s Master Plan for Aging (MPA) and the ADRC No Wrong Door model by expanding the capacity of disability and aging services and programs to provide person-centered transition and diversion services for people of all ages and with any type of disability who do not qualify for existing services. The Community Living Fund program was recommended by the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MPA Long Term Service and Supports (LTSS) Stakeholder Subcommittee</a:t>
            </a:r>
            <a:r>
              <a:rPr lang="en-US" sz="1800" dirty="0">
                <a:effectLst/>
                <a:latin typeface="Arial" panose="020B0604020202020204" pitchFamily="34" charset="0"/>
                <a:ea typeface="Calibri" panose="020F0502020204030204" pitchFamily="34" charset="0"/>
                <a:cs typeface="Arial" panose="020B0604020202020204" pitchFamily="34" charset="0"/>
              </a:rPr>
              <a:t> and is modeled off of the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San Francisco Community Living Fund</a:t>
            </a:r>
            <a:r>
              <a:rPr lang="en-US" sz="1800" dirty="0">
                <a:effectLst/>
                <a:latin typeface="Arial" panose="020B0604020202020204" pitchFamily="34" charset="0"/>
                <a:ea typeface="Calibri" panose="020F0502020204030204" pitchFamily="34" charset="0"/>
                <a:cs typeface="Arial" panose="020B0604020202020204" pitchFamily="34" charset="0"/>
              </a:rPr>
              <a:t> and DOR’s Independent Living Program.</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The Master Plan for Aging is being rolled out over a 10-year period and the Community Living Fund program, through one-time funding, is part of the broader proposals laid out in the May Revise of the governor’s budget proposal to meet the needs of older adults and people with disabilities in California. </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10</a:t>
            </a:fld>
            <a:endParaRPr lang="en-US" dirty="0"/>
          </a:p>
        </p:txBody>
      </p:sp>
    </p:spTree>
    <p:extLst>
      <p:ext uri="{BB962C8B-B14F-4D97-AF65-F5344CB8AC3E}">
        <p14:creationId xmlns:p14="http://schemas.microsoft.com/office/powerpoint/2010/main" val="35673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CalAIM will improve Medi-Cal for people with complex needs and who are facing difficult life and health circumstances. It is focused on breaking down the traditional walls of health care – extending beyond hospitals and health care settings into communities.</a:t>
            </a:r>
          </a:p>
          <a:p>
            <a:pPr marL="1371600" marR="0">
              <a:spcBef>
                <a:spcPts val="0"/>
              </a:spcBef>
              <a:spcAft>
                <a:spcPts val="0"/>
              </a:spcAft>
            </a:pPr>
            <a:endParaRPr lang="en-US"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37160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Times New Roman" panose="02020603050405020304" pitchFamily="18" charset="0"/>
              </a:rPr>
              <a:t>California continues to lay the groundwork for change including in the Home-and Community Based Services Spending Plan and 2021-22 State Budget investments, and proposed 2022-23 budget investments. </a:t>
            </a:r>
          </a:p>
          <a:p>
            <a:pPr marL="137160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79ACEF9-86CD-4AB1-B7FF-1FF1FCCBB67C}" type="slidenum">
              <a:rPr lang="en-US" smtClean="0"/>
              <a:t>11</a:t>
            </a:fld>
            <a:endParaRPr lang="en-US" dirty="0"/>
          </a:p>
        </p:txBody>
      </p:sp>
    </p:spTree>
    <p:extLst>
      <p:ext uri="{BB962C8B-B14F-4D97-AF65-F5344CB8AC3E}">
        <p14:creationId xmlns:p14="http://schemas.microsoft.com/office/powerpoint/2010/main" val="1449014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12</a:t>
            </a:fld>
            <a:endParaRPr lang="en-US" dirty="0"/>
          </a:p>
        </p:txBody>
      </p:sp>
    </p:spTree>
    <p:extLst>
      <p:ext uri="{BB962C8B-B14F-4D97-AF65-F5344CB8AC3E}">
        <p14:creationId xmlns:p14="http://schemas.microsoft.com/office/powerpoint/2010/main" val="4080258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13</a:t>
            </a:fld>
            <a:endParaRPr lang="en-US" dirty="0"/>
          </a:p>
        </p:txBody>
      </p:sp>
    </p:spTree>
    <p:extLst>
      <p:ext uri="{BB962C8B-B14F-4D97-AF65-F5344CB8AC3E}">
        <p14:creationId xmlns:p14="http://schemas.microsoft.com/office/powerpoint/2010/main" val="1275609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14</a:t>
            </a:fld>
            <a:endParaRPr lang="en-US" dirty="0"/>
          </a:p>
        </p:txBody>
      </p:sp>
    </p:spTree>
    <p:extLst>
      <p:ext uri="{BB962C8B-B14F-4D97-AF65-F5344CB8AC3E}">
        <p14:creationId xmlns:p14="http://schemas.microsoft.com/office/powerpoint/2010/main" val="557830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15</a:t>
            </a:fld>
            <a:endParaRPr lang="en-US" dirty="0"/>
          </a:p>
        </p:txBody>
      </p:sp>
    </p:spTree>
    <p:extLst>
      <p:ext uri="{BB962C8B-B14F-4D97-AF65-F5344CB8AC3E}">
        <p14:creationId xmlns:p14="http://schemas.microsoft.com/office/powerpoint/2010/main" val="2135847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16</a:t>
            </a:fld>
            <a:endParaRPr lang="en-US" dirty="0"/>
          </a:p>
        </p:txBody>
      </p:sp>
    </p:spTree>
    <p:extLst>
      <p:ext uri="{BB962C8B-B14F-4D97-AF65-F5344CB8AC3E}">
        <p14:creationId xmlns:p14="http://schemas.microsoft.com/office/powerpoint/2010/main" val="3036366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17</a:t>
            </a:fld>
            <a:endParaRPr lang="en-US" dirty="0"/>
          </a:p>
        </p:txBody>
      </p:sp>
    </p:spTree>
    <p:extLst>
      <p:ext uri="{BB962C8B-B14F-4D97-AF65-F5344CB8AC3E}">
        <p14:creationId xmlns:p14="http://schemas.microsoft.com/office/powerpoint/2010/main" val="2608355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18</a:t>
            </a:fld>
            <a:endParaRPr lang="en-US" dirty="0"/>
          </a:p>
        </p:txBody>
      </p:sp>
    </p:spTree>
    <p:extLst>
      <p:ext uri="{BB962C8B-B14F-4D97-AF65-F5344CB8AC3E}">
        <p14:creationId xmlns:p14="http://schemas.microsoft.com/office/powerpoint/2010/main" val="1473007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19</a:t>
            </a:fld>
            <a:endParaRPr lang="en-US" dirty="0"/>
          </a:p>
        </p:txBody>
      </p:sp>
    </p:spTree>
    <p:extLst>
      <p:ext uri="{BB962C8B-B14F-4D97-AF65-F5344CB8AC3E}">
        <p14:creationId xmlns:p14="http://schemas.microsoft.com/office/powerpoint/2010/main" val="1734429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a:t>
            </a:fld>
            <a:endParaRPr lang="en-US" dirty="0"/>
          </a:p>
        </p:txBody>
      </p:sp>
    </p:spTree>
    <p:extLst>
      <p:ext uri="{BB962C8B-B14F-4D97-AF65-F5344CB8AC3E}">
        <p14:creationId xmlns:p14="http://schemas.microsoft.com/office/powerpoint/2010/main" val="4109051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20</a:t>
            </a:fld>
            <a:endParaRPr lang="en-US" dirty="0"/>
          </a:p>
        </p:txBody>
      </p:sp>
    </p:spTree>
    <p:extLst>
      <p:ext uri="{BB962C8B-B14F-4D97-AF65-F5344CB8AC3E}">
        <p14:creationId xmlns:p14="http://schemas.microsoft.com/office/powerpoint/2010/main" val="292733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21</a:t>
            </a:fld>
            <a:endParaRPr lang="en-US" dirty="0"/>
          </a:p>
        </p:txBody>
      </p:sp>
    </p:spTree>
    <p:extLst>
      <p:ext uri="{BB962C8B-B14F-4D97-AF65-F5344CB8AC3E}">
        <p14:creationId xmlns:p14="http://schemas.microsoft.com/office/powerpoint/2010/main" val="4156976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22</a:t>
            </a:fld>
            <a:endParaRPr lang="en-US" dirty="0"/>
          </a:p>
        </p:txBody>
      </p:sp>
    </p:spTree>
    <p:extLst>
      <p:ext uri="{BB962C8B-B14F-4D97-AF65-F5344CB8AC3E}">
        <p14:creationId xmlns:p14="http://schemas.microsoft.com/office/powerpoint/2010/main" val="546262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23</a:t>
            </a:fld>
            <a:endParaRPr lang="en-US" dirty="0"/>
          </a:p>
        </p:txBody>
      </p:sp>
    </p:spTree>
    <p:extLst>
      <p:ext uri="{BB962C8B-B14F-4D97-AF65-F5344CB8AC3E}">
        <p14:creationId xmlns:p14="http://schemas.microsoft.com/office/powerpoint/2010/main" val="27232858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24</a:t>
            </a:fld>
            <a:endParaRPr lang="en-US" dirty="0"/>
          </a:p>
        </p:txBody>
      </p:sp>
    </p:spTree>
    <p:extLst>
      <p:ext uri="{BB962C8B-B14F-4D97-AF65-F5344CB8AC3E}">
        <p14:creationId xmlns:p14="http://schemas.microsoft.com/office/powerpoint/2010/main" val="2482705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25</a:t>
            </a:fld>
            <a:endParaRPr lang="en-US" dirty="0"/>
          </a:p>
        </p:txBody>
      </p:sp>
    </p:spTree>
    <p:extLst>
      <p:ext uri="{BB962C8B-B14F-4D97-AF65-F5344CB8AC3E}">
        <p14:creationId xmlns:p14="http://schemas.microsoft.com/office/powerpoint/2010/main" val="3753214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26</a:t>
            </a:fld>
            <a:endParaRPr lang="en-US" dirty="0"/>
          </a:p>
        </p:txBody>
      </p:sp>
    </p:spTree>
    <p:extLst>
      <p:ext uri="{BB962C8B-B14F-4D97-AF65-F5344CB8AC3E}">
        <p14:creationId xmlns:p14="http://schemas.microsoft.com/office/powerpoint/2010/main" val="1707940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27</a:t>
            </a:fld>
            <a:endParaRPr lang="en-US" dirty="0"/>
          </a:p>
        </p:txBody>
      </p:sp>
    </p:spTree>
    <p:extLst>
      <p:ext uri="{BB962C8B-B14F-4D97-AF65-F5344CB8AC3E}">
        <p14:creationId xmlns:p14="http://schemas.microsoft.com/office/powerpoint/2010/main" val="4188559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28</a:t>
            </a:fld>
            <a:endParaRPr lang="en-US" dirty="0"/>
          </a:p>
        </p:txBody>
      </p:sp>
    </p:spTree>
    <p:extLst>
      <p:ext uri="{BB962C8B-B14F-4D97-AF65-F5344CB8AC3E}">
        <p14:creationId xmlns:p14="http://schemas.microsoft.com/office/powerpoint/2010/main" val="3983713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29</a:t>
            </a:fld>
            <a:endParaRPr lang="en-US" dirty="0"/>
          </a:p>
        </p:txBody>
      </p:sp>
    </p:spTree>
    <p:extLst>
      <p:ext uri="{BB962C8B-B14F-4D97-AF65-F5344CB8AC3E}">
        <p14:creationId xmlns:p14="http://schemas.microsoft.com/office/powerpoint/2010/main" val="365363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a:t>
            </a:fld>
            <a:endParaRPr lang="en-US" dirty="0"/>
          </a:p>
        </p:txBody>
      </p:sp>
    </p:spTree>
    <p:extLst>
      <p:ext uri="{BB962C8B-B14F-4D97-AF65-F5344CB8AC3E}">
        <p14:creationId xmlns:p14="http://schemas.microsoft.com/office/powerpoint/2010/main" val="21739617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30</a:t>
            </a:fld>
            <a:endParaRPr lang="en-US" dirty="0"/>
          </a:p>
        </p:txBody>
      </p:sp>
    </p:spTree>
    <p:extLst>
      <p:ext uri="{BB962C8B-B14F-4D97-AF65-F5344CB8AC3E}">
        <p14:creationId xmlns:p14="http://schemas.microsoft.com/office/powerpoint/2010/main" val="35266590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31</a:t>
            </a:fld>
            <a:endParaRPr lang="en-US" dirty="0"/>
          </a:p>
        </p:txBody>
      </p:sp>
    </p:spTree>
    <p:extLst>
      <p:ext uri="{BB962C8B-B14F-4D97-AF65-F5344CB8AC3E}">
        <p14:creationId xmlns:p14="http://schemas.microsoft.com/office/powerpoint/2010/main" val="5854399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32</a:t>
            </a:fld>
            <a:endParaRPr lang="en-US" dirty="0"/>
          </a:p>
        </p:txBody>
      </p:sp>
    </p:spTree>
    <p:extLst>
      <p:ext uri="{BB962C8B-B14F-4D97-AF65-F5344CB8AC3E}">
        <p14:creationId xmlns:p14="http://schemas.microsoft.com/office/powerpoint/2010/main" val="13144502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33</a:t>
            </a:fld>
            <a:endParaRPr lang="en-US" dirty="0"/>
          </a:p>
        </p:txBody>
      </p:sp>
    </p:spTree>
    <p:extLst>
      <p:ext uri="{BB962C8B-B14F-4D97-AF65-F5344CB8AC3E}">
        <p14:creationId xmlns:p14="http://schemas.microsoft.com/office/powerpoint/2010/main" val="37453695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34</a:t>
            </a:fld>
            <a:endParaRPr lang="en-US" dirty="0"/>
          </a:p>
        </p:txBody>
      </p:sp>
    </p:spTree>
    <p:extLst>
      <p:ext uri="{BB962C8B-B14F-4D97-AF65-F5344CB8AC3E}">
        <p14:creationId xmlns:p14="http://schemas.microsoft.com/office/powerpoint/2010/main" val="39741717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35</a:t>
            </a:fld>
            <a:endParaRPr lang="en-US" dirty="0"/>
          </a:p>
        </p:txBody>
      </p:sp>
    </p:spTree>
    <p:extLst>
      <p:ext uri="{BB962C8B-B14F-4D97-AF65-F5344CB8AC3E}">
        <p14:creationId xmlns:p14="http://schemas.microsoft.com/office/powerpoint/2010/main" val="30208386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36</a:t>
            </a:fld>
            <a:endParaRPr lang="en-US" dirty="0"/>
          </a:p>
        </p:txBody>
      </p:sp>
    </p:spTree>
    <p:extLst>
      <p:ext uri="{BB962C8B-B14F-4D97-AF65-F5344CB8AC3E}">
        <p14:creationId xmlns:p14="http://schemas.microsoft.com/office/powerpoint/2010/main" val="309118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4</a:t>
            </a:fld>
            <a:endParaRPr lang="en-US" dirty="0"/>
          </a:p>
        </p:txBody>
      </p:sp>
    </p:spTree>
    <p:extLst>
      <p:ext uri="{BB962C8B-B14F-4D97-AF65-F5344CB8AC3E}">
        <p14:creationId xmlns:p14="http://schemas.microsoft.com/office/powerpoint/2010/main" val="4280504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5</a:t>
            </a:fld>
            <a:endParaRPr lang="en-US" dirty="0"/>
          </a:p>
        </p:txBody>
      </p:sp>
    </p:spTree>
    <p:extLst>
      <p:ext uri="{BB962C8B-B14F-4D97-AF65-F5344CB8AC3E}">
        <p14:creationId xmlns:p14="http://schemas.microsoft.com/office/powerpoint/2010/main" val="923431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6</a:t>
            </a:fld>
            <a:endParaRPr lang="en-US" dirty="0"/>
          </a:p>
        </p:txBody>
      </p:sp>
    </p:spTree>
    <p:extLst>
      <p:ext uri="{BB962C8B-B14F-4D97-AF65-F5344CB8AC3E}">
        <p14:creationId xmlns:p14="http://schemas.microsoft.com/office/powerpoint/2010/main" val="257241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tabLst>
                <a:tab pos="571500" algn="l"/>
                <a:tab pos="3200400" algn="l"/>
              </a:tabLst>
            </a:pPr>
            <a:r>
              <a:rPr lang="en-US" sz="1800" dirty="0">
                <a:effectLst/>
                <a:latin typeface="Arial" panose="020B0604020202020204" pitchFamily="34" charset="0"/>
                <a:ea typeface="Times New Roman" panose="02020603050405020304" pitchFamily="18" charset="0"/>
              </a:rPr>
              <a:t>ADA: On July 26, 1990, the Americans with Disabilities Act (ADA) was signed into law. This federal landmark civil rights legislation prohibited the discrimination against individuals with disabilities</a:t>
            </a:r>
            <a:r>
              <a:rPr lang="en-US" sz="1800" b="1" dirty="0">
                <a:solidFill>
                  <a:srgbClr val="202124"/>
                </a:solidFill>
                <a:effectLst/>
                <a:latin typeface="Arial" panose="020B0604020202020204" pitchFamily="34" charset="0"/>
                <a:ea typeface="Times New Roman" panose="02020603050405020304" pitchFamily="18" charset="0"/>
              </a:rPr>
              <a:t> </a:t>
            </a:r>
            <a:r>
              <a:rPr lang="en-US" sz="1800" dirty="0">
                <a:solidFill>
                  <a:srgbClr val="202124"/>
                </a:solidFill>
                <a:effectLst/>
                <a:latin typeface="Arial" panose="020B0604020202020204" pitchFamily="34" charset="0"/>
                <a:ea typeface="Times New Roman" panose="02020603050405020304" pitchFamily="18" charset="0"/>
              </a:rPr>
              <a:t>in all areas of public life. </a:t>
            </a:r>
            <a:r>
              <a:rPr lang="en-US" sz="1800" dirty="0">
                <a:effectLst/>
                <a:latin typeface="Arial" panose="020B0604020202020204" pitchFamily="34" charset="0"/>
                <a:ea typeface="Times New Roman" panose="02020603050405020304" pitchFamily="18" charset="0"/>
              </a:rPr>
              <a:t>The signing of this historic legislation 32 years ago was the result of a mobilized and concentrated effort started by those in the disability rights movement who had spent decades pushing back against a society that did not include them. Before the ADA, people with disabilities did not have equal access to employment, telecommunications, transportation, and public services and accommodations. The passing of the ADA removed barriers for people with disabilities and ushered in a new era where inclusion and integration in all aspects of life was a reality for all people. </a:t>
            </a:r>
            <a:endParaRPr lang="en-US" sz="1800" dirty="0">
              <a:effectLst/>
              <a:latin typeface="Times New Roman" panose="02020603050405020304" pitchFamily="18" charset="0"/>
              <a:ea typeface="Times New Roman" panose="02020603050405020304" pitchFamily="18" charset="0"/>
            </a:endParaRPr>
          </a:p>
          <a:p>
            <a:endParaRPr lang="en-US" sz="1200" dirty="0">
              <a:effectLst/>
              <a:latin typeface="+mn-lt"/>
              <a:ea typeface="+mn-ea"/>
              <a:cs typeface="+mn-cs"/>
            </a:endParaRPr>
          </a:p>
          <a:p>
            <a:r>
              <a:rPr lang="en-US" sz="1400" dirty="0">
                <a:effectLst/>
                <a:latin typeface="Arial" panose="020B0604020202020204" pitchFamily="34" charset="0"/>
                <a:ea typeface="Calibri" panose="020F0502020204030204" pitchFamily="34" charset="0"/>
                <a:cs typeface="Times New Roman" panose="02020603050405020304" pitchFamily="18" charset="0"/>
              </a:rPr>
              <a:t>Olmstead Decision </a:t>
            </a:r>
          </a:p>
          <a:p>
            <a:pPr marL="1600200" marR="0" lvl="3" indent="-228600">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23rd Anniversary of the U.S. Supreme Court Olmstead Decision</a:t>
            </a:r>
          </a:p>
          <a:p>
            <a:pPr marL="1600200" marR="0" lvl="3" indent="-228600">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Ruled that segregation of individuals with disabilities is unlawful </a:t>
            </a:r>
          </a:p>
          <a:p>
            <a:pPr marL="1600200" marR="0" lvl="3" indent="-228600">
              <a:spcBef>
                <a:spcPts val="0"/>
              </a:spcBef>
              <a:spcAft>
                <a:spcPts val="0"/>
              </a:spcAft>
              <a:buFont typeface="+mj-lt"/>
              <a:buAutoNum type="arabicPeriod"/>
            </a:pPr>
            <a:r>
              <a:rPr lang="en-US" sz="1400" dirty="0">
                <a:effectLst/>
                <a:latin typeface="Arial" panose="020B0604020202020204" pitchFamily="34" charset="0"/>
                <a:ea typeface="Calibri" panose="020F0502020204030204" pitchFamily="34" charset="0"/>
                <a:cs typeface="Times New Roman" panose="02020603050405020304" pitchFamily="18" charset="0"/>
              </a:rPr>
              <a:t>Landmark decision changed the lives of millions of Americans by protecting their right to live in the setting of their choosing with access to appropriate community-based services and supports, as opposed to being forced into institutions.</a:t>
            </a:r>
          </a:p>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7</a:t>
            </a:fld>
            <a:endParaRPr lang="en-US" dirty="0"/>
          </a:p>
        </p:txBody>
      </p:sp>
    </p:spTree>
    <p:extLst>
      <p:ext uri="{BB962C8B-B14F-4D97-AF65-F5344CB8AC3E}">
        <p14:creationId xmlns:p14="http://schemas.microsoft.com/office/powerpoint/2010/main" val="1638268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The Community Living Fund program advances the governor’s Master Plan for Aging (MPA) and the ADRC No Wrong Door model by expanding the capacity of disability and aging services and programs to provide person-centered transition and diversion services for people of all ages and with any type of disability who do not qualify for existing services. The Community Living Fund program was recommended by the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MPA Long Term Service and Supports (LTSS) Stakeholder Subcommittee</a:t>
            </a:r>
            <a:r>
              <a:rPr lang="en-US" sz="1800" dirty="0">
                <a:effectLst/>
                <a:latin typeface="Arial" panose="020B0604020202020204" pitchFamily="34" charset="0"/>
                <a:ea typeface="Calibri" panose="020F0502020204030204" pitchFamily="34" charset="0"/>
                <a:cs typeface="Arial" panose="020B0604020202020204" pitchFamily="34" charset="0"/>
              </a:rPr>
              <a:t> and is modeled off of the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San Francisco Community Living Fund</a:t>
            </a:r>
            <a:r>
              <a:rPr lang="en-US" sz="1800" dirty="0">
                <a:effectLst/>
                <a:latin typeface="Arial" panose="020B0604020202020204" pitchFamily="34" charset="0"/>
                <a:ea typeface="Calibri" panose="020F0502020204030204" pitchFamily="34" charset="0"/>
                <a:cs typeface="Arial" panose="020B0604020202020204" pitchFamily="34" charset="0"/>
              </a:rPr>
              <a:t> and DOR’s Independent Living Program.</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The Master Plan for Aging is being rolled out over a 10-year period and the Community Living Fund program, through one-time funding, is part of the broader proposals laid out in the May Revise of the governor’s budget proposal to meet the needs of older adults and people with disabilities in California. </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8</a:t>
            </a:fld>
            <a:endParaRPr lang="en-US" dirty="0"/>
          </a:p>
        </p:txBody>
      </p:sp>
    </p:spTree>
    <p:extLst>
      <p:ext uri="{BB962C8B-B14F-4D97-AF65-F5344CB8AC3E}">
        <p14:creationId xmlns:p14="http://schemas.microsoft.com/office/powerpoint/2010/main" val="799540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ADRCs are a Core partnership between Area Agencies on Aging and Independent Living Centers and extended partners organizations serving people with disabilities and older adults</a:t>
            </a:r>
          </a:p>
          <a:p>
            <a:pPr marL="137160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137160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15 of the ADRCs are established and 9 are developing</a:t>
            </a:r>
          </a:p>
          <a:p>
            <a:pPr marL="137160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137160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Provides warm hand-off referral/assistance services, person-centered options counseling, short-term service coordination during times of crisis, and transition services from hospitals to home and from skilled nursing facilities back into the community.</a:t>
            </a:r>
          </a:p>
        </p:txBody>
      </p:sp>
      <p:sp>
        <p:nvSpPr>
          <p:cNvPr id="4" name="Slide Number Placeholder 3"/>
          <p:cNvSpPr>
            <a:spLocks noGrp="1"/>
          </p:cNvSpPr>
          <p:nvPr>
            <p:ph type="sldNum" sz="quarter" idx="5"/>
          </p:nvPr>
        </p:nvSpPr>
        <p:spPr/>
        <p:txBody>
          <a:bodyPr/>
          <a:lstStyle/>
          <a:p>
            <a:fld id="{079ACEF9-86CD-4AB1-B7FF-1FF1FCCBB67C}" type="slidenum">
              <a:rPr lang="en-US" smtClean="0"/>
              <a:t>9</a:t>
            </a:fld>
            <a:endParaRPr lang="en-US" dirty="0"/>
          </a:p>
        </p:txBody>
      </p:sp>
    </p:spTree>
    <p:extLst>
      <p:ext uri="{BB962C8B-B14F-4D97-AF65-F5344CB8AC3E}">
        <p14:creationId xmlns:p14="http://schemas.microsoft.com/office/powerpoint/2010/main" val="3545678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C03725D-AFFF-4421-811C-D21B6104C873}" type="datetime1">
              <a:rPr lang="en-US" smtClean="0"/>
              <a:t>6/29/2022</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17621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02F12A81-9BBE-406B-8E22-2615A47F17C2}" type="datetime1">
              <a:rPr lang="en-US" smtClean="0"/>
              <a:t>6/29/2022</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370475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0892810-03B1-4613-A3ED-9D6EC601187F}" type="datetime1">
              <a:rPr lang="en-US" smtClean="0"/>
              <a:t>6/29/2022</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997163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2929-A3A4-4A37-9C98-69CE429DA4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38FBE7-2028-4873-B528-48FB3B655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9C58F9-097C-416C-827D-5B554071ADD4}"/>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5" name="Footer Placeholder 4">
            <a:extLst>
              <a:ext uri="{FF2B5EF4-FFF2-40B4-BE49-F238E27FC236}">
                <a16:creationId xmlns:a16="http://schemas.microsoft.com/office/drawing/2014/main" id="{B8973AA5-9490-4D69-AB27-71339A6AF4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1F1A13-2BF9-43B6-987D-9579374C57F5}"/>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3062652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4533-91AC-46F2-A37E-55D37DC5D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88AAC-A16A-40D9-AF98-C3FBCEECF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34AE2-065D-4442-8916-96B858675332}"/>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5" name="Footer Placeholder 4">
            <a:extLst>
              <a:ext uri="{FF2B5EF4-FFF2-40B4-BE49-F238E27FC236}">
                <a16:creationId xmlns:a16="http://schemas.microsoft.com/office/drawing/2014/main" id="{6B8D2DA7-C751-4055-BD54-968B34993E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89C2AB-076A-41D0-AF71-366D1899F978}"/>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83206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8D99-1ED1-4699-8DEB-39BE57E5A3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52AAEE-1A26-4A5E-BCC4-A0A4B0618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02B733-B4BC-4182-8470-431670A44188}"/>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5" name="Footer Placeholder 4">
            <a:extLst>
              <a:ext uri="{FF2B5EF4-FFF2-40B4-BE49-F238E27FC236}">
                <a16:creationId xmlns:a16="http://schemas.microsoft.com/office/drawing/2014/main" id="{9B1C1DE6-4E94-411B-BA2D-413C93BA87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2B392-E5A1-4F4C-BB29-7E5D09EAD880}"/>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372844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86534-47A0-4933-976B-31CE393D8C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7FA15-FA91-4D7D-A124-85BC95606B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8A695D-EDD4-45AB-A3B0-EB009A3D4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1B1A4A-3238-46A3-9514-202E6AD309CD}"/>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6" name="Footer Placeholder 5">
            <a:extLst>
              <a:ext uri="{FF2B5EF4-FFF2-40B4-BE49-F238E27FC236}">
                <a16:creationId xmlns:a16="http://schemas.microsoft.com/office/drawing/2014/main" id="{6FB2529F-194D-43B4-9A9E-F211B7AEB0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501454-3C66-41B9-908A-AF4BB2DE7104}"/>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640143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C924-7A75-4AAD-9B28-DBD14C6AC4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764A0-B372-432F-BF3E-1B7113CB1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D6A5D6-6251-4730-8BF6-D5F6E07B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B59D36-B44B-45B2-82F7-67AD7A6212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F2DD96-1250-48D5-ABA0-42036A7928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BA864-AF26-4226-9001-B8AAACF30EF5}"/>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8" name="Footer Placeholder 7">
            <a:extLst>
              <a:ext uri="{FF2B5EF4-FFF2-40B4-BE49-F238E27FC236}">
                <a16:creationId xmlns:a16="http://schemas.microsoft.com/office/drawing/2014/main" id="{927609CE-A430-4AC9-88A7-ADCDF342189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B9CFF8-FC36-4679-B1C7-76CA943C27C9}"/>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840985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0A94-1661-4925-A81D-F1ACEF3E76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D24421-73AC-48AE-A650-8FFB14AB2546}"/>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4" name="Footer Placeholder 3">
            <a:extLst>
              <a:ext uri="{FF2B5EF4-FFF2-40B4-BE49-F238E27FC236}">
                <a16:creationId xmlns:a16="http://schemas.microsoft.com/office/drawing/2014/main" id="{4DE6F194-17D6-495F-8878-82C4E00034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96BB671-9D3D-4258-A998-65C098801EC7}"/>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542895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ABB942-CE06-4A5E-946F-0F54241D9D4F}"/>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3" name="Footer Placeholder 2">
            <a:extLst>
              <a:ext uri="{FF2B5EF4-FFF2-40B4-BE49-F238E27FC236}">
                <a16:creationId xmlns:a16="http://schemas.microsoft.com/office/drawing/2014/main" id="{488690DB-CEB5-4038-B550-78CDBEE5E4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E4D8DB-BE4E-46D4-8E26-2A0BB8D7F974}"/>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915539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78F1-BB2F-48A6-94B0-C3C824EDF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708749-3CF7-4AA2-964B-3F0412D25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BD853B-B617-4AA2-96A6-A6FF31857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AD0BB-869B-4B05-8BA2-1294685E78A0}"/>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6" name="Footer Placeholder 5">
            <a:extLst>
              <a:ext uri="{FF2B5EF4-FFF2-40B4-BE49-F238E27FC236}">
                <a16:creationId xmlns:a16="http://schemas.microsoft.com/office/drawing/2014/main" id="{C6655202-6CA9-4713-A77E-9DAE0321D2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E3985B-E471-4DE3-A39A-570D2CFA1ACF}"/>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0432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6215DDAD-3542-49F6-82FC-CF3B08205559}" type="datetime1">
              <a:rPr lang="en-US" smtClean="0"/>
              <a:t>6/29/2022</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259330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140-0E83-403B-AB4F-2B41A8557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0597BC-0F52-43A6-8143-D85DA2E26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C6DCEE2-CDDB-4666-96B0-381855C58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DAA80-E692-4251-AE28-415548C15B3E}"/>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6" name="Footer Placeholder 5">
            <a:extLst>
              <a:ext uri="{FF2B5EF4-FFF2-40B4-BE49-F238E27FC236}">
                <a16:creationId xmlns:a16="http://schemas.microsoft.com/office/drawing/2014/main" id="{F8520AFE-6AB0-4BE8-AEBB-C138A98A72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9800E8-D076-4355-B4CE-66382F54B639}"/>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640216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9B23-BF00-4688-9FE0-486844B59E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8BBF19-B8FE-4492-AF52-B0A80C1D31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1D526-608B-423F-AA95-DAED28CE509E}"/>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5" name="Footer Placeholder 4">
            <a:extLst>
              <a:ext uri="{FF2B5EF4-FFF2-40B4-BE49-F238E27FC236}">
                <a16:creationId xmlns:a16="http://schemas.microsoft.com/office/drawing/2014/main" id="{3E2CBA0B-86E7-4D87-B300-CD89E2EF56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91D384-9130-40FB-B7F3-CB0C1DCEDE60}"/>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1360875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CD2FF5-562D-4285-AA21-1D3A012C4A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085753-271A-4D2B-A221-B684B1EEBA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67AA1-03C0-4799-BB2C-E228A81E29B4}"/>
              </a:ext>
            </a:extLst>
          </p:cNvPr>
          <p:cNvSpPr>
            <a:spLocks noGrp="1"/>
          </p:cNvSpPr>
          <p:nvPr>
            <p:ph type="dt" sz="half" idx="10"/>
          </p:nvPr>
        </p:nvSpPr>
        <p:spPr/>
        <p:txBody>
          <a:bodyPr/>
          <a:lstStyle/>
          <a:p>
            <a:fld id="{1BCC2C92-49F8-4DE3-8F06-3AD07DDE025A}" type="datetimeFigureOut">
              <a:rPr lang="en-US" smtClean="0"/>
              <a:t>6/29/2022</a:t>
            </a:fld>
            <a:endParaRPr lang="en-US" dirty="0"/>
          </a:p>
        </p:txBody>
      </p:sp>
      <p:sp>
        <p:nvSpPr>
          <p:cNvPr id="5" name="Footer Placeholder 4">
            <a:extLst>
              <a:ext uri="{FF2B5EF4-FFF2-40B4-BE49-F238E27FC236}">
                <a16:creationId xmlns:a16="http://schemas.microsoft.com/office/drawing/2014/main" id="{F1F4D525-2C59-4FDC-935D-0AABBE5B95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9DCBFC-88D9-43CF-8F7E-CF6117BE89D5}"/>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3940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05131DD-5226-4382-8D9E-3D0E69450E72}" type="datetime1">
              <a:rPr lang="en-US" smtClean="0"/>
              <a:t>6/29/2022</a:t>
            </a:fld>
            <a:endParaRPr lang="en-US" dirty="0"/>
          </a:p>
        </p:txBody>
      </p:sp>
      <p:sp>
        <p:nvSpPr>
          <p:cNvPr id="5" name="Footer Placeholder 4"/>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743418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5DE1FEA0-F1EA-41C4-80E5-921EDD0B07E8}" type="datetime1">
              <a:rPr lang="en-US" smtClean="0"/>
              <a:t>6/29/2022</a:t>
            </a:fld>
            <a:endParaRPr lang="en-US" dirty="0"/>
          </a:p>
        </p:txBody>
      </p:sp>
      <p:sp>
        <p:nvSpPr>
          <p:cNvPr id="6" name="Footer Placeholder 5"/>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28416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3BB040E-E9B1-46CB-B8EE-7E695A0AAE8E}" type="datetime1">
              <a:rPr lang="en-US" smtClean="0"/>
              <a:t>6/29/2022</a:t>
            </a:fld>
            <a:endParaRPr lang="en-US" dirty="0"/>
          </a:p>
        </p:txBody>
      </p:sp>
      <p:sp>
        <p:nvSpPr>
          <p:cNvPr id="8" name="Footer Placeholder 7"/>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27773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1777881-1577-4A6F-860D-F5210303EBCD}" type="datetime1">
              <a:rPr lang="en-US" smtClean="0"/>
              <a:t>6/29/2022</a:t>
            </a:fld>
            <a:endParaRPr lang="en-US" dirty="0"/>
          </a:p>
        </p:txBody>
      </p:sp>
      <p:sp>
        <p:nvSpPr>
          <p:cNvPr id="4" name="Footer Placeholder 3"/>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70811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0F547685-CE1A-4AD9-BE4F-061D83DCD265}" type="datetime1">
              <a:rPr lang="en-US" smtClean="0"/>
              <a:t>6/29/2022</a:t>
            </a:fld>
            <a:endParaRPr lang="en-US" dirty="0"/>
          </a:p>
        </p:txBody>
      </p:sp>
      <p:sp>
        <p:nvSpPr>
          <p:cNvPr id="3" name="Footer Placeholder 2"/>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181123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133CC511-0930-4DBA-85FE-F2ECB1448FE0}" type="datetime1">
              <a:rPr lang="en-US" smtClean="0"/>
              <a:t>6/29/2022</a:t>
            </a:fld>
            <a:endParaRPr lang="en-US" dirty="0"/>
          </a:p>
        </p:txBody>
      </p:sp>
      <p:sp>
        <p:nvSpPr>
          <p:cNvPr id="6" name="Footer Placeholder 5"/>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30456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CE7F415-A2B9-4065-9C30-F654143063AE}" type="datetime1">
              <a:rPr lang="en-US" smtClean="0"/>
              <a:t>6/29/2022</a:t>
            </a:fld>
            <a:endParaRPr lang="en-US" dirty="0"/>
          </a:p>
        </p:txBody>
      </p:sp>
      <p:sp>
        <p:nvSpPr>
          <p:cNvPr id="6" name="Footer Placeholder 5"/>
          <p:cNvSpPr>
            <a:spLocks noGrp="1"/>
          </p:cNvSpPr>
          <p:nvPr>
            <p:ph type="ftr" sz="quarter" idx="11"/>
          </p:nvPr>
        </p:nvSpPr>
        <p:spPr>
          <a:xfrm>
            <a:off x="609600" y="6356351"/>
            <a:ext cx="7416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AFD24AD7-28AE-4B3E-B150-4D7E98454AC3}" type="slidenum">
              <a:rPr lang="en-US" smtClean="0"/>
              <a:t>‹#›</a:t>
            </a:fld>
            <a:endParaRPr lang="en-US" dirty="0"/>
          </a:p>
        </p:txBody>
      </p:sp>
    </p:spTree>
    <p:extLst>
      <p:ext uri="{BB962C8B-B14F-4D97-AF65-F5344CB8AC3E}">
        <p14:creationId xmlns:p14="http://schemas.microsoft.com/office/powerpoint/2010/main" val="288293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447800" cy="58975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362200" y="274638"/>
            <a:ext cx="9220200" cy="58975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24AD7-28AE-4B3E-B150-4D7E98454AC3}" type="slidenum">
              <a:rPr lang="en-US" smtClean="0"/>
              <a:t>‹#›</a:t>
            </a:fld>
            <a:endParaRPr lang="en-US" dirty="0"/>
          </a:p>
        </p:txBody>
      </p:sp>
    </p:spTree>
    <p:extLst>
      <p:ext uri="{BB962C8B-B14F-4D97-AF65-F5344CB8AC3E}">
        <p14:creationId xmlns:p14="http://schemas.microsoft.com/office/powerpoint/2010/main" val="3529162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FA4384-78A1-41F1-9EC5-5A2CC7F400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005B8B-E357-4432-9011-AF0186DE98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1850D6-50E6-494D-A40D-A696CE92E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C2C92-49F8-4DE3-8F06-3AD07DDE025A}" type="datetimeFigureOut">
              <a:rPr lang="en-US" smtClean="0"/>
              <a:t>6/29/2022</a:t>
            </a:fld>
            <a:endParaRPr lang="en-US" dirty="0"/>
          </a:p>
        </p:txBody>
      </p:sp>
      <p:sp>
        <p:nvSpPr>
          <p:cNvPr id="5" name="Footer Placeholder 4">
            <a:extLst>
              <a:ext uri="{FF2B5EF4-FFF2-40B4-BE49-F238E27FC236}">
                <a16:creationId xmlns:a16="http://schemas.microsoft.com/office/drawing/2014/main" id="{D8C0363D-3299-45D2-9E71-FEC87E037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0E46A8-7075-45FA-A02A-B80C3C1A8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B53B5-0E38-45C0-BDDC-5CC95838DC31}" type="slidenum">
              <a:rPr lang="en-US" smtClean="0"/>
              <a:t>‹#›</a:t>
            </a:fld>
            <a:endParaRPr lang="en-US" dirty="0"/>
          </a:p>
        </p:txBody>
      </p:sp>
    </p:spTree>
    <p:extLst>
      <p:ext uri="{BB962C8B-B14F-4D97-AF65-F5344CB8AC3E}">
        <p14:creationId xmlns:p14="http://schemas.microsoft.com/office/powerpoint/2010/main" val="261040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hyperlink" Target="mailto:ILInfo@dor.ca.gov" TargetMode="External"/><Relationship Id="rId2" Type="http://schemas.openxmlformats.org/officeDocument/2006/relationships/notesSlide" Target="../notesSlides/notesSlide35.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B77AA92-FB1E-4142-B768-0AEDE431722D}"/>
              </a:ext>
            </a:extLst>
          </p:cNvPr>
          <p:cNvSpPr>
            <a:spLocks noGrp="1"/>
          </p:cNvSpPr>
          <p:nvPr>
            <p:ph type="title"/>
          </p:nvPr>
        </p:nvSpPr>
        <p:spPr>
          <a:xfrm>
            <a:off x="342899" y="4648201"/>
            <a:ext cx="11506200" cy="1708150"/>
          </a:xfrm>
          <a:gradFill flip="none" rotWithShape="1">
            <a:gsLst>
              <a:gs pos="0">
                <a:srgbClr val="0F457B">
                  <a:shade val="30000"/>
                  <a:satMod val="115000"/>
                </a:srgbClr>
              </a:gs>
              <a:gs pos="50000">
                <a:srgbClr val="0F457B">
                  <a:shade val="67500"/>
                  <a:satMod val="115000"/>
                </a:srgbClr>
              </a:gs>
              <a:gs pos="100000">
                <a:srgbClr val="0F457B">
                  <a:shade val="100000"/>
                  <a:satMod val="115000"/>
                </a:srgbClr>
              </a:gs>
            </a:gsLst>
            <a:lin ang="5400000" scaled="1"/>
            <a:tileRect/>
          </a:gradFill>
          <a:ln w="19050" cmpd="thickThin">
            <a:solidFill>
              <a:schemeClr val="tx1"/>
            </a:solidFill>
          </a:ln>
        </p:spPr>
        <p:txBody>
          <a:bodyPr>
            <a:noAutofit/>
          </a:bodyPr>
          <a:lstStyle/>
          <a:p>
            <a:r>
              <a:rPr lang="en-US" sz="3600" b="1" dirty="0">
                <a:solidFill>
                  <a:schemeClr val="bg1"/>
                </a:solidFill>
              </a:rPr>
              <a:t>Community Living Fund </a:t>
            </a:r>
            <a:br>
              <a:rPr lang="en-US" sz="3600" b="1" dirty="0">
                <a:solidFill>
                  <a:schemeClr val="bg1"/>
                </a:solidFill>
              </a:rPr>
            </a:br>
            <a:r>
              <a:rPr lang="en-US" sz="3600" b="1" dirty="0">
                <a:solidFill>
                  <a:schemeClr val="bg1"/>
                </a:solidFill>
              </a:rPr>
              <a:t>Stakeholder Listening Session</a:t>
            </a:r>
            <a:br>
              <a:rPr lang="en-US" sz="3600" b="1" dirty="0">
                <a:solidFill>
                  <a:schemeClr val="bg1"/>
                </a:solidFill>
              </a:rPr>
            </a:br>
            <a:r>
              <a:rPr lang="en-US" sz="3600" b="1" dirty="0">
                <a:solidFill>
                  <a:schemeClr val="bg1"/>
                </a:solidFill>
              </a:rPr>
              <a:t>June 29, 2022</a:t>
            </a:r>
          </a:p>
        </p:txBody>
      </p:sp>
      <p:pic>
        <p:nvPicPr>
          <p:cNvPr id="8" name="Picture 3" descr="DOR Logo">
            <a:extLst>
              <a:ext uri="{FF2B5EF4-FFF2-40B4-BE49-F238E27FC236}">
                <a16:creationId xmlns:a16="http://schemas.microsoft.com/office/drawing/2014/main" id="{702C2505-F248-4EE4-A2AA-FDAC21A2C1B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33800" y="327796"/>
            <a:ext cx="4724399" cy="3994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AFD24AD7-28AE-4B3E-B150-4D7E98454AC3}" type="slidenum">
              <a:rPr lang="en-US" smtClean="0"/>
              <a:t>1</a:t>
            </a:fld>
            <a:endParaRPr lang="en-US" dirty="0"/>
          </a:p>
        </p:txBody>
      </p:sp>
    </p:spTree>
    <p:extLst>
      <p:ext uri="{BB962C8B-B14F-4D97-AF65-F5344CB8AC3E}">
        <p14:creationId xmlns:p14="http://schemas.microsoft.com/office/powerpoint/2010/main" val="419665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647700" y="351171"/>
            <a:ext cx="10744199" cy="838200"/>
          </a:xfrm>
        </p:spPr>
        <p:txBody>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533400" y="1220119"/>
            <a:ext cx="11125200" cy="4533899"/>
          </a:xfrm>
        </p:spPr>
        <p:txBody>
          <a:bodyPr>
            <a:noAutofit/>
          </a:bodyPr>
          <a:lstStyle/>
          <a:p>
            <a:pPr marL="0" indent="0">
              <a:buNone/>
            </a:pPr>
            <a:r>
              <a:rPr lang="en-US" sz="3000" b="1" dirty="0">
                <a:latin typeface="Arial" panose="020B0604020202020204" pitchFamily="34" charset="0"/>
                <a:cs typeface="Arial" panose="020B0604020202020204" pitchFamily="34" charset="0"/>
              </a:rPr>
              <a:t>Master Plan for Aging</a:t>
            </a:r>
          </a:p>
          <a:p>
            <a:pPr marL="0" indent="0">
              <a:buNone/>
            </a:pPr>
            <a:r>
              <a:rPr lang="en-US" sz="3000" dirty="0">
                <a:effectLst/>
                <a:latin typeface="Arial" panose="020B0604020202020204" pitchFamily="34" charset="0"/>
                <a:ea typeface="Times New Roman" panose="02020603050405020304" pitchFamily="18" charset="0"/>
              </a:rPr>
              <a:t>Long Term Services and Supports Stakeholder Subcommittee recommendations:</a:t>
            </a:r>
          </a:p>
          <a:p>
            <a:pPr lvl="1"/>
            <a:r>
              <a:rPr lang="en-US" sz="3000" dirty="0">
                <a:latin typeface="Arial" panose="020B0604020202020204" pitchFamily="34" charset="0"/>
                <a:cs typeface="Arial" panose="020B0604020202020204" pitchFamily="34" charset="0"/>
              </a:rPr>
              <a:t> Remove barriers to community living</a:t>
            </a:r>
          </a:p>
          <a:p>
            <a:pPr lvl="1"/>
            <a:r>
              <a:rPr lang="en-US" sz="3000" dirty="0">
                <a:latin typeface="Arial" panose="020B0604020202020204" pitchFamily="34" charset="0"/>
                <a:cs typeface="Arial" panose="020B0604020202020204" pitchFamily="34" charset="0"/>
              </a:rPr>
              <a:t> Develop statewide institutional diversion and transition strategy </a:t>
            </a:r>
          </a:p>
          <a:p>
            <a:pPr lvl="2">
              <a:buFont typeface="Wingdings" panose="05000000000000000000" pitchFamily="2" charset="2"/>
              <a:buChar char="Ø"/>
            </a:pPr>
            <a:r>
              <a:rPr lang="en-US" sz="3000" dirty="0">
                <a:latin typeface="Arial" panose="020B0604020202020204" pitchFamily="34" charset="0"/>
                <a:cs typeface="Arial" panose="020B0604020202020204" pitchFamily="34" charset="0"/>
              </a:rPr>
              <a:t> Community Living Fund </a:t>
            </a:r>
          </a:p>
          <a:p>
            <a:pPr lvl="2">
              <a:buFont typeface="Wingdings" panose="05000000000000000000" pitchFamily="2" charset="2"/>
              <a:buChar char="Ø"/>
            </a:pPr>
            <a:r>
              <a:rPr lang="en-US" sz="3000" dirty="0">
                <a:latin typeface="Arial" panose="020B0604020202020204" pitchFamily="34" charset="0"/>
                <a:cs typeface="Arial" panose="020B0604020202020204" pitchFamily="34" charset="0"/>
              </a:rPr>
              <a:t> Person-centered assessments and planning </a:t>
            </a:r>
          </a:p>
          <a:p>
            <a:pPr lvl="2">
              <a:buFont typeface="Wingdings" panose="05000000000000000000" pitchFamily="2" charset="2"/>
              <a:buChar char="Ø"/>
            </a:pPr>
            <a:r>
              <a:rPr lang="en-US" sz="3000" dirty="0">
                <a:latin typeface="Arial" panose="020B0604020202020204" pitchFamily="34" charset="0"/>
                <a:cs typeface="Arial" panose="020B0604020202020204" pitchFamily="34" charset="0"/>
              </a:rPr>
              <a:t> California Community Transitions program</a:t>
            </a:r>
          </a:p>
          <a:p>
            <a:pPr lvl="2">
              <a:buFont typeface="Wingdings" panose="05000000000000000000" pitchFamily="2" charset="2"/>
              <a:buChar char="Ø"/>
            </a:pPr>
            <a:r>
              <a:rPr lang="en-US" sz="3000" dirty="0">
                <a:latin typeface="Arial" panose="020B0604020202020204" pitchFamily="34" charset="0"/>
                <a:cs typeface="Arial" panose="020B0604020202020204" pitchFamily="34" charset="0"/>
              </a:rPr>
              <a:t> Medi-Cal managed care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87309"/>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414464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914400" y="1552133"/>
            <a:ext cx="10363200" cy="3967162"/>
          </a:xfrm>
        </p:spPr>
        <p:txBody>
          <a:bodyPr>
            <a:noAutofit/>
          </a:bodyPr>
          <a:lstStyle/>
          <a:p>
            <a:pPr marL="0" indent="0">
              <a:buNone/>
            </a:pPr>
            <a:r>
              <a:rPr lang="en-US" sz="3000" b="1" dirty="0">
                <a:latin typeface="Arial" panose="020B0604020202020204" pitchFamily="34" charset="0"/>
                <a:cs typeface="Arial" panose="020B0604020202020204" pitchFamily="34" charset="0"/>
              </a:rPr>
              <a:t>Transition and Diversion Initiatives</a:t>
            </a:r>
          </a:p>
          <a:p>
            <a:pPr marL="914400" lvl="1" indent="-457200">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Times New Roman" panose="02020603050405020304" pitchFamily="18" charset="0"/>
              </a:rPr>
              <a:t>California Community Transitions – Money Follows the Person</a:t>
            </a:r>
          </a:p>
          <a:p>
            <a:pPr marL="914400" lvl="1" indent="-457200">
              <a:buFont typeface="Arial" panose="020B0604020202020204" pitchFamily="34" charset="0"/>
              <a:buChar char="•"/>
            </a:pPr>
            <a:r>
              <a:rPr lang="en-US" sz="3200" dirty="0">
                <a:latin typeface="Arial" panose="020B0604020202020204" pitchFamily="34" charset="0"/>
                <a:ea typeface="Calibri" panose="020F0502020204030204" pitchFamily="34" charset="0"/>
                <a:cs typeface="Times New Roman" panose="02020603050405020304" pitchFamily="18" charset="0"/>
              </a:rPr>
              <a:t>In-Home Supportive Services</a:t>
            </a:r>
            <a:r>
              <a:rPr lang="en-US" sz="3200" dirty="0">
                <a:effectLst/>
                <a:latin typeface="Arial" panose="020B0604020202020204" pitchFamily="34" charset="0"/>
                <a:ea typeface="Calibri" panose="020F0502020204030204" pitchFamily="34" charset="0"/>
                <a:cs typeface="Times New Roman" panose="02020603050405020304" pitchFamily="18" charset="0"/>
              </a:rPr>
              <a:t> </a:t>
            </a:r>
          </a:p>
          <a:p>
            <a:pPr marL="914400" lvl="1" indent="-457200">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Times New Roman" panose="02020603050405020304" pitchFamily="18" charset="0"/>
              </a:rPr>
              <a:t>Ho</a:t>
            </a:r>
            <a:r>
              <a:rPr lang="en-US" sz="3200" dirty="0">
                <a:latin typeface="Arial" panose="020B0604020202020204" pitchFamily="34" charset="0"/>
                <a:ea typeface="Calibri" panose="020F0502020204030204" pitchFamily="34" charset="0"/>
                <a:cs typeface="Times New Roman" panose="02020603050405020304" pitchFamily="18" charset="0"/>
              </a:rPr>
              <a:t>me and </a:t>
            </a:r>
            <a:r>
              <a:rPr lang="en-US" sz="3200" dirty="0">
                <a:effectLst/>
                <a:latin typeface="Arial" panose="020B0604020202020204" pitchFamily="34" charset="0"/>
                <a:ea typeface="Calibri" panose="020F0502020204030204" pitchFamily="34" charset="0"/>
                <a:cs typeface="Times New Roman" panose="02020603050405020304" pitchFamily="18" charset="0"/>
              </a:rPr>
              <a:t>Community Based Services Waivers</a:t>
            </a:r>
          </a:p>
          <a:p>
            <a:pPr marL="914400" lvl="1" indent="-457200">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Times New Roman" panose="02020603050405020304" pitchFamily="18" charset="0"/>
              </a:rPr>
              <a:t>CalAIM Managed Care</a:t>
            </a:r>
          </a:p>
          <a:p>
            <a:pPr marL="914400" lvl="1" indent="-457200">
              <a:buFont typeface="Arial" panose="020B0604020202020204" pitchFamily="34" charset="0"/>
              <a:buChar char="•"/>
            </a:pPr>
            <a:r>
              <a:rPr lang="en-US" sz="3200" dirty="0">
                <a:effectLst/>
                <a:latin typeface="Arial" panose="020B0604020202020204" pitchFamily="34" charset="0"/>
                <a:ea typeface="Calibri" panose="020F0502020204030204" pitchFamily="34" charset="0"/>
                <a:cs typeface="Times New Roman" panose="02020603050405020304" pitchFamily="18" charset="0"/>
              </a:rPr>
              <a:t>State Plan for Independent Living Transition and Diversion Funds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2" name="Title 1">
            <a:extLst>
              <a:ext uri="{FF2B5EF4-FFF2-40B4-BE49-F238E27FC236}">
                <a16:creationId xmlns:a16="http://schemas.microsoft.com/office/drawing/2014/main" id="{FF5A1924-A4D2-8D77-BEC7-FCE802803011}"/>
              </a:ext>
              <a:ext uri="{C183D7F6-B498-43B3-948B-1728B52AA6E4}">
                <adec:decorative xmlns:adec="http://schemas.microsoft.com/office/drawing/2017/decorative" val="1"/>
              </a:ext>
            </a:extLst>
          </p:cNvPr>
          <p:cNvSpPr>
            <a:spLocks noGrp="1"/>
          </p:cNvSpPr>
          <p:nvPr>
            <p:ph type="title"/>
          </p:nvPr>
        </p:nvSpPr>
        <p:spPr/>
        <p:txBody>
          <a:bodyPr/>
          <a:lstStyle/>
          <a:p>
            <a:pPr algn="ctr"/>
            <a:r>
              <a:rPr lang="en-US" sz="4400" b="1" kern="1200" dirty="0">
                <a:solidFill>
                  <a:srgbClr val="000000"/>
                </a:solidFill>
                <a:effectLst/>
                <a:latin typeface="Arial" panose="020B0604020202020204" pitchFamily="34" charset="0"/>
                <a:ea typeface="+mj-ea"/>
                <a:cs typeface="Arial" panose="020B0604020202020204" pitchFamily="34" charset="0"/>
              </a:rPr>
              <a:t>COMMUNITY</a:t>
            </a:r>
            <a:r>
              <a:rPr lang="en-US" sz="4400" b="1" kern="1200" baseline="0" dirty="0">
                <a:solidFill>
                  <a:srgbClr val="000000"/>
                </a:solidFill>
                <a:effectLst/>
                <a:latin typeface="Arial" panose="020B0604020202020204" pitchFamily="34" charset="0"/>
                <a:ea typeface="+mj-ea"/>
                <a:cs typeface="Arial" panose="020B0604020202020204" pitchFamily="34" charset="0"/>
              </a:rPr>
              <a:t> LIVING FUND</a:t>
            </a:r>
            <a:endParaRPr lang="en-US" dirty="0"/>
          </a:p>
        </p:txBody>
      </p:sp>
    </p:spTree>
    <p:extLst>
      <p:ext uri="{BB962C8B-B14F-4D97-AF65-F5344CB8AC3E}">
        <p14:creationId xmlns:p14="http://schemas.microsoft.com/office/powerpoint/2010/main" val="175817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8942C-1F59-CD97-99F7-63804577B099}"/>
              </a:ext>
              <a:ext uri="{C183D7F6-B498-43B3-948B-1728B52AA6E4}">
                <adec:decorative xmlns:adec="http://schemas.microsoft.com/office/drawing/2017/decorative" val="1"/>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COMMUNITY</a:t>
            </a:r>
            <a:r>
              <a:rPr lang="en-US" b="1" baseline="0" dirty="0">
                <a:latin typeface="Arial" panose="020B0604020202020204" pitchFamily="34" charset="0"/>
                <a:cs typeface="Arial" panose="020B0604020202020204" pitchFamily="34" charset="0"/>
              </a:rPr>
              <a:t> LIVING FUND</a:t>
            </a:r>
            <a:endParaRPr lang="en-US"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914400" y="1690688"/>
            <a:ext cx="10363200" cy="4267200"/>
          </a:xfrm>
        </p:spPr>
        <p:txBody>
          <a:bodyPr>
            <a:noAutofit/>
          </a:bodyPr>
          <a:lstStyle/>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Department of Aging has requested a General Fund increase in Fiscal Year (FY) 2022-23 and 2023-24 and ongoing to advance the Master Plan for Aging </a:t>
            </a:r>
          </a:p>
          <a:p>
            <a:pPr marL="342900" indent="-342900">
              <a:spcBef>
                <a:spcPts val="0"/>
              </a:spcBef>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$10 million in General Fund for the Department of Rehabilitation to expand related services over three years</a:t>
            </a:r>
          </a:p>
          <a:p>
            <a:pPr marL="342900" indent="-342900">
              <a:spcBef>
                <a:spcPts val="0"/>
              </a:spcBef>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“Bridge” program that expedites the provision of goods or services not available through other means to individuals either transitioning to the community or at-risk of institutionalization</a:t>
            </a:r>
          </a:p>
          <a:p>
            <a:pPr marL="342900" indent="-342900">
              <a:spcBef>
                <a:spcPts val="0"/>
              </a:spcBef>
              <a:buFont typeface="Symbol" panose="05050102010706020507" pitchFamily="18" charset="2"/>
              <a:buChar char=""/>
            </a:pPr>
            <a:endParaRPr lang="en-US" sz="3000" dirty="0">
              <a:latin typeface="Arial" panose="020B0604020202020204" pitchFamily="34" charset="0"/>
              <a:ea typeface="Calibri" panose="020F0502020204030204" pitchFamily="34" charset="0"/>
              <a:cs typeface="Times New Roman" panose="02020603050405020304" pitchFamily="18"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844587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Why a 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723901" y="2609850"/>
            <a:ext cx="10744198" cy="1638299"/>
          </a:xfrm>
        </p:spPr>
        <p:txBody>
          <a:bodyPr>
            <a:normAutofit/>
          </a:bodyPr>
          <a:lstStyle/>
          <a:p>
            <a:pPr marL="0" indent="0" algn="ctr">
              <a:buNone/>
            </a:pPr>
            <a:r>
              <a:rPr lang="en-US" sz="3000" b="1" dirty="0">
                <a:latin typeface="Arial" panose="020B0604020202020204" pitchFamily="34" charset="0"/>
                <a:cs typeface="Arial" panose="020B0604020202020204" pitchFamily="34" charset="0"/>
              </a:rPr>
              <a:t>Joe Xavier</a:t>
            </a:r>
          </a:p>
          <a:p>
            <a:pPr marL="0" indent="0" algn="ctr">
              <a:buNone/>
            </a:pPr>
            <a:r>
              <a:rPr lang="en-US" sz="3000" dirty="0">
                <a:latin typeface="Arial" panose="020B0604020202020204" pitchFamily="34" charset="0"/>
                <a:cs typeface="Arial" panose="020B0604020202020204" pitchFamily="34" charset="0"/>
              </a:rPr>
              <a:t>Director,</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Department of Rehabilitation</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556008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What is the 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723901" y="2495550"/>
            <a:ext cx="10744198" cy="1866899"/>
          </a:xfrm>
        </p:spPr>
        <p:txBody>
          <a:bodyPr>
            <a:normAutofit/>
          </a:bodyPr>
          <a:lstStyle/>
          <a:p>
            <a:pPr marL="0" indent="0" algn="ctr">
              <a:buNone/>
            </a:pPr>
            <a:r>
              <a:rPr lang="en-US" sz="3000" b="1" dirty="0">
                <a:latin typeface="Arial" panose="020B0604020202020204" pitchFamily="34" charset="0"/>
                <a:cs typeface="Arial" panose="020B0604020202020204" pitchFamily="34" charset="0"/>
              </a:rPr>
              <a:t>Ana Acton </a:t>
            </a:r>
          </a:p>
          <a:p>
            <a:pPr marL="0" indent="0" algn="ctr">
              <a:buNone/>
            </a:pPr>
            <a:r>
              <a:rPr lang="en-US" sz="3000" dirty="0">
                <a:latin typeface="Arial" panose="020B0604020202020204" pitchFamily="34" charset="0"/>
                <a:cs typeface="Arial" panose="020B0604020202020204" pitchFamily="34" charset="0"/>
              </a:rPr>
              <a:t>Deputy Director of Independent Living </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and Community Access,</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Department of Rehabilitation</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09895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579342"/>
            <a:ext cx="10664328" cy="3886201"/>
          </a:xfrm>
        </p:spPr>
        <p:txBody>
          <a:bodyPr>
            <a:noAutofit/>
          </a:bodyPr>
          <a:lstStyle/>
          <a:p>
            <a:pPr marL="0" indent="0">
              <a:buNone/>
            </a:pPr>
            <a:r>
              <a:rPr lang="en-US" sz="3000" b="1" dirty="0">
                <a:latin typeface="Arial" panose="020B0604020202020204" pitchFamily="34" charset="0"/>
                <a:cs typeface="Arial" panose="020B0604020202020204" pitchFamily="34" charset="0"/>
              </a:rPr>
              <a:t>Why a Community Living Fund?</a:t>
            </a:r>
          </a:p>
          <a:p>
            <a:pPr marL="0" indent="0">
              <a:buNone/>
            </a:pPr>
            <a:endParaRPr lang="en-US" sz="3000" b="1" dirty="0">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People with disabilities and older adults who are institutionalized need support to transition to community living</a:t>
            </a: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Individuals who are at-risk of institutionalization need support to remain in the community</a:t>
            </a: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California has 400,000 individuals residing in nursing facilities annually with some 24,000 individuals remaining in the facility for one year or longer </a:t>
            </a:r>
            <a:endParaRPr lang="en-US" sz="3000" dirty="0">
              <a:latin typeface="Arial" panose="020B0604020202020204" pitchFamily="34" charset="0"/>
              <a:cs typeface="Arial" panose="020B0604020202020204" pitchFamily="34"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432080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579342"/>
            <a:ext cx="10664328" cy="3886201"/>
          </a:xfrm>
        </p:spPr>
        <p:txBody>
          <a:bodyPr>
            <a:noAutofit/>
          </a:bodyPr>
          <a:lstStyle/>
          <a:p>
            <a:pPr marL="0" indent="0">
              <a:buNone/>
            </a:pPr>
            <a:r>
              <a:rPr lang="en-US" sz="3000" b="1" dirty="0">
                <a:latin typeface="Arial" panose="020B0604020202020204" pitchFamily="34" charset="0"/>
                <a:cs typeface="Arial" panose="020B0604020202020204" pitchFamily="34" charset="0"/>
              </a:rPr>
              <a:t>Why a Community Living Fund?</a:t>
            </a:r>
          </a:p>
          <a:p>
            <a:pPr marL="0" indent="0">
              <a:buNone/>
            </a:pPr>
            <a:endParaRPr lang="en-US" sz="3000" b="1" dirty="0">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Individuals with disabilities and older adults who are at-risk of going into an institutional setting </a:t>
            </a: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Individuals often need flexible funds to assist with short-term costs </a:t>
            </a:r>
            <a:endParaRPr lang="en-US" sz="3000"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cs typeface="Times New Roman" panose="02020603050405020304" pitchFamily="18" charset="0"/>
              </a:rPr>
              <a:t>Individuals need connection to long term services and supports</a:t>
            </a:r>
            <a:endParaRPr lang="en-US" sz="3000" dirty="0">
              <a:latin typeface="Arial" panose="020B0604020202020204" pitchFamily="34" charset="0"/>
              <a:cs typeface="Arial" panose="020B0604020202020204" pitchFamily="34"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095463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579342"/>
            <a:ext cx="10664328" cy="3886201"/>
          </a:xfrm>
        </p:spPr>
        <p:txBody>
          <a:bodyPr>
            <a:noAutofit/>
          </a:bodyPr>
          <a:lstStyle/>
          <a:p>
            <a:pPr marL="0" indent="0">
              <a:buNone/>
            </a:pPr>
            <a:r>
              <a:rPr lang="en-US" sz="3000" b="1" dirty="0">
                <a:latin typeface="Arial" panose="020B0604020202020204" pitchFamily="34" charset="0"/>
                <a:cs typeface="Arial" panose="020B0604020202020204" pitchFamily="34" charset="0"/>
              </a:rPr>
              <a:t>What is the Community Living Fund?</a:t>
            </a:r>
            <a:endParaRPr lang="en-US" sz="3000" dirty="0">
              <a:latin typeface="Arial" panose="020B0604020202020204" pitchFamily="34" charset="0"/>
              <a:ea typeface="Calibri" panose="020F0502020204030204" pitchFamily="34" charset="0"/>
              <a:cs typeface="Times New Roman" panose="02020603050405020304" pitchFamily="18" charset="0"/>
            </a:endParaRPr>
          </a:p>
          <a:p>
            <a:r>
              <a:rPr lang="en-US" sz="3000" dirty="0">
                <a:latin typeface="Arial" panose="020B0604020202020204" pitchFamily="34" charset="0"/>
                <a:ea typeface="Calibri" panose="020F0502020204030204" pitchFamily="34" charset="0"/>
                <a:cs typeface="Times New Roman" panose="02020603050405020304" pitchFamily="18" charset="0"/>
              </a:rPr>
              <a:t>D</a:t>
            </a:r>
            <a:r>
              <a:rPr lang="en-US" sz="3000" dirty="0">
                <a:effectLst/>
                <a:latin typeface="Arial" panose="020B0604020202020204" pitchFamily="34" charset="0"/>
                <a:ea typeface="Calibri" panose="020F0502020204030204" pitchFamily="34" charset="0"/>
                <a:cs typeface="Times New Roman" panose="02020603050405020304" pitchFamily="18" charset="0"/>
              </a:rPr>
              <a:t>esigned to expand the capacity of disability and aging organizations to provide person-centered transition and diversion services for people of all ages and with any type of disability who do not qualify for existing services</a:t>
            </a:r>
          </a:p>
          <a:p>
            <a:r>
              <a:rPr lang="en-US" sz="3000" dirty="0">
                <a:effectLst/>
                <a:latin typeface="Arial" panose="020B0604020202020204" pitchFamily="34" charset="0"/>
                <a:ea typeface="Calibri" panose="020F0502020204030204" pitchFamily="34" charset="0"/>
              </a:rPr>
              <a:t>Funding will be distributed to eligible disability and aging service providers with expertise in transition and diversion services </a:t>
            </a:r>
            <a:endParaRPr lang="en-US" sz="3000" dirty="0">
              <a:latin typeface="Arial" panose="020B0604020202020204" pitchFamily="34" charset="0"/>
              <a:ea typeface="Calibri" panose="020F0502020204030204" pitchFamily="34" charset="0"/>
              <a:cs typeface="Times New Roman" panose="02020603050405020304" pitchFamily="18" charset="0"/>
            </a:endParaRPr>
          </a:p>
          <a:p>
            <a:r>
              <a:rPr lang="en-US" sz="3000" dirty="0">
                <a:effectLst/>
                <a:latin typeface="Arial" panose="020B0604020202020204" pitchFamily="34" charset="0"/>
                <a:ea typeface="Calibri" panose="020F0502020204030204" pitchFamily="34" charset="0"/>
                <a:cs typeface="Times New Roman" panose="02020603050405020304" pitchFamily="18" charset="0"/>
              </a:rPr>
              <a:t>Expanding services and not supplanting existing funding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55830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104994"/>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38200" y="1295400"/>
            <a:ext cx="10664328" cy="1111686"/>
          </a:xfrm>
        </p:spPr>
        <p:txBody>
          <a:bodyPr>
            <a:noAutofit/>
          </a:bodyPr>
          <a:lstStyle/>
          <a:p>
            <a:pPr marL="0" indent="0">
              <a:buNone/>
            </a:pPr>
            <a:r>
              <a:rPr lang="en-US" sz="3000" b="1" dirty="0">
                <a:latin typeface="Arial" panose="020B0604020202020204" pitchFamily="34" charset="0"/>
                <a:cs typeface="Arial" panose="020B0604020202020204" pitchFamily="34" charset="0"/>
              </a:rPr>
              <a:t>What is the Community Living Fund?</a:t>
            </a: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3000" dirty="0">
                <a:effectLst/>
                <a:latin typeface="Arial" panose="020B0604020202020204" pitchFamily="34" charset="0"/>
                <a:ea typeface="Calibri" panose="020F0502020204030204" pitchFamily="34" charset="0"/>
                <a:cs typeface="Times New Roman" panose="02020603050405020304" pitchFamily="18" charset="0"/>
              </a:rPr>
              <a:t>Coordination with existing systems and programs that do transition and diversion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9" name="TextBox 8">
            <a:extLst>
              <a:ext uri="{FF2B5EF4-FFF2-40B4-BE49-F238E27FC236}">
                <a16:creationId xmlns:a16="http://schemas.microsoft.com/office/drawing/2014/main" id="{40B1D3A8-9BFC-423A-B082-A2DACA3C1AF8}"/>
              </a:ext>
            </a:extLst>
          </p:cNvPr>
          <p:cNvSpPr txBox="1"/>
          <p:nvPr/>
        </p:nvSpPr>
        <p:spPr>
          <a:xfrm>
            <a:off x="609600" y="2743180"/>
            <a:ext cx="10972800" cy="3416320"/>
          </a:xfrm>
          <a:prstGeom prst="rect">
            <a:avLst/>
          </a:prstGeom>
          <a:noFill/>
        </p:spPr>
        <p:txBody>
          <a:bodyPr wrap="square" numCol="2">
            <a:spAutoFit/>
          </a:bodyPr>
          <a:lstStyle/>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California Community Transitions</a:t>
            </a:r>
          </a:p>
          <a:p>
            <a:pPr marL="914400" lvl="1" indent="-457200">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In Home Supportive Services</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Ho</a:t>
            </a:r>
            <a:r>
              <a:rPr lang="en-US" sz="2400" dirty="0">
                <a:latin typeface="Arial" panose="020B0604020202020204" pitchFamily="34" charset="0"/>
                <a:ea typeface="Calibri" panose="020F0502020204030204" pitchFamily="34" charset="0"/>
                <a:cs typeface="Times New Roman" panose="02020603050405020304" pitchFamily="18" charset="0"/>
              </a:rPr>
              <a:t>me and </a:t>
            </a:r>
            <a:r>
              <a:rPr lang="en-US" sz="2400" dirty="0">
                <a:effectLst/>
                <a:latin typeface="Arial" panose="020B0604020202020204" pitchFamily="34" charset="0"/>
                <a:ea typeface="Calibri" panose="020F0502020204030204" pitchFamily="34" charset="0"/>
                <a:cs typeface="Times New Roman" panose="02020603050405020304" pitchFamily="18" charset="0"/>
              </a:rPr>
              <a:t>Community Based Services Waivers</a:t>
            </a:r>
          </a:p>
          <a:p>
            <a:pPr marL="914400" lvl="1" indent="-457200">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Homeless </a:t>
            </a:r>
            <a:r>
              <a:rPr lang="en-US" sz="2400" dirty="0">
                <a:effectLst/>
                <a:latin typeface="Arial" panose="020B0604020202020204" pitchFamily="34" charset="0"/>
                <a:ea typeface="Calibri" panose="020F0502020204030204" pitchFamily="34" charset="0"/>
                <a:cs typeface="Times New Roman" panose="02020603050405020304" pitchFamily="18" charset="0"/>
              </a:rPr>
              <a:t>Coordinated Entry syste</a:t>
            </a:r>
            <a:r>
              <a:rPr lang="en-US" sz="2400" dirty="0">
                <a:latin typeface="Arial" panose="020B0604020202020204" pitchFamily="34" charset="0"/>
                <a:ea typeface="Calibri" panose="020F0502020204030204" pitchFamily="34" charset="0"/>
                <a:cs typeface="Times New Roman" panose="02020603050405020304" pitchFamily="18" charset="0"/>
              </a:rPr>
              <a:t>ms</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Multi-Senior Services Program </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Assisted Living Waivers</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Emergency Vouchers</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Housing Authorities</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CalAIM Managed Care</a:t>
            </a:r>
          </a:p>
          <a:p>
            <a:pPr marL="914400" lvl="1" indent="-457200">
              <a:buFont typeface="Arial" panose="020B0604020202020204" pitchFamily="34" charset="0"/>
              <a:buChar char="•"/>
            </a:pPr>
            <a:r>
              <a:rPr lang="en-US" sz="2400" dirty="0">
                <a:latin typeface="Arial" panose="020B0604020202020204" pitchFamily="34" charset="0"/>
                <a:ea typeface="Calibri" panose="020F0502020204030204" pitchFamily="34" charset="0"/>
                <a:cs typeface="Times New Roman" panose="02020603050405020304" pitchFamily="18" charset="0"/>
              </a:rPr>
              <a:t>Aging and Disability Resource Connections </a:t>
            </a:r>
          </a:p>
          <a:p>
            <a:pPr marL="914400" lvl="1" indent="-457200">
              <a:buFont typeface="Arial" panose="020B0604020202020204" pitchFamily="34" charset="0"/>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Home Safe Program</a:t>
            </a:r>
          </a:p>
        </p:txBody>
      </p:sp>
    </p:spTree>
    <p:extLst>
      <p:ext uri="{BB962C8B-B14F-4D97-AF65-F5344CB8AC3E}">
        <p14:creationId xmlns:p14="http://schemas.microsoft.com/office/powerpoint/2010/main" val="3370892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38200" y="1670949"/>
            <a:ext cx="10664328" cy="3886201"/>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Arial" panose="020B0604020202020204" pitchFamily="34" charset="0"/>
              </a:rPr>
              <a:t>What is Community Living?</a:t>
            </a:r>
          </a:p>
          <a:p>
            <a:pPr marL="0" marR="0" lvl="0" indent="0">
              <a:spcBef>
                <a:spcPts val="0"/>
              </a:spcBef>
              <a:spcAft>
                <a:spcPts val="0"/>
              </a:spcAft>
              <a:buNone/>
            </a:pPr>
            <a:r>
              <a:rPr lang="en-US" sz="3000" dirty="0">
                <a:effectLst/>
                <a:latin typeface="Arial" panose="020B0604020202020204" pitchFamily="34" charset="0"/>
                <a:ea typeface="Times New Roman" panose="02020603050405020304" pitchFamily="18" charset="0"/>
                <a:cs typeface="Arial" panose="020B0604020202020204" pitchFamily="34" charset="0"/>
              </a:rPr>
              <a:t>People with disabilities and older adults have the same opportunity as everyone else to:</a:t>
            </a:r>
          </a:p>
          <a:p>
            <a:pPr marL="0" marR="0" lvl="0" indent="0">
              <a:spcBef>
                <a:spcPts val="0"/>
              </a:spcBef>
              <a:spcAft>
                <a:spcPts val="0"/>
              </a:spcAft>
              <a:buNone/>
            </a:pP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Times New Roman" panose="02020603050405020304" pitchFamily="18" charset="0"/>
                <a:cs typeface="Arial" panose="020B0604020202020204" pitchFamily="34" charset="0"/>
              </a:rPr>
              <a:t>Choose where to live</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Times New Roman" panose="02020603050405020304" pitchFamily="18" charset="0"/>
                <a:cs typeface="Arial" panose="020B0604020202020204" pitchFamily="34" charset="0"/>
              </a:rPr>
              <a:t>Earn a living</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Times New Roman" panose="02020603050405020304" pitchFamily="18" charset="0"/>
                <a:cs typeface="Arial" panose="020B0604020202020204" pitchFamily="34" charset="0"/>
              </a:rPr>
              <a:t>Participate in society</a:t>
            </a:r>
            <a:endParaRPr lang="en-US" sz="3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Times New Roman" panose="02020603050405020304" pitchFamily="18" charset="0"/>
                <a:cs typeface="Arial" panose="020B0604020202020204" pitchFamily="34" charset="0"/>
              </a:rPr>
              <a:t>Make decisions about their lives </a:t>
            </a:r>
            <a:endParaRPr lang="en-US" sz="30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14644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HOUSEKEEPING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11" name="Content Placeholder 4">
            <a:extLst>
              <a:ext uri="{FF2B5EF4-FFF2-40B4-BE49-F238E27FC236}">
                <a16:creationId xmlns:a16="http://schemas.microsoft.com/office/drawing/2014/main" id="{D8926EB1-64A4-D9D5-D4E5-7288A6F16FBE}"/>
              </a:ext>
            </a:extLst>
          </p:cNvPr>
          <p:cNvSpPr txBox="1">
            <a:spLocks/>
          </p:cNvSpPr>
          <p:nvPr/>
        </p:nvSpPr>
        <p:spPr>
          <a:xfrm>
            <a:off x="838200" y="1485900"/>
            <a:ext cx="10363200" cy="4762499"/>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lvl="0">
              <a:lnSpc>
                <a:spcPct val="150000"/>
              </a:lnSpc>
              <a:spcBef>
                <a:spcPts val="0"/>
              </a:spcBef>
              <a:spcAft>
                <a:spcPts val="1000"/>
              </a:spcAft>
              <a:buFont typeface="Symbol" panose="05050102010706020507" pitchFamily="18" charset="2"/>
              <a:buChar char=""/>
            </a:pPr>
            <a:r>
              <a:rPr lang="en-US" sz="3200" dirty="0">
                <a:latin typeface="+mj-lt"/>
                <a:ea typeface="Times New Roman" panose="02020603050405020304" pitchFamily="18" charset="0"/>
                <a:cs typeface="Times New Roman" panose="02020603050405020304" pitchFamily="18" charset="0"/>
              </a:rPr>
              <a:t>This meeting is being recorded.</a:t>
            </a:r>
          </a:p>
          <a:p>
            <a:pPr lvl="0">
              <a:lnSpc>
                <a:spcPct val="150000"/>
              </a:lnSpc>
              <a:spcBef>
                <a:spcPts val="0"/>
              </a:spcBef>
              <a:spcAft>
                <a:spcPts val="1000"/>
              </a:spcAft>
              <a:buFont typeface="Symbol" panose="05050102010706020507" pitchFamily="18" charset="2"/>
              <a:buChar char=""/>
            </a:pPr>
            <a:r>
              <a:rPr lang="en-US" sz="3200" dirty="0">
                <a:latin typeface="+mj-lt"/>
                <a:ea typeface="Times New Roman" panose="02020603050405020304" pitchFamily="18" charset="0"/>
                <a:cs typeface="Times New Roman" panose="02020603050405020304" pitchFamily="18" charset="0"/>
              </a:rPr>
              <a:t>If you are not speaking, please mute yourself. To mute, you can select the icon of a microphone on the meeting toolbar on the bottom of your screen or use Alt+A. </a:t>
            </a:r>
          </a:p>
          <a:p>
            <a:pPr>
              <a:lnSpc>
                <a:spcPct val="150000"/>
              </a:lnSpc>
              <a:spcBef>
                <a:spcPts val="0"/>
              </a:spcBef>
              <a:spcAft>
                <a:spcPts val="1000"/>
              </a:spcAft>
              <a:buFont typeface="Symbol" panose="05050102010706020507" pitchFamily="18" charset="2"/>
              <a:buChar char=""/>
            </a:pPr>
            <a:r>
              <a:rPr lang="en-US" sz="3200" dirty="0">
                <a:latin typeface="Arial" panose="020B0604020202020204" pitchFamily="34" charset="0"/>
                <a:ea typeface="Times New Roman" panose="02020603050405020304" pitchFamily="18" charset="0"/>
                <a:cs typeface="Arial" panose="020B0604020202020204" pitchFamily="34" charset="0"/>
              </a:rPr>
              <a:t>For Jaws users to turn off chat, hit </a:t>
            </a:r>
            <a:r>
              <a:rPr lang="en-US" sz="3200" dirty="0">
                <a:latin typeface="Arial" panose="020B0604020202020204" pitchFamily="34" charset="0"/>
                <a:ea typeface="Calibri" panose="020F0502020204030204" pitchFamily="34" charset="0"/>
              </a:rPr>
              <a:t>insert, then the space bar + S.</a:t>
            </a:r>
            <a:endParaRPr lang="en-US" sz="3200" dirty="0">
              <a:latin typeface="+mj-lt"/>
              <a:ea typeface="Times New Roman" panose="02020603050405020304" pitchFamily="18" charset="0"/>
              <a:cs typeface="Times New Roman" panose="02020603050405020304" pitchFamily="18" charset="0"/>
            </a:endParaRPr>
          </a:p>
          <a:p>
            <a:pPr lvl="0">
              <a:lnSpc>
                <a:spcPct val="150000"/>
              </a:lnSpc>
              <a:spcBef>
                <a:spcPts val="0"/>
              </a:spcBef>
              <a:spcAft>
                <a:spcPts val="1000"/>
              </a:spcAft>
              <a:buFont typeface="Symbol" panose="05050102010706020507" pitchFamily="18" charset="2"/>
              <a:buChar char=""/>
            </a:pPr>
            <a:r>
              <a:rPr lang="en-US" sz="3200" dirty="0">
                <a:latin typeface="+mj-lt"/>
                <a:ea typeface="Times New Roman" panose="02020603050405020304" pitchFamily="18" charset="0"/>
                <a:cs typeface="Times New Roman" panose="02020603050405020304" pitchFamily="18" charset="0"/>
              </a:rPr>
              <a:t>If you want to speak or ask a question, please use the raise your hand feature by clicking on the “reactions” button on the meeting toolbar and choose “raise hand.” The shortcut key to raise </a:t>
            </a:r>
            <a:br>
              <a:rPr lang="en-US" sz="3200" dirty="0">
                <a:latin typeface="+mj-lt"/>
                <a:ea typeface="Times New Roman" panose="02020603050405020304" pitchFamily="18" charset="0"/>
                <a:cs typeface="Times New Roman" panose="02020603050405020304" pitchFamily="18" charset="0"/>
              </a:rPr>
            </a:br>
            <a:r>
              <a:rPr lang="en-US" sz="3200" dirty="0">
                <a:latin typeface="+mj-lt"/>
                <a:ea typeface="Times New Roman" panose="02020603050405020304" pitchFamily="18" charset="0"/>
                <a:cs typeface="Times New Roman" panose="02020603050405020304" pitchFamily="18" charset="0"/>
              </a:rPr>
              <a:t>your hand is Alt+Y.</a:t>
            </a:r>
          </a:p>
        </p:txBody>
      </p:sp>
    </p:spTree>
    <p:extLst>
      <p:ext uri="{BB962C8B-B14F-4D97-AF65-F5344CB8AC3E}">
        <p14:creationId xmlns:p14="http://schemas.microsoft.com/office/powerpoint/2010/main" val="1906149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579342"/>
            <a:ext cx="10664328" cy="3886201"/>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What is Transition? </a:t>
            </a: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Arial" panose="020B0604020202020204" pitchFamily="34" charset="0"/>
              </a:rPr>
              <a:t>A</a:t>
            </a:r>
            <a:r>
              <a:rPr lang="en-US" sz="3000" dirty="0">
                <a:effectLst/>
                <a:latin typeface="Arial" panose="020B0604020202020204" pitchFamily="34" charset="0"/>
                <a:ea typeface="Calibri" panose="020F0502020204030204" pitchFamily="34" charset="0"/>
                <a:cs typeface="Arial" panose="020B0604020202020204" pitchFamily="34" charset="0"/>
              </a:rPr>
              <a:t>ssist individuals to transition into the community from one of the following types of institutional facilities: licensed skilled nursing facility, intermediate care facility for the developmentally disabled, state hospital for the mentally ill, developmental center, rehabilitation hospital, California Veterans home, or Acute Care Hospitals. </a:t>
            </a: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Arial" panose="020B0604020202020204" pitchFamily="34" charset="0"/>
              </a:rPr>
              <a:t>Includes connection to long-term services and supports that improve social, emotional, and physical well-being of individuals</a:t>
            </a: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4053345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579342"/>
            <a:ext cx="10664328" cy="3886201"/>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What is Diversion? </a:t>
            </a: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rPr>
              <a:t>I</a:t>
            </a:r>
            <a:r>
              <a:rPr lang="en-US" sz="3000" dirty="0">
                <a:effectLst/>
                <a:latin typeface="Arial" panose="020B0604020202020204" pitchFamily="34" charset="0"/>
                <a:ea typeface="Calibri" panose="020F0502020204030204" pitchFamily="34" charset="0"/>
              </a:rPr>
              <a:t>ndividuals who are at risk of being institutionalized or entering an institutional setting</a:t>
            </a: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rPr>
              <a:t>Individuals at risk of institutionalization often need timely access to services, supports, and equipment to prevent them from going into a higher level of care or losing their housing and formal or informal support systems</a:t>
            </a: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rPr>
              <a:t>E</a:t>
            </a:r>
            <a:r>
              <a:rPr lang="en-US" sz="3000" dirty="0">
                <a:effectLst/>
                <a:latin typeface="Arial" panose="020B0604020202020204" pitchFamily="34" charset="0"/>
                <a:ea typeface="Calibri" panose="020F0502020204030204" pitchFamily="34" charset="0"/>
              </a:rPr>
              <a:t>xpedited access to services and supports that can be put into place until a long-term plan can be developed</a:t>
            </a: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593309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838200" y="345386"/>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579342"/>
            <a:ext cx="10664328" cy="3886201"/>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What is eligibility for the program? </a:t>
            </a:r>
          </a:p>
          <a:p>
            <a:pPr marL="342900" indent="-342900">
              <a:spcBef>
                <a:spcPts val="0"/>
              </a:spcBef>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Individuals at </a:t>
            </a:r>
            <a:r>
              <a:rPr lang="en-US" sz="3000" dirty="0">
                <a:effectLst/>
                <a:latin typeface="Arial" panose="020B0604020202020204" pitchFamily="34" charset="0"/>
                <a:ea typeface="Calibri" panose="020F0502020204030204" pitchFamily="34" charset="0"/>
                <a:cs typeface="Times New Roman" panose="02020603050405020304" pitchFamily="18" charset="0"/>
              </a:rPr>
              <a:t>risk of going into an institutional setting or who are transitioning from an institutional setting to community living </a:t>
            </a:r>
            <a:endParaRPr lang="en-US" sz="3000"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I</a:t>
            </a:r>
            <a:r>
              <a:rPr lang="en-US" sz="3000" dirty="0">
                <a:effectLst/>
                <a:latin typeface="Arial" panose="020B0604020202020204" pitchFamily="34" charset="0"/>
                <a:ea typeface="Calibri" panose="020F0502020204030204" pitchFamily="34" charset="0"/>
                <a:cs typeface="Times New Roman" panose="02020603050405020304" pitchFamily="18" charset="0"/>
              </a:rPr>
              <a:t>ndividuals with income at or below 300% of the federal poverty level and who do not qualify for Medi-Cal and cannot afford out-of-pocket costs associated with transition and diversion</a:t>
            </a:r>
          </a:p>
          <a:p>
            <a:pPr marL="342900" indent="-342900">
              <a:spcBef>
                <a:spcPts val="0"/>
              </a:spcBef>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I</a:t>
            </a:r>
            <a:r>
              <a:rPr lang="en-US" sz="3000" dirty="0">
                <a:effectLst/>
                <a:latin typeface="Arial" panose="020B0604020202020204" pitchFamily="34" charset="0"/>
                <a:ea typeface="Calibri" panose="020F0502020204030204" pitchFamily="34" charset="0"/>
                <a:cs typeface="Times New Roman" panose="02020603050405020304" pitchFamily="18" charset="0"/>
              </a:rPr>
              <a:t>ndividuals who have Medi-Cal if their needs are beyond what is covered by Medi-Cal</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227325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9"/>
            <a:ext cx="10664328" cy="1011458"/>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What are allowable activities?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9" name="TextBox 8">
            <a:extLst>
              <a:ext uri="{FF2B5EF4-FFF2-40B4-BE49-F238E27FC236}">
                <a16:creationId xmlns:a16="http://schemas.microsoft.com/office/drawing/2014/main" id="{7ADD44E9-B627-E3EA-80D9-89B761DD845A}"/>
              </a:ext>
            </a:extLst>
          </p:cNvPr>
          <p:cNvSpPr txBox="1"/>
          <p:nvPr/>
        </p:nvSpPr>
        <p:spPr>
          <a:xfrm>
            <a:off x="457200" y="1768019"/>
            <a:ext cx="11125200" cy="4708981"/>
          </a:xfrm>
          <a:prstGeom prst="rect">
            <a:avLst/>
          </a:prstGeom>
          <a:noFill/>
        </p:spPr>
        <p:txBody>
          <a:bodyPr wrap="square" numCol="2">
            <a:spAutoFit/>
          </a:bodyPr>
          <a:lstStyle/>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D</a:t>
            </a:r>
            <a:r>
              <a:rPr lang="en-US" sz="3000" dirty="0">
                <a:effectLst/>
                <a:latin typeface="Arial" panose="020B0604020202020204" pitchFamily="34" charset="0"/>
                <a:ea typeface="Calibri" panose="020F0502020204030204" pitchFamily="34" charset="0"/>
                <a:cs typeface="Times New Roman" panose="02020603050405020304" pitchFamily="18" charset="0"/>
              </a:rPr>
              <a:t>irect consumer costs:</a:t>
            </a:r>
          </a:p>
          <a:p>
            <a:pPr marL="742950" marR="0" lvl="1" indent="-285750">
              <a:spcBef>
                <a:spcPts val="0"/>
              </a:spcBef>
              <a:spcAft>
                <a:spcPts val="0"/>
              </a:spcAft>
              <a:buFont typeface="Courier New" panose="02070309020205020404" pitchFamily="49" charset="0"/>
              <a:buChar char="o"/>
            </a:pPr>
            <a:r>
              <a:rPr lang="en-US" sz="3000" dirty="0">
                <a:effectLst/>
                <a:latin typeface="Arial" panose="020B0604020202020204" pitchFamily="34" charset="0"/>
                <a:ea typeface="Calibri" panose="020F0502020204030204" pitchFamily="34" charset="0"/>
                <a:cs typeface="Times New Roman" panose="02020603050405020304" pitchFamily="18" charset="0"/>
              </a:rPr>
              <a:t> Household necessities</a:t>
            </a:r>
          </a:p>
          <a:p>
            <a:pPr marL="742950" marR="0" lvl="1" indent="-285750">
              <a:spcBef>
                <a:spcPts val="0"/>
              </a:spcBef>
              <a:spcAft>
                <a:spcPts val="0"/>
              </a:spcAft>
              <a:buFont typeface="Courier New" panose="02070309020205020404" pitchFamily="49" charset="0"/>
              <a:buChar char="o"/>
            </a:pPr>
            <a:r>
              <a:rPr lang="en-US" sz="3000" dirty="0">
                <a:latin typeface="Arial" panose="020B0604020202020204" pitchFamily="34" charset="0"/>
                <a:ea typeface="Calibri" panose="020F0502020204030204" pitchFamily="34" charset="0"/>
                <a:cs typeface="Times New Roman" panose="02020603050405020304" pitchFamily="18" charset="0"/>
              </a:rPr>
              <a:t> R</a:t>
            </a:r>
            <a:r>
              <a:rPr lang="en-US" sz="3000" dirty="0">
                <a:effectLst/>
                <a:latin typeface="Arial" panose="020B0604020202020204" pitchFamily="34" charset="0"/>
                <a:ea typeface="Calibri" panose="020F0502020204030204" pitchFamily="34" charset="0"/>
                <a:cs typeface="Times New Roman" panose="02020603050405020304" pitchFamily="18" charset="0"/>
              </a:rPr>
              <a:t>ent and utilities</a:t>
            </a:r>
          </a:p>
          <a:p>
            <a:pPr marL="742950" marR="0" lvl="1" indent="-285750">
              <a:spcBef>
                <a:spcPts val="0"/>
              </a:spcBef>
              <a:spcAft>
                <a:spcPts val="0"/>
              </a:spcAft>
              <a:buFont typeface="Courier New" panose="02070309020205020404" pitchFamily="49" charset="0"/>
              <a:buChar char="o"/>
            </a:pPr>
            <a:r>
              <a:rPr lang="en-US" sz="3000" dirty="0">
                <a:latin typeface="Arial" panose="020B0604020202020204" pitchFamily="34" charset="0"/>
                <a:ea typeface="Calibri" panose="020F0502020204030204" pitchFamily="34" charset="0"/>
                <a:cs typeface="Times New Roman" panose="02020603050405020304" pitchFamily="18" charset="0"/>
              </a:rPr>
              <a:t> P</a:t>
            </a:r>
            <a:r>
              <a:rPr lang="en-US" sz="3000" dirty="0">
                <a:effectLst/>
                <a:latin typeface="Arial" panose="020B0604020202020204" pitchFamily="34" charset="0"/>
                <a:ea typeface="Calibri" panose="020F0502020204030204" pitchFamily="34" charset="0"/>
                <a:cs typeface="Times New Roman" panose="02020603050405020304" pitchFamily="18" charset="0"/>
              </a:rPr>
              <a:t>ersonal items</a:t>
            </a:r>
          </a:p>
          <a:p>
            <a:pPr marL="742950" marR="0" lvl="1" indent="-285750">
              <a:spcBef>
                <a:spcPts val="0"/>
              </a:spcBef>
              <a:spcAft>
                <a:spcPts val="0"/>
              </a:spcAft>
              <a:buFont typeface="Courier New" panose="02070309020205020404" pitchFamily="49" charset="0"/>
              <a:buChar char="o"/>
            </a:pPr>
            <a:r>
              <a:rPr lang="en-US" sz="3000" dirty="0">
                <a:latin typeface="Arial" panose="020B0604020202020204" pitchFamily="34" charset="0"/>
                <a:ea typeface="Calibri" panose="020F0502020204030204" pitchFamily="34" charset="0"/>
                <a:cs typeface="Times New Roman" panose="02020603050405020304" pitchFamily="18" charset="0"/>
              </a:rPr>
              <a:t> P</a:t>
            </a:r>
            <a:r>
              <a:rPr lang="en-US" sz="3000" dirty="0">
                <a:effectLst/>
                <a:latin typeface="Arial" panose="020B0604020202020204" pitchFamily="34" charset="0"/>
                <a:ea typeface="Calibri" panose="020F0502020204030204" pitchFamily="34" charset="0"/>
                <a:cs typeface="Times New Roman" panose="02020603050405020304" pitchFamily="18" charset="0"/>
              </a:rPr>
              <a:t>ersonal assistance not covered by IHSS</a:t>
            </a:r>
          </a:p>
          <a:p>
            <a:pPr marL="742950" marR="0" lvl="1" indent="-285750">
              <a:spcBef>
                <a:spcPts val="0"/>
              </a:spcBef>
              <a:spcAft>
                <a:spcPts val="0"/>
              </a:spcAft>
              <a:buFont typeface="Courier New" panose="02070309020205020404" pitchFamily="49" charset="0"/>
              <a:buChar char="o"/>
            </a:pPr>
            <a:r>
              <a:rPr lang="en-US" sz="3000" dirty="0">
                <a:effectLst/>
                <a:latin typeface="Arial" panose="020B0604020202020204" pitchFamily="34" charset="0"/>
                <a:ea typeface="Calibri" panose="020F0502020204030204" pitchFamily="34" charset="0"/>
                <a:cs typeface="Times New Roman" panose="02020603050405020304" pitchFamily="18" charset="0"/>
              </a:rPr>
              <a:t> Moving expenses</a:t>
            </a:r>
          </a:p>
          <a:p>
            <a:pPr marL="742950" marR="0" lvl="1" indent="-285750">
              <a:spcBef>
                <a:spcPts val="0"/>
              </a:spcBef>
              <a:spcAft>
                <a:spcPts val="0"/>
              </a:spcAft>
              <a:buFont typeface="Courier New" panose="02070309020205020404" pitchFamily="49" charset="0"/>
              <a:buChar char="o"/>
            </a:pPr>
            <a:r>
              <a:rPr lang="en-US" sz="3000" dirty="0">
                <a:effectLst/>
                <a:latin typeface="Arial" panose="020B0604020202020204" pitchFamily="34" charset="0"/>
                <a:ea typeface="Calibri" panose="020F0502020204030204" pitchFamily="34" charset="0"/>
                <a:cs typeface="Times New Roman" panose="02020603050405020304" pitchFamily="18" charset="0"/>
              </a:rPr>
              <a:t> Assistive technology and training</a:t>
            </a:r>
          </a:p>
          <a:p>
            <a:pPr marL="742950" marR="0" lvl="1" indent="-285750">
              <a:spcBef>
                <a:spcPts val="0"/>
              </a:spcBef>
              <a:spcAft>
                <a:spcPts val="0"/>
              </a:spcAft>
              <a:buFont typeface="Courier New" panose="02070309020205020404" pitchFamily="49" charset="0"/>
              <a:buChar char="o"/>
            </a:pP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3000" dirty="0">
                <a:effectLst/>
                <a:latin typeface="Arial" panose="020B0604020202020204" pitchFamily="34" charset="0"/>
                <a:ea typeface="Calibri" panose="020F0502020204030204" pitchFamily="34" charset="0"/>
                <a:cs typeface="Times New Roman" panose="02020603050405020304" pitchFamily="18" charset="0"/>
              </a:rPr>
              <a:t> Orientation and mobility training</a:t>
            </a:r>
          </a:p>
          <a:p>
            <a:pPr marL="742950" marR="0" lvl="1" indent="-285750">
              <a:spcBef>
                <a:spcPts val="0"/>
              </a:spcBef>
              <a:spcAft>
                <a:spcPts val="0"/>
              </a:spcAft>
              <a:buFont typeface="Courier New" panose="02070309020205020404" pitchFamily="49" charset="0"/>
              <a:buChar char="o"/>
            </a:pPr>
            <a:r>
              <a:rPr lang="en-US" sz="3000" dirty="0">
                <a:effectLst/>
                <a:latin typeface="Arial" panose="020B0604020202020204" pitchFamily="34" charset="0"/>
                <a:ea typeface="Calibri" panose="020F0502020204030204" pitchFamily="34" charset="0"/>
                <a:cs typeface="Times New Roman" panose="02020603050405020304" pitchFamily="18" charset="0"/>
              </a:rPr>
              <a:t> Transportation</a:t>
            </a:r>
          </a:p>
          <a:p>
            <a:pPr marL="742950" marR="0" lvl="1" indent="-285750">
              <a:spcBef>
                <a:spcPts val="0"/>
              </a:spcBef>
              <a:spcAft>
                <a:spcPts val="0"/>
              </a:spcAft>
              <a:buFont typeface="Courier New" panose="02070309020205020404" pitchFamily="49" charset="0"/>
              <a:buChar char="o"/>
            </a:pPr>
            <a:r>
              <a:rPr lang="en-US" sz="3000" dirty="0">
                <a:effectLst/>
                <a:latin typeface="Arial" panose="020B0604020202020204" pitchFamily="34" charset="0"/>
                <a:ea typeface="Calibri" panose="020F0502020204030204" pitchFamily="34" charset="0"/>
                <a:cs typeface="Times New Roman" panose="02020603050405020304" pitchFamily="18" charset="0"/>
              </a:rPr>
              <a:t> Occupational or physical therapists’ assessment</a:t>
            </a: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Staffing costs for service coordination where no other source exists.</a:t>
            </a:r>
          </a:p>
        </p:txBody>
      </p:sp>
    </p:spTree>
    <p:extLst>
      <p:ext uri="{BB962C8B-B14F-4D97-AF65-F5344CB8AC3E}">
        <p14:creationId xmlns:p14="http://schemas.microsoft.com/office/powerpoint/2010/main" val="2644336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2134271"/>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Outcome Measures </a:t>
            </a: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Arial" panose="020B0604020202020204" pitchFamily="34" charset="0"/>
              </a:rPr>
              <a:t>Transition and diversion services to 1,360 consumers over 3 years</a:t>
            </a: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Evaluation will include assessing impact of community living on older adults and people with disabilities and will include measures of quality of life and ability to remain in the community</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648442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Program Implementation</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723901" y="2495550"/>
            <a:ext cx="10744198" cy="1866899"/>
          </a:xfrm>
        </p:spPr>
        <p:txBody>
          <a:bodyPr>
            <a:normAutofit/>
          </a:bodyPr>
          <a:lstStyle/>
          <a:p>
            <a:pPr marL="0" indent="0" algn="ctr">
              <a:buNone/>
            </a:pPr>
            <a:r>
              <a:rPr lang="en-US" sz="3000" b="1" dirty="0">
                <a:latin typeface="Arial" panose="020B0604020202020204" pitchFamily="34" charset="0"/>
                <a:cs typeface="Arial" panose="020B0604020202020204" pitchFamily="34" charset="0"/>
              </a:rPr>
              <a:t>Michael Thomas</a:t>
            </a:r>
          </a:p>
          <a:p>
            <a:pPr marL="0" indent="0" algn="ctr">
              <a:buNone/>
            </a:pPr>
            <a:r>
              <a:rPr lang="en-US" sz="3000" dirty="0">
                <a:latin typeface="Arial" panose="020B0604020202020204" pitchFamily="34" charset="0"/>
                <a:cs typeface="Arial" panose="020B0604020202020204" pitchFamily="34" charset="0"/>
              </a:rPr>
              <a:t>Assistant Deputy Director of Specialized Services,</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Department of Rehabilitation</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135166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How will the program be implemented?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Stakeholder engagement </a:t>
            </a: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E</a:t>
            </a:r>
            <a:r>
              <a:rPr lang="en-US" sz="3000" dirty="0">
                <a:effectLst/>
                <a:latin typeface="Arial" panose="020B0604020202020204" pitchFamily="34" charset="0"/>
                <a:ea typeface="Calibri" panose="020F0502020204030204" pitchFamily="34" charset="0"/>
                <a:cs typeface="Times New Roman" panose="02020603050405020304" pitchFamily="18" charset="0"/>
              </a:rPr>
              <a:t>nter into agreements with a statewide network of eligible disability and aging service providers such as:</a:t>
            </a:r>
          </a:p>
          <a:p>
            <a:pPr marL="800100" lvl="1" indent="-342900">
              <a:spcBef>
                <a:spcPts val="0"/>
              </a:spcBef>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Independent Living Centers</a:t>
            </a:r>
          </a:p>
          <a:p>
            <a:pPr marL="800100" lvl="1" indent="-342900">
              <a:spcBef>
                <a:spcPts val="0"/>
              </a:spcBef>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Older Individuals Who Are Blind programs</a:t>
            </a:r>
          </a:p>
          <a:p>
            <a:pPr marL="800100" lvl="1" indent="-342900">
              <a:spcBef>
                <a:spcPts val="0"/>
              </a:spcBef>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Traumatic Brain Injury programs</a:t>
            </a:r>
          </a:p>
          <a:p>
            <a:pPr marL="800100" lvl="1" indent="-342900">
              <a:spcBef>
                <a:spcPts val="0"/>
              </a:spcBef>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Aging and Disability Resource Connections</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880040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How will the program be implemented?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P</a:t>
            </a:r>
            <a:r>
              <a:rPr lang="en-US" sz="3000" dirty="0">
                <a:effectLst/>
                <a:latin typeface="Arial" panose="020B0604020202020204" pitchFamily="34" charset="0"/>
                <a:ea typeface="Calibri" panose="020F0502020204030204" pitchFamily="34" charset="0"/>
                <a:cs typeface="Times New Roman" panose="02020603050405020304" pitchFamily="18" charset="0"/>
              </a:rPr>
              <a:t>rovide person-centered transition and diversion services</a:t>
            </a:r>
          </a:p>
          <a:p>
            <a:pPr marL="342900" marR="0" lvl="0" indent="-342900">
              <a:spcBef>
                <a:spcPts val="0"/>
              </a:spcBef>
              <a:spcAft>
                <a:spcPts val="0"/>
              </a:spcAft>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A</a:t>
            </a:r>
            <a:r>
              <a:rPr lang="en-US" sz="3000" dirty="0">
                <a:effectLst/>
                <a:latin typeface="Arial" panose="020B0604020202020204" pitchFamily="34" charset="0"/>
                <a:ea typeface="Calibri" panose="020F0502020204030204" pitchFamily="34" charset="0"/>
                <a:cs typeface="Times New Roman" panose="02020603050405020304" pitchFamily="18" charset="0"/>
              </a:rPr>
              <a:t>ssess individuals for needs and eligibility of services and coordinate services with other systems</a:t>
            </a:r>
          </a:p>
          <a:p>
            <a:pPr marL="342900" indent="-342900">
              <a:spcBef>
                <a:spcPts val="0"/>
              </a:spcBef>
              <a:buFont typeface="Symbol" panose="05050102010706020507" pitchFamily="18" charset="2"/>
              <a:buChar char=""/>
            </a:pPr>
            <a:r>
              <a:rPr lang="en-US" sz="3000" dirty="0">
                <a:latin typeface="Arial" panose="020B0604020202020204" pitchFamily="34" charset="0"/>
                <a:ea typeface="Calibri" panose="020F0502020204030204" pitchFamily="34" charset="0"/>
                <a:cs typeface="Times New Roman" panose="02020603050405020304" pitchFamily="18" charset="0"/>
              </a:rPr>
              <a:t>D</a:t>
            </a:r>
            <a:r>
              <a:rPr lang="en-US" sz="3000" dirty="0">
                <a:effectLst/>
                <a:latin typeface="Arial" panose="020B0604020202020204" pitchFamily="34" charset="0"/>
                <a:ea typeface="Calibri" panose="020F0502020204030204" pitchFamily="34" charset="0"/>
                <a:cs typeface="Times New Roman" panose="02020603050405020304" pitchFamily="18" charset="0"/>
              </a:rPr>
              <a:t>ocument that all possible funding avenues and eligibility (including Medi-Cal) are not available</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871748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366571" y="2133600"/>
            <a:ext cx="10744199" cy="1219200"/>
          </a:xfrm>
        </p:spPr>
        <p:txBody>
          <a:bodyPr>
            <a:normAutofit fontScale="90000"/>
          </a:bodyPr>
          <a:lstStyle/>
          <a:p>
            <a:pPr algn="ctr"/>
            <a:r>
              <a:rPr lang="en-US" b="1" dirty="0">
                <a:latin typeface="Arial" panose="020B0604020202020204" pitchFamily="34" charset="0"/>
                <a:cs typeface="Arial" panose="020B0604020202020204" pitchFamily="34" charset="0"/>
              </a:rPr>
              <a:t>Considerations for Implementation</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Public Comment</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722468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Considerations for Implementation</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How can DOR support organizations to expand capacity to provide these services?</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76317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HOUSEKEEPING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11" name="Content Placeholder 4">
            <a:extLst>
              <a:ext uri="{FF2B5EF4-FFF2-40B4-BE49-F238E27FC236}">
                <a16:creationId xmlns:a16="http://schemas.microsoft.com/office/drawing/2014/main" id="{D8926EB1-64A4-D9D5-D4E5-7288A6F16FBE}"/>
              </a:ext>
            </a:extLst>
          </p:cNvPr>
          <p:cNvSpPr txBox="1">
            <a:spLocks/>
          </p:cNvSpPr>
          <p:nvPr/>
        </p:nvSpPr>
        <p:spPr>
          <a:xfrm>
            <a:off x="838200" y="1371600"/>
            <a:ext cx="10363200" cy="4876799"/>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lvl="0">
              <a:lnSpc>
                <a:spcPct val="150000"/>
              </a:lnSpc>
              <a:spcBef>
                <a:spcPts val="0"/>
              </a:spcBef>
              <a:spcAft>
                <a:spcPts val="1000"/>
              </a:spcAft>
              <a:buFont typeface="Symbol" panose="05050102010706020507" pitchFamily="18" charset="2"/>
              <a:buChar char=""/>
            </a:pPr>
            <a:r>
              <a:rPr lang="en-US" sz="3200" dirty="0">
                <a:latin typeface="+mj-lt"/>
                <a:ea typeface="Times New Roman" panose="02020603050405020304" pitchFamily="18" charset="0"/>
                <a:cs typeface="Times New Roman" panose="02020603050405020304" pitchFamily="18" charset="0"/>
              </a:rPr>
              <a:t>To see the captions, please select the three dots on the meeting toolbar and select “Live Transcript” “show subtitle” option.</a:t>
            </a:r>
          </a:p>
          <a:p>
            <a:pPr lvl="0">
              <a:lnSpc>
                <a:spcPct val="150000"/>
              </a:lnSpc>
              <a:spcBef>
                <a:spcPts val="0"/>
              </a:spcBef>
              <a:spcAft>
                <a:spcPts val="1000"/>
              </a:spcAft>
              <a:buFont typeface="Symbol" panose="05050102010706020507" pitchFamily="18" charset="2"/>
              <a:buChar char=""/>
            </a:pPr>
            <a:r>
              <a:rPr lang="en-US" sz="3200" dirty="0">
                <a:latin typeface="+mj-lt"/>
                <a:ea typeface="Times New Roman" panose="02020603050405020304" pitchFamily="18" charset="0"/>
                <a:cs typeface="Times New Roman" panose="02020603050405020304" pitchFamily="18" charset="0"/>
              </a:rPr>
              <a:t>Please use the chat function only to request assistance, provide public comment, or ask questions. Chat is not accessible to everyone and can be distracting. There will be time for public comment later in the meeting.</a:t>
            </a:r>
          </a:p>
          <a:p>
            <a:pPr lvl="0">
              <a:lnSpc>
                <a:spcPct val="150000"/>
              </a:lnSpc>
              <a:spcBef>
                <a:spcPts val="0"/>
              </a:spcBef>
              <a:spcAft>
                <a:spcPts val="1000"/>
              </a:spcAft>
              <a:buFont typeface="Symbol" panose="05050102010706020507" pitchFamily="18" charset="2"/>
              <a:buChar char=""/>
            </a:pPr>
            <a:r>
              <a:rPr lang="en-US" sz="3200" dirty="0">
                <a:latin typeface="+mj-lt"/>
                <a:ea typeface="Times New Roman" panose="02020603050405020304" pitchFamily="18" charset="0"/>
                <a:cs typeface="Times New Roman" panose="02020603050405020304" pitchFamily="18" charset="0"/>
              </a:rPr>
              <a:t>If anyone is having issues with hearing or seeing the meeting, please send a private message or email to Cynthia Butler, Cynthia.butler@dor.ca.gov.</a:t>
            </a:r>
          </a:p>
        </p:txBody>
      </p:sp>
    </p:spTree>
    <p:extLst>
      <p:ext uri="{BB962C8B-B14F-4D97-AF65-F5344CB8AC3E}">
        <p14:creationId xmlns:p14="http://schemas.microsoft.com/office/powerpoint/2010/main" val="307291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Considerations for Implementation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Community Living Fund cannot supplant or duplicate existing services. </a:t>
            </a:r>
            <a:r>
              <a:rPr lang="en-US" sz="3000" dirty="0">
                <a:latin typeface="Arial" panose="020B0604020202020204" pitchFamily="34" charset="0"/>
                <a:ea typeface="Calibri" panose="020F0502020204030204" pitchFamily="34" charset="0"/>
                <a:cs typeface="Times New Roman" panose="02020603050405020304" pitchFamily="18" charset="0"/>
              </a:rPr>
              <a:t>W</a:t>
            </a:r>
            <a:r>
              <a:rPr lang="en-US" sz="3000" dirty="0">
                <a:effectLst/>
                <a:latin typeface="Arial" panose="020B0604020202020204" pitchFamily="34" charset="0"/>
                <a:ea typeface="Calibri" panose="020F0502020204030204" pitchFamily="34" charset="0"/>
                <a:cs typeface="Times New Roman" panose="02020603050405020304" pitchFamily="18" charset="0"/>
              </a:rPr>
              <a:t>hat would you need from DOR to support you identifying the programs and services that exist? </a:t>
            </a:r>
          </a:p>
          <a:p>
            <a:pPr marL="342900" marR="0" lvl="0" indent="-342900">
              <a:spcBef>
                <a:spcPts val="0"/>
              </a:spcBef>
              <a:spcAft>
                <a:spcPts val="0"/>
              </a:spcAft>
              <a:buFont typeface="Symbol" panose="05050102010706020507" pitchFamily="18" charset="2"/>
              <a:buChar char=""/>
            </a:pPr>
            <a:endParaRPr lang="en-US" sz="3000" dirty="0">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0"/>
              </a:spcBef>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Use of this fund will require partnering with systems other than yours, how can DOR help support that partnership? </a:t>
            </a:r>
          </a:p>
          <a:p>
            <a:pPr marL="0" marR="0" lvl="0" indent="0">
              <a:spcBef>
                <a:spcPts val="0"/>
              </a:spcBef>
              <a:spcAft>
                <a:spcPts val="0"/>
              </a:spcAft>
              <a:buNone/>
            </a:pP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20619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Considerations for Implementation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Knowing eligibility is 300% of the federal poverty level or beyond what Medi-Cal can provide, is there anything else we should be considering for eligibility?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299349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Considerations for Implementation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We mentioned existing systems that the department connects with that provides community living services</a:t>
            </a:r>
            <a:r>
              <a:rPr lang="en-US" sz="3000" dirty="0">
                <a:latin typeface="Arial" panose="020B0604020202020204" pitchFamily="34" charset="0"/>
                <a:ea typeface="Calibri" panose="020F0502020204030204" pitchFamily="34" charset="0"/>
                <a:cs typeface="Times New Roman" panose="02020603050405020304" pitchFamily="18" charset="0"/>
              </a:rPr>
              <a:t>. A</a:t>
            </a:r>
            <a:r>
              <a:rPr lang="en-US" sz="3000" dirty="0">
                <a:effectLst/>
                <a:latin typeface="Arial" panose="020B0604020202020204" pitchFamily="34" charset="0"/>
                <a:ea typeface="Calibri" panose="020F0502020204030204" pitchFamily="34" charset="0"/>
                <a:cs typeface="Times New Roman" panose="02020603050405020304" pitchFamily="18" charset="0"/>
              </a:rPr>
              <a:t>re there other systems we should be engaging with?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839550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Considerations for Implementation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We know the Community Living Fund gives us an opportunity to demonstrate the importance, need, and demand for services. How do we ensure these funds are fully utilized?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615661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pPr marL="0" indent="0">
              <a:buNone/>
            </a:pPr>
            <a:r>
              <a:rPr lang="en-US" sz="3000" b="1" dirty="0">
                <a:latin typeface="Arial" panose="020B0604020202020204" pitchFamily="34" charset="0"/>
                <a:ea typeface="Calibri" panose="020F0502020204030204" pitchFamily="34" charset="0"/>
                <a:cs typeface="Times New Roman" panose="02020603050405020304" pitchFamily="18" charset="0"/>
              </a:rPr>
              <a:t>Considerations for Implementation </a:t>
            </a:r>
          </a:p>
          <a:p>
            <a:pPr marL="0" indent="0">
              <a:buNone/>
            </a:pPr>
            <a:endParaRPr lang="en-US" sz="3000" b="1"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effectLst/>
                <a:latin typeface="Arial" panose="020B0604020202020204" pitchFamily="34" charset="0"/>
                <a:ea typeface="Calibri" panose="020F0502020204030204" pitchFamily="34" charset="0"/>
                <a:cs typeface="Times New Roman" panose="02020603050405020304" pitchFamily="18" charset="0"/>
              </a:rPr>
              <a:t>What other issues should we consider with implementing this program?</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735441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902836" y="190280"/>
            <a:ext cx="10515600" cy="1325563"/>
          </a:xfrm>
        </p:spPr>
        <p:txBody>
          <a:bodyPr>
            <a:normAutofit/>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28472" y="1294728"/>
            <a:ext cx="10664328" cy="4267872"/>
          </a:xfrm>
        </p:spPr>
        <p:txBody>
          <a:bodyPr>
            <a:noAutofit/>
          </a:bodyPr>
          <a:lstStyle/>
          <a:p>
            <a:r>
              <a:rPr lang="en-US" sz="3000" dirty="0">
                <a:latin typeface="Arial" panose="020B0604020202020204" pitchFamily="34" charset="0"/>
                <a:ea typeface="Calibri" panose="020F0502020204030204" pitchFamily="34" charset="0"/>
                <a:cs typeface="Times New Roman" panose="02020603050405020304" pitchFamily="18" charset="0"/>
              </a:rPr>
              <a:t>Wrap-up</a:t>
            </a:r>
          </a:p>
          <a:p>
            <a:r>
              <a:rPr lang="en-US" sz="3000" dirty="0">
                <a:latin typeface="Arial" panose="020B0604020202020204" pitchFamily="34" charset="0"/>
                <a:ea typeface="Calibri" panose="020F0502020204030204" pitchFamily="34" charset="0"/>
                <a:cs typeface="Times New Roman" panose="02020603050405020304" pitchFamily="18" charset="0"/>
              </a:rPr>
              <a:t>Next Steps</a:t>
            </a:r>
          </a:p>
          <a:p>
            <a:r>
              <a:rPr lang="en-US" sz="3000" dirty="0">
                <a:effectLst/>
                <a:latin typeface="Arial" panose="020B0604020202020204" pitchFamily="34" charset="0"/>
                <a:ea typeface="Calibri" panose="020F0502020204030204" pitchFamily="34" charset="0"/>
                <a:cs typeface="Times New Roman" panose="02020603050405020304" pitchFamily="18" charset="0"/>
              </a:rPr>
              <a:t>Contact for questions </a:t>
            </a:r>
          </a:p>
          <a:p>
            <a:pPr lvl="1"/>
            <a:r>
              <a:rPr lang="en-US" sz="3000" dirty="0">
                <a:latin typeface="Arial" panose="020B0604020202020204" pitchFamily="34" charset="0"/>
                <a:ea typeface="Calibri" panose="020F0502020204030204" pitchFamily="34" charset="0"/>
                <a:cs typeface="Times New Roman" panose="02020603050405020304" pitchFamily="18" charset="0"/>
              </a:rPr>
              <a:t>E</a:t>
            </a:r>
            <a:r>
              <a:rPr lang="en-US" sz="3000" dirty="0">
                <a:effectLst/>
                <a:latin typeface="Arial" panose="020B0604020202020204" pitchFamily="34" charset="0"/>
                <a:ea typeface="Calibri" panose="020F0502020204030204" pitchFamily="34" charset="0"/>
                <a:cs typeface="Arial" panose="020B0604020202020204" pitchFamily="34" charset="0"/>
              </a:rPr>
              <a:t>-mail at </a:t>
            </a:r>
            <a:r>
              <a:rPr lang="en-US" sz="3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ILInfo@dor.ca.gov</a:t>
            </a:r>
            <a:r>
              <a:rPr lang="en-US" sz="3000" dirty="0">
                <a:effectLst/>
                <a:latin typeface="Arial" panose="020B0604020202020204" pitchFamily="34" charset="0"/>
                <a:ea typeface="Calibri" panose="020F0502020204030204" pitchFamily="34" charset="0"/>
                <a:cs typeface="Arial" panose="020B0604020202020204" pitchFamily="34" charset="0"/>
              </a:rPr>
              <a:t> </a:t>
            </a:r>
            <a:endParaRPr lang="en-US" sz="3000" dirty="0">
              <a:latin typeface="Arial" panose="020B0604020202020204" pitchFamily="34" charset="0"/>
              <a:ea typeface="Calibri" panose="020F0502020204030204" pitchFamily="34" charset="0"/>
              <a:cs typeface="Arial" panose="020B0604020202020204" pitchFamily="34" charset="0"/>
            </a:endParaRPr>
          </a:p>
          <a:p>
            <a:pPr lvl="1"/>
            <a:r>
              <a:rPr lang="en-US" sz="3000" dirty="0">
                <a:effectLst/>
                <a:latin typeface="Arial" panose="020B0604020202020204" pitchFamily="34" charset="0"/>
                <a:ea typeface="Calibri" panose="020F0502020204030204" pitchFamily="34" charset="0"/>
                <a:cs typeface="Arial" panose="020B0604020202020204" pitchFamily="34" charset="0"/>
              </a:rPr>
              <a:t>Call DOR’s Legislation &amp; Communications Office </a:t>
            </a:r>
            <a:br>
              <a:rPr lang="en-US" sz="3000" dirty="0">
                <a:effectLst/>
                <a:latin typeface="Arial" panose="020B0604020202020204" pitchFamily="34" charset="0"/>
                <a:ea typeface="Calibri" panose="020F0502020204030204" pitchFamily="34" charset="0"/>
                <a:cs typeface="Arial" panose="020B0604020202020204" pitchFamily="34" charset="0"/>
              </a:rPr>
            </a:br>
            <a:r>
              <a:rPr lang="en-US" sz="3000" dirty="0">
                <a:effectLst/>
                <a:latin typeface="Arial" panose="020B0604020202020204" pitchFamily="34" charset="0"/>
                <a:ea typeface="Calibri" panose="020F0502020204030204" pitchFamily="34" charset="0"/>
                <a:cs typeface="Arial" panose="020B0604020202020204" pitchFamily="34" charset="0"/>
              </a:rPr>
              <a:t>at (916) 558-5874</a:t>
            </a:r>
            <a:endParaRPr lang="en-US" sz="3000" dirty="0">
              <a:latin typeface="Arial" panose="020B0604020202020204" pitchFamily="34" charset="0"/>
              <a:ea typeface="Calibri" panose="020F0502020204030204" pitchFamily="34" charset="0"/>
              <a:cs typeface="Times New Roman" panose="02020603050405020304" pitchFamily="18"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5"/>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028002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6" name="Title 5">
            <a:extLst>
              <a:ext uri="{FF2B5EF4-FFF2-40B4-BE49-F238E27FC236}">
                <a16:creationId xmlns:a16="http://schemas.microsoft.com/office/drawing/2014/main" id="{9E0DC526-BDB2-09E3-048A-E7D90B7F9D41}"/>
              </a:ext>
            </a:extLst>
          </p:cNvPr>
          <p:cNvSpPr>
            <a:spLocks noGrp="1"/>
          </p:cNvSpPr>
          <p:nvPr>
            <p:ph type="title"/>
          </p:nvPr>
        </p:nvSpPr>
        <p:spPr>
          <a:xfrm>
            <a:off x="838200" y="2766218"/>
            <a:ext cx="10515600" cy="1325563"/>
          </a:xfrm>
        </p:spPr>
        <p:txBody>
          <a:bodyPr>
            <a:normAutofit/>
          </a:bodyPr>
          <a:lstStyle/>
          <a:p>
            <a:pPr algn="ctr"/>
            <a:r>
              <a:rPr lang="en-US" sz="66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38583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WELCOME &amp; INTRODUCTIONS</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38200" y="1485901"/>
            <a:ext cx="10744198" cy="4533899"/>
          </a:xfrm>
        </p:spPr>
        <p:txBody>
          <a:bodyPr>
            <a:normAutofit/>
          </a:bodyPr>
          <a:lstStyle/>
          <a:p>
            <a:pPr marL="0" indent="0" algn="ctr">
              <a:buNone/>
            </a:pPr>
            <a:r>
              <a:rPr lang="en-US" sz="3000" b="1" dirty="0">
                <a:latin typeface="Arial" panose="020B0604020202020204" pitchFamily="34" charset="0"/>
                <a:cs typeface="Arial" panose="020B0604020202020204" pitchFamily="34" charset="0"/>
              </a:rPr>
              <a:t>Kim Rutledge</a:t>
            </a:r>
          </a:p>
          <a:p>
            <a:pPr marL="0" indent="0" algn="ctr">
              <a:buNone/>
            </a:pPr>
            <a:r>
              <a:rPr lang="en-US" sz="3000" dirty="0">
                <a:latin typeface="Arial" panose="020B0604020202020204" pitchFamily="34" charset="0"/>
                <a:cs typeface="Arial" panose="020B0604020202020204" pitchFamily="34" charset="0"/>
              </a:rPr>
              <a:t>Deputy Director of Legislation and Communications, Department of Rehabilitation</a:t>
            </a:r>
          </a:p>
          <a:p>
            <a:pPr marL="0" indent="0" algn="ctr">
              <a:buNone/>
            </a:pPr>
            <a:endParaRPr lang="en-US" sz="3000" dirty="0">
              <a:latin typeface="Arial" panose="020B0604020202020204" pitchFamily="34" charset="0"/>
              <a:cs typeface="Arial" panose="020B0604020202020204" pitchFamily="34" charset="0"/>
            </a:endParaRPr>
          </a:p>
          <a:p>
            <a:pPr marL="0" indent="0" algn="ctr">
              <a:buNone/>
            </a:pPr>
            <a:r>
              <a:rPr lang="en-US" sz="3000" b="1" dirty="0">
                <a:latin typeface="Arial" panose="020B0604020202020204" pitchFamily="34" charset="0"/>
                <a:cs typeface="Arial" panose="020B0604020202020204" pitchFamily="34" charset="0"/>
              </a:rPr>
              <a:t>Sarah Steenhausen</a:t>
            </a:r>
          </a:p>
          <a:p>
            <a:pPr marL="0" indent="0" algn="ctr">
              <a:buNone/>
            </a:pPr>
            <a:r>
              <a:rPr lang="en-US" sz="3000" dirty="0">
                <a:latin typeface="Arial" panose="020B0604020202020204" pitchFamily="34" charset="0"/>
                <a:cs typeface="Arial" panose="020B0604020202020204" pitchFamily="34" charset="0"/>
              </a:rPr>
              <a:t>Deputy Director of Aging Policy, Research and Equity, Department of Aging</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023103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WELCOME &amp; INTRODUCTIONS</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38200" y="1485901"/>
            <a:ext cx="10744198" cy="4533899"/>
          </a:xfrm>
        </p:spPr>
        <p:txBody>
          <a:bodyPr>
            <a:normAutofit/>
          </a:bodyPr>
          <a:lstStyle/>
          <a:p>
            <a:pPr marL="0" indent="0">
              <a:buNone/>
            </a:pPr>
            <a:r>
              <a:rPr lang="en-US" sz="3000" b="1" dirty="0">
                <a:latin typeface="Arial" panose="020B0604020202020204" pitchFamily="34" charset="0"/>
                <a:cs typeface="Arial" panose="020B0604020202020204" pitchFamily="34" charset="0"/>
              </a:rPr>
              <a:t>Community Living Fund</a:t>
            </a:r>
          </a:p>
          <a:p>
            <a:pPr marL="0" indent="0">
              <a:buNone/>
            </a:pPr>
            <a:r>
              <a:rPr lang="en-US" sz="3000" b="1" u="sng" dirty="0">
                <a:latin typeface="Arial" panose="020B0604020202020204" pitchFamily="34" charset="0"/>
                <a:cs typeface="Arial" panose="020B0604020202020204" pitchFamily="34" charset="0"/>
              </a:rPr>
              <a:t>Agenda</a:t>
            </a:r>
          </a:p>
          <a:p>
            <a:pPr marL="342900" marR="0" lvl="0" indent="-342900">
              <a:spcBef>
                <a:spcPts val="0"/>
              </a:spcBef>
              <a:spcAft>
                <a:spcPts val="0"/>
              </a:spcAft>
              <a:buFont typeface="+mj-lt"/>
              <a:buAutoNum type="arabicPeriod"/>
            </a:pPr>
            <a:r>
              <a:rPr lang="en-US" sz="3000" dirty="0">
                <a:effectLst/>
                <a:latin typeface="Arial" panose="020B0604020202020204" pitchFamily="34" charset="0"/>
                <a:ea typeface="Times New Roman" panose="02020603050405020304" pitchFamily="18" charset="0"/>
                <a:cs typeface="Arial" panose="020B0604020202020204" pitchFamily="34" charset="0"/>
              </a:rPr>
              <a:t> Community Living Transition and Diversion Initiatives </a:t>
            </a:r>
          </a:p>
          <a:p>
            <a:pPr marL="342900" marR="0" lvl="0" indent="-342900">
              <a:spcBef>
                <a:spcPts val="0"/>
              </a:spcBef>
              <a:spcAft>
                <a:spcPts val="0"/>
              </a:spcAft>
              <a:buFont typeface="+mj-lt"/>
              <a:buAutoNum type="arabicPeriod"/>
            </a:pPr>
            <a:r>
              <a:rPr lang="en-US" sz="3000" dirty="0">
                <a:effectLst/>
                <a:latin typeface="Arial" panose="020B0604020202020204" pitchFamily="34" charset="0"/>
                <a:ea typeface="Times New Roman" panose="02020603050405020304" pitchFamily="18" charset="0"/>
                <a:cs typeface="Arial" panose="020B0604020202020204" pitchFamily="34" charset="0"/>
              </a:rPr>
              <a:t> Program Overview </a:t>
            </a:r>
          </a:p>
          <a:p>
            <a:pPr marL="342900" marR="0" lvl="0" indent="-342900">
              <a:spcBef>
                <a:spcPts val="0"/>
              </a:spcBef>
              <a:spcAft>
                <a:spcPts val="0"/>
              </a:spcAft>
              <a:buFont typeface="+mj-lt"/>
              <a:buAutoNum type="arabicPeriod"/>
            </a:pPr>
            <a:r>
              <a:rPr lang="en-US" sz="3000" dirty="0">
                <a:effectLst/>
                <a:latin typeface="Arial" panose="020B0604020202020204" pitchFamily="34" charset="0"/>
                <a:ea typeface="Times New Roman" panose="02020603050405020304" pitchFamily="18" charset="0"/>
                <a:cs typeface="Arial" panose="020B0604020202020204" pitchFamily="34" charset="0"/>
              </a:rPr>
              <a:t> Program Details </a:t>
            </a:r>
          </a:p>
          <a:p>
            <a:pPr marL="342900" marR="0" lvl="0" indent="-342900">
              <a:spcBef>
                <a:spcPts val="0"/>
              </a:spcBef>
              <a:spcAft>
                <a:spcPts val="0"/>
              </a:spcAft>
              <a:buFont typeface="+mj-lt"/>
              <a:buAutoNum type="arabicPeriod"/>
            </a:pPr>
            <a:r>
              <a:rPr lang="en-US" sz="3000" dirty="0">
                <a:latin typeface="Arial" panose="020B0604020202020204" pitchFamily="34" charset="0"/>
                <a:ea typeface="Times New Roman" panose="02020603050405020304" pitchFamily="18" charset="0"/>
                <a:cs typeface="Arial" panose="020B0604020202020204" pitchFamily="34" charset="0"/>
              </a:rPr>
              <a:t> Considerations for I</a:t>
            </a:r>
            <a:r>
              <a:rPr lang="en-US" sz="3000" dirty="0">
                <a:effectLst/>
                <a:latin typeface="Arial" panose="020B0604020202020204" pitchFamily="34" charset="0"/>
                <a:ea typeface="Times New Roman" panose="02020603050405020304" pitchFamily="18" charset="0"/>
                <a:cs typeface="Arial" panose="020B0604020202020204" pitchFamily="34" charset="0"/>
              </a:rPr>
              <a:t>mplementation – Public comment </a:t>
            </a:r>
          </a:p>
          <a:p>
            <a:pPr marL="342900" marR="0" lvl="0" indent="-342900">
              <a:spcBef>
                <a:spcPts val="0"/>
              </a:spcBef>
              <a:spcAft>
                <a:spcPts val="0"/>
              </a:spcAft>
              <a:buFont typeface="+mj-lt"/>
              <a:buAutoNum type="arabicPeriod"/>
            </a:pPr>
            <a:r>
              <a:rPr lang="en-US" sz="3000" dirty="0">
                <a:effectLst/>
                <a:latin typeface="Arial" panose="020B0604020202020204" pitchFamily="34" charset="0"/>
                <a:ea typeface="Times New Roman" panose="02020603050405020304" pitchFamily="18" charset="0"/>
                <a:cs typeface="Arial" panose="020B0604020202020204" pitchFamily="34" charset="0"/>
              </a:rPr>
              <a:t> Next steps</a:t>
            </a:r>
            <a:endParaRPr lang="en-US" sz="3000" dirty="0">
              <a:latin typeface="Arial" panose="020B0604020202020204" pitchFamily="34" charset="0"/>
              <a:cs typeface="Arial" panose="020B0604020202020204" pitchFamily="34" charset="0"/>
            </a:endParaRP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3205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VISION AND MISSION</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38200" y="1485901"/>
            <a:ext cx="10744198" cy="4533899"/>
          </a:xfrm>
        </p:spPr>
        <p:txBody>
          <a:bodyPr>
            <a:normAutofit/>
          </a:bodyPr>
          <a:lstStyle/>
          <a:p>
            <a:pPr marL="0" indent="0" algn="ctr">
              <a:buNone/>
            </a:pPr>
            <a:r>
              <a:rPr lang="en-US" sz="3200" b="1" dirty="0">
                <a:solidFill>
                  <a:schemeClr val="tx1"/>
                </a:solidFill>
                <a:latin typeface="Arial" panose="020B0604020202020204" pitchFamily="34" charset="0"/>
                <a:cs typeface="Arial" panose="020B0604020202020204" pitchFamily="34" charset="0"/>
              </a:rPr>
              <a:t>DOR Vision:</a:t>
            </a:r>
          </a:p>
          <a:p>
            <a:pPr marL="0" indent="0">
              <a:buNone/>
            </a:pPr>
            <a:r>
              <a:rPr lang="en-US" sz="2800" dirty="0">
                <a:solidFill>
                  <a:schemeClr val="tx1"/>
                </a:solidFill>
                <a:latin typeface="Arial" panose="020B0604020202020204" pitchFamily="34" charset="0"/>
                <a:cs typeface="Arial" panose="020B0604020202020204" pitchFamily="34" charset="0"/>
              </a:rPr>
              <a:t>Employment, Independence and Equality for all Californians with Disabilities. </a:t>
            </a:r>
          </a:p>
          <a:p>
            <a:pPr marL="0" indent="0" algn="ctr">
              <a:buNone/>
            </a:pPr>
            <a:r>
              <a:rPr lang="en-US" sz="3600" b="1" dirty="0">
                <a:solidFill>
                  <a:schemeClr val="tx1"/>
                </a:solidFill>
                <a:latin typeface="Arial" panose="020B0604020202020204" pitchFamily="34" charset="0"/>
                <a:cs typeface="Arial" panose="020B0604020202020204" pitchFamily="34" charset="0"/>
              </a:rPr>
              <a:t>DOR Mission:</a:t>
            </a:r>
          </a:p>
          <a:p>
            <a:pPr marL="0" indent="0">
              <a:buNone/>
            </a:pPr>
            <a:r>
              <a:rPr lang="en-US" sz="2800" dirty="0">
                <a:solidFill>
                  <a:schemeClr val="tx1"/>
                </a:solidFill>
                <a:latin typeface="Arial" panose="020B0604020202020204" pitchFamily="34" charset="0"/>
                <a:cs typeface="Arial" panose="020B0604020202020204" pitchFamily="34" charset="0"/>
              </a:rPr>
              <a:t>The California Department of Rehabilitation (DOR) works in partnership with consumers and other stakeholders to provide services and advocacy resulting in employment, independent living and equality for individuals with disabilities. </a:t>
            </a:r>
            <a:endParaRPr lang="en-US" dirty="0"/>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24900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a:xfrm>
            <a:off x="609600" y="533401"/>
            <a:ext cx="10744199" cy="838200"/>
          </a:xfrm>
        </p:spPr>
        <p:txBody>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838200" y="1485901"/>
            <a:ext cx="10363200" cy="4533899"/>
          </a:xfrm>
        </p:spPr>
        <p:txBody>
          <a:bodyPr>
            <a:normAutofit lnSpcReduction="10000"/>
          </a:bodyPr>
          <a:lstStyle/>
          <a:p>
            <a:pPr marL="0" indent="0">
              <a:buNone/>
            </a:pPr>
            <a:r>
              <a:rPr lang="en-US" sz="3200" b="1" dirty="0">
                <a:latin typeface="Arial" panose="020B0604020202020204" pitchFamily="34" charset="0"/>
                <a:cs typeface="Arial" panose="020B0604020202020204" pitchFamily="34" charset="0"/>
              </a:rPr>
              <a:t>Americans with Disabilities Act</a:t>
            </a:r>
          </a:p>
          <a:p>
            <a:pPr lvl="1"/>
            <a:r>
              <a:rPr lang="en-US" sz="3200" dirty="0">
                <a:effectLst/>
                <a:latin typeface="Arial" panose="020B0604020202020204" pitchFamily="34" charset="0"/>
                <a:ea typeface="Times New Roman" panose="02020603050405020304" pitchFamily="18" charset="0"/>
              </a:rPr>
              <a:t>Federal landmark civil rights legislation prohibited the discrimination against individuals with disabilities</a:t>
            </a:r>
            <a:r>
              <a:rPr lang="en-US" sz="3200" b="1" dirty="0">
                <a:solidFill>
                  <a:srgbClr val="202124"/>
                </a:solidFill>
                <a:effectLst/>
                <a:latin typeface="Arial" panose="020B0604020202020204" pitchFamily="34" charset="0"/>
                <a:ea typeface="Times New Roman" panose="02020603050405020304" pitchFamily="18" charset="0"/>
              </a:rPr>
              <a:t> </a:t>
            </a:r>
            <a:r>
              <a:rPr lang="en-US" sz="3200" dirty="0">
                <a:solidFill>
                  <a:srgbClr val="202124"/>
                </a:solidFill>
                <a:effectLst/>
                <a:latin typeface="Arial" panose="020B0604020202020204" pitchFamily="34" charset="0"/>
                <a:ea typeface="Times New Roman" panose="02020603050405020304" pitchFamily="18" charset="0"/>
              </a:rPr>
              <a:t>in all areas of public life</a:t>
            </a:r>
            <a:endParaRPr lang="en-US" sz="3200" dirty="0">
              <a:latin typeface="Arial" panose="020B0604020202020204" pitchFamily="34" charset="0"/>
              <a:cs typeface="Arial" panose="020B0604020202020204" pitchFamily="34" charset="0"/>
            </a:endParaRPr>
          </a:p>
          <a:p>
            <a:pPr marL="0" indent="0">
              <a:buNone/>
            </a:pPr>
            <a:r>
              <a:rPr lang="en-US" sz="3200" b="1" dirty="0">
                <a:latin typeface="Arial" panose="020B0604020202020204" pitchFamily="34" charset="0"/>
                <a:cs typeface="Arial" panose="020B0604020202020204" pitchFamily="34" charset="0"/>
              </a:rPr>
              <a:t>U.S. Supreme Court Olmstead Decision</a:t>
            </a:r>
          </a:p>
          <a:p>
            <a:pPr lvl="1"/>
            <a:r>
              <a:rPr lang="en-US" sz="3200" dirty="0">
                <a:latin typeface="Arial" panose="020B0604020202020204" pitchFamily="34" charset="0"/>
              </a:rPr>
              <a:t>Ruled that segregation of individuals with disabilities is unlawful </a:t>
            </a:r>
          </a:p>
          <a:p>
            <a:pPr lvl="1"/>
            <a:r>
              <a:rPr lang="en-US" sz="3200" dirty="0">
                <a:latin typeface="Arial" panose="020B0604020202020204" pitchFamily="34" charset="0"/>
              </a:rPr>
              <a:t>Requires states to ensure access to services and supports in the community as an alternative to institutionalization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67776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 uri="{C183D7F6-B498-43B3-948B-1728B52AA6E4}">
                <adec:decorative xmlns:adec="http://schemas.microsoft.com/office/drawing/2017/decorative" val="1"/>
              </a:ext>
            </a:extLst>
          </p:cNvPr>
          <p:cNvSpPr>
            <a:spLocks noGrp="1"/>
          </p:cNvSpPr>
          <p:nvPr>
            <p:ph type="title"/>
          </p:nvPr>
        </p:nvSpPr>
        <p:spPr>
          <a:xfrm>
            <a:off x="647700" y="351171"/>
            <a:ext cx="10744199" cy="838200"/>
          </a:xfrm>
        </p:spPr>
        <p:txBody>
          <a:bodyPr/>
          <a:lstStyle/>
          <a:p>
            <a:pPr algn="ctr"/>
            <a:r>
              <a:rPr lang="en-US" b="1" dirty="0">
                <a:latin typeface="Arial" panose="020B0604020202020204" pitchFamily="34" charset="0"/>
                <a:cs typeface="Arial" panose="020B0604020202020204" pitchFamily="34" charset="0"/>
              </a:rPr>
              <a:t>COMMUNITY LIVING FUND</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sz="half" idx="1"/>
          </p:nvPr>
        </p:nvSpPr>
        <p:spPr>
          <a:xfrm>
            <a:off x="533400" y="1342580"/>
            <a:ext cx="11125200" cy="4411438"/>
          </a:xfrm>
        </p:spPr>
        <p:txBody>
          <a:bodyPr>
            <a:noAutofit/>
          </a:bodyPr>
          <a:lstStyle/>
          <a:p>
            <a:pPr marL="0" indent="0" algn="ctr">
              <a:buNone/>
            </a:pPr>
            <a:r>
              <a:rPr lang="en-US" sz="3000" b="1" dirty="0">
                <a:effectLst/>
                <a:latin typeface="Arial" panose="020B0604020202020204" pitchFamily="34" charset="0"/>
                <a:ea typeface="Calibri" panose="020F0502020204030204" pitchFamily="34" charset="0"/>
                <a:cs typeface="Times New Roman" panose="02020603050405020304" pitchFamily="18" charset="0"/>
              </a:rPr>
              <a:t>Advance California for All Ages </a:t>
            </a:r>
            <a:br>
              <a:rPr lang="en-US" sz="3000" b="1" dirty="0">
                <a:effectLst/>
                <a:latin typeface="Arial" panose="020B0604020202020204" pitchFamily="34" charset="0"/>
                <a:ea typeface="Calibri" panose="020F0502020204030204" pitchFamily="34" charset="0"/>
                <a:cs typeface="Times New Roman" panose="02020603050405020304" pitchFamily="18" charset="0"/>
              </a:rPr>
            </a:br>
            <a:r>
              <a:rPr lang="en-US" sz="3000" b="1" dirty="0">
                <a:effectLst/>
                <a:latin typeface="Arial" panose="020B0604020202020204" pitchFamily="34" charset="0"/>
                <a:ea typeface="Calibri" panose="020F0502020204030204" pitchFamily="34" charset="0"/>
                <a:cs typeface="Times New Roman" panose="02020603050405020304" pitchFamily="18" charset="0"/>
              </a:rPr>
              <a:t>through the Master Plan for Aging by 2030</a:t>
            </a:r>
          </a:p>
          <a:p>
            <a:pPr marL="0" indent="0">
              <a:buNone/>
            </a:pPr>
            <a:endParaRPr lang="en-US" sz="3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3000" dirty="0">
                <a:effectLst/>
                <a:latin typeface="Arial" panose="020B0604020202020204" pitchFamily="34" charset="0"/>
                <a:ea typeface="Calibri" panose="020F0502020204030204" pitchFamily="34" charset="0"/>
                <a:cs typeface="Times New Roman" panose="02020603050405020304" pitchFamily="18" charset="0"/>
              </a:rPr>
              <a:t>5 Bold Goals for 2030</a:t>
            </a:r>
          </a:p>
          <a:p>
            <a:pPr marL="742950" marR="0" lvl="1" indent="-285750">
              <a:spcBef>
                <a:spcPts val="0"/>
              </a:spcBef>
              <a:spcAft>
                <a:spcPts val="0"/>
              </a:spcAft>
              <a:buFont typeface="Wingdings" panose="05000000000000000000" pitchFamily="2" charset="2"/>
              <a:buChar char=""/>
              <a:tabLst>
                <a:tab pos="914400" algn="l"/>
              </a:tabLst>
            </a:pPr>
            <a:r>
              <a:rPr lang="en-US" sz="3000" dirty="0">
                <a:effectLst/>
                <a:latin typeface="Arial" panose="020B0604020202020204" pitchFamily="34" charset="0"/>
                <a:ea typeface="Calibri" panose="020F0502020204030204" pitchFamily="34" charset="0"/>
                <a:cs typeface="Times New Roman" panose="02020603050405020304" pitchFamily="18" charset="0"/>
              </a:rPr>
              <a:t>Goal 1: Housing for All Ages and Stages</a:t>
            </a:r>
          </a:p>
          <a:p>
            <a:pPr marL="742950" marR="0" lvl="1" indent="-285750">
              <a:spcBef>
                <a:spcPts val="0"/>
              </a:spcBef>
              <a:spcAft>
                <a:spcPts val="0"/>
              </a:spcAft>
              <a:buFont typeface="Wingdings" panose="05000000000000000000" pitchFamily="2" charset="2"/>
              <a:buChar char=""/>
              <a:tabLst>
                <a:tab pos="914400" algn="l"/>
              </a:tabLst>
            </a:pPr>
            <a:r>
              <a:rPr lang="en-US" sz="3000" dirty="0">
                <a:effectLst/>
                <a:latin typeface="Arial" panose="020B0604020202020204" pitchFamily="34" charset="0"/>
                <a:ea typeface="Calibri" panose="020F0502020204030204" pitchFamily="34" charset="0"/>
                <a:cs typeface="Times New Roman" panose="02020603050405020304" pitchFamily="18" charset="0"/>
              </a:rPr>
              <a:t>Goal 2: Health Reimagined</a:t>
            </a:r>
          </a:p>
          <a:p>
            <a:pPr marL="742950" marR="0" lvl="1" indent="-285750">
              <a:spcBef>
                <a:spcPts val="0"/>
              </a:spcBef>
              <a:spcAft>
                <a:spcPts val="0"/>
              </a:spcAft>
              <a:buFont typeface="Wingdings" panose="05000000000000000000" pitchFamily="2" charset="2"/>
              <a:buChar char=""/>
              <a:tabLst>
                <a:tab pos="914400" algn="l"/>
              </a:tabLst>
            </a:pPr>
            <a:r>
              <a:rPr lang="en-US" sz="3000" dirty="0">
                <a:effectLst/>
                <a:latin typeface="Arial" panose="020B0604020202020204" pitchFamily="34" charset="0"/>
                <a:ea typeface="Calibri" panose="020F0502020204030204" pitchFamily="34" charset="0"/>
                <a:cs typeface="Times New Roman" panose="02020603050405020304" pitchFamily="18" charset="0"/>
              </a:rPr>
              <a:t>Goal 3: Inclusion and Equity, Not Isolation</a:t>
            </a:r>
          </a:p>
          <a:p>
            <a:pPr marL="742950" marR="0" lvl="1" indent="-285750">
              <a:spcBef>
                <a:spcPts val="0"/>
              </a:spcBef>
              <a:spcAft>
                <a:spcPts val="0"/>
              </a:spcAft>
              <a:buFont typeface="Wingdings" panose="05000000000000000000" pitchFamily="2" charset="2"/>
              <a:buChar char=""/>
              <a:tabLst>
                <a:tab pos="914400" algn="l"/>
              </a:tabLst>
            </a:pPr>
            <a:r>
              <a:rPr lang="en-US" sz="3000" dirty="0">
                <a:effectLst/>
                <a:latin typeface="Arial" panose="020B0604020202020204" pitchFamily="34" charset="0"/>
                <a:ea typeface="Calibri" panose="020F0502020204030204" pitchFamily="34" charset="0"/>
                <a:cs typeface="Times New Roman" panose="02020603050405020304" pitchFamily="18" charset="0"/>
              </a:rPr>
              <a:t>Goal 4: Caregiving the Works</a:t>
            </a:r>
          </a:p>
          <a:p>
            <a:pPr marL="742950" marR="0" lvl="1" indent="-285750">
              <a:spcBef>
                <a:spcPts val="0"/>
              </a:spcBef>
              <a:spcAft>
                <a:spcPts val="0"/>
              </a:spcAft>
              <a:buFont typeface="Wingdings" panose="05000000000000000000" pitchFamily="2" charset="2"/>
              <a:buChar char=""/>
              <a:tabLst>
                <a:tab pos="914400" algn="l"/>
              </a:tabLst>
            </a:pPr>
            <a:r>
              <a:rPr lang="en-US" sz="3000" dirty="0">
                <a:effectLst/>
                <a:latin typeface="Arial" panose="020B0604020202020204" pitchFamily="34" charset="0"/>
                <a:ea typeface="Calibri" panose="020F0502020204030204" pitchFamily="34" charset="0"/>
                <a:cs typeface="Times New Roman" panose="02020603050405020304" pitchFamily="18" charset="0"/>
              </a:rPr>
              <a:t>Goal 5: Affording Aging</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87309"/>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414536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D1E6D19-48E8-4228-8F34-220AF0B56A36}"/>
              </a:ext>
              <a:ext uri="{C183D7F6-B498-43B3-948B-1728B52AA6E4}">
                <adec:decorative xmlns:adec="http://schemas.microsoft.com/office/drawing/2017/decorative" val="0"/>
              </a:ext>
            </a:extLst>
          </p:cNvPr>
          <p:cNvSpPr>
            <a:spLocks noGrp="1"/>
          </p:cNvSpPr>
          <p:nvPr>
            <p:ph sz="half" idx="1"/>
          </p:nvPr>
        </p:nvSpPr>
        <p:spPr>
          <a:xfrm>
            <a:off x="747569" y="1390650"/>
            <a:ext cx="10363200" cy="4267200"/>
          </a:xfrm>
        </p:spPr>
        <p:txBody>
          <a:bodyPr>
            <a:noAutofit/>
          </a:bodyPr>
          <a:lstStyle/>
          <a:p>
            <a:pPr marL="0" indent="0">
              <a:buNone/>
            </a:pPr>
            <a:r>
              <a:rPr lang="en-US" b="1" dirty="0">
                <a:latin typeface="Arial" panose="020B0604020202020204" pitchFamily="34" charset="0"/>
                <a:cs typeface="Arial" panose="020B0604020202020204" pitchFamily="34" charset="0"/>
              </a:rPr>
              <a:t>Master Plan for Aging</a:t>
            </a:r>
          </a:p>
          <a:p>
            <a:pPr marL="0" indent="0">
              <a:buNone/>
            </a:pPr>
            <a:r>
              <a:rPr lang="en-US" dirty="0">
                <a:latin typeface="Arial" panose="020B0604020202020204" pitchFamily="34" charset="0"/>
                <a:cs typeface="Arial" panose="020B0604020202020204" pitchFamily="34" charset="0"/>
              </a:rPr>
              <a:t>Goals and strategies include community living and transition and diversion </a:t>
            </a:r>
          </a:p>
          <a:p>
            <a:pPr marL="0" indent="0">
              <a:buNone/>
            </a:pPr>
            <a:r>
              <a:rPr lang="en-US" b="1" dirty="0">
                <a:latin typeface="Arial" panose="020B0604020202020204" pitchFamily="34" charset="0"/>
                <a:cs typeface="Arial" panose="020B0604020202020204" pitchFamily="34" charset="0"/>
              </a:rPr>
              <a:t>Goal 2: Health Reimagined</a:t>
            </a:r>
          </a:p>
          <a:p>
            <a:r>
              <a:rPr lang="en-US" dirty="0">
                <a:latin typeface="Arial" panose="020B0604020202020204" pitchFamily="34" charset="0"/>
                <a:cs typeface="Arial" panose="020B0604020202020204" pitchFamily="34" charset="0"/>
              </a:rPr>
              <a:t>Innovative models, expand home and community-based services, Medi-Cal via CalAIM</a:t>
            </a:r>
          </a:p>
          <a:p>
            <a:pPr marL="0" indent="0">
              <a:buNone/>
            </a:pPr>
            <a:r>
              <a:rPr lang="en-US" b="1" dirty="0">
                <a:latin typeface="Arial" panose="020B0604020202020204" pitchFamily="34" charset="0"/>
                <a:cs typeface="Arial" panose="020B0604020202020204" pitchFamily="34" charset="0"/>
              </a:rPr>
              <a:t>Goal 3: Inclusion and Equity, Not Isolation </a:t>
            </a:r>
          </a:p>
          <a:p>
            <a:r>
              <a:rPr lang="en-US" dirty="0">
                <a:latin typeface="Arial" panose="020B0604020202020204" pitchFamily="34" charset="0"/>
                <a:cs typeface="Arial" panose="020B0604020202020204" pitchFamily="34" charset="0"/>
              </a:rPr>
              <a:t>No Wrong Door and Aging &amp; Disability Resource Connections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
        <p:nvSpPr>
          <p:cNvPr id="11" name="Title 10">
            <a:extLst>
              <a:ext uri="{FF2B5EF4-FFF2-40B4-BE49-F238E27FC236}">
                <a16:creationId xmlns:a16="http://schemas.microsoft.com/office/drawing/2014/main" id="{F8F03661-948F-135F-6F9B-584D53C832CB}"/>
              </a:ext>
              <a:ext uri="{C183D7F6-B498-43B3-948B-1728B52AA6E4}">
                <adec:decorative xmlns:adec="http://schemas.microsoft.com/office/drawing/2017/decorative" val="1"/>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COMMUNITY LIVING FUND</a:t>
            </a:r>
          </a:p>
        </p:txBody>
      </p:sp>
    </p:spTree>
    <p:extLst>
      <p:ext uri="{BB962C8B-B14F-4D97-AF65-F5344CB8AC3E}">
        <p14:creationId xmlns:p14="http://schemas.microsoft.com/office/powerpoint/2010/main" val="51206694"/>
      </p:ext>
    </p:extLst>
  </p:cSld>
  <p:clrMapOvr>
    <a:masterClrMapping/>
  </p:clrMapOvr>
</p:sld>
</file>

<file path=ppt/theme/theme1.xml><?xml version="1.0" encoding="utf-8"?>
<a:theme xmlns:a="http://schemas.openxmlformats.org/drawingml/2006/main" name="IL SUMM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AA88BD99C00340A92FF5A71CA39BCF" ma:contentTypeVersion="4" ma:contentTypeDescription="Create a new document." ma:contentTypeScope="" ma:versionID="32b0b70fd8987a0c0238247555e8a5cb">
  <xsd:schema xmlns:xsd="http://www.w3.org/2001/XMLSchema" xmlns:xs="http://www.w3.org/2001/XMLSchema" xmlns:p="http://schemas.microsoft.com/office/2006/metadata/properties" xmlns:ns2="adc07518-212a-4ef2-ac59-4b9decabc5ef" targetNamespace="http://schemas.microsoft.com/office/2006/metadata/properties" ma:root="true" ma:fieldsID="99f26c9ade901f2ff111a8af1b6e4375" ns2:_="">
    <xsd:import namespace="adc07518-212a-4ef2-ac59-4b9decabc5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07518-212a-4ef2-ac59-4b9decabc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DADA92-B63A-46EC-9CFF-7E1E109932AD}">
  <ds:schemaRefs>
    <ds:schemaRef ds:uri="http://schemas.microsoft.com/sharepoint/v3/contenttype/forms"/>
  </ds:schemaRefs>
</ds:datastoreItem>
</file>

<file path=customXml/itemProps2.xml><?xml version="1.0" encoding="utf-8"?>
<ds:datastoreItem xmlns:ds="http://schemas.openxmlformats.org/officeDocument/2006/customXml" ds:itemID="{D7F4DE1D-278E-4738-9509-2194FEF9CB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07518-212a-4ef2-ac59-4b9decabc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2923B-22DC-4987-9F8D-045CA4B0C6EA}">
  <ds:schemaRefs>
    <ds:schemaRef ds:uri="http://schemas.microsoft.com/office/2006/documentManagement/types"/>
    <ds:schemaRef ds:uri="http://purl.org/dc/terms/"/>
    <ds:schemaRef ds:uri="http://schemas.openxmlformats.org/package/2006/metadata/core-properties"/>
    <ds:schemaRef ds:uri="adc07518-212a-4ef2-ac59-4b9decabc5ef"/>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36077</TotalTime>
  <Words>2330</Words>
  <Application>Microsoft Office PowerPoint</Application>
  <PresentationFormat>Widescreen</PresentationFormat>
  <Paragraphs>257</Paragraphs>
  <Slides>36</Slides>
  <Notes>36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36</vt:i4>
      </vt:variant>
    </vt:vector>
  </HeadingPairs>
  <TitlesOfParts>
    <vt:vector size="45" baseType="lpstr">
      <vt:lpstr>Arial</vt:lpstr>
      <vt:lpstr>Calibri</vt:lpstr>
      <vt:lpstr>Calibri Light</vt:lpstr>
      <vt:lpstr>Courier New</vt:lpstr>
      <vt:lpstr>Symbol</vt:lpstr>
      <vt:lpstr>Times New Roman</vt:lpstr>
      <vt:lpstr>Wingdings</vt:lpstr>
      <vt:lpstr>IL SUMMIT</vt:lpstr>
      <vt:lpstr>Custom Design</vt:lpstr>
      <vt:lpstr>Community Living Fund  Stakeholder Listening Session June 29, 2022</vt:lpstr>
      <vt:lpstr>HOUSEKEEPING </vt:lpstr>
      <vt:lpstr>HOUSEKEEPING </vt:lpstr>
      <vt:lpstr>WELCOME &amp; INTRODUCTIONS</vt:lpstr>
      <vt:lpstr>WELCOME &amp; INTRODUCTIONS</vt:lpstr>
      <vt:lpstr>VISION AND MISSION</vt:lpstr>
      <vt:lpstr>COMMUNITY LIVING FUND</vt:lpstr>
      <vt:lpstr>COMMUNITY LIVING FUND</vt:lpstr>
      <vt:lpstr>COMMUNITY LIVING FUND</vt:lpstr>
      <vt:lpstr>COMMUNITY LIVING FUND</vt:lpstr>
      <vt:lpstr>COMMUNITY LIVING FUND</vt:lpstr>
      <vt:lpstr>COMMUNITY LIVING FUND</vt:lpstr>
      <vt:lpstr>Why a Community Living Fund</vt:lpstr>
      <vt:lpstr>What is the Community Living Fund</vt:lpstr>
      <vt:lpstr>COMMUNITY LIVING FUND</vt:lpstr>
      <vt:lpstr>COMMUNITY LIVING FUND</vt:lpstr>
      <vt:lpstr>COMMUNITY LIVING FUND</vt:lpstr>
      <vt:lpstr>COMMUNITY LIVING FUND</vt:lpstr>
      <vt:lpstr>COMMUNITY LIVING FUND</vt:lpstr>
      <vt:lpstr>COMMUNITY LIVING FUND</vt:lpstr>
      <vt:lpstr>COMMUNITY LIVING FUND</vt:lpstr>
      <vt:lpstr>COMMUNITY LIVING FUND</vt:lpstr>
      <vt:lpstr>COMMUNITY LIVING FUND</vt:lpstr>
      <vt:lpstr>COMMUNITY LIVING FUND</vt:lpstr>
      <vt:lpstr>Program Implementation</vt:lpstr>
      <vt:lpstr>COMMUNITY LIVING FUND</vt:lpstr>
      <vt:lpstr>COMMUNITY LIVING FUND</vt:lpstr>
      <vt:lpstr>Considerations for Implementation  Public Comment</vt:lpstr>
      <vt:lpstr>COMMUNITY LIVING FUND</vt:lpstr>
      <vt:lpstr>COMMUNITY LIVING FUND</vt:lpstr>
      <vt:lpstr>COMMUNITY LIVING FUND</vt:lpstr>
      <vt:lpstr>COMMUNITY LIVING FUND</vt:lpstr>
      <vt:lpstr>COMMUNITY LIVING FUND</vt:lpstr>
      <vt:lpstr>COMMUNITY LIVING FUND</vt:lpstr>
      <vt:lpstr>COMMUNITY LIVING FUND</vt:lpstr>
      <vt:lpstr>Thank you!</vt:lpstr>
    </vt:vector>
  </TitlesOfParts>
  <Company>Department of Rehabilitation - State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IL Summit</dc:title>
  <dc:creator>schima</dc:creator>
  <cp:lastModifiedBy>Rai, Gurmeena@DOR</cp:lastModifiedBy>
  <cp:revision>295</cp:revision>
  <cp:lastPrinted>2018-01-30T22:55:07Z</cp:lastPrinted>
  <dcterms:created xsi:type="dcterms:W3CDTF">2015-03-03T21:16:26Z</dcterms:created>
  <dcterms:modified xsi:type="dcterms:W3CDTF">2022-06-29T16:20:36Z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0x0101003EAA88BD99C00340A92FF5A71CA39BCF</vt:lpwstr>
  </property>
</Properties>
</file>