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3" r:id="rId2"/>
    <p:sldId id="299" r:id="rId3"/>
    <p:sldId id="300" r:id="rId4"/>
    <p:sldId id="258" r:id="rId5"/>
    <p:sldId id="259" r:id="rId6"/>
    <p:sldId id="302" r:id="rId7"/>
    <p:sldId id="272" r:id="rId8"/>
    <p:sldId id="274" r:id="rId9"/>
    <p:sldId id="285" r:id="rId10"/>
    <p:sldId id="295" r:id="rId11"/>
    <p:sldId id="264" r:id="rId12"/>
    <p:sldId id="269" r:id="rId13"/>
    <p:sldId id="271" r:id="rId14"/>
    <p:sldId id="257" r:id="rId15"/>
    <p:sldId id="262" r:id="rId16"/>
    <p:sldId id="283" r:id="rId17"/>
    <p:sldId id="290" r:id="rId18"/>
    <p:sldId id="288" r:id="rId19"/>
    <p:sldId id="266" r:id="rId20"/>
    <p:sldId id="297" r:id="rId21"/>
    <p:sldId id="286" r:id="rId22"/>
    <p:sldId id="296" r:id="rId23"/>
    <p:sldId id="294" r:id="rId24"/>
    <p:sldId id="291" r:id="rId25"/>
    <p:sldId id="280" r:id="rId26"/>
    <p:sldId id="292" r:id="rId27"/>
    <p:sldId id="293" r:id="rId28"/>
    <p:sldId id="270"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48B5"/>
    <a:srgbClr val="660033"/>
    <a:srgbClr val="FFFC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939" autoAdjust="0"/>
  </p:normalViewPr>
  <p:slideViewPr>
    <p:cSldViewPr snapToGrid="0">
      <p:cViewPr varScale="1">
        <p:scale>
          <a:sx n="107" d="100"/>
          <a:sy n="107" d="100"/>
        </p:scale>
        <p:origin x="696" y="108"/>
      </p:cViewPr>
      <p:guideLst/>
    </p:cSldViewPr>
  </p:slideViewPr>
  <p:notesTextViewPr>
    <p:cViewPr>
      <p:scale>
        <a:sx n="1" d="1"/>
        <a:sy n="1" d="1"/>
      </p:scale>
      <p:origin x="0" y="0"/>
    </p:cViewPr>
  </p:notesTextViewPr>
  <p:sorterViewPr>
    <p:cViewPr>
      <p:scale>
        <a:sx n="80" d="100"/>
        <a:sy n="80" d="100"/>
      </p:scale>
      <p:origin x="0" y="-6"/>
    </p:cViewPr>
  </p:sorterViewPr>
  <p:notesViewPr>
    <p:cSldViewPr snapToGrid="0">
      <p:cViewPr varScale="1">
        <p:scale>
          <a:sx n="87" d="100"/>
          <a:sy n="87" d="100"/>
        </p:scale>
        <p:origin x="27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3BFEB0-FEFE-4317-8991-005908D1995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5469E5A-0047-48EA-8BB6-601D5E39FECA}">
      <dgm:prSet phldrT="[Text]" custT="1"/>
      <dgm:spPr>
        <a:solidFill>
          <a:srgbClr val="3948B5"/>
        </a:solidFill>
      </dgm:spPr>
      <dgm:t>
        <a:bodyPr/>
        <a:lstStyle/>
        <a:p>
          <a:r>
            <a:rPr lang="en-US" sz="4000" dirty="0"/>
            <a:t>Job Services</a:t>
          </a:r>
        </a:p>
      </dgm:t>
    </dgm:pt>
    <dgm:pt modelId="{B5F7EB6D-82A7-4BC1-97AD-4EF82A6D1D6C}" type="parTrans" cxnId="{D95ECFA8-A3DD-4A3B-9614-687AC16E2237}">
      <dgm:prSet/>
      <dgm:spPr/>
      <dgm:t>
        <a:bodyPr/>
        <a:lstStyle/>
        <a:p>
          <a:endParaRPr lang="en-US"/>
        </a:p>
      </dgm:t>
    </dgm:pt>
    <dgm:pt modelId="{4D4767B1-D655-4188-9E1E-657479356980}" type="sibTrans" cxnId="{D95ECFA8-A3DD-4A3B-9614-687AC16E2237}">
      <dgm:prSet/>
      <dgm:spPr/>
      <dgm:t>
        <a:bodyPr/>
        <a:lstStyle/>
        <a:p>
          <a:endParaRPr lang="en-US"/>
        </a:p>
      </dgm:t>
    </dgm:pt>
    <dgm:pt modelId="{1684DC8E-94F0-4697-98F9-45091445B0D1}">
      <dgm:prSet phldrT="[Text]" custT="1"/>
      <dgm:spPr/>
      <dgm:t>
        <a:bodyPr/>
        <a:lstStyle/>
        <a:p>
          <a:r>
            <a:rPr lang="en-US" sz="2800" dirty="0"/>
            <a:t>Career Counseling and Guidance</a:t>
          </a:r>
        </a:p>
      </dgm:t>
    </dgm:pt>
    <dgm:pt modelId="{8D3F6CDF-AA79-4283-A84D-9791BD796E83}" type="parTrans" cxnId="{35D171C9-19ED-49F4-BCEA-5C66B7B98CA3}">
      <dgm:prSet/>
      <dgm:spPr/>
      <dgm:t>
        <a:bodyPr/>
        <a:lstStyle/>
        <a:p>
          <a:endParaRPr lang="en-US"/>
        </a:p>
      </dgm:t>
    </dgm:pt>
    <dgm:pt modelId="{44A2FB6C-897E-4A0C-AF6C-5EBF92B54BD0}" type="sibTrans" cxnId="{35D171C9-19ED-49F4-BCEA-5C66B7B98CA3}">
      <dgm:prSet/>
      <dgm:spPr/>
      <dgm:t>
        <a:bodyPr/>
        <a:lstStyle/>
        <a:p>
          <a:endParaRPr lang="en-US"/>
        </a:p>
      </dgm:t>
    </dgm:pt>
    <dgm:pt modelId="{2813D997-765E-492A-84D3-D93A5AA7F8FF}">
      <dgm:prSet phldrT="[Text]" custT="1"/>
      <dgm:spPr/>
      <dgm:t>
        <a:bodyPr/>
        <a:lstStyle/>
        <a:p>
          <a:r>
            <a:rPr lang="en-US" sz="2800" dirty="0"/>
            <a:t>Work Based Learning</a:t>
          </a:r>
        </a:p>
      </dgm:t>
    </dgm:pt>
    <dgm:pt modelId="{8DEB756F-433D-4964-A089-927F25E421E3}" type="parTrans" cxnId="{88F77118-1B4B-4FAF-B8C1-89401B0D484C}">
      <dgm:prSet/>
      <dgm:spPr/>
      <dgm:t>
        <a:bodyPr/>
        <a:lstStyle/>
        <a:p>
          <a:endParaRPr lang="en-US"/>
        </a:p>
      </dgm:t>
    </dgm:pt>
    <dgm:pt modelId="{AAD7D928-DC29-4023-8667-D3E54C4CD566}" type="sibTrans" cxnId="{88F77118-1B4B-4FAF-B8C1-89401B0D484C}">
      <dgm:prSet/>
      <dgm:spPr/>
      <dgm:t>
        <a:bodyPr/>
        <a:lstStyle/>
        <a:p>
          <a:endParaRPr lang="en-US"/>
        </a:p>
      </dgm:t>
    </dgm:pt>
    <dgm:pt modelId="{A0DCC0F0-7080-4763-8B6B-6DB146DCFDC9}">
      <dgm:prSet phldrT="[Text]" custT="1"/>
      <dgm:spPr>
        <a:solidFill>
          <a:srgbClr val="3948B5"/>
        </a:solidFill>
      </dgm:spPr>
      <dgm:t>
        <a:bodyPr/>
        <a:lstStyle/>
        <a:p>
          <a:r>
            <a:rPr lang="en-US" sz="4000" dirty="0"/>
            <a:t>Support Services</a:t>
          </a:r>
        </a:p>
      </dgm:t>
    </dgm:pt>
    <dgm:pt modelId="{01970D7C-8AEA-408C-AF03-9274F04D5832}" type="parTrans" cxnId="{80DA1EC9-14F0-48B4-A119-1CA8F5366CE1}">
      <dgm:prSet/>
      <dgm:spPr/>
      <dgm:t>
        <a:bodyPr/>
        <a:lstStyle/>
        <a:p>
          <a:endParaRPr lang="en-US"/>
        </a:p>
      </dgm:t>
    </dgm:pt>
    <dgm:pt modelId="{52515CCC-11BB-4508-8AAB-DF0CF84BA9BD}" type="sibTrans" cxnId="{80DA1EC9-14F0-48B4-A119-1CA8F5366CE1}">
      <dgm:prSet/>
      <dgm:spPr/>
      <dgm:t>
        <a:bodyPr/>
        <a:lstStyle/>
        <a:p>
          <a:endParaRPr lang="en-US"/>
        </a:p>
      </dgm:t>
    </dgm:pt>
    <dgm:pt modelId="{E472FA3B-CFC4-4BC9-B223-94C21E40DA08}">
      <dgm:prSet phldrT="[Text]" custT="1"/>
      <dgm:spPr/>
      <dgm:t>
        <a:bodyPr/>
        <a:lstStyle/>
        <a:p>
          <a:r>
            <a:rPr lang="en-US" sz="2800" dirty="0"/>
            <a:t>Assistive Technology/ Accommodations</a:t>
          </a:r>
        </a:p>
      </dgm:t>
    </dgm:pt>
    <dgm:pt modelId="{0FAF0D63-4643-4685-8DD4-7C477E5B9B5A}" type="parTrans" cxnId="{1FEAB114-6326-48EC-B152-71629DC88852}">
      <dgm:prSet/>
      <dgm:spPr/>
      <dgm:t>
        <a:bodyPr/>
        <a:lstStyle/>
        <a:p>
          <a:endParaRPr lang="en-US"/>
        </a:p>
      </dgm:t>
    </dgm:pt>
    <dgm:pt modelId="{20247B18-D9BE-44F3-8509-1F924AE7CBA6}" type="sibTrans" cxnId="{1FEAB114-6326-48EC-B152-71629DC88852}">
      <dgm:prSet/>
      <dgm:spPr/>
      <dgm:t>
        <a:bodyPr/>
        <a:lstStyle/>
        <a:p>
          <a:endParaRPr lang="en-US"/>
        </a:p>
      </dgm:t>
    </dgm:pt>
    <dgm:pt modelId="{2B4FAF06-4415-45B1-8BF1-26FAF0B484F1}">
      <dgm:prSet phldrT="[Text]" custT="1"/>
      <dgm:spPr/>
      <dgm:t>
        <a:bodyPr/>
        <a:lstStyle/>
        <a:p>
          <a:r>
            <a:rPr lang="en-US" sz="2800" dirty="0"/>
            <a:t>Job Preparation/Job Placement</a:t>
          </a:r>
        </a:p>
      </dgm:t>
    </dgm:pt>
    <dgm:pt modelId="{9AF08AE3-4512-42D9-AF9A-2B5B073D2C0B}" type="parTrans" cxnId="{34DA8024-BA2F-4954-ACEE-7FE9DC59AC56}">
      <dgm:prSet/>
      <dgm:spPr/>
      <dgm:t>
        <a:bodyPr/>
        <a:lstStyle/>
        <a:p>
          <a:endParaRPr lang="en-US"/>
        </a:p>
      </dgm:t>
    </dgm:pt>
    <dgm:pt modelId="{93A623AD-2A57-4B1E-9C4F-8B0C4014094B}" type="sibTrans" cxnId="{34DA8024-BA2F-4954-ACEE-7FE9DC59AC56}">
      <dgm:prSet/>
      <dgm:spPr/>
      <dgm:t>
        <a:bodyPr/>
        <a:lstStyle/>
        <a:p>
          <a:endParaRPr lang="en-US"/>
        </a:p>
      </dgm:t>
    </dgm:pt>
    <dgm:pt modelId="{1C265923-E15B-4F9C-8D86-B5EE1DEEE539}">
      <dgm:prSet phldrT="[Text]" custT="1"/>
      <dgm:spPr/>
      <dgm:t>
        <a:bodyPr/>
        <a:lstStyle/>
        <a:p>
          <a:r>
            <a:rPr lang="en-US" sz="2800" dirty="0"/>
            <a:t>Career Education and Training</a:t>
          </a:r>
        </a:p>
      </dgm:t>
    </dgm:pt>
    <dgm:pt modelId="{9A3E2503-50CF-421F-91D1-190F16C020C7}" type="parTrans" cxnId="{18EB757E-7C9F-429E-B22E-60DA086C3F5A}">
      <dgm:prSet/>
      <dgm:spPr/>
      <dgm:t>
        <a:bodyPr/>
        <a:lstStyle/>
        <a:p>
          <a:endParaRPr lang="en-US"/>
        </a:p>
      </dgm:t>
    </dgm:pt>
    <dgm:pt modelId="{EF1158CD-AC16-47F3-9027-3DBECD09C397}" type="sibTrans" cxnId="{18EB757E-7C9F-429E-B22E-60DA086C3F5A}">
      <dgm:prSet/>
      <dgm:spPr/>
      <dgm:t>
        <a:bodyPr/>
        <a:lstStyle/>
        <a:p>
          <a:endParaRPr lang="en-US"/>
        </a:p>
      </dgm:t>
    </dgm:pt>
    <dgm:pt modelId="{931308EE-BB89-4D83-8AF3-1387B2952A34}">
      <dgm:prSet phldrT="[Text]" custT="1"/>
      <dgm:spPr/>
      <dgm:t>
        <a:bodyPr/>
        <a:lstStyle/>
        <a:p>
          <a:r>
            <a:rPr lang="en-US" sz="2800" dirty="0"/>
            <a:t>Work Incentives Planning</a:t>
          </a:r>
        </a:p>
      </dgm:t>
    </dgm:pt>
    <dgm:pt modelId="{A4B22338-7C0F-48D9-B085-01AE798CEB3F}" type="parTrans" cxnId="{4749095F-CB77-42AE-9B82-45C840B1953F}">
      <dgm:prSet/>
      <dgm:spPr/>
      <dgm:t>
        <a:bodyPr/>
        <a:lstStyle/>
        <a:p>
          <a:endParaRPr lang="en-US"/>
        </a:p>
      </dgm:t>
    </dgm:pt>
    <dgm:pt modelId="{9E5B6464-34A3-4EDE-9F7C-17FFB1A6B338}" type="sibTrans" cxnId="{4749095F-CB77-42AE-9B82-45C840B1953F}">
      <dgm:prSet/>
      <dgm:spPr/>
      <dgm:t>
        <a:bodyPr/>
        <a:lstStyle/>
        <a:p>
          <a:endParaRPr lang="en-US"/>
        </a:p>
      </dgm:t>
    </dgm:pt>
    <dgm:pt modelId="{7C8491BD-DD63-4157-BA02-25690E8C962E}">
      <dgm:prSet phldrT="[Text]" custT="1"/>
      <dgm:spPr/>
      <dgm:t>
        <a:bodyPr/>
        <a:lstStyle/>
        <a:p>
          <a:r>
            <a:rPr lang="en-US" sz="2800" dirty="0"/>
            <a:t>Independent Living and Soft Skills Training</a:t>
          </a:r>
        </a:p>
      </dgm:t>
    </dgm:pt>
    <dgm:pt modelId="{7840D6D8-07A6-44A8-BE8F-7ABE197B7FFF}" type="parTrans" cxnId="{9D8D722A-AE04-479F-888A-E5987D35CDAE}">
      <dgm:prSet/>
      <dgm:spPr/>
      <dgm:t>
        <a:bodyPr/>
        <a:lstStyle/>
        <a:p>
          <a:endParaRPr lang="en-US"/>
        </a:p>
      </dgm:t>
    </dgm:pt>
    <dgm:pt modelId="{382D88D3-F6B6-4D53-B357-41BD1CF4D5A7}" type="sibTrans" cxnId="{9D8D722A-AE04-479F-888A-E5987D35CDAE}">
      <dgm:prSet/>
      <dgm:spPr/>
      <dgm:t>
        <a:bodyPr/>
        <a:lstStyle/>
        <a:p>
          <a:endParaRPr lang="en-US"/>
        </a:p>
      </dgm:t>
    </dgm:pt>
    <dgm:pt modelId="{07B009EA-2ADD-4E6F-819E-F1F3DC2D9E29}">
      <dgm:prSet phldrT="[Text]" custT="1"/>
      <dgm:spPr/>
      <dgm:t>
        <a:bodyPr/>
        <a:lstStyle/>
        <a:p>
          <a:r>
            <a:rPr lang="en-US" sz="2800" dirty="0"/>
            <a:t>Assessment Services</a:t>
          </a:r>
        </a:p>
      </dgm:t>
    </dgm:pt>
    <dgm:pt modelId="{7B70D8F4-8B0F-4234-9396-8CA42039EAB2}" type="parTrans" cxnId="{9D360D8B-57FA-4EC9-B034-FF810BD08D9A}">
      <dgm:prSet/>
      <dgm:spPr/>
      <dgm:t>
        <a:bodyPr/>
        <a:lstStyle/>
        <a:p>
          <a:endParaRPr lang="en-US"/>
        </a:p>
      </dgm:t>
    </dgm:pt>
    <dgm:pt modelId="{3BBABD0F-96E8-48AD-9FCD-0B642EE6DD86}" type="sibTrans" cxnId="{9D360D8B-57FA-4EC9-B034-FF810BD08D9A}">
      <dgm:prSet/>
      <dgm:spPr/>
      <dgm:t>
        <a:bodyPr/>
        <a:lstStyle/>
        <a:p>
          <a:endParaRPr lang="en-US"/>
        </a:p>
      </dgm:t>
    </dgm:pt>
    <dgm:pt modelId="{C75BDF15-A915-419D-9D56-AC07125CE623}">
      <dgm:prSet phldrT="[Text]" custT="1"/>
      <dgm:spPr/>
      <dgm:t>
        <a:bodyPr/>
        <a:lstStyle/>
        <a:p>
          <a:r>
            <a:rPr lang="en-US" sz="2800" dirty="0"/>
            <a:t>Job Coaching</a:t>
          </a:r>
          <a:endParaRPr lang="en-US" sz="3200" dirty="0"/>
        </a:p>
      </dgm:t>
    </dgm:pt>
    <dgm:pt modelId="{490371AE-EE3A-4BC5-90CD-B65D7C1D7DBC}" type="parTrans" cxnId="{0179FA7E-86A7-4262-8BDD-625E4E85B9A8}">
      <dgm:prSet/>
      <dgm:spPr/>
      <dgm:t>
        <a:bodyPr/>
        <a:lstStyle/>
        <a:p>
          <a:endParaRPr lang="en-US"/>
        </a:p>
      </dgm:t>
    </dgm:pt>
    <dgm:pt modelId="{1ACD3581-C2D4-4F39-B436-2859BF06A5DA}" type="sibTrans" cxnId="{0179FA7E-86A7-4262-8BDD-625E4E85B9A8}">
      <dgm:prSet/>
      <dgm:spPr/>
      <dgm:t>
        <a:bodyPr/>
        <a:lstStyle/>
        <a:p>
          <a:endParaRPr lang="en-US"/>
        </a:p>
      </dgm:t>
    </dgm:pt>
    <dgm:pt modelId="{78739809-9DFB-49A2-88EB-D65653410D07}">
      <dgm:prSet phldrT="[Text]" custT="1"/>
      <dgm:spPr/>
      <dgm:t>
        <a:bodyPr/>
        <a:lstStyle/>
        <a:p>
          <a:r>
            <a:rPr lang="en-US" sz="2800" dirty="0"/>
            <a:t>Transportation</a:t>
          </a:r>
        </a:p>
      </dgm:t>
    </dgm:pt>
    <dgm:pt modelId="{EECFFBF3-F83C-4822-9EFC-253FAEC93EC8}" type="parTrans" cxnId="{B734A291-E2E9-4F30-A1FF-1E2013C0300F}">
      <dgm:prSet/>
      <dgm:spPr/>
      <dgm:t>
        <a:bodyPr/>
        <a:lstStyle/>
        <a:p>
          <a:endParaRPr lang="en-US"/>
        </a:p>
      </dgm:t>
    </dgm:pt>
    <dgm:pt modelId="{636E3B71-45D7-4F8B-B1D9-D83958DD81EE}" type="sibTrans" cxnId="{B734A291-E2E9-4F30-A1FF-1E2013C0300F}">
      <dgm:prSet/>
      <dgm:spPr/>
      <dgm:t>
        <a:bodyPr/>
        <a:lstStyle/>
        <a:p>
          <a:endParaRPr lang="en-US"/>
        </a:p>
      </dgm:t>
    </dgm:pt>
    <dgm:pt modelId="{C0635ABC-03A9-4313-94EF-1A6F80C1060D}" type="pres">
      <dgm:prSet presAssocID="{9C3BFEB0-FEFE-4317-8991-005908D19958}" presName="Name0" presStyleCnt="0">
        <dgm:presLayoutVars>
          <dgm:dir/>
          <dgm:animLvl val="lvl"/>
          <dgm:resizeHandles val="exact"/>
        </dgm:presLayoutVars>
      </dgm:prSet>
      <dgm:spPr/>
    </dgm:pt>
    <dgm:pt modelId="{EF4BF460-2DBB-4205-9EF9-34AC33D92095}" type="pres">
      <dgm:prSet presAssocID="{A5469E5A-0047-48EA-8BB6-601D5E39FECA}" presName="composite" presStyleCnt="0"/>
      <dgm:spPr/>
    </dgm:pt>
    <dgm:pt modelId="{67CD7BA9-50A0-4870-8E07-94F1894FC112}" type="pres">
      <dgm:prSet presAssocID="{A5469E5A-0047-48EA-8BB6-601D5E39FECA}" presName="parTx" presStyleLbl="alignNode1" presStyleIdx="0" presStyleCnt="2" custScaleY="99955" custLinFactNeighborX="-80918" custLinFactNeighborY="925">
        <dgm:presLayoutVars>
          <dgm:chMax val="0"/>
          <dgm:chPref val="0"/>
          <dgm:bulletEnabled val="1"/>
        </dgm:presLayoutVars>
      </dgm:prSet>
      <dgm:spPr/>
    </dgm:pt>
    <dgm:pt modelId="{1A5E03F0-534F-4848-B37E-F9340D6DEB1F}" type="pres">
      <dgm:prSet presAssocID="{A5469E5A-0047-48EA-8BB6-601D5E39FECA}" presName="desTx" presStyleLbl="alignAccFollowNode1" presStyleIdx="0" presStyleCnt="2">
        <dgm:presLayoutVars>
          <dgm:bulletEnabled val="1"/>
        </dgm:presLayoutVars>
      </dgm:prSet>
      <dgm:spPr/>
    </dgm:pt>
    <dgm:pt modelId="{FF192FE4-4C88-4517-A431-D42613D942C4}" type="pres">
      <dgm:prSet presAssocID="{4D4767B1-D655-4188-9E1E-657479356980}" presName="space" presStyleCnt="0"/>
      <dgm:spPr/>
    </dgm:pt>
    <dgm:pt modelId="{3169245C-0229-43F8-921B-50FEBF67FC5E}" type="pres">
      <dgm:prSet presAssocID="{A0DCC0F0-7080-4763-8B6B-6DB146DCFDC9}" presName="composite" presStyleCnt="0"/>
      <dgm:spPr/>
    </dgm:pt>
    <dgm:pt modelId="{64ADAFB8-ECA3-4CC8-B238-2B7C2A1D8EF9}" type="pres">
      <dgm:prSet presAssocID="{A0DCC0F0-7080-4763-8B6B-6DB146DCFDC9}" presName="parTx" presStyleLbl="alignNode1" presStyleIdx="1" presStyleCnt="2" custLinFactNeighborX="680">
        <dgm:presLayoutVars>
          <dgm:chMax val="0"/>
          <dgm:chPref val="0"/>
          <dgm:bulletEnabled val="1"/>
        </dgm:presLayoutVars>
      </dgm:prSet>
      <dgm:spPr/>
    </dgm:pt>
    <dgm:pt modelId="{0F4DABE4-3E9C-41A5-A2D7-EBC1139D98CC}" type="pres">
      <dgm:prSet presAssocID="{A0DCC0F0-7080-4763-8B6B-6DB146DCFDC9}" presName="desTx" presStyleLbl="alignAccFollowNode1" presStyleIdx="1" presStyleCnt="2">
        <dgm:presLayoutVars>
          <dgm:bulletEnabled val="1"/>
        </dgm:presLayoutVars>
      </dgm:prSet>
      <dgm:spPr/>
    </dgm:pt>
  </dgm:ptLst>
  <dgm:cxnLst>
    <dgm:cxn modelId="{C67F0409-6F77-4726-851E-6D95A7777CA1}" type="presOf" srcId="{E472FA3B-CFC4-4BC9-B223-94C21E40DA08}" destId="{0F4DABE4-3E9C-41A5-A2D7-EBC1139D98CC}" srcOrd="0" destOrd="0" presId="urn:microsoft.com/office/officeart/2005/8/layout/hList1"/>
    <dgm:cxn modelId="{15798D0E-A28E-43A3-B7CD-BD2782BFDAE7}" type="presOf" srcId="{7C8491BD-DD63-4157-BA02-25690E8C962E}" destId="{0F4DABE4-3E9C-41A5-A2D7-EBC1139D98CC}" srcOrd="0" destOrd="3" presId="urn:microsoft.com/office/officeart/2005/8/layout/hList1"/>
    <dgm:cxn modelId="{1FEAB114-6326-48EC-B152-71629DC88852}" srcId="{A0DCC0F0-7080-4763-8B6B-6DB146DCFDC9}" destId="{E472FA3B-CFC4-4BC9-B223-94C21E40DA08}" srcOrd="0" destOrd="0" parTransId="{0FAF0D63-4643-4685-8DD4-7C477E5B9B5A}" sibTransId="{20247B18-D9BE-44F3-8509-1F924AE7CBA6}"/>
    <dgm:cxn modelId="{88F77118-1B4B-4FAF-B8C1-89401B0D484C}" srcId="{A5469E5A-0047-48EA-8BB6-601D5E39FECA}" destId="{2813D997-765E-492A-84D3-D93A5AA7F8FF}" srcOrd="2" destOrd="0" parTransId="{8DEB756F-433D-4964-A089-927F25E421E3}" sibTransId="{AAD7D928-DC29-4023-8667-D3E54C4CD566}"/>
    <dgm:cxn modelId="{34DA8024-BA2F-4954-ACEE-7FE9DC59AC56}" srcId="{A5469E5A-0047-48EA-8BB6-601D5E39FECA}" destId="{2B4FAF06-4415-45B1-8BF1-26FAF0B484F1}" srcOrd="4" destOrd="0" parTransId="{9AF08AE3-4512-42D9-AF9A-2B5B073D2C0B}" sibTransId="{93A623AD-2A57-4B1E-9C4F-8B0C4014094B}"/>
    <dgm:cxn modelId="{9D8D722A-AE04-479F-888A-E5987D35CDAE}" srcId="{A0DCC0F0-7080-4763-8B6B-6DB146DCFDC9}" destId="{7C8491BD-DD63-4157-BA02-25690E8C962E}" srcOrd="3" destOrd="0" parTransId="{7840D6D8-07A6-44A8-BE8F-7ABE197B7FFF}" sibTransId="{382D88D3-F6B6-4D53-B357-41BD1CF4D5A7}"/>
    <dgm:cxn modelId="{D0910C2E-DB66-4F40-9F22-52D78E5A9A1F}" type="presOf" srcId="{07B009EA-2ADD-4E6F-819E-F1F3DC2D9E29}" destId="{1A5E03F0-534F-4848-B37E-F9340D6DEB1F}" srcOrd="0" destOrd="1" presId="urn:microsoft.com/office/officeart/2005/8/layout/hList1"/>
    <dgm:cxn modelId="{4749095F-CB77-42AE-9B82-45C840B1953F}" srcId="{A0DCC0F0-7080-4763-8B6B-6DB146DCFDC9}" destId="{931308EE-BB89-4D83-8AF3-1387B2952A34}" srcOrd="2" destOrd="0" parTransId="{A4B22338-7C0F-48D9-B085-01AE798CEB3F}" sibTransId="{9E5B6464-34A3-4EDE-9F7C-17FFB1A6B338}"/>
    <dgm:cxn modelId="{B3D58951-2464-4CE6-A33B-A1D29FDF6E22}" type="presOf" srcId="{2B4FAF06-4415-45B1-8BF1-26FAF0B484F1}" destId="{1A5E03F0-534F-4848-B37E-F9340D6DEB1F}" srcOrd="0" destOrd="4" presId="urn:microsoft.com/office/officeart/2005/8/layout/hList1"/>
    <dgm:cxn modelId="{91246559-A720-4066-B68F-B72A54CF48BF}" type="presOf" srcId="{78739809-9DFB-49A2-88EB-D65653410D07}" destId="{0F4DABE4-3E9C-41A5-A2D7-EBC1139D98CC}" srcOrd="0" destOrd="1" presId="urn:microsoft.com/office/officeart/2005/8/layout/hList1"/>
    <dgm:cxn modelId="{18EB757E-7C9F-429E-B22E-60DA086C3F5A}" srcId="{A5469E5A-0047-48EA-8BB6-601D5E39FECA}" destId="{1C265923-E15B-4F9C-8D86-B5EE1DEEE539}" srcOrd="3" destOrd="0" parTransId="{9A3E2503-50CF-421F-91D1-190F16C020C7}" sibTransId="{EF1158CD-AC16-47F3-9027-3DBECD09C397}"/>
    <dgm:cxn modelId="{0179FA7E-86A7-4262-8BDD-625E4E85B9A8}" srcId="{A5469E5A-0047-48EA-8BB6-601D5E39FECA}" destId="{C75BDF15-A915-419D-9D56-AC07125CE623}" srcOrd="5" destOrd="0" parTransId="{490371AE-EE3A-4BC5-90CD-B65D7C1D7DBC}" sibTransId="{1ACD3581-C2D4-4F39-B436-2859BF06A5DA}"/>
    <dgm:cxn modelId="{9D360D8B-57FA-4EC9-B034-FF810BD08D9A}" srcId="{A5469E5A-0047-48EA-8BB6-601D5E39FECA}" destId="{07B009EA-2ADD-4E6F-819E-F1F3DC2D9E29}" srcOrd="1" destOrd="0" parTransId="{7B70D8F4-8B0F-4234-9396-8CA42039EAB2}" sibTransId="{3BBABD0F-96E8-48AD-9FCD-0B642EE6DD86}"/>
    <dgm:cxn modelId="{B734A291-E2E9-4F30-A1FF-1E2013C0300F}" srcId="{A0DCC0F0-7080-4763-8B6B-6DB146DCFDC9}" destId="{78739809-9DFB-49A2-88EB-D65653410D07}" srcOrd="1" destOrd="0" parTransId="{EECFFBF3-F83C-4822-9EFC-253FAEC93EC8}" sibTransId="{636E3B71-45D7-4F8B-B1D9-D83958DD81EE}"/>
    <dgm:cxn modelId="{D2226194-00A6-43D3-8009-CA7EAFB91C2A}" type="presOf" srcId="{1C265923-E15B-4F9C-8D86-B5EE1DEEE539}" destId="{1A5E03F0-534F-4848-B37E-F9340D6DEB1F}" srcOrd="0" destOrd="3" presId="urn:microsoft.com/office/officeart/2005/8/layout/hList1"/>
    <dgm:cxn modelId="{938D2C9A-F072-4169-8C19-3A79B803F0A1}" type="presOf" srcId="{2813D997-765E-492A-84D3-D93A5AA7F8FF}" destId="{1A5E03F0-534F-4848-B37E-F9340D6DEB1F}" srcOrd="0" destOrd="2" presId="urn:microsoft.com/office/officeart/2005/8/layout/hList1"/>
    <dgm:cxn modelId="{907CF09A-30E2-4153-A60A-DFF6070AE024}" type="presOf" srcId="{9C3BFEB0-FEFE-4317-8991-005908D19958}" destId="{C0635ABC-03A9-4313-94EF-1A6F80C1060D}" srcOrd="0" destOrd="0" presId="urn:microsoft.com/office/officeart/2005/8/layout/hList1"/>
    <dgm:cxn modelId="{1529B79F-5AEB-44EF-B28D-CE230A289C4A}" type="presOf" srcId="{C75BDF15-A915-419D-9D56-AC07125CE623}" destId="{1A5E03F0-534F-4848-B37E-F9340D6DEB1F}" srcOrd="0" destOrd="5" presId="urn:microsoft.com/office/officeart/2005/8/layout/hList1"/>
    <dgm:cxn modelId="{D95ECFA8-A3DD-4A3B-9614-687AC16E2237}" srcId="{9C3BFEB0-FEFE-4317-8991-005908D19958}" destId="{A5469E5A-0047-48EA-8BB6-601D5E39FECA}" srcOrd="0" destOrd="0" parTransId="{B5F7EB6D-82A7-4BC1-97AD-4EF82A6D1D6C}" sibTransId="{4D4767B1-D655-4188-9E1E-657479356980}"/>
    <dgm:cxn modelId="{BAA9A2AC-CBFD-447E-A9F7-0B8713389E87}" type="presOf" srcId="{931308EE-BB89-4D83-8AF3-1387B2952A34}" destId="{0F4DABE4-3E9C-41A5-A2D7-EBC1139D98CC}" srcOrd="0" destOrd="2" presId="urn:microsoft.com/office/officeart/2005/8/layout/hList1"/>
    <dgm:cxn modelId="{4F833EBA-314D-4249-A93A-000164E99A8F}" type="presOf" srcId="{A0DCC0F0-7080-4763-8B6B-6DB146DCFDC9}" destId="{64ADAFB8-ECA3-4CC8-B238-2B7C2A1D8EF9}" srcOrd="0" destOrd="0" presId="urn:microsoft.com/office/officeart/2005/8/layout/hList1"/>
    <dgm:cxn modelId="{80DA1EC9-14F0-48B4-A119-1CA8F5366CE1}" srcId="{9C3BFEB0-FEFE-4317-8991-005908D19958}" destId="{A0DCC0F0-7080-4763-8B6B-6DB146DCFDC9}" srcOrd="1" destOrd="0" parTransId="{01970D7C-8AEA-408C-AF03-9274F04D5832}" sibTransId="{52515CCC-11BB-4508-8AAB-DF0CF84BA9BD}"/>
    <dgm:cxn modelId="{35D171C9-19ED-49F4-BCEA-5C66B7B98CA3}" srcId="{A5469E5A-0047-48EA-8BB6-601D5E39FECA}" destId="{1684DC8E-94F0-4697-98F9-45091445B0D1}" srcOrd="0" destOrd="0" parTransId="{8D3F6CDF-AA79-4283-A84D-9791BD796E83}" sibTransId="{44A2FB6C-897E-4A0C-AF6C-5EBF92B54BD0}"/>
    <dgm:cxn modelId="{5B741AE2-4C2C-4C54-B901-B617280AE938}" type="presOf" srcId="{A5469E5A-0047-48EA-8BB6-601D5E39FECA}" destId="{67CD7BA9-50A0-4870-8E07-94F1894FC112}" srcOrd="0" destOrd="0" presId="urn:microsoft.com/office/officeart/2005/8/layout/hList1"/>
    <dgm:cxn modelId="{E722BEF8-1CA3-41BA-B4CC-E0F8C2748DBC}" type="presOf" srcId="{1684DC8E-94F0-4697-98F9-45091445B0D1}" destId="{1A5E03F0-534F-4848-B37E-F9340D6DEB1F}" srcOrd="0" destOrd="0" presId="urn:microsoft.com/office/officeart/2005/8/layout/hList1"/>
    <dgm:cxn modelId="{2A6F22EC-025C-417B-9F53-40AF5668868C}" type="presParOf" srcId="{C0635ABC-03A9-4313-94EF-1A6F80C1060D}" destId="{EF4BF460-2DBB-4205-9EF9-34AC33D92095}" srcOrd="0" destOrd="0" presId="urn:microsoft.com/office/officeart/2005/8/layout/hList1"/>
    <dgm:cxn modelId="{ADD307B1-ABC2-4B4A-A60B-338413B6997D}" type="presParOf" srcId="{EF4BF460-2DBB-4205-9EF9-34AC33D92095}" destId="{67CD7BA9-50A0-4870-8E07-94F1894FC112}" srcOrd="0" destOrd="0" presId="urn:microsoft.com/office/officeart/2005/8/layout/hList1"/>
    <dgm:cxn modelId="{145133E4-0732-4A75-BDAD-CC4077948EA6}" type="presParOf" srcId="{EF4BF460-2DBB-4205-9EF9-34AC33D92095}" destId="{1A5E03F0-534F-4848-B37E-F9340D6DEB1F}" srcOrd="1" destOrd="0" presId="urn:microsoft.com/office/officeart/2005/8/layout/hList1"/>
    <dgm:cxn modelId="{3A27D97A-A728-4CB9-930E-469B604AD6C0}" type="presParOf" srcId="{C0635ABC-03A9-4313-94EF-1A6F80C1060D}" destId="{FF192FE4-4C88-4517-A431-D42613D942C4}" srcOrd="1" destOrd="0" presId="urn:microsoft.com/office/officeart/2005/8/layout/hList1"/>
    <dgm:cxn modelId="{49411E53-EA3C-4B4D-A854-EE9A41E57F15}" type="presParOf" srcId="{C0635ABC-03A9-4313-94EF-1A6F80C1060D}" destId="{3169245C-0229-43F8-921B-50FEBF67FC5E}" srcOrd="2" destOrd="0" presId="urn:microsoft.com/office/officeart/2005/8/layout/hList1"/>
    <dgm:cxn modelId="{055A60A3-4AB9-479C-8A56-AFD140E03696}" type="presParOf" srcId="{3169245C-0229-43F8-921B-50FEBF67FC5E}" destId="{64ADAFB8-ECA3-4CC8-B238-2B7C2A1D8EF9}" srcOrd="0" destOrd="0" presId="urn:microsoft.com/office/officeart/2005/8/layout/hList1"/>
    <dgm:cxn modelId="{E8818213-0362-4238-B054-8A0714060D78}" type="presParOf" srcId="{3169245C-0229-43F8-921B-50FEBF67FC5E}" destId="{0F4DABE4-3E9C-41A5-A2D7-EBC1139D98C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D7BA9-50A0-4870-8E07-94F1894FC112}">
      <dsp:nvSpPr>
        <dsp:cNvPr id="0" name=""/>
        <dsp:cNvSpPr/>
      </dsp:nvSpPr>
      <dsp:spPr>
        <a:xfrm>
          <a:off x="0" y="15422"/>
          <a:ext cx="5168511" cy="1007546"/>
        </a:xfrm>
        <a:prstGeom prst="rect">
          <a:avLst/>
        </a:prstGeom>
        <a:solidFill>
          <a:srgbClr val="3948B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t>Job Services</a:t>
          </a:r>
        </a:p>
      </dsp:txBody>
      <dsp:txXfrm>
        <a:off x="0" y="15422"/>
        <a:ext cx="5168511" cy="1007546"/>
      </dsp:txXfrm>
    </dsp:sp>
    <dsp:sp modelId="{1A5E03F0-534F-4848-B37E-F9340D6DEB1F}">
      <dsp:nvSpPr>
        <dsp:cNvPr id="0" name=""/>
        <dsp:cNvSpPr/>
      </dsp:nvSpPr>
      <dsp:spPr>
        <a:xfrm>
          <a:off x="54" y="1013417"/>
          <a:ext cx="5168511" cy="34587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Career Counseling and Guidance</a:t>
          </a:r>
        </a:p>
        <a:p>
          <a:pPr marL="285750" lvl="1" indent="-285750" algn="l" defTabSz="1244600">
            <a:lnSpc>
              <a:spcPct val="90000"/>
            </a:lnSpc>
            <a:spcBef>
              <a:spcPct val="0"/>
            </a:spcBef>
            <a:spcAft>
              <a:spcPct val="15000"/>
            </a:spcAft>
            <a:buChar char="•"/>
          </a:pPr>
          <a:r>
            <a:rPr lang="en-US" sz="2800" kern="1200" dirty="0"/>
            <a:t>Assessment Services</a:t>
          </a:r>
        </a:p>
        <a:p>
          <a:pPr marL="285750" lvl="1" indent="-285750" algn="l" defTabSz="1244600">
            <a:lnSpc>
              <a:spcPct val="90000"/>
            </a:lnSpc>
            <a:spcBef>
              <a:spcPct val="0"/>
            </a:spcBef>
            <a:spcAft>
              <a:spcPct val="15000"/>
            </a:spcAft>
            <a:buChar char="•"/>
          </a:pPr>
          <a:r>
            <a:rPr lang="en-US" sz="2800" kern="1200" dirty="0"/>
            <a:t>Work Based Learning</a:t>
          </a:r>
        </a:p>
        <a:p>
          <a:pPr marL="285750" lvl="1" indent="-285750" algn="l" defTabSz="1244600">
            <a:lnSpc>
              <a:spcPct val="90000"/>
            </a:lnSpc>
            <a:spcBef>
              <a:spcPct val="0"/>
            </a:spcBef>
            <a:spcAft>
              <a:spcPct val="15000"/>
            </a:spcAft>
            <a:buChar char="•"/>
          </a:pPr>
          <a:r>
            <a:rPr lang="en-US" sz="2800" kern="1200" dirty="0"/>
            <a:t>Career Education and Training</a:t>
          </a:r>
        </a:p>
        <a:p>
          <a:pPr marL="285750" lvl="1" indent="-285750" algn="l" defTabSz="1244600">
            <a:lnSpc>
              <a:spcPct val="90000"/>
            </a:lnSpc>
            <a:spcBef>
              <a:spcPct val="0"/>
            </a:spcBef>
            <a:spcAft>
              <a:spcPct val="15000"/>
            </a:spcAft>
            <a:buChar char="•"/>
          </a:pPr>
          <a:r>
            <a:rPr lang="en-US" sz="2800" kern="1200" dirty="0"/>
            <a:t>Job Preparation/Job Placement</a:t>
          </a:r>
        </a:p>
        <a:p>
          <a:pPr marL="285750" lvl="1" indent="-285750" algn="l" defTabSz="1244600">
            <a:lnSpc>
              <a:spcPct val="90000"/>
            </a:lnSpc>
            <a:spcBef>
              <a:spcPct val="0"/>
            </a:spcBef>
            <a:spcAft>
              <a:spcPct val="15000"/>
            </a:spcAft>
            <a:buChar char="•"/>
          </a:pPr>
          <a:r>
            <a:rPr lang="en-US" sz="2800" kern="1200" dirty="0"/>
            <a:t>Job Coaching</a:t>
          </a:r>
          <a:endParaRPr lang="en-US" sz="3200" kern="1200" dirty="0"/>
        </a:p>
      </dsp:txBody>
      <dsp:txXfrm>
        <a:off x="54" y="1013417"/>
        <a:ext cx="5168511" cy="3458700"/>
      </dsp:txXfrm>
    </dsp:sp>
    <dsp:sp modelId="{64ADAFB8-ECA3-4CC8-B238-2B7C2A1D8EF9}">
      <dsp:nvSpPr>
        <dsp:cNvPr id="0" name=""/>
        <dsp:cNvSpPr/>
      </dsp:nvSpPr>
      <dsp:spPr>
        <a:xfrm>
          <a:off x="5892211" y="5757"/>
          <a:ext cx="5168511" cy="1008000"/>
        </a:xfrm>
        <a:prstGeom prst="rect">
          <a:avLst/>
        </a:prstGeom>
        <a:solidFill>
          <a:srgbClr val="3948B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t>Support Services</a:t>
          </a:r>
        </a:p>
      </dsp:txBody>
      <dsp:txXfrm>
        <a:off x="5892211" y="5757"/>
        <a:ext cx="5168511" cy="1008000"/>
      </dsp:txXfrm>
    </dsp:sp>
    <dsp:sp modelId="{0F4DABE4-3E9C-41A5-A2D7-EBC1139D98CC}">
      <dsp:nvSpPr>
        <dsp:cNvPr id="0" name=""/>
        <dsp:cNvSpPr/>
      </dsp:nvSpPr>
      <dsp:spPr>
        <a:xfrm>
          <a:off x="5892157" y="1013757"/>
          <a:ext cx="5168511" cy="34587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Assistive Technology/ Accommodations</a:t>
          </a:r>
        </a:p>
        <a:p>
          <a:pPr marL="285750" lvl="1" indent="-285750" algn="l" defTabSz="1244600">
            <a:lnSpc>
              <a:spcPct val="90000"/>
            </a:lnSpc>
            <a:spcBef>
              <a:spcPct val="0"/>
            </a:spcBef>
            <a:spcAft>
              <a:spcPct val="15000"/>
            </a:spcAft>
            <a:buChar char="•"/>
          </a:pPr>
          <a:r>
            <a:rPr lang="en-US" sz="2800" kern="1200" dirty="0"/>
            <a:t>Transportation</a:t>
          </a:r>
        </a:p>
        <a:p>
          <a:pPr marL="285750" lvl="1" indent="-285750" algn="l" defTabSz="1244600">
            <a:lnSpc>
              <a:spcPct val="90000"/>
            </a:lnSpc>
            <a:spcBef>
              <a:spcPct val="0"/>
            </a:spcBef>
            <a:spcAft>
              <a:spcPct val="15000"/>
            </a:spcAft>
            <a:buChar char="•"/>
          </a:pPr>
          <a:r>
            <a:rPr lang="en-US" sz="2800" kern="1200" dirty="0"/>
            <a:t>Work Incentives Planning</a:t>
          </a:r>
        </a:p>
        <a:p>
          <a:pPr marL="285750" lvl="1" indent="-285750" algn="l" defTabSz="1244600">
            <a:lnSpc>
              <a:spcPct val="90000"/>
            </a:lnSpc>
            <a:spcBef>
              <a:spcPct val="0"/>
            </a:spcBef>
            <a:spcAft>
              <a:spcPct val="15000"/>
            </a:spcAft>
            <a:buChar char="•"/>
          </a:pPr>
          <a:r>
            <a:rPr lang="en-US" sz="2800" kern="1200" dirty="0"/>
            <a:t>Independent Living and Soft Skills Training</a:t>
          </a:r>
        </a:p>
      </dsp:txBody>
      <dsp:txXfrm>
        <a:off x="5892157" y="1013757"/>
        <a:ext cx="5168511" cy="34587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6" tIns="46583" rIns="93166" bIns="46583" rtlCol="0"/>
          <a:lstStyle>
            <a:lvl1pPr algn="r">
              <a:defRPr sz="1200"/>
            </a:lvl1pPr>
          </a:lstStyle>
          <a:p>
            <a:fld id="{D7BFC45B-34DF-4A01-ACFC-C8E461EA3A77}" type="datetimeFigureOut">
              <a:rPr lang="en-US" smtClean="0"/>
              <a:t>12/18/2018</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4"/>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66" tIns="46583" rIns="93166" bIns="46583" rtlCol="0" anchor="b"/>
          <a:lstStyle>
            <a:lvl1pPr algn="r">
              <a:defRPr sz="1200"/>
            </a:lvl1pPr>
          </a:lstStyle>
          <a:p>
            <a:fld id="{4B2C9363-0E10-4BEB-96A0-C44D0BE95E77}" type="slidenum">
              <a:rPr lang="en-US" smtClean="0"/>
              <a:t>‹#›</a:t>
            </a:fld>
            <a:endParaRPr lang="en-US" dirty="0"/>
          </a:p>
        </p:txBody>
      </p:sp>
    </p:spTree>
    <p:extLst>
      <p:ext uri="{BB962C8B-B14F-4D97-AF65-F5344CB8AC3E}">
        <p14:creationId xmlns:p14="http://schemas.microsoft.com/office/powerpoint/2010/main" val="2369574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2C9363-0E10-4BEB-96A0-C44D0BE95E77}" type="slidenum">
              <a:rPr lang="en-US" smtClean="0"/>
              <a:t>1</a:t>
            </a:fld>
            <a:endParaRPr lang="en-US" dirty="0"/>
          </a:p>
        </p:txBody>
      </p:sp>
    </p:spTree>
    <p:extLst>
      <p:ext uri="{BB962C8B-B14F-4D97-AF65-F5344CB8AC3E}">
        <p14:creationId xmlns:p14="http://schemas.microsoft.com/office/powerpoint/2010/main" val="3476463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362">
              <a:defRPr/>
            </a:pPr>
            <a:r>
              <a:rPr lang="en-US" dirty="0">
                <a:cs typeface="Arial" panose="020B0604020202020204" pitchFamily="34" charset="0"/>
              </a:rPr>
              <a:t>Support networks = people we trust and can go to for help, advice, support, and encouragement.</a:t>
            </a:r>
          </a:p>
          <a:p>
            <a:endParaRPr lang="en-US" dirty="0"/>
          </a:p>
          <a:p>
            <a:r>
              <a:rPr lang="en-US" dirty="0"/>
              <a:t>Peer Mentors:</a:t>
            </a:r>
          </a:p>
          <a:p>
            <a:r>
              <a:rPr lang="en-US" dirty="0"/>
              <a:t>A more experienced person encourages and assists a less experienced person develop their potential in a common area.  </a:t>
            </a:r>
          </a:p>
          <a:p>
            <a:r>
              <a:rPr lang="en-US" dirty="0"/>
              <a:t>Peers are people like you in some way. </a:t>
            </a:r>
          </a:p>
          <a:p>
            <a:r>
              <a:rPr lang="en-US" dirty="0"/>
              <a:t>Both individuals have a chance to learn from each other.</a:t>
            </a:r>
          </a:p>
          <a:p>
            <a:endParaRPr lang="en-US" dirty="0"/>
          </a:p>
        </p:txBody>
      </p:sp>
      <p:sp>
        <p:nvSpPr>
          <p:cNvPr id="4" name="Slide Number Placeholder 3"/>
          <p:cNvSpPr>
            <a:spLocks noGrp="1"/>
          </p:cNvSpPr>
          <p:nvPr>
            <p:ph type="sldNum" sz="quarter" idx="10"/>
          </p:nvPr>
        </p:nvSpPr>
        <p:spPr/>
        <p:txBody>
          <a:bodyPr/>
          <a:lstStyle/>
          <a:p>
            <a:fld id="{C16F4844-3193-407A-A962-D50A8ECF8248}" type="slidenum">
              <a:rPr lang="en-US" smtClean="0"/>
              <a:t>10</a:t>
            </a:fld>
            <a:endParaRPr lang="en-US" dirty="0"/>
          </a:p>
        </p:txBody>
      </p:sp>
    </p:spTree>
    <p:extLst>
      <p:ext uri="{BB962C8B-B14F-4D97-AF65-F5344CB8AC3E}">
        <p14:creationId xmlns:p14="http://schemas.microsoft.com/office/powerpoint/2010/main" val="1709399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a:t>
            </a:r>
            <a:r>
              <a:rPr lang="en-US" baseline="0" dirty="0"/>
              <a:t> a job in the community is not something that will happen overnight. It may take some time for you to:</a:t>
            </a:r>
          </a:p>
          <a:p>
            <a:endParaRPr lang="en-US" baseline="0" dirty="0"/>
          </a:p>
          <a:p>
            <a:pPr marL="232915" indent="-232915">
              <a:buAutoNum type="arabicParenR"/>
            </a:pPr>
            <a:r>
              <a:rPr lang="en-US" baseline="0" dirty="0"/>
              <a:t>Decide if you are ready to get a job in the community</a:t>
            </a:r>
          </a:p>
          <a:p>
            <a:pPr marL="232915" indent="-232915">
              <a:buAutoNum type="arabicParenR"/>
            </a:pPr>
            <a:r>
              <a:rPr lang="en-US" baseline="0" dirty="0"/>
              <a:t>Evaluate your skills, abilities, and desires regarding employment</a:t>
            </a:r>
          </a:p>
          <a:p>
            <a:r>
              <a:rPr lang="en-US" baseline="0" dirty="0"/>
              <a:t>3)   Decide what job you feel may be the perfect match for you</a:t>
            </a:r>
          </a:p>
          <a:p>
            <a:r>
              <a:rPr lang="en-US" baseline="0" dirty="0"/>
              <a:t>4)   Research what resources and opportunities may be available to help you prepare for a community job</a:t>
            </a:r>
          </a:p>
          <a:p>
            <a:r>
              <a:rPr lang="en-US" baseline="0" dirty="0"/>
              <a:t>5)   Get the proper training you need for the job and so much more!</a:t>
            </a:r>
          </a:p>
          <a:p>
            <a:endParaRPr lang="en-US" baseline="0" dirty="0"/>
          </a:p>
          <a:p>
            <a:r>
              <a:rPr lang="en-US" baseline="0" dirty="0"/>
              <a:t>With the right assistance and resources you can eventually make your dream of becoming employed in the community a reality!</a:t>
            </a:r>
          </a:p>
          <a:p>
            <a:endParaRPr lang="en-US" baseline="0" dirty="0"/>
          </a:p>
          <a:p>
            <a:r>
              <a:rPr lang="en-US" baseline="0" dirty="0"/>
              <a:t>Lets discuss more about the journey to Achieving Community Employment…</a:t>
            </a:r>
            <a:endParaRPr lang="en-US" dirty="0"/>
          </a:p>
        </p:txBody>
      </p:sp>
      <p:sp>
        <p:nvSpPr>
          <p:cNvPr id="4" name="Slide Number Placeholder 3"/>
          <p:cNvSpPr>
            <a:spLocks noGrp="1"/>
          </p:cNvSpPr>
          <p:nvPr>
            <p:ph type="sldNum" sz="quarter" idx="10"/>
          </p:nvPr>
        </p:nvSpPr>
        <p:spPr/>
        <p:txBody>
          <a:bodyPr/>
          <a:lstStyle/>
          <a:p>
            <a:fld id="{C16F4844-3193-407A-A962-D50A8ECF8248}" type="slidenum">
              <a:rPr lang="en-US" smtClean="0"/>
              <a:t>11</a:t>
            </a:fld>
            <a:endParaRPr lang="en-US" dirty="0"/>
          </a:p>
        </p:txBody>
      </p:sp>
    </p:spTree>
    <p:extLst>
      <p:ext uri="{BB962C8B-B14F-4D97-AF65-F5344CB8AC3E}">
        <p14:creationId xmlns:p14="http://schemas.microsoft.com/office/powerpoint/2010/main" val="796283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anyone ever</a:t>
            </a:r>
            <a:r>
              <a:rPr lang="en-US" baseline="0" dirty="0"/>
              <a:t> had a community job before? Please tell us about your job and experience!</a:t>
            </a:r>
            <a:endParaRPr lang="en-US" dirty="0"/>
          </a:p>
        </p:txBody>
      </p:sp>
      <p:sp>
        <p:nvSpPr>
          <p:cNvPr id="4" name="Slide Number Placeholder 3"/>
          <p:cNvSpPr>
            <a:spLocks noGrp="1"/>
          </p:cNvSpPr>
          <p:nvPr>
            <p:ph type="sldNum" sz="quarter" idx="10"/>
          </p:nvPr>
        </p:nvSpPr>
        <p:spPr/>
        <p:txBody>
          <a:bodyPr/>
          <a:lstStyle/>
          <a:p>
            <a:fld id="{C16F4844-3193-407A-A962-D50A8ECF8248}" type="slidenum">
              <a:rPr lang="en-US" smtClean="0"/>
              <a:t>12</a:t>
            </a:fld>
            <a:endParaRPr lang="en-US" dirty="0"/>
          </a:p>
        </p:txBody>
      </p:sp>
    </p:spTree>
    <p:extLst>
      <p:ext uri="{BB962C8B-B14F-4D97-AF65-F5344CB8AC3E}">
        <p14:creationId xmlns:p14="http://schemas.microsoft.com/office/powerpoint/2010/main" val="316072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F4844-3193-407A-A962-D50A8ECF8248}" type="slidenum">
              <a:rPr lang="en-US" smtClean="0"/>
              <a:t>13</a:t>
            </a:fld>
            <a:endParaRPr lang="en-US" dirty="0"/>
          </a:p>
        </p:txBody>
      </p:sp>
    </p:spTree>
    <p:extLst>
      <p:ext uri="{BB962C8B-B14F-4D97-AF65-F5344CB8AC3E}">
        <p14:creationId xmlns:p14="http://schemas.microsoft.com/office/powerpoint/2010/main" val="348711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many differences between sub-minimum wage jobs, and community jobs earning minimum wage or more.</a:t>
            </a:r>
          </a:p>
          <a:p>
            <a:endParaRPr lang="en-US" baseline="0" dirty="0"/>
          </a:p>
          <a:p>
            <a:r>
              <a:rPr lang="en-US" baseline="0" dirty="0"/>
              <a:t>Sub-minimum wage jobs, just like your job now, are usually through a program funded by the Regional Center while jobs that pay minimum wage or more are through a company.</a:t>
            </a:r>
          </a:p>
          <a:p>
            <a:endParaRPr lang="en-US" baseline="0" dirty="0"/>
          </a:p>
          <a:p>
            <a:r>
              <a:rPr lang="en-US" baseline="0" dirty="0"/>
              <a:t>Let’s discuss a few more differences, and feel free to share if you know of any differences that I may forget to mention.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16F4844-3193-407A-A962-D50A8ECF8248}" type="slidenum">
              <a:rPr lang="en-US" smtClean="0"/>
              <a:t>14</a:t>
            </a:fld>
            <a:endParaRPr lang="en-US" dirty="0"/>
          </a:p>
        </p:txBody>
      </p:sp>
    </p:spTree>
    <p:extLst>
      <p:ext uri="{BB962C8B-B14F-4D97-AF65-F5344CB8AC3E}">
        <p14:creationId xmlns:p14="http://schemas.microsoft.com/office/powerpoint/2010/main" val="2910475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types of jobs in the community.  </a:t>
            </a:r>
          </a:p>
          <a:p>
            <a:endParaRPr lang="en-US" dirty="0"/>
          </a:p>
          <a:p>
            <a:r>
              <a:rPr lang="en-US" dirty="0"/>
              <a:t>[Examples]</a:t>
            </a:r>
          </a:p>
          <a:p>
            <a:endParaRPr lang="en-US" dirty="0"/>
          </a:p>
          <a:p>
            <a:r>
              <a:rPr lang="en-US" dirty="0"/>
              <a:t>What’s in your neighborhood? </a:t>
            </a:r>
          </a:p>
          <a:p>
            <a:endParaRPr lang="en-US" dirty="0"/>
          </a:p>
          <a:p>
            <a:r>
              <a:rPr lang="en-US" dirty="0"/>
              <a:t>What jobs interest you?  </a:t>
            </a:r>
          </a:p>
          <a:p>
            <a:endParaRPr lang="en-US" dirty="0"/>
          </a:p>
          <a:p>
            <a:pPr defTabSz="906902">
              <a:defRPr/>
            </a:pPr>
            <a:r>
              <a:rPr lang="en-US" dirty="0"/>
              <a:t>[Example conversation starters – different types of jobs]</a:t>
            </a:r>
          </a:p>
          <a:p>
            <a:endParaRPr lang="en-US" dirty="0"/>
          </a:p>
          <a:p>
            <a:r>
              <a:rPr lang="en-US" dirty="0"/>
              <a:t>For example, do you like to cook?  Have you ever thought about applying for a job as a chef?</a:t>
            </a:r>
          </a:p>
          <a:p>
            <a:endParaRPr lang="en-US" dirty="0"/>
          </a:p>
          <a:p>
            <a:r>
              <a:rPr lang="en-US" dirty="0"/>
              <a:t>Or, have you thought about working in a warehouse?  Would it be fun to drive a forklift?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16F4844-3193-407A-A962-D50A8ECF8248}" type="slidenum">
              <a:rPr lang="en-US" smtClean="0"/>
              <a:t>15</a:t>
            </a:fld>
            <a:endParaRPr lang="en-US" dirty="0"/>
          </a:p>
        </p:txBody>
      </p:sp>
    </p:spTree>
    <p:extLst>
      <p:ext uri="{BB962C8B-B14F-4D97-AF65-F5344CB8AC3E}">
        <p14:creationId xmlns:p14="http://schemas.microsoft.com/office/powerpoint/2010/main" val="2141311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DOR we help</a:t>
            </a:r>
            <a:r>
              <a:rPr lang="en-US" baseline="0" dirty="0"/>
              <a:t> people with disabilities to prepare for, find, and keep jobs in the community. </a:t>
            </a:r>
          </a:p>
          <a:p>
            <a:endParaRPr lang="en-US" baseline="0" dirty="0"/>
          </a:p>
          <a:p>
            <a:r>
              <a:rPr lang="en-US" dirty="0"/>
              <a:t>If you  would like to explore work in the community, you and I can work together to open a case with DOR</a:t>
            </a:r>
          </a:p>
          <a:p>
            <a:endParaRPr lang="en-US" dirty="0"/>
          </a:p>
          <a:p>
            <a:endParaRPr lang="en-US" dirty="0"/>
          </a:p>
        </p:txBody>
      </p:sp>
      <p:sp>
        <p:nvSpPr>
          <p:cNvPr id="4" name="Slide Number Placeholder 3"/>
          <p:cNvSpPr>
            <a:spLocks noGrp="1"/>
          </p:cNvSpPr>
          <p:nvPr>
            <p:ph type="sldNum" sz="quarter" idx="10"/>
          </p:nvPr>
        </p:nvSpPr>
        <p:spPr/>
        <p:txBody>
          <a:bodyPr/>
          <a:lstStyle/>
          <a:p>
            <a:fld id="{C16F4844-3193-407A-A962-D50A8ECF8248}" type="slidenum">
              <a:rPr lang="en-US" smtClean="0"/>
              <a:t>16</a:t>
            </a:fld>
            <a:endParaRPr lang="en-US" dirty="0"/>
          </a:p>
        </p:txBody>
      </p:sp>
    </p:spTree>
    <p:extLst>
      <p:ext uri="{BB962C8B-B14F-4D97-AF65-F5344CB8AC3E}">
        <p14:creationId xmlns:p14="http://schemas.microsoft.com/office/powerpoint/2010/main" val="2197032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rPr>
              <a:t>Note: ADJUST your talking points below as applicable for each CC&amp;IR session to reflect ACE Counselor as primary counselor or you will help connect the individual with a local DOR Rehabilitation Counselor for VR services.   </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My/your counselor’s goal is to help you figure out what job will be the perfect match for you.</a:t>
            </a:r>
          </a:p>
          <a:p>
            <a:pPr defTabSz="906902">
              <a:defRPr/>
            </a:pPr>
            <a:endParaRPr lang="en-US" dirty="0">
              <a:solidFill>
                <a:schemeClr val="tx1"/>
              </a:solidFill>
            </a:endParaRPr>
          </a:p>
          <a:p>
            <a:pPr defTabSz="906902">
              <a:defRPr/>
            </a:pPr>
            <a:r>
              <a:rPr lang="en-US" dirty="0">
                <a:solidFill>
                  <a:srgbClr val="C00000"/>
                </a:solidFill>
              </a:rPr>
              <a:t>[Read slide]</a:t>
            </a:r>
          </a:p>
          <a:p>
            <a:pPr marL="628138" lvl="1" indent="-174687">
              <a:buFont typeface="Arial" panose="020B0604020202020204" pitchFamily="34" charset="0"/>
              <a:buChar char="•"/>
            </a:pPr>
            <a:endParaRPr lang="en-US" dirty="0"/>
          </a:p>
          <a:p>
            <a:pPr marL="174687" indent="-174687">
              <a:buFont typeface="Arial" panose="020B0604020202020204" pitchFamily="34" charset="0"/>
              <a:buChar char="•"/>
            </a:pPr>
            <a:endParaRPr lang="en-US" dirty="0"/>
          </a:p>
          <a:p>
            <a:endParaRPr lang="en-US" dirty="0"/>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16F4844-3193-407A-A962-D50A8ECF8248}" type="slidenum">
              <a:rPr lang="en-US" smtClean="0"/>
              <a:t>17</a:t>
            </a:fld>
            <a:endParaRPr lang="en-US" dirty="0"/>
          </a:p>
        </p:txBody>
      </p:sp>
    </p:spTree>
    <p:extLst>
      <p:ext uri="{BB962C8B-B14F-4D97-AF65-F5344CB8AC3E}">
        <p14:creationId xmlns:p14="http://schemas.microsoft.com/office/powerpoint/2010/main" val="2581106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7" indent="-174687">
              <a:buFont typeface="Arial" panose="020B0604020202020204" pitchFamily="34" charset="0"/>
              <a:buChar char="•"/>
            </a:pPr>
            <a:endParaRPr lang="en-US" altLang="en-US" dirty="0"/>
          </a:p>
          <a:p>
            <a:pPr marL="174687" indent="-174687">
              <a:buFont typeface="Arial" panose="020B0604020202020204" pitchFamily="34" charset="0"/>
              <a:buChar char="•"/>
            </a:pPr>
            <a:r>
              <a:rPr lang="en-US" altLang="en-US" dirty="0"/>
              <a:t>There are many ways to gather information about different types of jobs to find the right job match for you.</a:t>
            </a:r>
          </a:p>
          <a:p>
            <a:pPr algn="ctr"/>
            <a:endParaRPr lang="en-US" altLang="en-US" dirty="0"/>
          </a:p>
          <a:p>
            <a:pPr marL="623495" lvl="1" indent="-170044" defTabSz="906902">
              <a:buFont typeface="Arial" panose="020B0604020202020204" pitchFamily="34" charset="0"/>
              <a:buChar char="•"/>
              <a:defRPr/>
            </a:pPr>
            <a:r>
              <a:rPr lang="en-US" altLang="en-US" dirty="0"/>
              <a:t>Talk to someone who does that job</a:t>
            </a:r>
          </a:p>
          <a:p>
            <a:pPr marL="623495" lvl="1" indent="-170044" defTabSz="906902">
              <a:buFont typeface="Arial" panose="020B0604020202020204" pitchFamily="34" charset="0"/>
              <a:buChar char="•"/>
              <a:defRPr/>
            </a:pPr>
            <a:r>
              <a:rPr lang="en-US" altLang="en-US" dirty="0"/>
              <a:t>Research information about your jobs of interest</a:t>
            </a:r>
          </a:p>
          <a:p>
            <a:pPr marL="623495" lvl="1" indent="-170044" defTabSz="906902">
              <a:buFont typeface="Arial" panose="020B0604020202020204" pitchFamily="34" charset="0"/>
              <a:buChar char="•"/>
              <a:defRPr/>
            </a:pPr>
            <a:r>
              <a:rPr lang="en-US" altLang="en-US" dirty="0"/>
              <a:t>Review the local Labor Market to find types of jobs available in the area</a:t>
            </a:r>
          </a:p>
          <a:p>
            <a:pPr marL="623495" lvl="1" indent="-170044">
              <a:buFont typeface="Arial" panose="020B0604020202020204" pitchFamily="34" charset="0"/>
              <a:buChar char="•"/>
            </a:pPr>
            <a:r>
              <a:rPr lang="en-US" altLang="en-US" dirty="0"/>
              <a:t>Look for jobs that match your interests and strengths</a:t>
            </a:r>
            <a:endParaRPr lang="en-US" altLang="en-US" b="1" u="sng" dirty="0"/>
          </a:p>
          <a:p>
            <a:pPr marL="623495" lvl="1" indent="-170044">
              <a:buFont typeface="Arial" panose="020B0604020202020204" pitchFamily="34" charset="0"/>
              <a:buChar char="•"/>
            </a:pPr>
            <a:r>
              <a:rPr lang="en-US" altLang="en-US" dirty="0"/>
              <a:t>Job shadow someone who does that job/Volunteer to give the job a try, and to gain some experience</a:t>
            </a:r>
          </a:p>
          <a:p>
            <a:pPr marL="623495" lvl="1" indent="-170044">
              <a:buFont typeface="Arial" panose="020B0604020202020204" pitchFamily="34" charset="0"/>
              <a:buChar char="•"/>
            </a:pPr>
            <a:r>
              <a:rPr lang="en-US" altLang="en-US" dirty="0"/>
              <a:t>Participate in situational assessments to sample different jobs to find out what you like to do</a:t>
            </a:r>
          </a:p>
          <a:p>
            <a:pPr marL="623495" lvl="1" indent="-170044">
              <a:buFont typeface="Arial" panose="020B0604020202020204" pitchFamily="34" charset="0"/>
              <a:buChar char="•"/>
            </a:pPr>
            <a:r>
              <a:rPr lang="en-US" altLang="en-US" dirty="0"/>
              <a:t>And/or participate in Internships/Apprenticeships to gain skills</a:t>
            </a:r>
          </a:p>
          <a:p>
            <a:pPr algn="ctr"/>
            <a:endParaRPr lang="en-US" altLang="en-US" dirty="0"/>
          </a:p>
          <a:p>
            <a:pPr marL="174687" indent="-174687" defTabSz="906902">
              <a:buFont typeface="Arial" panose="020B0604020202020204" pitchFamily="34" charset="0"/>
              <a:buChar char="•"/>
              <a:defRPr/>
            </a:pPr>
            <a:endParaRPr lang="en-US" dirty="0"/>
          </a:p>
          <a:p>
            <a:pPr algn="ctr"/>
            <a:endParaRPr lang="en-US" altLang="en-US" dirty="0"/>
          </a:p>
          <a:p>
            <a:endParaRPr lang="en-US" dirty="0"/>
          </a:p>
        </p:txBody>
      </p:sp>
      <p:sp>
        <p:nvSpPr>
          <p:cNvPr id="4" name="Slide Number Placeholder 3"/>
          <p:cNvSpPr>
            <a:spLocks noGrp="1"/>
          </p:cNvSpPr>
          <p:nvPr>
            <p:ph type="sldNum" sz="quarter" idx="10"/>
          </p:nvPr>
        </p:nvSpPr>
        <p:spPr/>
        <p:txBody>
          <a:bodyPr/>
          <a:lstStyle/>
          <a:p>
            <a:fld id="{C16F4844-3193-407A-A962-D50A8ECF8248}" type="slidenum">
              <a:rPr lang="en-US" smtClean="0"/>
              <a:t>18</a:t>
            </a:fld>
            <a:endParaRPr lang="en-US" dirty="0"/>
          </a:p>
        </p:txBody>
      </p:sp>
    </p:spTree>
    <p:extLst>
      <p:ext uri="{BB962C8B-B14F-4D97-AF65-F5344CB8AC3E}">
        <p14:creationId xmlns:p14="http://schemas.microsoft.com/office/powerpoint/2010/main" val="4104999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16F4844-3193-407A-A962-D50A8ECF8248}" type="slidenum">
              <a:rPr lang="en-US" smtClean="0"/>
              <a:t>19</a:t>
            </a:fld>
            <a:endParaRPr lang="en-US" dirty="0"/>
          </a:p>
        </p:txBody>
      </p:sp>
      <p:sp>
        <p:nvSpPr>
          <p:cNvPr id="5" name="Notes Placeholder 4">
            <a:extLst>
              <a:ext uri="{FF2B5EF4-FFF2-40B4-BE49-F238E27FC236}">
                <a16:creationId xmlns:a16="http://schemas.microsoft.com/office/drawing/2014/main" id="{CED8CC49-5696-4669-B4DD-EC49E58F2E2D}"/>
              </a:ext>
            </a:extLst>
          </p:cNvPr>
          <p:cNvSpPr>
            <a:spLocks noGrp="1"/>
          </p:cNvSpPr>
          <p:nvPr>
            <p:ph type="body" sz="quarter" idx="11"/>
          </p:nvPr>
        </p:nvSpPr>
        <p:spPr>
          <a:xfrm>
            <a:off x="701041" y="4473892"/>
            <a:ext cx="5763168" cy="4632099"/>
          </a:xfrm>
        </p:spPr>
        <p:txBody>
          <a:bodyPr/>
          <a:lstStyle/>
          <a:p>
            <a:pPr defTabSz="906902">
              <a:defRPr/>
            </a:pPr>
            <a:r>
              <a:rPr lang="en-US" dirty="0"/>
              <a:t>Once you apply at DOR, we will work together with your Regional Center case manager to provide you with services you need to get the job that’s a right match for you, and keep that job.</a:t>
            </a:r>
          </a:p>
          <a:p>
            <a:pPr marL="174687" indent="-174687" defTabSz="906902">
              <a:buFont typeface="Arial" panose="020B0604020202020204" pitchFamily="34" charset="0"/>
              <a:buChar char="•"/>
              <a:defRPr/>
            </a:pPr>
            <a:endParaRPr lang="en-US" dirty="0"/>
          </a:p>
          <a:p>
            <a:pPr defTabSz="906902">
              <a:defRPr/>
            </a:pPr>
            <a:r>
              <a:rPr lang="en-US" b="0" dirty="0">
                <a:solidFill>
                  <a:srgbClr val="FF0000"/>
                </a:solidFill>
              </a:rPr>
              <a:t>Can someone tell me, what are some things that people do when they are looking for a job?</a:t>
            </a:r>
            <a:r>
              <a:rPr lang="en-US" b="0" dirty="0"/>
              <a:t>   </a:t>
            </a:r>
          </a:p>
          <a:p>
            <a:pPr defTabSz="906902">
              <a:defRPr/>
            </a:pPr>
            <a:endParaRPr lang="en-US" dirty="0"/>
          </a:p>
          <a:p>
            <a:pPr defTabSz="906902">
              <a:defRPr/>
            </a:pPr>
            <a:r>
              <a:rPr lang="en-US" dirty="0"/>
              <a:t>Who knows what a resume is? </a:t>
            </a:r>
            <a:endParaRPr lang="en-US" b="1" dirty="0">
              <a:solidFill>
                <a:srgbClr val="FF0000"/>
              </a:solidFill>
            </a:endParaRPr>
          </a:p>
          <a:p>
            <a:endParaRPr lang="en-US" dirty="0"/>
          </a:p>
          <a:p>
            <a:r>
              <a:rPr lang="en-US" dirty="0"/>
              <a:t>Have you ever applied for a job on-line?</a:t>
            </a:r>
          </a:p>
          <a:p>
            <a:endParaRPr lang="en-US" dirty="0"/>
          </a:p>
          <a:p>
            <a:r>
              <a:rPr lang="en-US" dirty="0"/>
              <a:t>Has anyone participated in an interview?  </a:t>
            </a:r>
          </a:p>
          <a:p>
            <a:endParaRPr lang="en-US" dirty="0"/>
          </a:p>
          <a:p>
            <a:r>
              <a:rPr lang="en-US" dirty="0"/>
              <a:t>How are you supposed to dress for a job interview? </a:t>
            </a:r>
          </a:p>
          <a:p>
            <a:endParaRPr lang="en-US" dirty="0"/>
          </a:p>
          <a:p>
            <a:pPr defTabSz="906902">
              <a:defRPr/>
            </a:pPr>
            <a:r>
              <a:rPr lang="en-US" dirty="0"/>
              <a:t>[To help - examples of DOR Vocational Rehabilitation Services include…]</a:t>
            </a:r>
          </a:p>
          <a:p>
            <a:pPr defTabSz="906902">
              <a:defRPr/>
            </a:pPr>
            <a:endParaRPr lang="en-US" dirty="0"/>
          </a:p>
          <a:p>
            <a:r>
              <a:rPr lang="en-US" dirty="0"/>
              <a:t>We can help you apply for jobs, create a resume, help you practice for interviews, and provide any other services you need to find and keep the job.</a:t>
            </a:r>
          </a:p>
          <a:p>
            <a:endParaRPr lang="en-US" dirty="0"/>
          </a:p>
          <a:p>
            <a:pPr marL="174687" indent="-174687">
              <a:buFont typeface="Arial" panose="020B0604020202020204" pitchFamily="34" charset="0"/>
              <a:buChar char="•"/>
            </a:pPr>
            <a:endParaRPr lang="en-US" dirty="0"/>
          </a:p>
        </p:txBody>
      </p:sp>
    </p:spTree>
    <p:extLst>
      <p:ext uri="{BB962C8B-B14F-4D97-AF65-F5344CB8AC3E}">
        <p14:creationId xmlns:p14="http://schemas.microsoft.com/office/powerpoint/2010/main" val="3358054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7" indent="-174687">
              <a:buFont typeface="Arial" panose="020B0604020202020204" pitchFamily="34" charset="0"/>
              <a:buChar char="•"/>
            </a:pPr>
            <a:r>
              <a:rPr lang="en-US" dirty="0"/>
              <a:t>Hello, my name is ______ and I am here to discuss ACE. Achieving Community Employment.</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I am from the Department of Rehabilitation also known as DOR. Has anyone ever been to DOR before, or has anyone heard of DOR before? Do you know what we do at DOR?  </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At DOR we help people with disabilities find jobs outside in the community.  I will be sharing more about how we do that with you today.</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Today I am here to share some important information with you about working outside in the community. </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What is working in the community?  Name some place you visit everyday?</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Working outside in the community and making more money is what we’ll discuss today. I understand that many of you may be happy here at your program, however I’d like to share this information with you because some of you may feel that you are ready to get a job outside in the community now, and I’d like to tell you some things that may be helpful to you.</a:t>
            </a:r>
          </a:p>
          <a:p>
            <a:pPr marL="174687" indent="-17468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B2C9363-0E10-4BEB-96A0-C44D0BE95E77}" type="slidenum">
              <a:rPr lang="en-US" smtClean="0"/>
              <a:t>2</a:t>
            </a:fld>
            <a:endParaRPr lang="en-US" dirty="0"/>
          </a:p>
        </p:txBody>
      </p:sp>
    </p:spTree>
    <p:extLst>
      <p:ext uri="{BB962C8B-B14F-4D97-AF65-F5344CB8AC3E}">
        <p14:creationId xmlns:p14="http://schemas.microsoft.com/office/powerpoint/2010/main" val="2254458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Depending on what job is in your plan, and what experience, training , or skills it requires you may need to go to school or to a special training program.</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If this is the case, I/your counselor will help you find the school or training program that best fit your needs and DOR </a:t>
            </a:r>
            <a:r>
              <a:rPr lang="en-US" b="1" dirty="0"/>
              <a:t>may </a:t>
            </a:r>
            <a:r>
              <a:rPr lang="en-US" dirty="0"/>
              <a:t>be able to pay for the costs.</a:t>
            </a:r>
          </a:p>
        </p:txBody>
      </p:sp>
      <p:sp>
        <p:nvSpPr>
          <p:cNvPr id="4" name="Slide Number Placeholder 3"/>
          <p:cNvSpPr>
            <a:spLocks noGrp="1"/>
          </p:cNvSpPr>
          <p:nvPr>
            <p:ph type="sldNum" sz="quarter" idx="10"/>
          </p:nvPr>
        </p:nvSpPr>
        <p:spPr/>
        <p:txBody>
          <a:bodyPr/>
          <a:lstStyle/>
          <a:p>
            <a:fld id="{4B2C9363-0E10-4BEB-96A0-C44D0BE95E77}" type="slidenum">
              <a:rPr lang="en-US" smtClean="0"/>
              <a:t>20</a:t>
            </a:fld>
            <a:endParaRPr lang="en-US" dirty="0"/>
          </a:p>
        </p:txBody>
      </p:sp>
    </p:spTree>
    <p:extLst>
      <p:ext uri="{BB962C8B-B14F-4D97-AF65-F5344CB8AC3E}">
        <p14:creationId xmlns:p14="http://schemas.microsoft.com/office/powerpoint/2010/main" val="3653643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Who can tell me what a job coach does? </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Once you find a job, I/your counselor can provide you with a job coach.   A job coach is someone that will go to work with you to provide you with support at work. Your job coach can train you on how to do your job, and be there for more assistance when needed. You can have a job coach for as long as you need the support.  </a:t>
            </a:r>
          </a:p>
        </p:txBody>
      </p:sp>
      <p:sp>
        <p:nvSpPr>
          <p:cNvPr id="4" name="Slide Number Placeholder 3"/>
          <p:cNvSpPr>
            <a:spLocks noGrp="1"/>
          </p:cNvSpPr>
          <p:nvPr>
            <p:ph type="sldNum" sz="quarter" idx="10"/>
          </p:nvPr>
        </p:nvSpPr>
        <p:spPr/>
        <p:txBody>
          <a:bodyPr/>
          <a:lstStyle/>
          <a:p>
            <a:fld id="{C16F4844-3193-407A-A962-D50A8ECF8248}" type="slidenum">
              <a:rPr lang="en-US" smtClean="0"/>
              <a:t>21</a:t>
            </a:fld>
            <a:endParaRPr lang="en-US" dirty="0"/>
          </a:p>
        </p:txBody>
      </p:sp>
    </p:spTree>
    <p:extLst>
      <p:ext uri="{BB962C8B-B14F-4D97-AF65-F5344CB8AC3E}">
        <p14:creationId xmlns:p14="http://schemas.microsoft.com/office/powerpoint/2010/main" val="3653042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DOR is a state agency, and since I work for DOR that makes me a state employee. </a:t>
            </a:r>
          </a:p>
          <a:p>
            <a:endParaRPr lang="en-US" dirty="0"/>
          </a:p>
          <a:p>
            <a:r>
              <a:rPr lang="en-US" dirty="0"/>
              <a:t>There are many different state agencies that have jobs available. For example, the people you see working on the freeway cleaning, they work for Caltrans and that’s a state job.   In order to get a state job you have to take an exam, which is not easy for everyone. </a:t>
            </a:r>
          </a:p>
          <a:p>
            <a:pPr marL="174687" indent="-174687">
              <a:buFont typeface="Arial" panose="020B0604020202020204" pitchFamily="34" charset="0"/>
              <a:buChar char="•"/>
            </a:pPr>
            <a:endParaRPr lang="en-US" dirty="0"/>
          </a:p>
          <a:p>
            <a:r>
              <a:rPr lang="en-US" dirty="0"/>
              <a:t>LEAP is an option for certain state jobs.  [Review slide bullets]</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Has anyone went to a DOR office to get a LEAP certificate?</a:t>
            </a:r>
          </a:p>
          <a:p>
            <a:pPr marL="174687" indent="-174687">
              <a:buFont typeface="Arial" panose="020B0604020202020204" pitchFamily="34" charset="0"/>
              <a:buChar char="•"/>
            </a:pPr>
            <a:endParaRPr lang="en-US" dirty="0"/>
          </a:p>
          <a:p>
            <a:pPr marL="174687" indent="-174687" defTabSz="906902">
              <a:buFont typeface="Arial" panose="020B0604020202020204" pitchFamily="34" charset="0"/>
              <a:buChar char="•"/>
              <a:defRPr/>
            </a:pPr>
            <a:r>
              <a:rPr lang="en-US" dirty="0"/>
              <a:t>If interested in getting a LEAP certificate, I can help you!   I can also help you apply for other state jobs that match your job goal.</a:t>
            </a:r>
          </a:p>
          <a:p>
            <a:pPr marL="174687" indent="-174687">
              <a:buFont typeface="Arial" panose="020B0604020202020204" pitchFamily="34" charset="0"/>
              <a:buChar char="•"/>
            </a:pPr>
            <a:endParaRPr lang="en-US" dirty="0"/>
          </a:p>
          <a:p>
            <a:endParaRPr lang="en-US" dirty="0"/>
          </a:p>
          <a:p>
            <a:r>
              <a:rPr lang="en-US" u="sng" dirty="0">
                <a:effectLst/>
              </a:rPr>
              <a:t>Paid Internship Program </a:t>
            </a:r>
          </a:p>
          <a:p>
            <a:r>
              <a:rPr lang="en-US" dirty="0">
                <a:effectLst/>
              </a:rPr>
              <a:t>[Review slide bullets and relevant supplemental info as appropriate for group] </a:t>
            </a:r>
          </a:p>
          <a:p>
            <a:endParaRPr lang="en-US" dirty="0">
              <a:effectLst/>
            </a:endParaRPr>
          </a:p>
          <a:p>
            <a:r>
              <a:rPr lang="en-US" dirty="0">
                <a:effectLst/>
              </a:rPr>
              <a:t>A </a:t>
            </a:r>
            <a:r>
              <a:rPr lang="en-US" b="1" dirty="0">
                <a:effectLst/>
              </a:rPr>
              <a:t>Paid Internship Program</a:t>
            </a:r>
            <a:r>
              <a:rPr lang="en-US" dirty="0">
                <a:effectLst/>
              </a:rPr>
              <a:t> is available to job seekers served by Regional Center who want to work full- or part-time, become self-employed, start a small business or develop skills as an apprentice. The program pays up to $10,400 per intern and the intent of the program is to increase opportunities for Competitive Integrated Employment (CIE).  There are five main requirements for the paid internship program:</a:t>
            </a:r>
          </a:p>
          <a:p>
            <a:r>
              <a:rPr lang="en-US" dirty="0">
                <a:effectLst/>
              </a:rPr>
              <a:t>1)  The intern must earn at least minimum wage and make the same amount of money that other employees make doing the same job.</a:t>
            </a:r>
          </a:p>
          <a:p>
            <a:r>
              <a:rPr lang="en-US" dirty="0">
                <a:effectLst/>
              </a:rPr>
              <a:t>2)  The intern must be doing an individual job and be included in community and/or work site activities to the same extent as individuals without disabilities.</a:t>
            </a:r>
          </a:p>
          <a:p>
            <a:r>
              <a:rPr lang="en-US" dirty="0">
                <a:effectLst/>
              </a:rPr>
              <a:t>3)  The internship must help the intern reach one of the goals that were chosen during the planning meeting with the service coordinator.</a:t>
            </a:r>
          </a:p>
          <a:p>
            <a:r>
              <a:rPr lang="en-US" dirty="0">
                <a:effectLst/>
              </a:rPr>
              <a:t>4)  The goal of the internship may be to get hired at the internship site or to get work experience that will increase opportunities for future employment.</a:t>
            </a:r>
          </a:p>
          <a:p>
            <a:r>
              <a:rPr lang="en-US" dirty="0">
                <a:effectLst/>
              </a:rPr>
              <a:t>5)  The total funding available for each internship is up to $10,400 (ten thousand and four hundred dollars) per year. These funds cover individual wages and include any other employer costs.</a:t>
            </a:r>
          </a:p>
          <a:p>
            <a:endParaRPr lang="en-US" dirty="0"/>
          </a:p>
          <a:p>
            <a:pPr marL="170044" indent="-170044">
              <a:buFont typeface="Arial" panose="020B0604020202020204" pitchFamily="34" charset="0"/>
              <a:buChar char="•"/>
            </a:pPr>
            <a:r>
              <a:rPr lang="en-US" dirty="0"/>
              <a:t>Who has heard about the Paid Internship Program from your [Regional Center] Service Coordinator/Case Manager?</a:t>
            </a:r>
          </a:p>
          <a:p>
            <a:pPr marL="170044" indent="-170044">
              <a:buFont typeface="Arial" panose="020B0604020202020204" pitchFamily="34" charset="0"/>
              <a:buChar char="•"/>
            </a:pPr>
            <a:endParaRPr lang="en-US" dirty="0"/>
          </a:p>
          <a:p>
            <a:pPr marL="170044" indent="-170044">
              <a:buFont typeface="Arial" panose="020B0604020202020204" pitchFamily="34" charset="0"/>
              <a:buChar char="•"/>
            </a:pPr>
            <a:r>
              <a:rPr lang="en-US" dirty="0"/>
              <a:t>Has anyone participated in one?</a:t>
            </a:r>
          </a:p>
          <a:p>
            <a:endParaRPr lang="en-US" dirty="0"/>
          </a:p>
          <a:p>
            <a:r>
              <a:rPr lang="en-US" dirty="0"/>
              <a:t>Let me know if you are interested in an internship program, I can work with your Regional Center service coordinator/case manager.  </a:t>
            </a:r>
          </a:p>
          <a:p>
            <a:endParaRPr lang="en-US" dirty="0"/>
          </a:p>
          <a:p>
            <a:endParaRPr lang="en-US" dirty="0"/>
          </a:p>
          <a:p>
            <a:r>
              <a:rPr lang="en-US" b="1" u="sng" dirty="0"/>
              <a:t>Supplemental Info – LEAP</a:t>
            </a:r>
          </a:p>
          <a:p>
            <a:endParaRPr lang="en-US" b="1" dirty="0">
              <a:effectLst/>
            </a:endParaRPr>
          </a:p>
          <a:p>
            <a:r>
              <a:rPr lang="en-US" b="1" dirty="0">
                <a:effectLst/>
              </a:rPr>
              <a:t>LEAP on the Job Testing</a:t>
            </a:r>
          </a:p>
          <a:p>
            <a:endParaRPr lang="en-US" dirty="0">
              <a:effectLst/>
            </a:endParaRPr>
          </a:p>
          <a:p>
            <a:r>
              <a:rPr lang="en-US" dirty="0">
                <a:effectLst/>
              </a:rPr>
              <a:t>The LEAP examination consists of two parts: 1) a Readiness Evaluation, and 2) a Job Examination Period, which is performed on-the-job.</a:t>
            </a:r>
          </a:p>
          <a:p>
            <a:endParaRPr lang="en-US" b="1" dirty="0">
              <a:effectLst/>
            </a:endParaRPr>
          </a:p>
          <a:p>
            <a:r>
              <a:rPr lang="en-US" b="1" dirty="0">
                <a:effectLst/>
              </a:rPr>
              <a:t>Part I – Readiness Evaluation:</a:t>
            </a:r>
            <a:r>
              <a:rPr lang="en-US" dirty="0">
                <a:effectLst/>
              </a:rPr>
              <a:t> Your education, experience and personal qualifications will be evaluated through a competitive examination process to determine your readiness to work. The type of examination will be described on the examination bulletin.</a:t>
            </a:r>
          </a:p>
          <a:p>
            <a:endParaRPr lang="en-US" b="1" dirty="0">
              <a:effectLst/>
            </a:endParaRPr>
          </a:p>
          <a:p>
            <a:r>
              <a:rPr lang="en-US" b="1" dirty="0">
                <a:effectLst/>
              </a:rPr>
              <a:t>Part II – Job Examination Period:</a:t>
            </a:r>
            <a:r>
              <a:rPr lang="en-US" dirty="0">
                <a:effectLst/>
              </a:rPr>
              <a:t> Once hired, you will serve a temporary two (2) to four (4) month on-the-job performance evaluation period. A written review will be given every month of your evaluation period. If you meet performance standards, you pass your examination.</a:t>
            </a:r>
          </a:p>
          <a:p>
            <a:endParaRPr lang="en-US" dirty="0">
              <a:effectLst/>
            </a:endParaRPr>
          </a:p>
          <a:p>
            <a:r>
              <a:rPr lang="en-US" dirty="0">
                <a:effectLst/>
              </a:rPr>
              <a:t>After successfully passing your examination, you will then be appointed to the regular civil service classification. The appointment could be permanent or limited term, depending on the position. You will then start the standard probationary period for that classification.</a:t>
            </a:r>
          </a:p>
          <a:p>
            <a:endParaRPr lang="en-US" dirty="0"/>
          </a:p>
          <a:p>
            <a:r>
              <a:rPr lang="en-US" b="1" u="sng" dirty="0"/>
              <a:t>LEAP Exam/Positions Currently Available</a:t>
            </a:r>
            <a:r>
              <a:rPr lang="en-US" b="1" dirty="0"/>
              <a:t> </a:t>
            </a:r>
          </a:p>
          <a:p>
            <a:endParaRPr lang="en-US" dirty="0"/>
          </a:p>
          <a:p>
            <a:r>
              <a:rPr lang="en-US" dirty="0"/>
              <a:t>EDD:</a:t>
            </a:r>
          </a:p>
          <a:p>
            <a:pPr marL="170044" indent="-170044">
              <a:buFont typeface="Arial" panose="020B0604020202020204" pitchFamily="34" charset="0"/>
              <a:buChar char="•"/>
            </a:pPr>
            <a:r>
              <a:rPr lang="en-US" dirty="0">
                <a:effectLst/>
              </a:rPr>
              <a:t>EMPLOYMENT PROGRAM REPRESENTATIVE (LEAP)</a:t>
            </a:r>
          </a:p>
          <a:p>
            <a:pPr marL="170044" indent="-170044">
              <a:buFont typeface="Arial" panose="020B0604020202020204" pitchFamily="34" charset="0"/>
              <a:buChar char="•"/>
            </a:pPr>
            <a:r>
              <a:rPr lang="en-US" dirty="0">
                <a:effectLst/>
              </a:rPr>
              <a:t>DISABILITY INSURANCE PROGRAM REPRESENTATIVE (LEAP)</a:t>
            </a:r>
          </a:p>
          <a:p>
            <a:pPr marL="170044" indent="-170044">
              <a:buFont typeface="Arial" panose="020B0604020202020204" pitchFamily="34" charset="0"/>
              <a:buChar char="•"/>
            </a:pPr>
            <a:endParaRPr lang="en-US" dirty="0">
              <a:effectLst/>
            </a:endParaRPr>
          </a:p>
          <a:p>
            <a:r>
              <a:rPr lang="en-US" dirty="0">
                <a:effectLst/>
              </a:rPr>
              <a:t>State of CA:</a:t>
            </a:r>
          </a:p>
          <a:p>
            <a:pPr marL="170044" indent="-170044">
              <a:buFont typeface="Arial" panose="020B0604020202020204" pitchFamily="34" charset="0"/>
              <a:buChar char="•"/>
            </a:pPr>
            <a:r>
              <a:rPr lang="en-US" dirty="0">
                <a:effectLst/>
              </a:rPr>
              <a:t>ATTORNEY (LEAP) </a:t>
            </a:r>
          </a:p>
          <a:p>
            <a:pPr marL="170044" indent="-170044">
              <a:buFont typeface="Arial" panose="020B0604020202020204" pitchFamily="34" charset="0"/>
              <a:buChar char="•"/>
            </a:pPr>
            <a:r>
              <a:rPr lang="en-US" dirty="0">
                <a:effectLst/>
              </a:rPr>
              <a:t>ACCOUNTANT TRAINEE (LEAP) </a:t>
            </a:r>
          </a:p>
          <a:p>
            <a:pPr marL="170044" indent="-170044">
              <a:buFont typeface="Arial" panose="020B0604020202020204" pitchFamily="34" charset="0"/>
              <a:buChar char="•"/>
            </a:pPr>
            <a:r>
              <a:rPr lang="en-US" dirty="0">
                <a:effectLst/>
              </a:rPr>
              <a:t>OFFICE TECHNICIAN (GENERAL) (LEAP) </a:t>
            </a:r>
          </a:p>
          <a:p>
            <a:pPr marL="170044" indent="-170044">
              <a:buFont typeface="Arial" panose="020B0604020202020204" pitchFamily="34" charset="0"/>
              <a:buChar char="•"/>
            </a:pPr>
            <a:r>
              <a:rPr lang="en-US" dirty="0">
                <a:effectLst/>
              </a:rPr>
              <a:t>OFFICE TECHNICIAN (TYPING) (LEAP) </a:t>
            </a:r>
          </a:p>
          <a:p>
            <a:pPr marL="170044" indent="-170044">
              <a:buFont typeface="Arial" panose="020B0604020202020204" pitchFamily="34" charset="0"/>
              <a:buChar char="•"/>
            </a:pPr>
            <a:r>
              <a:rPr lang="en-US" dirty="0">
                <a:effectLst/>
              </a:rPr>
              <a:t>STAFF SERVICES ANALYST(GENERAL) (LEAP) </a:t>
            </a:r>
          </a:p>
          <a:p>
            <a:pPr marL="170044" indent="-170044">
              <a:buFont typeface="Arial" panose="020B0604020202020204" pitchFamily="34" charset="0"/>
              <a:buChar char="•"/>
            </a:pPr>
            <a:r>
              <a:rPr lang="en-US" dirty="0">
                <a:effectLst/>
              </a:rPr>
              <a:t>CUSTODIAN (LEAP) </a:t>
            </a:r>
          </a:p>
          <a:p>
            <a:pPr marL="170044" indent="-170044">
              <a:buFont typeface="Arial" panose="020B0604020202020204" pitchFamily="34" charset="0"/>
              <a:buChar char="•"/>
            </a:pPr>
            <a:r>
              <a:rPr lang="en-US" dirty="0">
                <a:effectLst/>
              </a:rPr>
              <a:t>PROGRAM TECHNICIAN (LEAP) </a:t>
            </a:r>
          </a:p>
          <a:p>
            <a:pPr marL="170044" indent="-170044">
              <a:buFont typeface="Arial" panose="020B0604020202020204" pitchFamily="34" charset="0"/>
              <a:buChar char="•"/>
            </a:pPr>
            <a:r>
              <a:rPr lang="en-US" dirty="0">
                <a:effectLst/>
              </a:rPr>
              <a:t>OFFICE ASSISTANT(GENERAL) (LEAP) </a:t>
            </a:r>
          </a:p>
          <a:p>
            <a:pPr marL="170044" indent="-170044">
              <a:buFont typeface="Arial" panose="020B0604020202020204" pitchFamily="34" charset="0"/>
              <a:buChar char="•"/>
            </a:pPr>
            <a:r>
              <a:rPr lang="en-US" dirty="0">
                <a:effectLst/>
              </a:rPr>
              <a:t>OFFICE ASSISTANT(TYPING) (LEAP) </a:t>
            </a:r>
            <a:endParaRPr lang="en-US" dirty="0"/>
          </a:p>
        </p:txBody>
      </p:sp>
      <p:sp>
        <p:nvSpPr>
          <p:cNvPr id="4" name="Slide Number Placeholder 3"/>
          <p:cNvSpPr>
            <a:spLocks noGrp="1"/>
          </p:cNvSpPr>
          <p:nvPr>
            <p:ph type="sldNum" sz="quarter" idx="10"/>
          </p:nvPr>
        </p:nvSpPr>
        <p:spPr/>
        <p:txBody>
          <a:bodyPr/>
          <a:lstStyle/>
          <a:p>
            <a:fld id="{4B2C9363-0E10-4BEB-96A0-C44D0BE95E77}" type="slidenum">
              <a:rPr lang="en-US" smtClean="0"/>
              <a:t>22</a:t>
            </a:fld>
            <a:endParaRPr lang="en-US" dirty="0"/>
          </a:p>
        </p:txBody>
      </p:sp>
    </p:spTree>
    <p:extLst>
      <p:ext uri="{BB962C8B-B14F-4D97-AF65-F5344CB8AC3E}">
        <p14:creationId xmlns:p14="http://schemas.microsoft.com/office/powerpoint/2010/main" val="2377282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7" indent="-174687">
              <a:buFont typeface="Arial" panose="020B0604020202020204" pitchFamily="34" charset="0"/>
              <a:buChar char="•"/>
            </a:pPr>
            <a:r>
              <a:rPr lang="en-US" dirty="0"/>
              <a:t>Raise your hand if you receive SSI?</a:t>
            </a:r>
          </a:p>
          <a:p>
            <a:pPr defTabSz="906902">
              <a:defRPr/>
            </a:pPr>
            <a:endParaRPr lang="en-US" dirty="0"/>
          </a:p>
          <a:p>
            <a:pPr defTabSz="906902">
              <a:defRPr/>
            </a:pPr>
            <a:r>
              <a:rPr lang="en-US" dirty="0"/>
              <a:t>[review slide contents]</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When you’re working, and receiving SSI what do you have to do each month?</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B2C9363-0E10-4BEB-96A0-C44D0BE95E77}" type="slidenum">
              <a:rPr lang="en-US" smtClean="0"/>
              <a:t>23</a:t>
            </a:fld>
            <a:endParaRPr lang="en-US" dirty="0"/>
          </a:p>
        </p:txBody>
      </p:sp>
    </p:spTree>
    <p:extLst>
      <p:ext uri="{BB962C8B-B14F-4D97-AF65-F5344CB8AC3E}">
        <p14:creationId xmlns:p14="http://schemas.microsoft.com/office/powerpoint/2010/main" val="2363582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06902">
              <a:defRPr/>
            </a:pPr>
            <a:r>
              <a:rPr lang="en-US" dirty="0"/>
              <a:t>For ACE Counselors:   ACE Team Objective – help as many ACE participants transition from SMW employment to CIE!!!    How will you help your ACE participants reach their CIE potential and goals?</a:t>
            </a:r>
          </a:p>
          <a:p>
            <a:endParaRPr lang="en-US" dirty="0"/>
          </a:p>
          <a:p>
            <a:endParaRPr lang="en-US" dirty="0"/>
          </a:p>
          <a:p>
            <a:r>
              <a:rPr lang="en-US" dirty="0"/>
              <a:t>Add any encouraging talking points you can use to “seal the deal” and get your ACE participants motivated to want to enroll in VR services to explore and achieve CIE with you, except as noted below.</a:t>
            </a:r>
          </a:p>
          <a:p>
            <a:endParaRPr lang="en-US" dirty="0"/>
          </a:p>
          <a:p>
            <a:r>
              <a:rPr lang="en-US" u="sng" dirty="0"/>
              <a:t>Exceptions:  Working with ACE Team Manager and applicable local DOR Team Manager, find and proactively refer ACE participant directly to</a:t>
            </a:r>
            <a:r>
              <a:rPr lang="en-US" dirty="0"/>
              <a:t>:</a:t>
            </a:r>
          </a:p>
          <a:p>
            <a:endParaRPr lang="en-US" dirty="0"/>
          </a:p>
          <a:p>
            <a:pPr marL="170044" indent="-170044">
              <a:buFont typeface="Arial" panose="020B0604020202020204" pitchFamily="34" charset="0"/>
              <a:buChar char="•"/>
            </a:pPr>
            <a:r>
              <a:rPr lang="en-US" dirty="0"/>
              <a:t>Local District/Branch QRP for outlying areas of your region until we are ready to carry all ACE referrals.</a:t>
            </a:r>
          </a:p>
          <a:p>
            <a:pPr marL="170044" indent="-170044">
              <a:buFont typeface="Arial" panose="020B0604020202020204" pitchFamily="34" charset="0"/>
              <a:buChar char="•"/>
            </a:pPr>
            <a:r>
              <a:rPr lang="en-US" dirty="0"/>
              <a:t>Blind Field Services QRP or Deaf and Hard of Hearing QRP for ACE participants needing specialized VR services, as applicable.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B2C9363-0E10-4BEB-96A0-C44D0BE95E77}" type="slidenum">
              <a:rPr lang="en-US" smtClean="0"/>
              <a:t>24</a:t>
            </a:fld>
            <a:endParaRPr lang="en-US" dirty="0"/>
          </a:p>
        </p:txBody>
      </p:sp>
    </p:spTree>
    <p:extLst>
      <p:ext uri="{BB962C8B-B14F-4D97-AF65-F5344CB8AC3E}">
        <p14:creationId xmlns:p14="http://schemas.microsoft.com/office/powerpoint/2010/main" val="1711694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096EAB-D5E1-47F0-AA10-5140A1546E87}" type="slidenum">
              <a:rPr lang="en-US" smtClean="0"/>
              <a:t>25</a:t>
            </a:fld>
            <a:endParaRPr lang="en-US" dirty="0"/>
          </a:p>
        </p:txBody>
      </p:sp>
    </p:spTree>
    <p:extLst>
      <p:ext uri="{BB962C8B-B14F-4D97-AF65-F5344CB8AC3E}">
        <p14:creationId xmlns:p14="http://schemas.microsoft.com/office/powerpoint/2010/main" val="3972118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2C9363-0E10-4BEB-96A0-C44D0BE95E77}" type="slidenum">
              <a:rPr lang="en-US" smtClean="0"/>
              <a:t>26</a:t>
            </a:fld>
            <a:endParaRPr lang="en-US" dirty="0"/>
          </a:p>
        </p:txBody>
      </p:sp>
    </p:spTree>
    <p:extLst>
      <p:ext uri="{BB962C8B-B14F-4D97-AF65-F5344CB8AC3E}">
        <p14:creationId xmlns:p14="http://schemas.microsoft.com/office/powerpoint/2010/main" val="550161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2C9363-0E10-4BEB-96A0-C44D0BE95E77}" type="slidenum">
              <a:rPr lang="en-US" smtClean="0"/>
              <a:t>27</a:t>
            </a:fld>
            <a:endParaRPr lang="en-US" dirty="0"/>
          </a:p>
        </p:txBody>
      </p:sp>
    </p:spTree>
    <p:extLst>
      <p:ext uri="{BB962C8B-B14F-4D97-AF65-F5344CB8AC3E}">
        <p14:creationId xmlns:p14="http://schemas.microsoft.com/office/powerpoint/2010/main" val="1366310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9363-0E10-4BEB-96A0-C44D0BE95E77}" type="slidenum">
              <a:rPr lang="en-US" smtClean="0"/>
              <a:t>28</a:t>
            </a:fld>
            <a:endParaRPr lang="en-US" dirty="0"/>
          </a:p>
        </p:txBody>
      </p:sp>
    </p:spTree>
    <p:extLst>
      <p:ext uri="{BB962C8B-B14F-4D97-AF65-F5344CB8AC3E}">
        <p14:creationId xmlns:p14="http://schemas.microsoft.com/office/powerpoint/2010/main" val="2707782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7" indent="-174687">
              <a:buFont typeface="Arial" panose="020B0604020202020204" pitchFamily="34" charset="0"/>
              <a:buChar char="•"/>
            </a:pPr>
            <a:r>
              <a:rPr lang="en-US" dirty="0"/>
              <a:t>Before we begin I’d like to know more about you all and the jobs you do here.</a:t>
            </a:r>
          </a:p>
        </p:txBody>
      </p:sp>
      <p:sp>
        <p:nvSpPr>
          <p:cNvPr id="4" name="Slide Number Placeholder 3"/>
          <p:cNvSpPr>
            <a:spLocks noGrp="1"/>
          </p:cNvSpPr>
          <p:nvPr>
            <p:ph type="sldNum" sz="quarter" idx="10"/>
          </p:nvPr>
        </p:nvSpPr>
        <p:spPr/>
        <p:txBody>
          <a:bodyPr/>
          <a:lstStyle/>
          <a:p>
            <a:fld id="{4B2C9363-0E10-4BEB-96A0-C44D0BE95E77}" type="slidenum">
              <a:rPr lang="en-US" smtClean="0"/>
              <a:t>3</a:t>
            </a:fld>
            <a:endParaRPr lang="en-US" dirty="0"/>
          </a:p>
        </p:txBody>
      </p:sp>
    </p:spTree>
    <p:extLst>
      <p:ext uri="{BB962C8B-B14F-4D97-AF65-F5344CB8AC3E}">
        <p14:creationId xmlns:p14="http://schemas.microsoft.com/office/powerpoint/2010/main" val="1115205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F4844-3193-407A-A962-D50A8ECF8248}" type="slidenum">
              <a:rPr lang="en-US" smtClean="0"/>
              <a:t>4</a:t>
            </a:fld>
            <a:endParaRPr lang="en-US" dirty="0"/>
          </a:p>
        </p:txBody>
      </p:sp>
    </p:spTree>
    <p:extLst>
      <p:ext uri="{BB962C8B-B14F-4D97-AF65-F5344CB8AC3E}">
        <p14:creationId xmlns:p14="http://schemas.microsoft.com/office/powerpoint/2010/main" val="264489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a:t>
            </a:r>
            <a:r>
              <a:rPr lang="en-US" baseline="0" dirty="0"/>
              <a:t> = Achieving Community Employment</a:t>
            </a:r>
          </a:p>
          <a:p>
            <a:endParaRPr lang="en-US" baseline="0" dirty="0"/>
          </a:p>
          <a:p>
            <a:r>
              <a:rPr lang="en-US" baseline="0" dirty="0"/>
              <a:t>Community Employment: </a:t>
            </a:r>
          </a:p>
          <a:p>
            <a:pPr marL="170044" indent="-170044">
              <a:buFont typeface="Arial" panose="020B0604020202020204" pitchFamily="34" charset="0"/>
              <a:buChar char="•"/>
            </a:pPr>
            <a:r>
              <a:rPr lang="en-US" baseline="0" dirty="0"/>
              <a:t>Is working in the community </a:t>
            </a:r>
            <a:r>
              <a:rPr lang="en-US" dirty="0"/>
              <a:t>in a place that has people with and without disabilities working together, </a:t>
            </a:r>
          </a:p>
          <a:p>
            <a:pPr marL="170044" indent="-170044">
              <a:buFont typeface="Arial" panose="020B0604020202020204" pitchFamily="34" charset="0"/>
              <a:buChar char="•"/>
            </a:pPr>
            <a:r>
              <a:rPr lang="en-US" dirty="0"/>
              <a:t>Is getting paid at least minimum wage or more, and </a:t>
            </a:r>
          </a:p>
          <a:p>
            <a:pPr marL="170044" indent="-170044">
              <a:buFont typeface="Arial" panose="020B0604020202020204" pitchFamily="34" charset="0"/>
              <a:buChar char="•"/>
            </a:pPr>
            <a:r>
              <a:rPr lang="en-US" dirty="0"/>
              <a:t>Provides chances to get raises and promotions, as people without disabilities. </a:t>
            </a:r>
            <a:endParaRPr lang="en-US" baseline="0" dirty="0"/>
          </a:p>
          <a:p>
            <a:endParaRPr lang="en-US" baseline="0" dirty="0"/>
          </a:p>
          <a:p>
            <a:r>
              <a:rPr lang="en-US" baseline="0" dirty="0"/>
              <a:t>Minimum wage is the least amount that people who work in the community are paid. Right now, in this city, minimum wage is currently $______. </a:t>
            </a:r>
          </a:p>
          <a:p>
            <a:endParaRPr lang="en-US" baseline="0" dirty="0"/>
          </a:p>
          <a:p>
            <a:r>
              <a:rPr lang="en-US" baseline="0" dirty="0"/>
              <a:t>When you work in a community job, you are paid a set amount for the work that you do, and for every hour that you work.  And, you are working with others who may or may not have disabilities. </a:t>
            </a:r>
            <a:r>
              <a:rPr lang="en-US" dirty="0"/>
              <a:t>And, where you receive the same pay, benefits, and opportunities for promotion as workers without disabilities. </a:t>
            </a:r>
            <a:endParaRPr lang="en-US" baseline="0" dirty="0"/>
          </a:p>
          <a:p>
            <a:br>
              <a:rPr lang="en-US" baseline="0" dirty="0"/>
            </a:br>
            <a:endParaRPr lang="en-US" dirty="0"/>
          </a:p>
        </p:txBody>
      </p:sp>
      <p:sp>
        <p:nvSpPr>
          <p:cNvPr id="4" name="Slide Number Placeholder 3"/>
          <p:cNvSpPr>
            <a:spLocks noGrp="1"/>
          </p:cNvSpPr>
          <p:nvPr>
            <p:ph type="sldNum" sz="quarter" idx="10"/>
          </p:nvPr>
        </p:nvSpPr>
        <p:spPr/>
        <p:txBody>
          <a:bodyPr/>
          <a:lstStyle/>
          <a:p>
            <a:fld id="{C16F4844-3193-407A-A962-D50A8ECF8248}" type="slidenum">
              <a:rPr lang="en-US" smtClean="0"/>
              <a:t>5</a:t>
            </a:fld>
            <a:endParaRPr lang="en-US" dirty="0"/>
          </a:p>
        </p:txBody>
      </p:sp>
    </p:spTree>
    <p:extLst>
      <p:ext uri="{BB962C8B-B14F-4D97-AF65-F5344CB8AC3E}">
        <p14:creationId xmlns:p14="http://schemas.microsoft.com/office/powerpoint/2010/main" val="1755703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2C9363-0E10-4BEB-96A0-C44D0BE95E77}" type="slidenum">
              <a:rPr lang="en-US" smtClean="0"/>
              <a:t>6</a:t>
            </a:fld>
            <a:endParaRPr lang="en-US" dirty="0"/>
          </a:p>
        </p:txBody>
      </p:sp>
    </p:spTree>
    <p:extLst>
      <p:ext uri="{BB962C8B-B14F-4D97-AF65-F5344CB8AC3E}">
        <p14:creationId xmlns:p14="http://schemas.microsoft.com/office/powerpoint/2010/main" val="1934316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774430" cy="4172880"/>
          </a:xfrm>
        </p:spPr>
        <p:txBody>
          <a:bodyPr/>
          <a:lstStyle/>
          <a:p>
            <a:pPr marL="174687" indent="-174687">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C16F4844-3193-407A-A962-D50A8ECF8248}" type="slidenum">
              <a:rPr lang="en-US" smtClean="0"/>
              <a:t>7</a:t>
            </a:fld>
            <a:endParaRPr lang="en-US" dirty="0"/>
          </a:p>
        </p:txBody>
      </p:sp>
    </p:spTree>
    <p:extLst>
      <p:ext uri="{BB962C8B-B14F-4D97-AF65-F5344CB8AC3E}">
        <p14:creationId xmlns:p14="http://schemas.microsoft.com/office/powerpoint/2010/main" val="130872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7" indent="-174687">
              <a:buFont typeface="Arial" panose="020B0604020202020204" pitchFamily="34" charset="0"/>
              <a:buChar char="•"/>
            </a:pPr>
            <a:r>
              <a:rPr lang="en-US" dirty="0"/>
              <a:t>Who knows what self-advocacy is, or what it means to advocate for yourself?</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Advocating for yourself means to speak up for yourself. It means to tell people what you want, what you like, what you don’t like, where you want to go, where you want to work, etc. </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Who here uses their voice to tell people these things? Why is it important for us to use our voices?</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It Is important for you to use your voices because the people who are around you (staff, coworkers, family, friends, etc.) cannot read your minds and do not know how you are feeling or what you want unless you tell them.</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When you don’t use your voice to speak up, people will make decisions for you and sometimes you may not like their decision.</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[Ask for and/or give an example] </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When you use your voice to speak up, you can help make decisions about your lives , and therefore have more control over your own life.</a:t>
            </a:r>
          </a:p>
          <a:p>
            <a:endParaRPr lang="en-US" dirty="0"/>
          </a:p>
        </p:txBody>
      </p:sp>
      <p:sp>
        <p:nvSpPr>
          <p:cNvPr id="4" name="Slide Number Placeholder 3"/>
          <p:cNvSpPr>
            <a:spLocks noGrp="1"/>
          </p:cNvSpPr>
          <p:nvPr>
            <p:ph type="sldNum" sz="quarter" idx="10"/>
          </p:nvPr>
        </p:nvSpPr>
        <p:spPr/>
        <p:txBody>
          <a:bodyPr/>
          <a:lstStyle/>
          <a:p>
            <a:fld id="{C16F4844-3193-407A-A962-D50A8ECF8248}" type="slidenum">
              <a:rPr lang="en-US" smtClean="0"/>
              <a:t>8</a:t>
            </a:fld>
            <a:endParaRPr lang="en-US" dirty="0"/>
          </a:p>
        </p:txBody>
      </p:sp>
    </p:spTree>
    <p:extLst>
      <p:ext uri="{BB962C8B-B14F-4D97-AF65-F5344CB8AC3E}">
        <p14:creationId xmlns:p14="http://schemas.microsoft.com/office/powerpoint/2010/main" val="2371822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7" indent="-174687">
              <a:buFont typeface="Arial" panose="020B0604020202020204" pitchFamily="34" charset="0"/>
              <a:buChar char="•"/>
            </a:pPr>
            <a:r>
              <a:rPr lang="en-US" dirty="0"/>
              <a:t>Self Determination is making choices and decisions based on your own preferences and interests</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Determining what you want, and how you will go about getting it</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Being goal-oriented and deciding what steps you will take to accomplish your goals</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Directing your life so that you can get the things you need</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[EXAMPLE]</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Informed choice is when you are given the information you need to make an important decision</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Has anyone here ever had to make an important decision? Such as what work program you wanted to go to?</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It is very difficult to make decisions without having the right information</a:t>
            </a:r>
          </a:p>
          <a:p>
            <a:pPr marL="174687" indent="-174687">
              <a:buFont typeface="Arial" panose="020B0604020202020204" pitchFamily="34" charset="0"/>
              <a:buChar char="•"/>
            </a:pPr>
            <a:endParaRPr lang="en-US" dirty="0"/>
          </a:p>
          <a:p>
            <a:pPr marL="174687" indent="-174687">
              <a:buFont typeface="Arial" panose="020B0604020202020204" pitchFamily="34" charset="0"/>
              <a:buChar char="•"/>
            </a:pPr>
            <a:r>
              <a:rPr lang="en-US" dirty="0"/>
              <a:t>It is ok to ask questions when you are trying to make a decision. That’s how you advocate for yourself!</a:t>
            </a:r>
          </a:p>
        </p:txBody>
      </p:sp>
      <p:sp>
        <p:nvSpPr>
          <p:cNvPr id="4" name="Slide Number Placeholder 3"/>
          <p:cNvSpPr>
            <a:spLocks noGrp="1"/>
          </p:cNvSpPr>
          <p:nvPr>
            <p:ph type="sldNum" sz="quarter" idx="10"/>
          </p:nvPr>
        </p:nvSpPr>
        <p:spPr/>
        <p:txBody>
          <a:bodyPr/>
          <a:lstStyle/>
          <a:p>
            <a:fld id="{C16F4844-3193-407A-A962-D50A8ECF8248}" type="slidenum">
              <a:rPr lang="en-US" smtClean="0"/>
              <a:t>9</a:t>
            </a:fld>
            <a:endParaRPr lang="en-US" dirty="0"/>
          </a:p>
        </p:txBody>
      </p:sp>
    </p:spTree>
    <p:extLst>
      <p:ext uri="{BB962C8B-B14F-4D97-AF65-F5344CB8AC3E}">
        <p14:creationId xmlns:p14="http://schemas.microsoft.com/office/powerpoint/2010/main" val="564715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C164D-56AB-4218-A558-181F9907400A}"/>
              </a:ext>
            </a:extLst>
          </p:cNvPr>
          <p:cNvSpPr>
            <a:spLocks noGrp="1"/>
          </p:cNvSpPr>
          <p:nvPr>
            <p:ph type="ctrTitle"/>
          </p:nvPr>
        </p:nvSpPr>
        <p:spPr>
          <a:xfrm>
            <a:off x="1524000" y="1090382"/>
            <a:ext cx="9144000" cy="2387600"/>
          </a:xfrm>
        </p:spPr>
        <p:txBody>
          <a:bodyPr anchor="b"/>
          <a:lstStyle>
            <a:lvl1pPr algn="ctr">
              <a:defRPr sz="6000">
                <a:latin typeface="+mn-lt"/>
              </a:defRPr>
            </a:lvl1pPr>
          </a:lstStyle>
          <a:p>
            <a:r>
              <a:rPr lang="en-US"/>
              <a:t>Click to edit Master title style</a:t>
            </a:r>
          </a:p>
        </p:txBody>
      </p:sp>
      <p:sp>
        <p:nvSpPr>
          <p:cNvPr id="3" name="Subtitle 2">
            <a:extLst>
              <a:ext uri="{FF2B5EF4-FFF2-40B4-BE49-F238E27FC236}">
                <a16:creationId xmlns:a16="http://schemas.microsoft.com/office/drawing/2014/main" id="{8105ABF2-F060-4CAC-A68D-0F89E3747745}"/>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0F99C9-F4EE-480B-849E-77953E43E65B}"/>
              </a:ext>
            </a:extLst>
          </p:cNvPr>
          <p:cNvSpPr>
            <a:spLocks noGrp="1"/>
          </p:cNvSpPr>
          <p:nvPr>
            <p:ph type="dt" sz="half" idx="10"/>
          </p:nvPr>
        </p:nvSpPr>
        <p:spPr/>
        <p:txBody>
          <a:bodyPr/>
          <a:lstStyle/>
          <a:p>
            <a:fld id="{256D9412-6DDE-443B-8569-45DCF0053B9A}" type="datetimeFigureOut">
              <a:rPr lang="en-US" smtClean="0"/>
              <a:t>12/18/2018</a:t>
            </a:fld>
            <a:endParaRPr lang="en-US" dirty="0"/>
          </a:p>
        </p:txBody>
      </p:sp>
      <p:sp>
        <p:nvSpPr>
          <p:cNvPr id="5" name="Footer Placeholder 4">
            <a:extLst>
              <a:ext uri="{FF2B5EF4-FFF2-40B4-BE49-F238E27FC236}">
                <a16:creationId xmlns:a16="http://schemas.microsoft.com/office/drawing/2014/main" id="{F820966F-52C1-4CCC-AB4E-D90AB69346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614AA0-1B49-4C29-A66C-B69092F52127}"/>
              </a:ext>
            </a:extLst>
          </p:cNvPr>
          <p:cNvSpPr>
            <a:spLocks noGrp="1"/>
          </p:cNvSpPr>
          <p:nvPr>
            <p:ph type="sldNum" sz="quarter" idx="12"/>
          </p:nvPr>
        </p:nvSpPr>
        <p:spPr/>
        <p:txBody>
          <a:bodyPr/>
          <a:lstStyle/>
          <a:p>
            <a:fld id="{858A4F99-0040-4934-AABC-A5428FEEA238}" type="slidenum">
              <a:rPr lang="en-US" smtClean="0"/>
              <a:t>‹#›</a:t>
            </a:fld>
            <a:endParaRPr lang="en-US" dirty="0"/>
          </a:p>
        </p:txBody>
      </p:sp>
      <p:sp>
        <p:nvSpPr>
          <p:cNvPr id="8" name="Rectangle 7">
            <a:extLst>
              <a:ext uri="{FF2B5EF4-FFF2-40B4-BE49-F238E27FC236}">
                <a16:creationId xmlns:a16="http://schemas.microsoft.com/office/drawing/2014/main" id="{4835F07A-9357-4676-A10D-6DE7E463F0AA}"/>
              </a:ext>
            </a:extLst>
          </p:cNvPr>
          <p:cNvSpPr/>
          <p:nvPr userDrawn="1"/>
        </p:nvSpPr>
        <p:spPr>
          <a:xfrm>
            <a:off x="0" y="0"/>
            <a:ext cx="12192000" cy="1143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j-lt"/>
            </a:endParaRPr>
          </a:p>
        </p:txBody>
      </p:sp>
    </p:spTree>
    <p:extLst>
      <p:ext uri="{BB962C8B-B14F-4D97-AF65-F5344CB8AC3E}">
        <p14:creationId xmlns:p14="http://schemas.microsoft.com/office/powerpoint/2010/main" val="219067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B744-0AED-4B92-8A3F-BF1A2963F1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2F3B76-8E13-4AF0-96D1-93C1424132A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88CDF-1BC8-4F4D-A8F5-CCAD3B71FC9A}"/>
              </a:ext>
            </a:extLst>
          </p:cNvPr>
          <p:cNvSpPr>
            <a:spLocks noGrp="1"/>
          </p:cNvSpPr>
          <p:nvPr>
            <p:ph type="dt" sz="half" idx="10"/>
          </p:nvPr>
        </p:nvSpPr>
        <p:spPr/>
        <p:txBody>
          <a:bodyPr/>
          <a:lstStyle/>
          <a:p>
            <a:fld id="{256D9412-6DDE-443B-8569-45DCF0053B9A}" type="datetimeFigureOut">
              <a:rPr lang="en-US" smtClean="0"/>
              <a:t>12/18/2018</a:t>
            </a:fld>
            <a:endParaRPr lang="en-US" dirty="0"/>
          </a:p>
        </p:txBody>
      </p:sp>
      <p:sp>
        <p:nvSpPr>
          <p:cNvPr id="5" name="Footer Placeholder 4">
            <a:extLst>
              <a:ext uri="{FF2B5EF4-FFF2-40B4-BE49-F238E27FC236}">
                <a16:creationId xmlns:a16="http://schemas.microsoft.com/office/drawing/2014/main" id="{4945E648-C3BC-4255-8E0A-7659BF66FB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D744C8-9600-4DED-BA9D-A752FD1B80C0}"/>
              </a:ext>
            </a:extLst>
          </p:cNvPr>
          <p:cNvSpPr>
            <a:spLocks noGrp="1"/>
          </p:cNvSpPr>
          <p:nvPr>
            <p:ph type="sldNum" sz="quarter" idx="12"/>
          </p:nvPr>
        </p:nvSpPr>
        <p:spPr/>
        <p:txBody>
          <a:bodyPr/>
          <a:lstStyle/>
          <a:p>
            <a:fld id="{858A4F99-0040-4934-AABC-A5428FEEA238}" type="slidenum">
              <a:rPr lang="en-US" smtClean="0"/>
              <a:t>‹#›</a:t>
            </a:fld>
            <a:endParaRPr lang="en-US" dirty="0"/>
          </a:p>
        </p:txBody>
      </p:sp>
    </p:spTree>
    <p:extLst>
      <p:ext uri="{BB962C8B-B14F-4D97-AF65-F5344CB8AC3E}">
        <p14:creationId xmlns:p14="http://schemas.microsoft.com/office/powerpoint/2010/main" val="4046085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3CCD8F-862A-4BAC-8783-1E3742CE3D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5B0C70-2EE6-44A1-8E30-613549B8FC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C98B8-AB01-4098-80D9-105F21C87531}"/>
              </a:ext>
            </a:extLst>
          </p:cNvPr>
          <p:cNvSpPr>
            <a:spLocks noGrp="1"/>
          </p:cNvSpPr>
          <p:nvPr>
            <p:ph type="dt" sz="half" idx="10"/>
          </p:nvPr>
        </p:nvSpPr>
        <p:spPr/>
        <p:txBody>
          <a:bodyPr/>
          <a:lstStyle/>
          <a:p>
            <a:fld id="{256D9412-6DDE-443B-8569-45DCF0053B9A}" type="datetimeFigureOut">
              <a:rPr lang="en-US" smtClean="0"/>
              <a:t>12/18/2018</a:t>
            </a:fld>
            <a:endParaRPr lang="en-US" dirty="0"/>
          </a:p>
        </p:txBody>
      </p:sp>
      <p:sp>
        <p:nvSpPr>
          <p:cNvPr id="5" name="Footer Placeholder 4">
            <a:extLst>
              <a:ext uri="{FF2B5EF4-FFF2-40B4-BE49-F238E27FC236}">
                <a16:creationId xmlns:a16="http://schemas.microsoft.com/office/drawing/2014/main" id="{D90D72CD-5C95-4E26-B52C-142FE87BB5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882084-CF10-49C7-BF19-053FBED234FE}"/>
              </a:ext>
            </a:extLst>
          </p:cNvPr>
          <p:cNvSpPr>
            <a:spLocks noGrp="1"/>
          </p:cNvSpPr>
          <p:nvPr>
            <p:ph type="sldNum" sz="quarter" idx="12"/>
          </p:nvPr>
        </p:nvSpPr>
        <p:spPr/>
        <p:txBody>
          <a:bodyPr/>
          <a:lstStyle/>
          <a:p>
            <a:fld id="{858A4F99-0040-4934-AABC-A5428FEEA238}" type="slidenum">
              <a:rPr lang="en-US" smtClean="0"/>
              <a:t>‹#›</a:t>
            </a:fld>
            <a:endParaRPr lang="en-US" dirty="0"/>
          </a:p>
        </p:txBody>
      </p:sp>
    </p:spTree>
    <p:extLst>
      <p:ext uri="{BB962C8B-B14F-4D97-AF65-F5344CB8AC3E}">
        <p14:creationId xmlns:p14="http://schemas.microsoft.com/office/powerpoint/2010/main" val="2606183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8"/>
          </a:xfrm>
        </p:spPr>
        <p:txBody>
          <a:bodyPr/>
          <a:lstStyle/>
          <a:p>
            <a:r>
              <a:rPr lang="en-US" dirty="0"/>
              <a:t>Click to edit Master title style</a:t>
            </a:r>
          </a:p>
        </p:txBody>
      </p:sp>
      <p:sp>
        <p:nvSpPr>
          <p:cNvPr id="3" name="Content Placeholder 2"/>
          <p:cNvSpPr>
            <a:spLocks noGrp="1"/>
          </p:cNvSpPr>
          <p:nvPr>
            <p:ph idx="1"/>
          </p:nvPr>
        </p:nvSpPr>
        <p:spPr>
          <a:xfrm>
            <a:off x="0" y="1753441"/>
            <a:ext cx="12192000" cy="4486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3222E295-73A9-4148-B5D5-993E8A068CCA}"/>
              </a:ext>
            </a:extLst>
          </p:cNvPr>
          <p:cNvSpPr txBox="1">
            <a:spLocks/>
          </p:cNvSpPr>
          <p:nvPr userDrawn="1"/>
        </p:nvSpPr>
        <p:spPr>
          <a:xfrm>
            <a:off x="0" y="0"/>
            <a:ext cx="12192000" cy="1701799"/>
          </a:xfrm>
          <a:prstGeom prst="rect">
            <a:avLst/>
          </a:prstGeom>
          <a:solidFill>
            <a:srgbClr val="51505E"/>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chemeClr val="bg1"/>
              </a:solidFill>
              <a:latin typeface="Century Gothic" panose="020B0502020202020204" pitchFamily="34" charset="0"/>
            </a:endParaRPr>
          </a:p>
        </p:txBody>
      </p:sp>
      <p:sp>
        <p:nvSpPr>
          <p:cNvPr id="5" name="Subtitle 2">
            <a:extLst>
              <a:ext uri="{FF2B5EF4-FFF2-40B4-BE49-F238E27FC236}">
                <a16:creationId xmlns:a16="http://schemas.microsoft.com/office/drawing/2014/main" id="{A7192D39-531C-4D98-AB8F-770B1D32E8C3}"/>
              </a:ext>
            </a:extLst>
          </p:cNvPr>
          <p:cNvSpPr txBox="1">
            <a:spLocks/>
          </p:cNvSpPr>
          <p:nvPr userDrawn="1"/>
        </p:nvSpPr>
        <p:spPr>
          <a:xfrm>
            <a:off x="0" y="5898810"/>
            <a:ext cx="12192000" cy="967560"/>
          </a:xfrm>
          <a:prstGeom prst="rect">
            <a:avLst/>
          </a:prstGeom>
          <a:solidFill>
            <a:srgbClr val="93A097"/>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solidFill>
                <a:schemeClr val="bg1"/>
              </a:solidFill>
              <a:latin typeface="Century Gothic" panose="020B0502020202020204" pitchFamily="34" charset="0"/>
            </a:endParaRPr>
          </a:p>
        </p:txBody>
      </p:sp>
      <p:pic>
        <p:nvPicPr>
          <p:cNvPr id="6" name="Picture 5">
            <a:extLst>
              <a:ext uri="{FF2B5EF4-FFF2-40B4-BE49-F238E27FC236}">
                <a16:creationId xmlns:a16="http://schemas.microsoft.com/office/drawing/2014/main" id="{E7C6C395-B60C-4CE7-8EC3-D871959763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6020" y="6009617"/>
            <a:ext cx="2841699" cy="745946"/>
          </a:xfrm>
          <a:prstGeom prst="rect">
            <a:avLst/>
          </a:prstGeom>
        </p:spPr>
      </p:pic>
    </p:spTree>
    <p:extLst>
      <p:ext uri="{BB962C8B-B14F-4D97-AF65-F5344CB8AC3E}">
        <p14:creationId xmlns:p14="http://schemas.microsoft.com/office/powerpoint/2010/main" val="158686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EBBA95-933F-46D8-9ACA-22B9257A69D7}"/>
              </a:ext>
            </a:extLst>
          </p:cNvPr>
          <p:cNvSpPr>
            <a:spLocks noGrp="1"/>
          </p:cNvSpPr>
          <p:nvPr>
            <p:ph type="dt" sz="half" idx="10"/>
          </p:nvPr>
        </p:nvSpPr>
        <p:spPr/>
        <p:txBody>
          <a:bodyPr/>
          <a:lstStyle/>
          <a:p>
            <a:fld id="{256D9412-6DDE-443B-8569-45DCF0053B9A}" type="datetimeFigureOut">
              <a:rPr lang="en-US" smtClean="0"/>
              <a:t>12/18/2018</a:t>
            </a:fld>
            <a:endParaRPr lang="en-US" dirty="0"/>
          </a:p>
        </p:txBody>
      </p:sp>
      <p:sp>
        <p:nvSpPr>
          <p:cNvPr id="5" name="Footer Placeholder 4">
            <a:extLst>
              <a:ext uri="{FF2B5EF4-FFF2-40B4-BE49-F238E27FC236}">
                <a16:creationId xmlns:a16="http://schemas.microsoft.com/office/drawing/2014/main" id="{989F62D0-1193-411F-BE9E-699D5DC39E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50E8A9-C0FF-463C-947A-C826B570850D}"/>
              </a:ext>
            </a:extLst>
          </p:cNvPr>
          <p:cNvSpPr>
            <a:spLocks noGrp="1"/>
          </p:cNvSpPr>
          <p:nvPr>
            <p:ph type="sldNum" sz="quarter" idx="12"/>
          </p:nvPr>
        </p:nvSpPr>
        <p:spPr/>
        <p:txBody>
          <a:bodyPr/>
          <a:lstStyle/>
          <a:p>
            <a:fld id="{858A4F99-0040-4934-AABC-A5428FEEA238}" type="slidenum">
              <a:rPr lang="en-US" smtClean="0"/>
              <a:t>‹#›</a:t>
            </a:fld>
            <a:endParaRPr lang="en-US" dirty="0"/>
          </a:p>
        </p:txBody>
      </p:sp>
    </p:spTree>
    <p:extLst>
      <p:ext uri="{BB962C8B-B14F-4D97-AF65-F5344CB8AC3E}">
        <p14:creationId xmlns:p14="http://schemas.microsoft.com/office/powerpoint/2010/main" val="130452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59785-1616-42E5-9139-D656BC5BA2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C37EF5-4C7D-47B3-ADDD-CAF389A3E1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C0DB953-45AD-4FC1-919E-5B3D52E31B40}"/>
              </a:ext>
            </a:extLst>
          </p:cNvPr>
          <p:cNvSpPr>
            <a:spLocks noGrp="1"/>
          </p:cNvSpPr>
          <p:nvPr>
            <p:ph type="dt" sz="half" idx="10"/>
          </p:nvPr>
        </p:nvSpPr>
        <p:spPr/>
        <p:txBody>
          <a:bodyPr/>
          <a:lstStyle/>
          <a:p>
            <a:fld id="{256D9412-6DDE-443B-8569-45DCF0053B9A}" type="datetimeFigureOut">
              <a:rPr lang="en-US" smtClean="0"/>
              <a:t>12/18/2018</a:t>
            </a:fld>
            <a:endParaRPr lang="en-US" dirty="0"/>
          </a:p>
        </p:txBody>
      </p:sp>
      <p:sp>
        <p:nvSpPr>
          <p:cNvPr id="5" name="Footer Placeholder 4">
            <a:extLst>
              <a:ext uri="{FF2B5EF4-FFF2-40B4-BE49-F238E27FC236}">
                <a16:creationId xmlns:a16="http://schemas.microsoft.com/office/drawing/2014/main" id="{FE437921-FFFC-4450-A22E-2B6D98EFA7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9C2DC4-822C-4893-9ABE-38C61A72BE7F}"/>
              </a:ext>
            </a:extLst>
          </p:cNvPr>
          <p:cNvSpPr>
            <a:spLocks noGrp="1"/>
          </p:cNvSpPr>
          <p:nvPr>
            <p:ph type="sldNum" sz="quarter" idx="12"/>
          </p:nvPr>
        </p:nvSpPr>
        <p:spPr/>
        <p:txBody>
          <a:bodyPr/>
          <a:lstStyle/>
          <a:p>
            <a:fld id="{858A4F99-0040-4934-AABC-A5428FEEA238}" type="slidenum">
              <a:rPr lang="en-US" smtClean="0"/>
              <a:t>‹#›</a:t>
            </a:fld>
            <a:endParaRPr lang="en-US" dirty="0"/>
          </a:p>
        </p:txBody>
      </p:sp>
    </p:spTree>
    <p:extLst>
      <p:ext uri="{BB962C8B-B14F-4D97-AF65-F5344CB8AC3E}">
        <p14:creationId xmlns:p14="http://schemas.microsoft.com/office/powerpoint/2010/main" val="50207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C82D1-91CE-46C5-937C-E84A18FC95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CB3B53-418B-4A07-8656-2ABC2B0DB78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E79DC2-CD5D-49D5-A864-027744A25A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2425F3-0892-4EE6-9C81-9EB797384E08}"/>
              </a:ext>
            </a:extLst>
          </p:cNvPr>
          <p:cNvSpPr>
            <a:spLocks noGrp="1"/>
          </p:cNvSpPr>
          <p:nvPr>
            <p:ph type="dt" sz="half" idx="10"/>
          </p:nvPr>
        </p:nvSpPr>
        <p:spPr/>
        <p:txBody>
          <a:bodyPr/>
          <a:lstStyle/>
          <a:p>
            <a:fld id="{256D9412-6DDE-443B-8569-45DCF0053B9A}" type="datetimeFigureOut">
              <a:rPr lang="en-US" smtClean="0"/>
              <a:t>12/18/2018</a:t>
            </a:fld>
            <a:endParaRPr lang="en-US" dirty="0"/>
          </a:p>
        </p:txBody>
      </p:sp>
      <p:sp>
        <p:nvSpPr>
          <p:cNvPr id="6" name="Footer Placeholder 5">
            <a:extLst>
              <a:ext uri="{FF2B5EF4-FFF2-40B4-BE49-F238E27FC236}">
                <a16:creationId xmlns:a16="http://schemas.microsoft.com/office/drawing/2014/main" id="{61E59724-8A34-4CC7-84AA-CE641B93D4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DD0880-BA03-426B-9314-0E1A7B3BE984}"/>
              </a:ext>
            </a:extLst>
          </p:cNvPr>
          <p:cNvSpPr>
            <a:spLocks noGrp="1"/>
          </p:cNvSpPr>
          <p:nvPr>
            <p:ph type="sldNum" sz="quarter" idx="12"/>
          </p:nvPr>
        </p:nvSpPr>
        <p:spPr/>
        <p:txBody>
          <a:bodyPr/>
          <a:lstStyle/>
          <a:p>
            <a:fld id="{858A4F99-0040-4934-AABC-A5428FEEA238}" type="slidenum">
              <a:rPr lang="en-US" smtClean="0"/>
              <a:t>‹#›</a:t>
            </a:fld>
            <a:endParaRPr lang="en-US" dirty="0"/>
          </a:p>
        </p:txBody>
      </p:sp>
    </p:spTree>
    <p:extLst>
      <p:ext uri="{BB962C8B-B14F-4D97-AF65-F5344CB8AC3E}">
        <p14:creationId xmlns:p14="http://schemas.microsoft.com/office/powerpoint/2010/main" val="2400123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8DD0-CC0C-42DF-9DE1-868A9B665D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672F1E-DFAF-4460-BE01-2AE5466A0D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34700C-292B-4978-8BC8-63FB0191CA9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0B4B03-A122-4AFA-8F68-ACEFF6F2CE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3E92465-9C2E-4693-9752-1A972686FE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FCE8D4-F77D-40FE-81AB-8A2FBA5DE9DB}"/>
              </a:ext>
            </a:extLst>
          </p:cNvPr>
          <p:cNvSpPr>
            <a:spLocks noGrp="1"/>
          </p:cNvSpPr>
          <p:nvPr>
            <p:ph type="dt" sz="half" idx="10"/>
          </p:nvPr>
        </p:nvSpPr>
        <p:spPr/>
        <p:txBody>
          <a:bodyPr/>
          <a:lstStyle/>
          <a:p>
            <a:fld id="{256D9412-6DDE-443B-8569-45DCF0053B9A}" type="datetimeFigureOut">
              <a:rPr lang="en-US" smtClean="0"/>
              <a:t>12/18/2018</a:t>
            </a:fld>
            <a:endParaRPr lang="en-US" dirty="0"/>
          </a:p>
        </p:txBody>
      </p:sp>
      <p:sp>
        <p:nvSpPr>
          <p:cNvPr id="8" name="Footer Placeholder 7">
            <a:extLst>
              <a:ext uri="{FF2B5EF4-FFF2-40B4-BE49-F238E27FC236}">
                <a16:creationId xmlns:a16="http://schemas.microsoft.com/office/drawing/2014/main" id="{8E5EAF92-9C38-4AA6-9C79-5CA5C4FCFE3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B3EA04-1A4D-477F-8438-5069AC8B18A5}"/>
              </a:ext>
            </a:extLst>
          </p:cNvPr>
          <p:cNvSpPr>
            <a:spLocks noGrp="1"/>
          </p:cNvSpPr>
          <p:nvPr>
            <p:ph type="sldNum" sz="quarter" idx="12"/>
          </p:nvPr>
        </p:nvSpPr>
        <p:spPr/>
        <p:txBody>
          <a:bodyPr/>
          <a:lstStyle/>
          <a:p>
            <a:fld id="{858A4F99-0040-4934-AABC-A5428FEEA238}" type="slidenum">
              <a:rPr lang="en-US" smtClean="0"/>
              <a:t>‹#›</a:t>
            </a:fld>
            <a:endParaRPr lang="en-US" dirty="0"/>
          </a:p>
        </p:txBody>
      </p:sp>
    </p:spTree>
    <p:extLst>
      <p:ext uri="{BB962C8B-B14F-4D97-AF65-F5344CB8AC3E}">
        <p14:creationId xmlns:p14="http://schemas.microsoft.com/office/powerpoint/2010/main" val="309517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87A6-79D7-4822-937E-2A83C84B49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FB1AF9-54E9-46FE-9E42-9BAF2CCE7C48}"/>
              </a:ext>
            </a:extLst>
          </p:cNvPr>
          <p:cNvSpPr>
            <a:spLocks noGrp="1"/>
          </p:cNvSpPr>
          <p:nvPr>
            <p:ph type="dt" sz="half" idx="10"/>
          </p:nvPr>
        </p:nvSpPr>
        <p:spPr/>
        <p:txBody>
          <a:bodyPr/>
          <a:lstStyle/>
          <a:p>
            <a:fld id="{256D9412-6DDE-443B-8569-45DCF0053B9A}" type="datetimeFigureOut">
              <a:rPr lang="en-US" smtClean="0"/>
              <a:t>12/18/2018</a:t>
            </a:fld>
            <a:endParaRPr lang="en-US" dirty="0"/>
          </a:p>
        </p:txBody>
      </p:sp>
      <p:sp>
        <p:nvSpPr>
          <p:cNvPr id="4" name="Footer Placeholder 3">
            <a:extLst>
              <a:ext uri="{FF2B5EF4-FFF2-40B4-BE49-F238E27FC236}">
                <a16:creationId xmlns:a16="http://schemas.microsoft.com/office/drawing/2014/main" id="{577A56E6-A260-43B7-B47D-1270920819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DB662F9-C1E7-46D1-854A-D4335B724065}"/>
              </a:ext>
            </a:extLst>
          </p:cNvPr>
          <p:cNvSpPr>
            <a:spLocks noGrp="1"/>
          </p:cNvSpPr>
          <p:nvPr>
            <p:ph type="sldNum" sz="quarter" idx="12"/>
          </p:nvPr>
        </p:nvSpPr>
        <p:spPr/>
        <p:txBody>
          <a:bodyPr/>
          <a:lstStyle/>
          <a:p>
            <a:fld id="{858A4F99-0040-4934-AABC-A5428FEEA238}" type="slidenum">
              <a:rPr lang="en-US" smtClean="0"/>
              <a:t>‹#›</a:t>
            </a:fld>
            <a:endParaRPr lang="en-US" dirty="0"/>
          </a:p>
        </p:txBody>
      </p:sp>
    </p:spTree>
    <p:extLst>
      <p:ext uri="{BB962C8B-B14F-4D97-AF65-F5344CB8AC3E}">
        <p14:creationId xmlns:p14="http://schemas.microsoft.com/office/powerpoint/2010/main" val="1987637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8D4B4B-7689-4F9B-9FCA-4064C4908B4B}"/>
              </a:ext>
            </a:extLst>
          </p:cNvPr>
          <p:cNvSpPr>
            <a:spLocks noGrp="1"/>
          </p:cNvSpPr>
          <p:nvPr>
            <p:ph type="dt" sz="half" idx="10"/>
          </p:nvPr>
        </p:nvSpPr>
        <p:spPr/>
        <p:txBody>
          <a:bodyPr/>
          <a:lstStyle/>
          <a:p>
            <a:fld id="{256D9412-6DDE-443B-8569-45DCF0053B9A}" type="datetimeFigureOut">
              <a:rPr lang="en-US" smtClean="0"/>
              <a:t>12/18/2018</a:t>
            </a:fld>
            <a:endParaRPr lang="en-US" dirty="0"/>
          </a:p>
        </p:txBody>
      </p:sp>
      <p:sp>
        <p:nvSpPr>
          <p:cNvPr id="3" name="Footer Placeholder 2">
            <a:extLst>
              <a:ext uri="{FF2B5EF4-FFF2-40B4-BE49-F238E27FC236}">
                <a16:creationId xmlns:a16="http://schemas.microsoft.com/office/drawing/2014/main" id="{08BD1288-B2FF-45F8-A4F8-2B35DB310E5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8A1C007-4922-46FE-B3E6-E60BF503F01B}"/>
              </a:ext>
            </a:extLst>
          </p:cNvPr>
          <p:cNvSpPr>
            <a:spLocks noGrp="1"/>
          </p:cNvSpPr>
          <p:nvPr>
            <p:ph type="sldNum" sz="quarter" idx="12"/>
          </p:nvPr>
        </p:nvSpPr>
        <p:spPr/>
        <p:txBody>
          <a:bodyPr/>
          <a:lstStyle/>
          <a:p>
            <a:fld id="{858A4F99-0040-4934-AABC-A5428FEEA238}" type="slidenum">
              <a:rPr lang="en-US" smtClean="0"/>
              <a:t>‹#›</a:t>
            </a:fld>
            <a:endParaRPr lang="en-US" dirty="0"/>
          </a:p>
        </p:txBody>
      </p:sp>
    </p:spTree>
    <p:extLst>
      <p:ext uri="{BB962C8B-B14F-4D97-AF65-F5344CB8AC3E}">
        <p14:creationId xmlns:p14="http://schemas.microsoft.com/office/powerpoint/2010/main" val="65450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FA225-8CBE-4932-B0E4-BC4CD0173F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FE41AA-BBE0-44F3-BF9C-1F5EEFCF39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B15219-A989-46B3-9CA2-958A5E6C4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E89694-42BC-403D-AF1A-BCA5B5123C05}"/>
              </a:ext>
            </a:extLst>
          </p:cNvPr>
          <p:cNvSpPr>
            <a:spLocks noGrp="1"/>
          </p:cNvSpPr>
          <p:nvPr>
            <p:ph type="dt" sz="half" idx="10"/>
          </p:nvPr>
        </p:nvSpPr>
        <p:spPr/>
        <p:txBody>
          <a:bodyPr/>
          <a:lstStyle/>
          <a:p>
            <a:fld id="{256D9412-6DDE-443B-8569-45DCF0053B9A}" type="datetimeFigureOut">
              <a:rPr lang="en-US" smtClean="0"/>
              <a:t>12/18/2018</a:t>
            </a:fld>
            <a:endParaRPr lang="en-US" dirty="0"/>
          </a:p>
        </p:txBody>
      </p:sp>
      <p:sp>
        <p:nvSpPr>
          <p:cNvPr id="6" name="Footer Placeholder 5">
            <a:extLst>
              <a:ext uri="{FF2B5EF4-FFF2-40B4-BE49-F238E27FC236}">
                <a16:creationId xmlns:a16="http://schemas.microsoft.com/office/drawing/2014/main" id="{6631ABED-ECAC-46B4-9714-DC27D9112D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2E4C6F-E52C-4C15-B41A-39E07B0F08D9}"/>
              </a:ext>
            </a:extLst>
          </p:cNvPr>
          <p:cNvSpPr>
            <a:spLocks noGrp="1"/>
          </p:cNvSpPr>
          <p:nvPr>
            <p:ph type="sldNum" sz="quarter" idx="12"/>
          </p:nvPr>
        </p:nvSpPr>
        <p:spPr/>
        <p:txBody>
          <a:bodyPr/>
          <a:lstStyle/>
          <a:p>
            <a:fld id="{858A4F99-0040-4934-AABC-A5428FEEA238}" type="slidenum">
              <a:rPr lang="en-US" smtClean="0"/>
              <a:t>‹#›</a:t>
            </a:fld>
            <a:endParaRPr lang="en-US" dirty="0"/>
          </a:p>
        </p:txBody>
      </p:sp>
    </p:spTree>
    <p:extLst>
      <p:ext uri="{BB962C8B-B14F-4D97-AF65-F5344CB8AC3E}">
        <p14:creationId xmlns:p14="http://schemas.microsoft.com/office/powerpoint/2010/main" val="314252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3909A-E9EE-4C3B-B365-F87B367A5F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0A6734-A54E-451C-B004-D3A0F39F9D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64783C9-7049-42F3-9A74-AF464C461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0352BD-175D-4C7F-ADF4-E64E47B20E4B}"/>
              </a:ext>
            </a:extLst>
          </p:cNvPr>
          <p:cNvSpPr>
            <a:spLocks noGrp="1"/>
          </p:cNvSpPr>
          <p:nvPr>
            <p:ph type="dt" sz="half" idx="10"/>
          </p:nvPr>
        </p:nvSpPr>
        <p:spPr/>
        <p:txBody>
          <a:bodyPr/>
          <a:lstStyle/>
          <a:p>
            <a:fld id="{256D9412-6DDE-443B-8569-45DCF0053B9A}" type="datetimeFigureOut">
              <a:rPr lang="en-US" smtClean="0"/>
              <a:t>12/18/2018</a:t>
            </a:fld>
            <a:endParaRPr lang="en-US" dirty="0"/>
          </a:p>
        </p:txBody>
      </p:sp>
      <p:sp>
        <p:nvSpPr>
          <p:cNvPr id="6" name="Footer Placeholder 5">
            <a:extLst>
              <a:ext uri="{FF2B5EF4-FFF2-40B4-BE49-F238E27FC236}">
                <a16:creationId xmlns:a16="http://schemas.microsoft.com/office/drawing/2014/main" id="{D0379CDC-C1D5-4A86-8623-7CBBF40B29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327B6A-3ED1-4A74-AD2E-B4D5E55ADB3B}"/>
              </a:ext>
            </a:extLst>
          </p:cNvPr>
          <p:cNvSpPr>
            <a:spLocks noGrp="1"/>
          </p:cNvSpPr>
          <p:nvPr>
            <p:ph type="sldNum" sz="quarter" idx="12"/>
          </p:nvPr>
        </p:nvSpPr>
        <p:spPr/>
        <p:txBody>
          <a:bodyPr/>
          <a:lstStyle/>
          <a:p>
            <a:fld id="{858A4F99-0040-4934-AABC-A5428FEEA238}" type="slidenum">
              <a:rPr lang="en-US" smtClean="0"/>
              <a:t>‹#›</a:t>
            </a:fld>
            <a:endParaRPr lang="en-US" dirty="0"/>
          </a:p>
        </p:txBody>
      </p:sp>
    </p:spTree>
    <p:extLst>
      <p:ext uri="{BB962C8B-B14F-4D97-AF65-F5344CB8AC3E}">
        <p14:creationId xmlns:p14="http://schemas.microsoft.com/office/powerpoint/2010/main" val="3703617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BAE04B-1A4B-48C6-A13B-7F72F51889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84F293-95B8-4598-BE6E-A2F6C58940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C978BF0-C9F6-4317-AFFA-8DFAE6705B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D9412-6DDE-443B-8569-45DCF0053B9A}" type="datetimeFigureOut">
              <a:rPr lang="en-US" smtClean="0"/>
              <a:t>12/18/2018</a:t>
            </a:fld>
            <a:endParaRPr lang="en-US" dirty="0"/>
          </a:p>
        </p:txBody>
      </p:sp>
      <p:sp>
        <p:nvSpPr>
          <p:cNvPr id="5" name="Footer Placeholder 4">
            <a:extLst>
              <a:ext uri="{FF2B5EF4-FFF2-40B4-BE49-F238E27FC236}">
                <a16:creationId xmlns:a16="http://schemas.microsoft.com/office/drawing/2014/main" id="{8B94B113-634E-4A75-9715-AFA4C1C834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B33BC9F-D42A-4118-AD61-DB310FE31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A4F99-0040-4934-AABC-A5428FEEA238}" type="slidenum">
              <a:rPr lang="en-US" smtClean="0"/>
              <a:t>‹#›</a:t>
            </a:fld>
            <a:endParaRPr lang="en-US" dirty="0"/>
          </a:p>
        </p:txBody>
      </p:sp>
      <p:sp>
        <p:nvSpPr>
          <p:cNvPr id="8" name="Rectangle 7">
            <a:extLst>
              <a:ext uri="{FF2B5EF4-FFF2-40B4-BE49-F238E27FC236}">
                <a16:creationId xmlns:a16="http://schemas.microsoft.com/office/drawing/2014/main" id="{ADD98C52-B364-479D-8CBD-D43E03713461}"/>
              </a:ext>
            </a:extLst>
          </p:cNvPr>
          <p:cNvSpPr/>
          <p:nvPr userDrawn="1"/>
        </p:nvSpPr>
        <p:spPr>
          <a:xfrm>
            <a:off x="0" y="0"/>
            <a:ext cx="12192000" cy="1143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close up of a sign&#10;&#10;Description generated with very high confidence">
            <a:extLst>
              <a:ext uri="{FF2B5EF4-FFF2-40B4-BE49-F238E27FC236}">
                <a16:creationId xmlns:a16="http://schemas.microsoft.com/office/drawing/2014/main" id="{1D838FF8-AB18-412B-9FED-6E34518FAE3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083213" y="5864158"/>
            <a:ext cx="984383" cy="984383"/>
          </a:xfrm>
          <a:prstGeom prst="rect">
            <a:avLst/>
          </a:prstGeom>
        </p:spPr>
      </p:pic>
    </p:spTree>
    <p:extLst>
      <p:ext uri="{BB962C8B-B14F-4D97-AF65-F5344CB8AC3E}">
        <p14:creationId xmlns:p14="http://schemas.microsoft.com/office/powerpoint/2010/main" val="550076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F0490-B789-4DBD-A6A9-5E5886A01C7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5239D8E-448C-4229-BA50-E27D46E01735}"/>
              </a:ext>
            </a:extLst>
          </p:cNvPr>
          <p:cNvSpPr>
            <a:spLocks noGrp="1"/>
          </p:cNvSpPr>
          <p:nvPr>
            <p:ph idx="1"/>
          </p:nvPr>
        </p:nvSpPr>
        <p:spPr>
          <a:xfrm>
            <a:off x="267855" y="1812605"/>
            <a:ext cx="11225645" cy="4338957"/>
          </a:xfrm>
        </p:spPr>
        <p:txBody>
          <a:bodyPr/>
          <a:lstStyle/>
          <a:p>
            <a:endParaRPr lang="en-US" dirty="0"/>
          </a:p>
        </p:txBody>
      </p:sp>
      <p:sp>
        <p:nvSpPr>
          <p:cNvPr id="4" name="Title 1">
            <a:extLst>
              <a:ext uri="{FF2B5EF4-FFF2-40B4-BE49-F238E27FC236}">
                <a16:creationId xmlns:a16="http://schemas.microsoft.com/office/drawing/2014/main" id="{B4F899D2-8AC9-4405-82DA-9C7E1D8383BF}"/>
              </a:ext>
            </a:extLst>
          </p:cNvPr>
          <p:cNvSpPr txBox="1">
            <a:spLocks/>
          </p:cNvSpPr>
          <p:nvPr/>
        </p:nvSpPr>
        <p:spPr>
          <a:xfrm>
            <a:off x="0" y="-11111"/>
            <a:ext cx="12192000" cy="5909921"/>
          </a:xfrm>
          <a:prstGeom prst="rect">
            <a:avLst/>
          </a:prstGeom>
          <a:solidFill>
            <a:srgbClr val="51505E"/>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solidFill>
                <a:schemeClr val="bg1"/>
              </a:solidFill>
              <a:latin typeface="Century Gothic" panose="020B0502020202020204" pitchFamily="34" charset="0"/>
            </a:endParaRPr>
          </a:p>
        </p:txBody>
      </p:sp>
      <p:sp>
        <p:nvSpPr>
          <p:cNvPr id="5" name="Subtitle 2">
            <a:extLst>
              <a:ext uri="{FF2B5EF4-FFF2-40B4-BE49-F238E27FC236}">
                <a16:creationId xmlns:a16="http://schemas.microsoft.com/office/drawing/2014/main" id="{5DD01F18-1B7A-412F-8704-C523AF54541E}"/>
              </a:ext>
            </a:extLst>
          </p:cNvPr>
          <p:cNvSpPr txBox="1">
            <a:spLocks/>
          </p:cNvSpPr>
          <p:nvPr/>
        </p:nvSpPr>
        <p:spPr>
          <a:xfrm>
            <a:off x="0" y="5898810"/>
            <a:ext cx="12192000" cy="967560"/>
          </a:xfrm>
          <a:prstGeom prst="rect">
            <a:avLst/>
          </a:prstGeom>
          <a:solidFill>
            <a:schemeClr val="accent1">
              <a:lumMod val="5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solidFill>
                <a:schemeClr val="bg1"/>
              </a:solidFill>
              <a:latin typeface="Century Gothic" panose="020B0502020202020204" pitchFamily="34" charset="0"/>
            </a:endParaRPr>
          </a:p>
        </p:txBody>
      </p:sp>
      <p:pic>
        <p:nvPicPr>
          <p:cNvPr id="6" name="Picture 5">
            <a:extLst>
              <a:ext uri="{FF2B5EF4-FFF2-40B4-BE49-F238E27FC236}">
                <a16:creationId xmlns:a16="http://schemas.microsoft.com/office/drawing/2014/main" id="{485009D3-D6C4-4C94-941C-6778629098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9796" y="6020727"/>
            <a:ext cx="2841699" cy="745946"/>
          </a:xfrm>
          <a:prstGeom prst="rect">
            <a:avLst/>
          </a:prstGeom>
        </p:spPr>
      </p:pic>
      <p:sp>
        <p:nvSpPr>
          <p:cNvPr id="8" name="Title 1">
            <a:extLst>
              <a:ext uri="{FF2B5EF4-FFF2-40B4-BE49-F238E27FC236}">
                <a16:creationId xmlns:a16="http://schemas.microsoft.com/office/drawing/2014/main" id="{92A6E2E1-6FA9-4111-9B23-8FE398D57ED8}"/>
              </a:ext>
            </a:extLst>
          </p:cNvPr>
          <p:cNvSpPr txBox="1">
            <a:spLocks/>
          </p:cNvSpPr>
          <p:nvPr/>
        </p:nvSpPr>
        <p:spPr>
          <a:xfrm>
            <a:off x="1976995" y="1537227"/>
            <a:ext cx="7591720" cy="315028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700" b="1" dirty="0">
                <a:solidFill>
                  <a:schemeClr val="bg1"/>
                </a:solidFill>
              </a:rPr>
              <a:t>ACE</a:t>
            </a:r>
            <a:r>
              <a:rPr lang="en-US" sz="8000" b="1" dirty="0">
                <a:solidFill>
                  <a:schemeClr val="bg1"/>
                </a:solidFill>
              </a:rPr>
              <a:t>  </a:t>
            </a:r>
            <a:br>
              <a:rPr lang="en-US" b="1" dirty="0">
                <a:solidFill>
                  <a:schemeClr val="bg1"/>
                </a:solidFill>
              </a:rPr>
            </a:br>
            <a:endParaRPr lang="en-US" b="1" dirty="0">
              <a:solidFill>
                <a:schemeClr val="bg1"/>
              </a:solidFill>
            </a:endParaRPr>
          </a:p>
        </p:txBody>
      </p:sp>
      <p:sp>
        <p:nvSpPr>
          <p:cNvPr id="9" name="TextBox 8">
            <a:extLst>
              <a:ext uri="{FF2B5EF4-FFF2-40B4-BE49-F238E27FC236}">
                <a16:creationId xmlns:a16="http://schemas.microsoft.com/office/drawing/2014/main" id="{2A654445-2EC8-4D37-A98F-5DB33E045DAA}"/>
              </a:ext>
            </a:extLst>
          </p:cNvPr>
          <p:cNvSpPr txBox="1"/>
          <p:nvPr/>
        </p:nvSpPr>
        <p:spPr>
          <a:xfrm>
            <a:off x="1680420" y="3767578"/>
            <a:ext cx="8654653" cy="584775"/>
          </a:xfrm>
          <a:prstGeom prst="rect">
            <a:avLst/>
          </a:prstGeom>
          <a:noFill/>
        </p:spPr>
        <p:txBody>
          <a:bodyPr wrap="square" rtlCol="0">
            <a:spAutoFit/>
          </a:bodyPr>
          <a:lstStyle/>
          <a:p>
            <a:pPr algn="ctr"/>
            <a:r>
              <a:rPr lang="en-US" sz="3200" dirty="0">
                <a:solidFill>
                  <a:schemeClr val="bg1"/>
                </a:solidFill>
              </a:rPr>
              <a:t>ACHIEVING COMMUNITY EMPLOYMENT</a:t>
            </a:r>
          </a:p>
        </p:txBody>
      </p:sp>
    </p:spTree>
    <p:extLst>
      <p:ext uri="{BB962C8B-B14F-4D97-AF65-F5344CB8AC3E}">
        <p14:creationId xmlns:p14="http://schemas.microsoft.com/office/powerpoint/2010/main" val="2670894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66D3CC-7723-441E-80AF-180B7E258323}"/>
              </a:ext>
            </a:extLst>
          </p:cNvPr>
          <p:cNvSpPr>
            <a:spLocks noGrp="1"/>
          </p:cNvSpPr>
          <p:nvPr>
            <p:ph type="title" idx="4294967295"/>
          </p:nvPr>
        </p:nvSpPr>
        <p:spPr>
          <a:xfrm>
            <a:off x="621323" y="0"/>
            <a:ext cx="10178803" cy="1146873"/>
          </a:xfrm>
        </p:spPr>
        <p:txBody>
          <a:bodyPr/>
          <a:lstStyle/>
          <a:p>
            <a:r>
              <a:rPr lang="en-US" b="1" dirty="0">
                <a:solidFill>
                  <a:schemeClr val="bg1"/>
                </a:solidFill>
              </a:rPr>
              <a:t>Who is Your Support Network?</a:t>
            </a:r>
          </a:p>
        </p:txBody>
      </p:sp>
      <p:sp>
        <p:nvSpPr>
          <p:cNvPr id="5" name="Content Placeholder 4">
            <a:extLst>
              <a:ext uri="{FF2B5EF4-FFF2-40B4-BE49-F238E27FC236}">
                <a16:creationId xmlns:a16="http://schemas.microsoft.com/office/drawing/2014/main" id="{A059C9EB-629F-48FF-BF57-91CB1840E2FE}"/>
              </a:ext>
            </a:extLst>
          </p:cNvPr>
          <p:cNvSpPr>
            <a:spLocks noGrp="1"/>
          </p:cNvSpPr>
          <p:nvPr>
            <p:ph idx="4294967295"/>
          </p:nvPr>
        </p:nvSpPr>
        <p:spPr>
          <a:xfrm>
            <a:off x="4726463" y="2057401"/>
            <a:ext cx="2895600" cy="2971799"/>
          </a:xfrm>
          <a:prstGeom prst="ellipse">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45720" indent="0" algn="ctr">
              <a:buNone/>
            </a:pPr>
            <a:r>
              <a:rPr lang="en-US" cap="all" dirty="0"/>
              <a:t>My Support Network</a:t>
            </a:r>
          </a:p>
        </p:txBody>
      </p:sp>
      <p:sp>
        <p:nvSpPr>
          <p:cNvPr id="6" name="Rounded Rectangle 37">
            <a:extLst>
              <a:ext uri="{FF2B5EF4-FFF2-40B4-BE49-F238E27FC236}">
                <a16:creationId xmlns:a16="http://schemas.microsoft.com/office/drawing/2014/main" id="{F42BA6C2-9498-4133-86D5-49A40B4B6D22}"/>
              </a:ext>
            </a:extLst>
          </p:cNvPr>
          <p:cNvSpPr/>
          <p:nvPr/>
        </p:nvSpPr>
        <p:spPr>
          <a:xfrm>
            <a:off x="1958343" y="1642173"/>
            <a:ext cx="2609137" cy="105439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Family/Guardian</a:t>
            </a:r>
          </a:p>
          <a:p>
            <a:pPr algn="ctr"/>
            <a:r>
              <a:rPr lang="en-US" sz="2400" dirty="0">
                <a:solidFill>
                  <a:schemeClr val="tx1"/>
                </a:solidFill>
              </a:rPr>
              <a:t>Conservator</a:t>
            </a:r>
          </a:p>
        </p:txBody>
      </p:sp>
      <p:sp>
        <p:nvSpPr>
          <p:cNvPr id="7" name="Rounded Rectangle 38">
            <a:extLst>
              <a:ext uri="{FF2B5EF4-FFF2-40B4-BE49-F238E27FC236}">
                <a16:creationId xmlns:a16="http://schemas.microsoft.com/office/drawing/2014/main" id="{EA021860-1A58-46B4-831C-5637B0A3C855}"/>
              </a:ext>
            </a:extLst>
          </p:cNvPr>
          <p:cNvSpPr/>
          <p:nvPr/>
        </p:nvSpPr>
        <p:spPr>
          <a:xfrm>
            <a:off x="2145323" y="3242067"/>
            <a:ext cx="1915945" cy="1091001"/>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Friends</a:t>
            </a:r>
            <a:endParaRPr lang="en-US" sz="2000" dirty="0">
              <a:solidFill>
                <a:schemeClr val="tx1"/>
              </a:solidFill>
            </a:endParaRPr>
          </a:p>
        </p:txBody>
      </p:sp>
      <p:sp>
        <p:nvSpPr>
          <p:cNvPr id="9" name="Rounded Rectangle 5">
            <a:extLst>
              <a:ext uri="{FF2B5EF4-FFF2-40B4-BE49-F238E27FC236}">
                <a16:creationId xmlns:a16="http://schemas.microsoft.com/office/drawing/2014/main" id="{4405C86E-D944-4389-8AF7-EC29AA53AAB5}"/>
              </a:ext>
            </a:extLst>
          </p:cNvPr>
          <p:cNvSpPr/>
          <p:nvPr/>
        </p:nvSpPr>
        <p:spPr>
          <a:xfrm>
            <a:off x="5150514" y="5424569"/>
            <a:ext cx="2047497" cy="1005120"/>
          </a:xfrm>
          <a:prstGeom prst="roundRect">
            <a:avLst/>
          </a:prstGeom>
          <a:solidFill>
            <a:srgbClr val="87E3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Anyone else </a:t>
            </a:r>
          </a:p>
          <a:p>
            <a:pPr algn="ctr"/>
            <a:r>
              <a:rPr lang="en-US" sz="2400" dirty="0">
                <a:solidFill>
                  <a:schemeClr val="tx1"/>
                </a:solidFill>
              </a:rPr>
              <a:t>you trust!</a:t>
            </a:r>
            <a:endParaRPr lang="en-US" sz="1400" dirty="0">
              <a:solidFill>
                <a:schemeClr val="tx1"/>
              </a:solidFill>
            </a:endParaRPr>
          </a:p>
        </p:txBody>
      </p:sp>
      <p:sp>
        <p:nvSpPr>
          <p:cNvPr id="10" name="Rounded Rectangle 7">
            <a:extLst>
              <a:ext uri="{FF2B5EF4-FFF2-40B4-BE49-F238E27FC236}">
                <a16:creationId xmlns:a16="http://schemas.microsoft.com/office/drawing/2014/main" id="{5FC7E930-3025-4DF9-AB8A-AD955BDBA957}"/>
              </a:ext>
            </a:extLst>
          </p:cNvPr>
          <p:cNvSpPr/>
          <p:nvPr/>
        </p:nvSpPr>
        <p:spPr>
          <a:xfrm>
            <a:off x="2598513" y="4698060"/>
            <a:ext cx="2088106" cy="990600"/>
          </a:xfrm>
          <a:prstGeom prst="roundRect">
            <a:avLst/>
          </a:prstGeom>
          <a:solidFill>
            <a:srgbClr val="52E9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Peer Mentors</a:t>
            </a:r>
            <a:endParaRPr lang="en-US" sz="3200" dirty="0">
              <a:solidFill>
                <a:schemeClr val="tx1"/>
              </a:solidFill>
            </a:endParaRPr>
          </a:p>
        </p:txBody>
      </p:sp>
      <p:sp>
        <p:nvSpPr>
          <p:cNvPr id="11" name="Rounded Rectangle 22">
            <a:extLst>
              <a:ext uri="{FF2B5EF4-FFF2-40B4-BE49-F238E27FC236}">
                <a16:creationId xmlns:a16="http://schemas.microsoft.com/office/drawing/2014/main" id="{60BF942A-5426-4424-9D13-1E6451E16B3F}"/>
              </a:ext>
            </a:extLst>
          </p:cNvPr>
          <p:cNvSpPr/>
          <p:nvPr/>
        </p:nvSpPr>
        <p:spPr>
          <a:xfrm>
            <a:off x="7505382" y="4823741"/>
            <a:ext cx="2914369" cy="1276686"/>
          </a:xfrm>
          <a:prstGeom prst="roundRect">
            <a:avLst/>
          </a:prstGeom>
          <a:solidFill>
            <a:srgbClr val="EBAF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People in your community, clubs, church, etc.</a:t>
            </a:r>
          </a:p>
        </p:txBody>
      </p:sp>
      <p:sp>
        <p:nvSpPr>
          <p:cNvPr id="12" name="Rounded Rectangle 36">
            <a:extLst>
              <a:ext uri="{FF2B5EF4-FFF2-40B4-BE49-F238E27FC236}">
                <a16:creationId xmlns:a16="http://schemas.microsoft.com/office/drawing/2014/main" id="{8C41F814-06C6-44B4-9CB3-891DB6D639EB}"/>
              </a:ext>
            </a:extLst>
          </p:cNvPr>
          <p:cNvSpPr/>
          <p:nvPr/>
        </p:nvSpPr>
        <p:spPr>
          <a:xfrm>
            <a:off x="8534401" y="3188303"/>
            <a:ext cx="2497014" cy="1405411"/>
          </a:xfrm>
          <a:prstGeom prst="roundRect">
            <a:avLst/>
          </a:prstGeom>
          <a:solidFill>
            <a:srgbClr val="F22E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Regional Center </a:t>
            </a:r>
          </a:p>
          <a:p>
            <a:pPr algn="ctr"/>
            <a:r>
              <a:rPr lang="en-US" sz="2400" dirty="0">
                <a:solidFill>
                  <a:schemeClr val="tx1"/>
                </a:solidFill>
              </a:rPr>
              <a:t>Case Worker</a:t>
            </a:r>
          </a:p>
        </p:txBody>
      </p:sp>
      <p:sp>
        <p:nvSpPr>
          <p:cNvPr id="13" name="Rounded Rectangle 33">
            <a:extLst>
              <a:ext uri="{FF2B5EF4-FFF2-40B4-BE49-F238E27FC236}">
                <a16:creationId xmlns:a16="http://schemas.microsoft.com/office/drawing/2014/main" id="{2198293A-E9F9-4A39-8A95-6FDCFEF6764E}"/>
              </a:ext>
            </a:extLst>
          </p:cNvPr>
          <p:cNvSpPr/>
          <p:nvPr/>
        </p:nvSpPr>
        <p:spPr>
          <a:xfrm>
            <a:off x="7759651" y="1560128"/>
            <a:ext cx="2895600" cy="1276686"/>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Teachers/ </a:t>
            </a:r>
          </a:p>
          <a:p>
            <a:pPr algn="ctr"/>
            <a:r>
              <a:rPr lang="en-US" sz="2400" dirty="0">
                <a:solidFill>
                  <a:schemeClr val="tx1"/>
                </a:solidFill>
              </a:rPr>
              <a:t>Guidance Counselor</a:t>
            </a:r>
          </a:p>
        </p:txBody>
      </p:sp>
      <p:cxnSp>
        <p:nvCxnSpPr>
          <p:cNvPr id="15" name="Straight Connector 14">
            <a:extLst>
              <a:ext uri="{FF2B5EF4-FFF2-40B4-BE49-F238E27FC236}">
                <a16:creationId xmlns:a16="http://schemas.microsoft.com/office/drawing/2014/main" id="{F03DEF0C-0EEA-4231-8F9F-ED78745C224A}"/>
              </a:ext>
            </a:extLst>
          </p:cNvPr>
          <p:cNvCxnSpPr>
            <a:cxnSpLocks/>
            <a:stCxn id="6" idx="3"/>
            <a:endCxn id="5" idx="1"/>
          </p:cNvCxnSpPr>
          <p:nvPr/>
        </p:nvCxnSpPr>
        <p:spPr>
          <a:xfrm>
            <a:off x="4567480" y="2169370"/>
            <a:ext cx="583034" cy="323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901D23-36E8-48DC-B24E-F178BBDC7CE6}"/>
              </a:ext>
            </a:extLst>
          </p:cNvPr>
          <p:cNvCxnSpPr>
            <a:cxnSpLocks/>
            <a:stCxn id="7" idx="3"/>
          </p:cNvCxnSpPr>
          <p:nvPr/>
        </p:nvCxnSpPr>
        <p:spPr>
          <a:xfrm>
            <a:off x="4061268" y="3787568"/>
            <a:ext cx="6677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347C316-71A3-4471-BA8D-F0BBE17EB37D}"/>
              </a:ext>
            </a:extLst>
          </p:cNvPr>
          <p:cNvCxnSpPr>
            <a:cxnSpLocks/>
            <a:stCxn id="10" idx="3"/>
          </p:cNvCxnSpPr>
          <p:nvPr/>
        </p:nvCxnSpPr>
        <p:spPr>
          <a:xfrm flipV="1">
            <a:off x="4686619" y="4570570"/>
            <a:ext cx="457200" cy="622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CE388E3-50A8-4BFE-B703-AB6F285B46E2}"/>
              </a:ext>
            </a:extLst>
          </p:cNvPr>
          <p:cNvCxnSpPr>
            <a:cxnSpLocks/>
            <a:stCxn id="5" idx="4"/>
            <a:endCxn id="9" idx="0"/>
          </p:cNvCxnSpPr>
          <p:nvPr/>
        </p:nvCxnSpPr>
        <p:spPr>
          <a:xfrm>
            <a:off x="6174263" y="5029200"/>
            <a:ext cx="0" cy="3953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D85611E-1A28-4100-B571-95D2A62E20C8}"/>
              </a:ext>
            </a:extLst>
          </p:cNvPr>
          <p:cNvCxnSpPr>
            <a:cxnSpLocks/>
            <a:endCxn id="5" idx="5"/>
          </p:cNvCxnSpPr>
          <p:nvPr/>
        </p:nvCxnSpPr>
        <p:spPr>
          <a:xfrm flipH="1" flipV="1">
            <a:off x="7198012" y="4593989"/>
            <a:ext cx="583034" cy="240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0F3090B-A1CA-4CEA-8CD3-E6A0637D4D60}"/>
              </a:ext>
            </a:extLst>
          </p:cNvPr>
          <p:cNvCxnSpPr>
            <a:cxnSpLocks/>
            <a:stCxn id="12" idx="1"/>
          </p:cNvCxnSpPr>
          <p:nvPr/>
        </p:nvCxnSpPr>
        <p:spPr>
          <a:xfrm flipH="1">
            <a:off x="7581901" y="3891009"/>
            <a:ext cx="952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3F28BFD-A17D-4DEC-93F0-30F75240989E}"/>
              </a:ext>
            </a:extLst>
          </p:cNvPr>
          <p:cNvCxnSpPr>
            <a:cxnSpLocks/>
            <a:stCxn id="13" idx="1"/>
            <a:endCxn id="5" idx="7"/>
          </p:cNvCxnSpPr>
          <p:nvPr/>
        </p:nvCxnSpPr>
        <p:spPr>
          <a:xfrm flipH="1">
            <a:off x="7198012" y="2198471"/>
            <a:ext cx="561639" cy="2941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877" y="1"/>
            <a:ext cx="10185472" cy="1137138"/>
          </a:xfrm>
        </p:spPr>
        <p:txBody>
          <a:bodyPr/>
          <a:lstStyle/>
          <a:p>
            <a:r>
              <a:rPr lang="en-US" b="1" dirty="0">
                <a:solidFill>
                  <a:schemeClr val="bg1"/>
                </a:solidFill>
              </a:rPr>
              <a:t>The Road to “ACE”</a:t>
            </a:r>
          </a:p>
        </p:txBody>
      </p:sp>
      <p:sp>
        <p:nvSpPr>
          <p:cNvPr id="4" name="Text Placeholder 3"/>
          <p:cNvSpPr>
            <a:spLocks noGrp="1"/>
          </p:cNvSpPr>
          <p:nvPr>
            <p:ph type="body" idx="4294967295"/>
          </p:nvPr>
        </p:nvSpPr>
        <p:spPr>
          <a:xfrm>
            <a:off x="383097" y="1339883"/>
            <a:ext cx="11339979" cy="1401762"/>
          </a:xfrm>
        </p:spPr>
        <p:txBody>
          <a:bodyPr>
            <a:noAutofit/>
          </a:bodyPr>
          <a:lstStyle/>
          <a:p>
            <a:pPr marL="45720" indent="0" algn="ctr">
              <a:buNone/>
            </a:pPr>
            <a:r>
              <a:rPr lang="en-US" dirty="0"/>
              <a:t>The road to community employment can be short or long, and may include a lot of “bumps” along the way. You may not get there overnight, but with the right training and supports in place you </a:t>
            </a:r>
            <a:r>
              <a:rPr lang="en-US" b="1" u="sng" dirty="0"/>
              <a:t>CAN</a:t>
            </a:r>
            <a:r>
              <a:rPr lang="en-US" dirty="0"/>
              <a:t> eventually get there.</a:t>
            </a:r>
          </a:p>
        </p:txBody>
      </p:sp>
      <p:grpSp>
        <p:nvGrpSpPr>
          <p:cNvPr id="8" name="Group 7">
            <a:extLst>
              <a:ext uri="{FF2B5EF4-FFF2-40B4-BE49-F238E27FC236}">
                <a16:creationId xmlns:a16="http://schemas.microsoft.com/office/drawing/2014/main" id="{1D236324-B9CD-4111-81CE-91BC137DB66F}"/>
              </a:ext>
            </a:extLst>
          </p:cNvPr>
          <p:cNvGrpSpPr/>
          <p:nvPr/>
        </p:nvGrpSpPr>
        <p:grpSpPr>
          <a:xfrm>
            <a:off x="0" y="2741645"/>
            <a:ext cx="12192000" cy="4116355"/>
            <a:chOff x="-19281" y="2741645"/>
            <a:chExt cx="12230562" cy="4116355"/>
          </a:xfrm>
        </p:grpSpPr>
        <p:pic>
          <p:nvPicPr>
            <p:cNvPr id="6" name="Picture 5">
              <a:extLst>
                <a:ext uri="{FF2B5EF4-FFF2-40B4-BE49-F238E27FC236}">
                  <a16:creationId xmlns:a16="http://schemas.microsoft.com/office/drawing/2014/main" id="{62DA6FEC-F45E-4D79-AFC7-9677597C6992}"/>
                </a:ext>
              </a:extLst>
            </p:cNvPr>
            <p:cNvPicPr>
              <a:picLocks noChangeAspect="1"/>
            </p:cNvPicPr>
            <p:nvPr/>
          </p:nvPicPr>
          <p:blipFill>
            <a:blip r:embed="rId3"/>
            <a:stretch>
              <a:fillRect/>
            </a:stretch>
          </p:blipFill>
          <p:spPr>
            <a:xfrm>
              <a:off x="-19281" y="2741645"/>
              <a:ext cx="12230562" cy="4116355"/>
            </a:xfrm>
            <a:prstGeom prst="rect">
              <a:avLst/>
            </a:prstGeom>
          </p:spPr>
        </p:pic>
        <p:sp>
          <p:nvSpPr>
            <p:cNvPr id="7" name="Rectangle 6">
              <a:extLst>
                <a:ext uri="{FF2B5EF4-FFF2-40B4-BE49-F238E27FC236}">
                  <a16:creationId xmlns:a16="http://schemas.microsoft.com/office/drawing/2014/main" id="{1E8B1323-FE1C-4B33-A320-B0744AD7156A}"/>
                </a:ext>
              </a:extLst>
            </p:cNvPr>
            <p:cNvSpPr/>
            <p:nvPr/>
          </p:nvSpPr>
          <p:spPr>
            <a:xfrm>
              <a:off x="8246377" y="3758268"/>
              <a:ext cx="1736521" cy="38513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EMPLOYMENT</a:t>
              </a:r>
            </a:p>
          </p:txBody>
        </p:sp>
      </p:grpSp>
    </p:spTree>
    <p:extLst>
      <p:ext uri="{BB962C8B-B14F-4D97-AF65-F5344CB8AC3E}">
        <p14:creationId xmlns:p14="http://schemas.microsoft.com/office/powerpoint/2010/main" val="3326862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09600" y="0"/>
            <a:ext cx="10039524" cy="1090246"/>
          </a:xfrm>
        </p:spPr>
        <p:txBody>
          <a:bodyPr/>
          <a:lstStyle/>
          <a:p>
            <a:r>
              <a:rPr lang="en-US" b="1" dirty="0">
                <a:solidFill>
                  <a:schemeClr val="bg1"/>
                </a:solidFill>
              </a:rPr>
              <a:t>Achieving Community Employment</a:t>
            </a:r>
          </a:p>
        </p:txBody>
      </p:sp>
      <p:sp>
        <p:nvSpPr>
          <p:cNvPr id="2" name="Content Placeholder 1"/>
          <p:cNvSpPr>
            <a:spLocks noGrp="1"/>
          </p:cNvSpPr>
          <p:nvPr>
            <p:ph idx="4294967295"/>
          </p:nvPr>
        </p:nvSpPr>
        <p:spPr>
          <a:xfrm>
            <a:off x="838200" y="1751475"/>
            <a:ext cx="10515600" cy="4351338"/>
          </a:xfrm>
        </p:spPr>
        <p:txBody>
          <a:bodyPr/>
          <a:lstStyle/>
          <a:p>
            <a:endParaRPr lang="en-US" dirty="0"/>
          </a:p>
          <a:p>
            <a:pPr marL="45720" indent="0">
              <a:buNone/>
            </a:pPr>
            <a:endParaRPr lang="en-US" dirty="0"/>
          </a:p>
        </p:txBody>
      </p:sp>
      <p:sp>
        <p:nvSpPr>
          <p:cNvPr id="5" name="TextBox 4"/>
          <p:cNvSpPr txBox="1"/>
          <p:nvPr/>
        </p:nvSpPr>
        <p:spPr>
          <a:xfrm>
            <a:off x="2102158" y="3539023"/>
            <a:ext cx="7521152" cy="954107"/>
          </a:xfrm>
          <a:prstGeom prst="rect">
            <a:avLst/>
          </a:prstGeom>
          <a:noFill/>
        </p:spPr>
        <p:txBody>
          <a:bodyPr wrap="square" rtlCol="0">
            <a:spAutoFit/>
          </a:bodyPr>
          <a:lstStyle/>
          <a:p>
            <a:pPr algn="ctr"/>
            <a:r>
              <a:rPr lang="en-US" sz="2800" dirty="0">
                <a:solidFill>
                  <a:schemeClr val="bg1"/>
                </a:solidFill>
              </a:rPr>
              <a:t>Raise your hands if you have ever had a job working in the community!</a:t>
            </a:r>
          </a:p>
        </p:txBody>
      </p:sp>
      <p:pic>
        <p:nvPicPr>
          <p:cNvPr id="11" name="Picture 2" descr="Image result for raising hands">
            <a:extLst>
              <a:ext uri="{FF2B5EF4-FFF2-40B4-BE49-F238E27FC236}">
                <a16:creationId xmlns:a16="http://schemas.microsoft.com/office/drawing/2014/main" id="{B7575BE1-95C0-4530-B7EA-418455D23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76799" y="3957093"/>
            <a:ext cx="5527039" cy="29009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raising hands">
            <a:extLst>
              <a:ext uri="{FF2B5EF4-FFF2-40B4-BE49-F238E27FC236}">
                <a16:creationId xmlns:a16="http://schemas.microsoft.com/office/drawing/2014/main" id="{E35DA9CC-19FB-4DF7-A4C6-68BD1CF0A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6992"/>
            <a:ext cx="4876799" cy="284100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560BF0C-7474-4101-B8CC-8827D41881C1}"/>
              </a:ext>
            </a:extLst>
          </p:cNvPr>
          <p:cNvSpPr txBox="1"/>
          <p:nvPr/>
        </p:nvSpPr>
        <p:spPr>
          <a:xfrm>
            <a:off x="1798699" y="1710557"/>
            <a:ext cx="8850425" cy="1323439"/>
          </a:xfrm>
          <a:prstGeom prst="rect">
            <a:avLst/>
          </a:prstGeom>
          <a:noFill/>
        </p:spPr>
        <p:txBody>
          <a:bodyPr wrap="square" rtlCol="0">
            <a:spAutoFit/>
          </a:bodyPr>
          <a:lstStyle/>
          <a:p>
            <a:pPr algn="ctr"/>
            <a:r>
              <a:rPr lang="en-US" sz="4000" dirty="0"/>
              <a:t>Raise your hands if you have ever had a job working in the community!</a:t>
            </a:r>
          </a:p>
        </p:txBody>
      </p:sp>
    </p:spTree>
    <p:extLst>
      <p:ext uri="{BB962C8B-B14F-4D97-AF65-F5344CB8AC3E}">
        <p14:creationId xmlns:p14="http://schemas.microsoft.com/office/powerpoint/2010/main" val="1631652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09600" y="1643440"/>
            <a:ext cx="10949354" cy="1785560"/>
          </a:xfrm>
          <a:solidFill>
            <a:schemeClr val="bg1"/>
          </a:solidFill>
        </p:spPr>
        <p:txBody>
          <a:bodyPr>
            <a:noAutofit/>
          </a:bodyPr>
          <a:lstStyle/>
          <a:p>
            <a:pPr marL="45720" indent="0" algn="ctr">
              <a:buNone/>
            </a:pPr>
            <a:r>
              <a:rPr lang="en-US" sz="4000" dirty="0"/>
              <a:t>Let’s discuss some differences between your job here, and the jobs outside in the community</a:t>
            </a:r>
          </a:p>
          <a:p>
            <a:pPr marL="45720" indent="0" algn="ctr">
              <a:buNone/>
            </a:pPr>
            <a:endParaRPr lang="en-US" sz="3500" dirty="0"/>
          </a:p>
          <a:p>
            <a:pPr marL="45720" indent="0" algn="ctr">
              <a:buNone/>
            </a:pPr>
            <a:endParaRPr lang="en-US" sz="3500" dirty="0"/>
          </a:p>
        </p:txBody>
      </p:sp>
      <p:pic>
        <p:nvPicPr>
          <p:cNvPr id="7" name="Picture 6" descr="A close up of text on a black background&#10;&#10;Description generated with very high confidence">
            <a:extLst>
              <a:ext uri="{FF2B5EF4-FFF2-40B4-BE49-F238E27FC236}">
                <a16:creationId xmlns:a16="http://schemas.microsoft.com/office/drawing/2014/main" id="{8F2E7BFC-9215-49E3-ACF6-A96B14AC20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1895" y="5902388"/>
            <a:ext cx="852975" cy="852975"/>
          </a:xfrm>
          <a:prstGeom prst="rect">
            <a:avLst/>
          </a:prstGeom>
        </p:spPr>
      </p:pic>
      <p:sp>
        <p:nvSpPr>
          <p:cNvPr id="8" name="TextBox 7">
            <a:extLst>
              <a:ext uri="{FF2B5EF4-FFF2-40B4-BE49-F238E27FC236}">
                <a16:creationId xmlns:a16="http://schemas.microsoft.com/office/drawing/2014/main" id="{90E1CC95-792B-413D-91D8-EC18C1AFF111}"/>
              </a:ext>
            </a:extLst>
          </p:cNvPr>
          <p:cNvSpPr txBox="1"/>
          <p:nvPr/>
        </p:nvSpPr>
        <p:spPr>
          <a:xfrm>
            <a:off x="609600" y="167952"/>
            <a:ext cx="3889001" cy="769441"/>
          </a:xfrm>
          <a:prstGeom prst="rect">
            <a:avLst/>
          </a:prstGeom>
          <a:noFill/>
        </p:spPr>
        <p:txBody>
          <a:bodyPr wrap="square" rtlCol="0">
            <a:spAutoFit/>
          </a:bodyPr>
          <a:lstStyle/>
          <a:p>
            <a:r>
              <a:rPr lang="en-US" sz="4400" b="1" dirty="0">
                <a:solidFill>
                  <a:schemeClr val="bg1"/>
                </a:solidFill>
                <a:latin typeface="+mj-lt"/>
              </a:rPr>
              <a:t>Differences in… </a:t>
            </a:r>
          </a:p>
        </p:txBody>
      </p:sp>
      <p:pic>
        <p:nvPicPr>
          <p:cNvPr id="22" name="Picture 21">
            <a:extLst>
              <a:ext uri="{FF2B5EF4-FFF2-40B4-BE49-F238E27FC236}">
                <a16:creationId xmlns:a16="http://schemas.microsoft.com/office/drawing/2014/main" id="{9317E59F-3C79-44EA-8CFE-14158DF39F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421" y="3201777"/>
            <a:ext cx="5019972" cy="2811184"/>
          </a:xfrm>
          <a:prstGeom prst="rect">
            <a:avLst/>
          </a:prstGeom>
        </p:spPr>
      </p:pic>
    </p:spTree>
    <p:extLst>
      <p:ext uri="{BB962C8B-B14F-4D97-AF65-F5344CB8AC3E}">
        <p14:creationId xmlns:p14="http://schemas.microsoft.com/office/powerpoint/2010/main" val="2703878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828332" y="2003686"/>
            <a:ext cx="2616891" cy="2532351"/>
          </a:xfrm>
          <a:prstGeom prst="ellipse">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Sub-Minimum Wage Employment Vs.  Community Employment</a:t>
            </a:r>
          </a:p>
        </p:txBody>
      </p:sp>
      <p:cxnSp>
        <p:nvCxnSpPr>
          <p:cNvPr id="7" name="Straight Connector 6"/>
          <p:cNvCxnSpPr>
            <a:cxnSpLocks/>
          </p:cNvCxnSpPr>
          <p:nvPr/>
        </p:nvCxnSpPr>
        <p:spPr>
          <a:xfrm flipV="1">
            <a:off x="6985566" y="1377525"/>
            <a:ext cx="541432" cy="9472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flipV="1">
            <a:off x="7445237" y="3241974"/>
            <a:ext cx="77177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a:stCxn id="5" idx="4"/>
            <a:endCxn id="6" idx="0"/>
          </p:cNvCxnSpPr>
          <p:nvPr/>
        </p:nvCxnSpPr>
        <p:spPr>
          <a:xfrm>
            <a:off x="6136778" y="4536037"/>
            <a:ext cx="15940" cy="379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a:stCxn id="5" idx="1"/>
          </p:cNvCxnSpPr>
          <p:nvPr/>
        </p:nvCxnSpPr>
        <p:spPr>
          <a:xfrm flipH="1" flipV="1">
            <a:off x="4267201" y="1768994"/>
            <a:ext cx="944366" cy="605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H="1">
            <a:off x="4126818" y="3299445"/>
            <a:ext cx="7212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a:stCxn id="5" idx="3"/>
          </p:cNvCxnSpPr>
          <p:nvPr/>
        </p:nvCxnSpPr>
        <p:spPr>
          <a:xfrm flipH="1">
            <a:off x="4267201" y="4165183"/>
            <a:ext cx="944366" cy="503929"/>
          </a:xfrm>
          <a:prstGeom prst="line">
            <a:avLst/>
          </a:prstGeom>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8155037" y="2879253"/>
            <a:ext cx="3782917" cy="1181577"/>
          </a:xfrm>
          <a:prstGeom prst="roundRect">
            <a:avLst/>
          </a:prstGeom>
          <a:solidFill>
            <a:srgbClr val="F22E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Being paid based on how fast you work </a:t>
            </a:r>
            <a:r>
              <a:rPr lang="en-US" sz="1600" b="1" dirty="0">
                <a:solidFill>
                  <a:srgbClr val="C00000"/>
                </a:solidFill>
              </a:rPr>
              <a:t>vs</a:t>
            </a:r>
            <a:r>
              <a:rPr lang="en-US" sz="1600" b="1" dirty="0">
                <a:solidFill>
                  <a:schemeClr val="tx1"/>
                </a:solidFill>
              </a:rPr>
              <a:t> </a:t>
            </a:r>
          </a:p>
          <a:p>
            <a:pPr algn="ctr"/>
            <a:r>
              <a:rPr lang="en-US" sz="1600" dirty="0">
                <a:solidFill>
                  <a:schemeClr val="tx1"/>
                </a:solidFill>
              </a:rPr>
              <a:t>Being paid at least minimum wage for the work you do </a:t>
            </a:r>
          </a:p>
        </p:txBody>
      </p:sp>
      <p:sp>
        <p:nvSpPr>
          <p:cNvPr id="38" name="Rounded Rectangle 37"/>
          <p:cNvSpPr/>
          <p:nvPr/>
        </p:nvSpPr>
        <p:spPr>
          <a:xfrm>
            <a:off x="729901" y="1351317"/>
            <a:ext cx="3712697" cy="94729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Job duties are based on task analysis </a:t>
            </a:r>
            <a:r>
              <a:rPr lang="en-US" sz="1600" b="1" dirty="0">
                <a:solidFill>
                  <a:srgbClr val="C00000"/>
                </a:solidFill>
              </a:rPr>
              <a:t>vs.</a:t>
            </a:r>
            <a:r>
              <a:rPr lang="en-US" sz="1600" b="1" dirty="0">
                <a:solidFill>
                  <a:srgbClr val="FF0000"/>
                </a:solidFill>
              </a:rPr>
              <a:t> </a:t>
            </a:r>
          </a:p>
          <a:p>
            <a:pPr algn="ctr"/>
            <a:r>
              <a:rPr lang="en-US" sz="1600" dirty="0">
                <a:solidFill>
                  <a:schemeClr val="tx1"/>
                </a:solidFill>
              </a:rPr>
              <a:t>Job duties depend on employer needs</a:t>
            </a:r>
          </a:p>
        </p:txBody>
      </p:sp>
      <p:sp>
        <p:nvSpPr>
          <p:cNvPr id="39" name="Rounded Rectangle 38"/>
          <p:cNvSpPr/>
          <p:nvPr/>
        </p:nvSpPr>
        <p:spPr>
          <a:xfrm>
            <a:off x="536599" y="2731477"/>
            <a:ext cx="3712697" cy="1539446"/>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Jobs available to you are dependent on what the program has available </a:t>
            </a:r>
            <a:r>
              <a:rPr lang="en-US" sz="1600" b="1" dirty="0">
                <a:solidFill>
                  <a:srgbClr val="C00000"/>
                </a:solidFill>
              </a:rPr>
              <a:t>vs.</a:t>
            </a:r>
            <a:r>
              <a:rPr lang="en-US" sz="1600" b="1" dirty="0">
                <a:solidFill>
                  <a:srgbClr val="FF0000"/>
                </a:solidFill>
              </a:rPr>
              <a:t> </a:t>
            </a:r>
            <a:r>
              <a:rPr lang="en-US" sz="1600" dirty="0">
                <a:solidFill>
                  <a:schemeClr val="tx1"/>
                </a:solidFill>
              </a:rPr>
              <a:t>Matching your skills, likes, and desires with the job that is just right for you</a:t>
            </a:r>
          </a:p>
        </p:txBody>
      </p:sp>
      <p:sp>
        <p:nvSpPr>
          <p:cNvPr id="8" name="Rounded Rectangle 7"/>
          <p:cNvSpPr/>
          <p:nvPr/>
        </p:nvSpPr>
        <p:spPr>
          <a:xfrm>
            <a:off x="363416" y="4533201"/>
            <a:ext cx="4111063" cy="1257968"/>
          </a:xfrm>
          <a:prstGeom prst="roundRect">
            <a:avLst/>
          </a:prstGeom>
          <a:solidFill>
            <a:srgbClr val="52E9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 Working with others who have disabilities </a:t>
            </a:r>
            <a:r>
              <a:rPr lang="en-US" sz="1600" b="1" dirty="0">
                <a:solidFill>
                  <a:srgbClr val="C00000"/>
                </a:solidFill>
              </a:rPr>
              <a:t>vs.</a:t>
            </a:r>
            <a:r>
              <a:rPr lang="en-US" sz="1600" b="1" dirty="0">
                <a:solidFill>
                  <a:srgbClr val="FF0000"/>
                </a:solidFill>
              </a:rPr>
              <a:t> </a:t>
            </a:r>
          </a:p>
          <a:p>
            <a:pPr algn="ctr"/>
            <a:r>
              <a:rPr lang="en-US" sz="1600" dirty="0">
                <a:solidFill>
                  <a:schemeClr val="tx1"/>
                </a:solidFill>
              </a:rPr>
              <a:t>Working alongside others who may or may not have disabilities </a:t>
            </a:r>
            <a:endParaRPr lang="en-US" sz="2000" dirty="0">
              <a:solidFill>
                <a:schemeClr val="tx1"/>
              </a:solidFill>
            </a:endParaRPr>
          </a:p>
        </p:txBody>
      </p:sp>
      <p:sp>
        <p:nvSpPr>
          <p:cNvPr id="6" name="Rounded Rectangle 5"/>
          <p:cNvSpPr/>
          <p:nvPr/>
        </p:nvSpPr>
        <p:spPr>
          <a:xfrm>
            <a:off x="4597541" y="4915424"/>
            <a:ext cx="3110353" cy="1513698"/>
          </a:xfrm>
          <a:prstGeom prst="roundRect">
            <a:avLst/>
          </a:prstGeom>
          <a:solidFill>
            <a:srgbClr val="87E3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Minimal benefits provided (no health or retirement benefits) </a:t>
            </a:r>
            <a:r>
              <a:rPr lang="en-US" sz="1600" b="1" dirty="0">
                <a:solidFill>
                  <a:srgbClr val="C00000"/>
                </a:solidFill>
              </a:rPr>
              <a:t>vs.</a:t>
            </a:r>
            <a:r>
              <a:rPr lang="en-US" sz="1600" dirty="0">
                <a:solidFill>
                  <a:srgbClr val="FF0000"/>
                </a:solidFill>
              </a:rPr>
              <a:t> </a:t>
            </a:r>
          </a:p>
          <a:p>
            <a:pPr algn="ctr"/>
            <a:r>
              <a:rPr lang="en-US" sz="1600" dirty="0">
                <a:solidFill>
                  <a:schemeClr val="tx1"/>
                </a:solidFill>
              </a:rPr>
              <a:t>May receive health, retirement, paid leave and other benefits</a:t>
            </a:r>
          </a:p>
        </p:txBody>
      </p:sp>
      <p:cxnSp>
        <p:nvCxnSpPr>
          <p:cNvPr id="22" name="Straight Connector 21"/>
          <p:cNvCxnSpPr>
            <a:cxnSpLocks/>
          </p:cNvCxnSpPr>
          <p:nvPr/>
        </p:nvCxnSpPr>
        <p:spPr>
          <a:xfrm>
            <a:off x="7146301" y="4060830"/>
            <a:ext cx="761395" cy="854594"/>
          </a:xfrm>
          <a:prstGeom prst="line">
            <a:avLst/>
          </a:prstGeom>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7830956" y="4332230"/>
            <a:ext cx="3997627" cy="1402047"/>
          </a:xfrm>
          <a:prstGeom prst="roundRect">
            <a:avLst/>
          </a:prstGeom>
          <a:solidFill>
            <a:srgbClr val="EBAF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Limited number of employers and job duties</a:t>
            </a:r>
          </a:p>
          <a:p>
            <a:pPr algn="ctr"/>
            <a:r>
              <a:rPr lang="en-US" sz="1600" b="1" dirty="0">
                <a:solidFill>
                  <a:srgbClr val="C00000"/>
                </a:solidFill>
              </a:rPr>
              <a:t>vs.</a:t>
            </a:r>
            <a:r>
              <a:rPr lang="en-US" sz="1600" b="1" dirty="0">
                <a:solidFill>
                  <a:srgbClr val="FF0000"/>
                </a:solidFill>
              </a:rPr>
              <a:t> </a:t>
            </a:r>
          </a:p>
          <a:p>
            <a:pPr algn="ctr"/>
            <a:r>
              <a:rPr lang="en-US" sz="1600" dirty="0">
                <a:solidFill>
                  <a:schemeClr val="tx1"/>
                </a:solidFill>
              </a:rPr>
              <a:t>Large variety of employers and jobs that match your skills and interests</a:t>
            </a:r>
          </a:p>
        </p:txBody>
      </p:sp>
      <p:sp>
        <p:nvSpPr>
          <p:cNvPr id="59" name="Rounded Rectangle 58"/>
          <p:cNvSpPr/>
          <p:nvPr/>
        </p:nvSpPr>
        <p:spPr>
          <a:xfrm>
            <a:off x="7440503" y="1263520"/>
            <a:ext cx="4394940" cy="128361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a:solidFill>
                  <a:schemeClr val="tx1"/>
                </a:solidFill>
              </a:rPr>
              <a:t>Having a job coach that assists the whole group you are working with </a:t>
            </a:r>
            <a:r>
              <a:rPr lang="en-US" sz="1600" b="1" dirty="0">
                <a:solidFill>
                  <a:srgbClr val="C00000"/>
                </a:solidFill>
              </a:rPr>
              <a:t>vs.</a:t>
            </a:r>
            <a:r>
              <a:rPr lang="en-US" sz="1600" b="1" dirty="0">
                <a:solidFill>
                  <a:srgbClr val="FF0000"/>
                </a:solidFill>
              </a:rPr>
              <a:t> </a:t>
            </a:r>
          </a:p>
          <a:p>
            <a:pPr algn="ctr">
              <a:defRPr/>
            </a:pPr>
            <a:r>
              <a:rPr lang="en-US" sz="1600" dirty="0">
                <a:solidFill>
                  <a:schemeClr val="tx1"/>
                </a:solidFill>
              </a:rPr>
              <a:t>A personal job coach that will assist you  </a:t>
            </a:r>
          </a:p>
          <a:p>
            <a:pPr algn="ctr">
              <a:defRPr/>
            </a:pPr>
            <a:r>
              <a:rPr lang="en-US" sz="1600" dirty="0">
                <a:solidFill>
                  <a:schemeClr val="tx1"/>
                </a:solidFill>
              </a:rPr>
              <a:t>one-on-one while you are working</a:t>
            </a:r>
          </a:p>
        </p:txBody>
      </p:sp>
      <p:sp>
        <p:nvSpPr>
          <p:cNvPr id="2" name="Title 1">
            <a:extLst>
              <a:ext uri="{FF2B5EF4-FFF2-40B4-BE49-F238E27FC236}">
                <a16:creationId xmlns:a16="http://schemas.microsoft.com/office/drawing/2014/main" id="{66F07491-2D1A-4E9B-A084-FD01881D96D1}"/>
              </a:ext>
            </a:extLst>
          </p:cNvPr>
          <p:cNvSpPr>
            <a:spLocks noGrp="1"/>
          </p:cNvSpPr>
          <p:nvPr>
            <p:ph type="title"/>
          </p:nvPr>
        </p:nvSpPr>
        <p:spPr>
          <a:xfrm>
            <a:off x="536599" y="-21649"/>
            <a:ext cx="10817201" cy="1159599"/>
          </a:xfrm>
        </p:spPr>
        <p:txBody>
          <a:bodyPr/>
          <a:lstStyle/>
          <a:p>
            <a:r>
              <a:rPr lang="en-US" b="1" dirty="0">
                <a:solidFill>
                  <a:schemeClr val="bg1"/>
                </a:solidFill>
              </a:rPr>
              <a:t>SMW Job Vs. Community Employment </a:t>
            </a:r>
          </a:p>
        </p:txBody>
      </p:sp>
    </p:spTree>
    <p:extLst>
      <p:ext uri="{BB962C8B-B14F-4D97-AF65-F5344CB8AC3E}">
        <p14:creationId xmlns:p14="http://schemas.microsoft.com/office/powerpoint/2010/main" val="91940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1000"/>
                                        <p:tgtEl>
                                          <p:spTgt spid="59"/>
                                        </p:tgtEl>
                                      </p:cBhvr>
                                    </p:animEffect>
                                    <p:anim calcmode="lin" valueType="num">
                                      <p:cBhvr>
                                        <p:cTn id="57" dur="1000" fill="hold"/>
                                        <p:tgtEl>
                                          <p:spTgt spid="59"/>
                                        </p:tgtEl>
                                        <p:attrNameLst>
                                          <p:attrName>ppt_x</p:attrName>
                                        </p:attrNameLst>
                                      </p:cBhvr>
                                      <p:tavLst>
                                        <p:tav tm="0">
                                          <p:val>
                                            <p:strVal val="#ppt_x"/>
                                          </p:val>
                                        </p:tav>
                                        <p:tav tm="100000">
                                          <p:val>
                                            <p:strVal val="#ppt_x"/>
                                          </p:val>
                                        </p:tav>
                                      </p:tavLst>
                                    </p:anim>
                                    <p:anim calcmode="lin" valueType="num">
                                      <p:cBhvr>
                                        <p:cTn id="58"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7" grpId="0" animBg="1"/>
      <p:bldP spid="38" grpId="0" animBg="1"/>
      <p:bldP spid="39" grpId="0" animBg="1"/>
      <p:bldP spid="8" grpId="0" animBg="1"/>
      <p:bldP spid="6" grpId="0" animBg="1"/>
      <p:bldP spid="23" grpId="0" animBg="1"/>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13CDDD-BDAE-4661-B817-9A06EC575D5D}"/>
              </a:ext>
            </a:extLst>
          </p:cNvPr>
          <p:cNvSpPr/>
          <p:nvPr/>
        </p:nvSpPr>
        <p:spPr>
          <a:xfrm>
            <a:off x="0" y="1156018"/>
            <a:ext cx="12192000" cy="188366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B387901-7F5B-4D7F-8EC6-A2718365101B}"/>
              </a:ext>
            </a:extLst>
          </p:cNvPr>
          <p:cNvSpPr/>
          <p:nvPr/>
        </p:nvSpPr>
        <p:spPr>
          <a:xfrm>
            <a:off x="0" y="3039592"/>
            <a:ext cx="12192000" cy="20107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20E04D3-7C5D-448E-AAB6-BDEEA6C30D74}"/>
              </a:ext>
            </a:extLst>
          </p:cNvPr>
          <p:cNvSpPr/>
          <p:nvPr/>
        </p:nvSpPr>
        <p:spPr>
          <a:xfrm>
            <a:off x="0" y="5050384"/>
            <a:ext cx="12192000" cy="180761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idx="4294967295"/>
          </p:nvPr>
        </p:nvSpPr>
        <p:spPr>
          <a:xfrm>
            <a:off x="621323" y="0"/>
            <a:ext cx="11101753" cy="1155650"/>
          </a:xfrm>
        </p:spPr>
        <p:txBody>
          <a:bodyPr>
            <a:normAutofit/>
          </a:bodyPr>
          <a:lstStyle/>
          <a:p>
            <a:r>
              <a:rPr lang="en-US" b="1" dirty="0">
                <a:solidFill>
                  <a:schemeClr val="bg1"/>
                </a:solidFill>
              </a:rPr>
              <a:t>Let’s Explore…     Jobs in the Community</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175" y="1372957"/>
            <a:ext cx="2419350" cy="1580166"/>
          </a:xfrm>
          <a:prstGeom prst="rect">
            <a:avLst/>
          </a:prstGeom>
        </p:spPr>
      </p:pic>
      <p:pic>
        <p:nvPicPr>
          <p:cNvPr id="1026" name="Picture 2" descr="Image result for skilled work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094" y="5130485"/>
            <a:ext cx="230505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killed work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6582" y="1375141"/>
            <a:ext cx="2345068" cy="15568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smetologi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1094" y="3192795"/>
            <a:ext cx="2486025" cy="1638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descr="Image result for cashier"/>
          <p:cNvSpPr>
            <a:spLocks noChangeAspect="1" noChangeArrowheads="1"/>
          </p:cNvSpPr>
          <p:nvPr/>
        </p:nvSpPr>
        <p:spPr bwMode="auto">
          <a:xfrm>
            <a:off x="1739900" y="-601663"/>
            <a:ext cx="2419350" cy="1571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4" descr="Image result for cashier"/>
          <p:cNvSpPr>
            <a:spLocks noChangeAspect="1" noChangeArrowheads="1"/>
          </p:cNvSpPr>
          <p:nvPr/>
        </p:nvSpPr>
        <p:spPr bwMode="auto">
          <a:xfrm>
            <a:off x="1892300" y="-449263"/>
            <a:ext cx="2419350" cy="1571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1022" y="1374939"/>
            <a:ext cx="2419350" cy="1571625"/>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43474" y="5187429"/>
            <a:ext cx="2305051" cy="1533525"/>
          </a:xfrm>
          <a:prstGeom prst="rect">
            <a:avLst/>
          </a:prstGeom>
        </p:spPr>
      </p:pic>
      <p:pic>
        <p:nvPicPr>
          <p:cNvPr id="6" name="Picture 5">
            <a:extLst>
              <a:ext uri="{FF2B5EF4-FFF2-40B4-BE49-F238E27FC236}">
                <a16:creationId xmlns:a16="http://schemas.microsoft.com/office/drawing/2014/main" id="{D7178CD9-A48F-49D1-B085-8CC9FAB4DF83}"/>
              </a:ext>
            </a:extLst>
          </p:cNvPr>
          <p:cNvPicPr>
            <a:picLocks noChangeAspect="1"/>
          </p:cNvPicPr>
          <p:nvPr/>
        </p:nvPicPr>
        <p:blipFill>
          <a:blip r:embed="rId9"/>
          <a:stretch>
            <a:fillRect/>
          </a:stretch>
        </p:blipFill>
        <p:spPr>
          <a:xfrm>
            <a:off x="7796628" y="5166546"/>
            <a:ext cx="2318472" cy="1538809"/>
          </a:xfrm>
          <a:prstGeom prst="rect">
            <a:avLst/>
          </a:prstGeom>
        </p:spPr>
      </p:pic>
      <p:pic>
        <p:nvPicPr>
          <p:cNvPr id="7" name="Picture 6">
            <a:extLst>
              <a:ext uri="{FF2B5EF4-FFF2-40B4-BE49-F238E27FC236}">
                <a16:creationId xmlns:a16="http://schemas.microsoft.com/office/drawing/2014/main" id="{AF0E1497-7F4F-46AF-BA14-159A4A47FD1E}"/>
              </a:ext>
            </a:extLst>
          </p:cNvPr>
          <p:cNvPicPr>
            <a:picLocks noChangeAspect="1"/>
          </p:cNvPicPr>
          <p:nvPr/>
        </p:nvPicPr>
        <p:blipFill rotWithShape="1">
          <a:blip r:embed="rId10"/>
          <a:srcRect l="4838"/>
          <a:stretch/>
        </p:blipFill>
        <p:spPr>
          <a:xfrm>
            <a:off x="7671022" y="3168631"/>
            <a:ext cx="2569683" cy="1657538"/>
          </a:xfrm>
          <a:prstGeom prst="rect">
            <a:avLst/>
          </a:prstGeom>
        </p:spPr>
      </p:pic>
      <p:pic>
        <p:nvPicPr>
          <p:cNvPr id="8" name="Picture 7">
            <a:extLst>
              <a:ext uri="{FF2B5EF4-FFF2-40B4-BE49-F238E27FC236}">
                <a16:creationId xmlns:a16="http://schemas.microsoft.com/office/drawing/2014/main" id="{BBC4CFB3-0943-42B2-BBBE-970EA51B4DCE}"/>
              </a:ext>
            </a:extLst>
          </p:cNvPr>
          <p:cNvPicPr>
            <a:picLocks noChangeAspect="1"/>
          </p:cNvPicPr>
          <p:nvPr/>
        </p:nvPicPr>
        <p:blipFill>
          <a:blip r:embed="rId11"/>
          <a:stretch>
            <a:fillRect/>
          </a:stretch>
        </p:blipFill>
        <p:spPr>
          <a:xfrm>
            <a:off x="4886778" y="3170062"/>
            <a:ext cx="2418442" cy="1656107"/>
          </a:xfrm>
          <a:prstGeom prst="rect">
            <a:avLst/>
          </a:prstGeom>
        </p:spPr>
      </p:pic>
    </p:spTree>
    <p:extLst>
      <p:ext uri="{BB962C8B-B14F-4D97-AF65-F5344CB8AC3E}">
        <p14:creationId xmlns:p14="http://schemas.microsoft.com/office/powerpoint/2010/main" val="94929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633046" y="1"/>
            <a:ext cx="11242431" cy="1113692"/>
          </a:xfrm>
        </p:spPr>
        <p:txBody>
          <a:bodyPr>
            <a:normAutofit/>
          </a:bodyPr>
          <a:lstStyle/>
          <a:p>
            <a:pPr eaLnBrk="1" hangingPunct="1"/>
            <a:r>
              <a:rPr lang="en-US" altLang="en-US" b="1" dirty="0">
                <a:solidFill>
                  <a:schemeClr val="bg1"/>
                </a:solidFill>
              </a:rPr>
              <a:t> What is the Department of Rehabilitation (DOR)?</a:t>
            </a:r>
          </a:p>
        </p:txBody>
      </p:sp>
      <p:sp>
        <p:nvSpPr>
          <p:cNvPr id="8195" name="Content Placeholder 2"/>
          <p:cNvSpPr>
            <a:spLocks noGrp="1"/>
          </p:cNvSpPr>
          <p:nvPr>
            <p:ph idx="4294967295"/>
          </p:nvPr>
        </p:nvSpPr>
        <p:spPr>
          <a:xfrm>
            <a:off x="413511" y="1471384"/>
            <a:ext cx="5283903" cy="4509537"/>
          </a:xfrm>
        </p:spPr>
        <p:txBody>
          <a:bodyPr>
            <a:normAutofit/>
          </a:bodyPr>
          <a:lstStyle/>
          <a:p>
            <a:pPr marL="45720" indent="0">
              <a:spcBef>
                <a:spcPct val="0"/>
              </a:spcBef>
              <a:buClr>
                <a:srgbClr val="C00000"/>
              </a:buClr>
              <a:buNone/>
            </a:pPr>
            <a:endParaRPr lang="en-US" altLang="en-US" sz="2000" dirty="0"/>
          </a:p>
          <a:p>
            <a:pPr marL="502920" indent="-457200">
              <a:lnSpc>
                <a:spcPct val="100000"/>
              </a:lnSpc>
              <a:spcBef>
                <a:spcPct val="0"/>
              </a:spcBef>
            </a:pPr>
            <a:r>
              <a:rPr lang="en-US" altLang="en-US" dirty="0"/>
              <a:t>DOR is an employment &amp; independent living resource for people with disabilities. </a:t>
            </a:r>
          </a:p>
          <a:p>
            <a:pPr marL="502920" indent="-457200">
              <a:lnSpc>
                <a:spcPct val="100000"/>
              </a:lnSpc>
              <a:spcBef>
                <a:spcPct val="0"/>
              </a:spcBef>
            </a:pPr>
            <a:endParaRPr lang="en-US" altLang="en-US" dirty="0"/>
          </a:p>
          <a:p>
            <a:pPr marL="502920" indent="-457200">
              <a:lnSpc>
                <a:spcPct val="100000"/>
              </a:lnSpc>
              <a:spcBef>
                <a:spcPct val="0"/>
              </a:spcBef>
            </a:pPr>
            <a:r>
              <a:rPr lang="en-US" altLang="en-US" dirty="0"/>
              <a:t>DOR can provide you the training, tools, and resources you need to apply for, obtain, and keep the job that is right for you.</a:t>
            </a:r>
          </a:p>
        </p:txBody>
      </p:sp>
      <p:pic>
        <p:nvPicPr>
          <p:cNvPr id="5" name="Picture 4">
            <a:extLst>
              <a:ext uri="{FF2B5EF4-FFF2-40B4-BE49-F238E27FC236}">
                <a16:creationId xmlns:a16="http://schemas.microsoft.com/office/drawing/2014/main" id="{A642F088-C61D-4DB0-9E29-B4F9A9721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8245" y="2217800"/>
            <a:ext cx="4431543" cy="3175743"/>
          </a:xfrm>
          <a:prstGeom prst="rect">
            <a:avLst/>
          </a:prstGeom>
        </p:spPr>
      </p:pic>
    </p:spTree>
    <p:extLst>
      <p:ext uri="{BB962C8B-B14F-4D97-AF65-F5344CB8AC3E}">
        <p14:creationId xmlns:p14="http://schemas.microsoft.com/office/powerpoint/2010/main" val="299154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4AFD78-682C-4D28-91DC-601EEB338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81971"/>
            <a:ext cx="4907902" cy="4276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3C590140-7232-42C2-AD04-82233AAC4556}"/>
              </a:ext>
            </a:extLst>
          </p:cNvPr>
          <p:cNvSpPr>
            <a:spLocks noGrp="1"/>
          </p:cNvSpPr>
          <p:nvPr>
            <p:ph type="title" idx="4294967295"/>
          </p:nvPr>
        </p:nvSpPr>
        <p:spPr>
          <a:xfrm>
            <a:off x="597877" y="1"/>
            <a:ext cx="11055130" cy="1113692"/>
          </a:xfrm>
        </p:spPr>
        <p:txBody>
          <a:bodyPr>
            <a:normAutofit/>
          </a:bodyPr>
          <a:lstStyle/>
          <a:p>
            <a:r>
              <a:rPr lang="en-US" b="1" dirty="0">
                <a:solidFill>
                  <a:schemeClr val="bg1"/>
                </a:solidFill>
              </a:rPr>
              <a:t>How can I help you get a job in the community?</a:t>
            </a:r>
          </a:p>
        </p:txBody>
      </p:sp>
      <p:sp>
        <p:nvSpPr>
          <p:cNvPr id="2" name="Content Placeholder 1">
            <a:extLst>
              <a:ext uri="{FF2B5EF4-FFF2-40B4-BE49-F238E27FC236}">
                <a16:creationId xmlns:a16="http://schemas.microsoft.com/office/drawing/2014/main" id="{DE021813-719B-4831-9795-35DF051FA9BE}"/>
              </a:ext>
            </a:extLst>
          </p:cNvPr>
          <p:cNvSpPr>
            <a:spLocks noGrp="1"/>
          </p:cNvSpPr>
          <p:nvPr>
            <p:ph idx="4294967295"/>
          </p:nvPr>
        </p:nvSpPr>
        <p:spPr>
          <a:xfrm>
            <a:off x="820614" y="1502348"/>
            <a:ext cx="10632831" cy="4749553"/>
          </a:xfrm>
        </p:spPr>
        <p:txBody>
          <a:bodyPr/>
          <a:lstStyle/>
          <a:p>
            <a:pPr>
              <a:spcBef>
                <a:spcPts val="600"/>
              </a:spcBef>
            </a:pPr>
            <a:r>
              <a:rPr lang="en-US" sz="3200" dirty="0"/>
              <a:t>As your DOR ACE Counselor, I will get to know YOU – your specific likes and dislikes, abilities, interests and preferences to help find the best jobs that are right for you.</a:t>
            </a:r>
          </a:p>
          <a:p>
            <a:pPr>
              <a:spcBef>
                <a:spcPts val="600"/>
              </a:spcBef>
            </a:pPr>
            <a:endParaRPr lang="en-US" sz="2400" dirty="0"/>
          </a:p>
          <a:p>
            <a:pPr>
              <a:spcBef>
                <a:spcPts val="600"/>
              </a:spcBef>
            </a:pPr>
            <a:r>
              <a:rPr lang="en-US" sz="3200" dirty="0"/>
              <a:t>We will work together to find </a:t>
            </a:r>
          </a:p>
          <a:p>
            <a:pPr marL="45720" indent="0">
              <a:spcBef>
                <a:spcPts val="600"/>
              </a:spcBef>
              <a:buNone/>
            </a:pPr>
            <a:r>
              <a:rPr lang="en-US" sz="3200" dirty="0"/>
              <a:t>   the right job match for you!</a:t>
            </a:r>
          </a:p>
          <a:p>
            <a:pPr marL="45720" indent="0">
              <a:spcBef>
                <a:spcPts val="600"/>
              </a:spcBef>
              <a:buNone/>
            </a:pPr>
            <a:endParaRPr lang="en-US" dirty="0"/>
          </a:p>
          <a:p>
            <a:pPr>
              <a:spcBef>
                <a:spcPts val="600"/>
              </a:spcBef>
            </a:pPr>
            <a:r>
              <a:rPr lang="en-US" sz="3200" dirty="0">
                <a:cs typeface="Arial" panose="020B0604020202020204" pitchFamily="34" charset="0"/>
              </a:rPr>
              <a:t>We will agree on a plan of action </a:t>
            </a:r>
          </a:p>
          <a:p>
            <a:pPr marL="45720" indent="0">
              <a:spcBef>
                <a:spcPts val="600"/>
              </a:spcBef>
              <a:buNone/>
            </a:pPr>
            <a:r>
              <a:rPr lang="en-US" sz="3200" dirty="0">
                <a:cs typeface="Arial" panose="020B0604020202020204" pitchFamily="34" charset="0"/>
              </a:rPr>
              <a:t>   for you to prepare for the job.</a:t>
            </a:r>
          </a:p>
          <a:p>
            <a:pPr marL="45720" indent="0">
              <a:spcBef>
                <a:spcPts val="600"/>
              </a:spcBef>
              <a:buNone/>
            </a:pPr>
            <a:endParaRPr lang="en-US" sz="2400" dirty="0"/>
          </a:p>
          <a:p>
            <a:pPr marL="45720" indent="0">
              <a:spcBef>
                <a:spcPts val="600"/>
              </a:spcBef>
              <a:buNone/>
            </a:pPr>
            <a:endParaRPr lang="en-US" sz="2400" dirty="0"/>
          </a:p>
          <a:p>
            <a:pPr marL="45720" indent="0">
              <a:spcBef>
                <a:spcPts val="600"/>
              </a:spcBef>
              <a:buNone/>
            </a:pPr>
            <a:endParaRPr lang="en-US" sz="2400" dirty="0"/>
          </a:p>
          <a:p>
            <a:pPr lvl="1">
              <a:spcBef>
                <a:spcPts val="600"/>
              </a:spcBef>
            </a:pPr>
            <a:endParaRPr lang="en-US" sz="2000" dirty="0"/>
          </a:p>
          <a:p>
            <a:endParaRPr lang="en-US" dirty="0"/>
          </a:p>
        </p:txBody>
      </p:sp>
    </p:spTree>
    <p:extLst>
      <p:ext uri="{BB962C8B-B14F-4D97-AF65-F5344CB8AC3E}">
        <p14:creationId xmlns:p14="http://schemas.microsoft.com/office/powerpoint/2010/main" val="1914838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3044" y="-1"/>
            <a:ext cx="11476893" cy="1163365"/>
          </a:xfrm>
        </p:spPr>
        <p:txBody>
          <a:bodyPr>
            <a:normAutofit/>
          </a:bodyPr>
          <a:lstStyle/>
          <a:p>
            <a:r>
              <a:rPr lang="en-US" b="1" dirty="0">
                <a:solidFill>
                  <a:schemeClr val="bg1"/>
                </a:solidFill>
              </a:rPr>
              <a:t>How do I find the right job match for me?</a:t>
            </a:r>
          </a:p>
        </p:txBody>
      </p:sp>
      <p:sp>
        <p:nvSpPr>
          <p:cNvPr id="3" name="Content Placeholder 2"/>
          <p:cNvSpPr>
            <a:spLocks noGrp="1"/>
          </p:cNvSpPr>
          <p:nvPr>
            <p:ph idx="4294967295"/>
          </p:nvPr>
        </p:nvSpPr>
        <p:spPr>
          <a:xfrm>
            <a:off x="633045" y="1683008"/>
            <a:ext cx="10515600" cy="4351338"/>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 </a:t>
            </a:r>
          </a:p>
        </p:txBody>
      </p:sp>
      <p:sp>
        <p:nvSpPr>
          <p:cNvPr id="5" name="Oval 4"/>
          <p:cNvSpPr/>
          <p:nvPr/>
        </p:nvSpPr>
        <p:spPr>
          <a:xfrm>
            <a:off x="4722950" y="1860207"/>
            <a:ext cx="2945202" cy="2590800"/>
          </a:xfrm>
          <a:prstGeom prst="ellipse">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FINDING WHAT JOB IS RIGHT FOR ME</a:t>
            </a:r>
          </a:p>
        </p:txBody>
      </p:sp>
      <p:cxnSp>
        <p:nvCxnSpPr>
          <p:cNvPr id="7" name="Straight Connector 6"/>
          <p:cNvCxnSpPr>
            <a:cxnSpLocks/>
          </p:cNvCxnSpPr>
          <p:nvPr/>
        </p:nvCxnSpPr>
        <p:spPr>
          <a:xfrm flipV="1">
            <a:off x="7452485" y="2069850"/>
            <a:ext cx="713563" cy="414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a:endCxn id="37" idx="1"/>
          </p:cNvCxnSpPr>
          <p:nvPr/>
        </p:nvCxnSpPr>
        <p:spPr>
          <a:xfrm>
            <a:off x="7620454" y="3516923"/>
            <a:ext cx="379206" cy="108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a:stCxn id="5" idx="4"/>
            <a:endCxn id="6" idx="0"/>
          </p:cNvCxnSpPr>
          <p:nvPr/>
        </p:nvCxnSpPr>
        <p:spPr>
          <a:xfrm>
            <a:off x="6195551" y="4451007"/>
            <a:ext cx="0" cy="699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a:stCxn id="5" idx="1"/>
          </p:cNvCxnSpPr>
          <p:nvPr/>
        </p:nvCxnSpPr>
        <p:spPr>
          <a:xfrm flipH="1" flipV="1">
            <a:off x="4328289" y="2048569"/>
            <a:ext cx="825976" cy="191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H="1">
            <a:off x="4052804" y="3444598"/>
            <a:ext cx="688473" cy="99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a:stCxn id="5" idx="3"/>
          </p:cNvCxnSpPr>
          <p:nvPr/>
        </p:nvCxnSpPr>
        <p:spPr>
          <a:xfrm flipH="1">
            <a:off x="4720153" y="4071593"/>
            <a:ext cx="434112" cy="738158"/>
          </a:xfrm>
          <a:prstGeom prst="line">
            <a:avLst/>
          </a:prstGeom>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7999660" y="1354773"/>
            <a:ext cx="3115840" cy="147164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Look for jobs that match your interests and skills</a:t>
            </a:r>
          </a:p>
        </p:txBody>
      </p:sp>
      <p:sp>
        <p:nvSpPr>
          <p:cNvPr id="37" name="Rounded Rectangle 36"/>
          <p:cNvSpPr/>
          <p:nvPr/>
        </p:nvSpPr>
        <p:spPr>
          <a:xfrm>
            <a:off x="7999660" y="3085626"/>
            <a:ext cx="3385096" cy="1079933"/>
          </a:xfrm>
          <a:prstGeom prst="roundRect">
            <a:avLst/>
          </a:prstGeom>
          <a:solidFill>
            <a:srgbClr val="F22E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Research different jobs </a:t>
            </a:r>
          </a:p>
        </p:txBody>
      </p:sp>
      <p:sp>
        <p:nvSpPr>
          <p:cNvPr id="38" name="Rounded Rectangle 37"/>
          <p:cNvSpPr/>
          <p:nvPr/>
        </p:nvSpPr>
        <p:spPr>
          <a:xfrm>
            <a:off x="838200" y="1376160"/>
            <a:ext cx="3671371" cy="116195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Sample different jobs to find what you like to do</a:t>
            </a:r>
          </a:p>
        </p:txBody>
      </p:sp>
      <p:sp>
        <p:nvSpPr>
          <p:cNvPr id="39" name="Rounded Rectangle 38"/>
          <p:cNvSpPr/>
          <p:nvPr/>
        </p:nvSpPr>
        <p:spPr>
          <a:xfrm>
            <a:off x="1147619" y="2845855"/>
            <a:ext cx="2905186" cy="1541981"/>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Internships/</a:t>
            </a:r>
          </a:p>
          <a:p>
            <a:pPr algn="ctr"/>
            <a:r>
              <a:rPr lang="en-US" sz="2400" dirty="0">
                <a:solidFill>
                  <a:schemeClr val="tx1"/>
                </a:solidFill>
              </a:rPr>
              <a:t>Apprenticeships</a:t>
            </a:r>
            <a:endParaRPr lang="en-US" sz="1600" dirty="0">
              <a:solidFill>
                <a:schemeClr val="tx1"/>
              </a:solidFill>
            </a:endParaRPr>
          </a:p>
        </p:txBody>
      </p:sp>
      <p:sp>
        <p:nvSpPr>
          <p:cNvPr id="8" name="Rounded Rectangle 7"/>
          <p:cNvSpPr/>
          <p:nvPr/>
        </p:nvSpPr>
        <p:spPr>
          <a:xfrm>
            <a:off x="2329557" y="4600631"/>
            <a:ext cx="2411720" cy="1257972"/>
          </a:xfrm>
          <a:prstGeom prst="roundRect">
            <a:avLst/>
          </a:prstGeom>
          <a:solidFill>
            <a:srgbClr val="52E9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Volunteer/</a:t>
            </a:r>
          </a:p>
          <a:p>
            <a:pPr algn="ctr"/>
            <a:r>
              <a:rPr lang="en-US" sz="2400" dirty="0">
                <a:solidFill>
                  <a:schemeClr val="tx1"/>
                </a:solidFill>
              </a:rPr>
              <a:t>Job Shadow </a:t>
            </a:r>
          </a:p>
        </p:txBody>
      </p:sp>
      <p:sp>
        <p:nvSpPr>
          <p:cNvPr id="6" name="Rounded Rectangle 5"/>
          <p:cNvSpPr/>
          <p:nvPr/>
        </p:nvSpPr>
        <p:spPr>
          <a:xfrm>
            <a:off x="5066152" y="5150934"/>
            <a:ext cx="2258798" cy="990600"/>
          </a:xfrm>
          <a:prstGeom prst="roundRect">
            <a:avLst/>
          </a:prstGeom>
          <a:solidFill>
            <a:srgbClr val="87E3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Labor Market –Available Jobs</a:t>
            </a:r>
          </a:p>
        </p:txBody>
      </p:sp>
      <p:cxnSp>
        <p:nvCxnSpPr>
          <p:cNvPr id="22" name="Straight Connector 21"/>
          <p:cNvCxnSpPr>
            <a:cxnSpLocks/>
          </p:cNvCxnSpPr>
          <p:nvPr/>
        </p:nvCxnSpPr>
        <p:spPr>
          <a:xfrm>
            <a:off x="7245543" y="4071593"/>
            <a:ext cx="375296" cy="661286"/>
          </a:xfrm>
          <a:prstGeom prst="line">
            <a:avLst/>
          </a:prstGeom>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7497107" y="4389300"/>
            <a:ext cx="3459094" cy="1276686"/>
          </a:xfrm>
          <a:prstGeom prst="roundRect">
            <a:avLst/>
          </a:prstGeom>
          <a:solidFill>
            <a:srgbClr val="EBAF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Talk to someone who does a job you think you might like</a:t>
            </a:r>
          </a:p>
        </p:txBody>
      </p:sp>
    </p:spTree>
    <p:extLst>
      <p:ext uri="{BB962C8B-B14F-4D97-AF65-F5344CB8AC3E}">
        <p14:creationId xmlns:p14="http://schemas.microsoft.com/office/powerpoint/2010/main" val="294615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P spid="37" grpId="0" animBg="1"/>
      <p:bldP spid="38" grpId="0" animBg="1"/>
      <p:bldP spid="39" grpId="0" animBg="1"/>
      <p:bldP spid="8" grpId="0" animBg="1"/>
      <p:bldP spid="6"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0"/>
            <a:ext cx="11289323" cy="1160586"/>
          </a:xfrm>
        </p:spPr>
        <p:txBody>
          <a:bodyPr>
            <a:normAutofit/>
          </a:bodyPr>
          <a:lstStyle/>
          <a:p>
            <a:r>
              <a:rPr lang="en-US" sz="4000" b="1" dirty="0">
                <a:solidFill>
                  <a:schemeClr val="bg1"/>
                </a:solidFill>
              </a:rPr>
              <a:t>DOR Vocational Rehabilitation Services May Include…</a:t>
            </a:r>
          </a:p>
        </p:txBody>
      </p:sp>
      <p:graphicFrame>
        <p:nvGraphicFramePr>
          <p:cNvPr id="5" name="Diagram 4">
            <a:extLst>
              <a:ext uri="{FF2B5EF4-FFF2-40B4-BE49-F238E27FC236}">
                <a16:creationId xmlns:a16="http://schemas.microsoft.com/office/drawing/2014/main" id="{E40063E4-1B60-4C4E-8261-5A634F0F86F4}"/>
              </a:ext>
            </a:extLst>
          </p:cNvPr>
          <p:cNvGraphicFramePr/>
          <p:nvPr>
            <p:extLst>
              <p:ext uri="{D42A27DB-BD31-4B8C-83A1-F6EECF244321}">
                <p14:modId xmlns:p14="http://schemas.microsoft.com/office/powerpoint/2010/main" val="538831317"/>
              </p:ext>
            </p:extLst>
          </p:nvPr>
        </p:nvGraphicFramePr>
        <p:xfrm>
          <a:off x="565638" y="1395047"/>
          <a:ext cx="11060723" cy="4478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722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A533D80-83A1-4DC6-9244-B32038C96EB9}"/>
              </a:ext>
            </a:extLst>
          </p:cNvPr>
          <p:cNvSpPr txBox="1">
            <a:spLocks/>
          </p:cNvSpPr>
          <p:nvPr/>
        </p:nvSpPr>
        <p:spPr>
          <a:xfrm>
            <a:off x="597877" y="0"/>
            <a:ext cx="11242030" cy="1125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A little About Me…</a:t>
            </a:r>
          </a:p>
        </p:txBody>
      </p:sp>
      <p:sp>
        <p:nvSpPr>
          <p:cNvPr id="5" name="Content Placeholder 4">
            <a:extLst>
              <a:ext uri="{FF2B5EF4-FFF2-40B4-BE49-F238E27FC236}">
                <a16:creationId xmlns:a16="http://schemas.microsoft.com/office/drawing/2014/main" id="{4AA0A92F-1C97-4701-804F-ACA7CA5141A5}"/>
              </a:ext>
            </a:extLst>
          </p:cNvPr>
          <p:cNvSpPr txBox="1">
            <a:spLocks/>
          </p:cNvSpPr>
          <p:nvPr/>
        </p:nvSpPr>
        <p:spPr>
          <a:xfrm>
            <a:off x="5474676" y="1423716"/>
            <a:ext cx="6154615" cy="49101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b="1" dirty="0"/>
          </a:p>
          <a:p>
            <a:r>
              <a:rPr lang="en-US" sz="2600" b="1" dirty="0"/>
              <a:t>ACE</a:t>
            </a:r>
            <a:r>
              <a:rPr lang="en-US" sz="2600" dirty="0"/>
              <a:t> stands for </a:t>
            </a:r>
            <a:r>
              <a:rPr lang="en-US" sz="2600" u="sng" dirty="0"/>
              <a:t>Achieving Community Employment </a:t>
            </a:r>
          </a:p>
          <a:p>
            <a:r>
              <a:rPr lang="en-US" sz="2600" dirty="0"/>
              <a:t>At </a:t>
            </a:r>
            <a:r>
              <a:rPr lang="en-US" sz="2600" b="1" dirty="0"/>
              <a:t>DOR</a:t>
            </a:r>
            <a:r>
              <a:rPr lang="en-US" sz="2600" dirty="0"/>
              <a:t> we help people with disabilities prepare for and find jobs in their community </a:t>
            </a:r>
          </a:p>
          <a:p>
            <a:r>
              <a:rPr lang="en-US" sz="2600" dirty="0"/>
              <a:t>My job is to talk to employees in work programs like this one to share information about working outside in the community and making more money</a:t>
            </a:r>
          </a:p>
          <a:p>
            <a:r>
              <a:rPr lang="en-US" sz="2600" dirty="0"/>
              <a:t>If your dream is to get a job working in the community….I may be able to help you get there!</a:t>
            </a:r>
          </a:p>
        </p:txBody>
      </p:sp>
      <p:pic>
        <p:nvPicPr>
          <p:cNvPr id="1028" name="Picture 4" descr="Related image">
            <a:extLst>
              <a:ext uri="{FF2B5EF4-FFF2-40B4-BE49-F238E27FC236}">
                <a16:creationId xmlns:a16="http://schemas.microsoft.com/office/drawing/2014/main" id="{CDFB4219-D08F-473D-9EEE-D84B18A507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17" t="14190" r="21213" b="16697"/>
          <a:stretch/>
        </p:blipFill>
        <p:spPr bwMode="auto">
          <a:xfrm>
            <a:off x="788565" y="1425650"/>
            <a:ext cx="4118995" cy="49621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890CF70-D75D-4E14-837F-642D798502D9}"/>
              </a:ext>
            </a:extLst>
          </p:cNvPr>
          <p:cNvSpPr txBox="1"/>
          <p:nvPr/>
        </p:nvSpPr>
        <p:spPr>
          <a:xfrm>
            <a:off x="1054768" y="5384713"/>
            <a:ext cx="3550780" cy="646331"/>
          </a:xfrm>
          <a:prstGeom prst="rect">
            <a:avLst/>
          </a:prstGeom>
          <a:noFill/>
        </p:spPr>
        <p:txBody>
          <a:bodyPr wrap="none" rtlCol="0">
            <a:spAutoFit/>
          </a:bodyPr>
          <a:lstStyle/>
          <a:p>
            <a:pPr algn="ctr"/>
            <a:r>
              <a:rPr lang="en-US" dirty="0">
                <a:latin typeface="Garamond" panose="02020404030301010803" pitchFamily="18" charset="0"/>
              </a:rPr>
              <a:t>ACE Counselor</a:t>
            </a:r>
          </a:p>
          <a:p>
            <a:pPr algn="ctr"/>
            <a:r>
              <a:rPr lang="en-US" dirty="0">
                <a:latin typeface="Garamond" panose="02020404030301010803" pitchFamily="18" charset="0"/>
              </a:rPr>
              <a:t>Department of Rehabilitation (DOR)</a:t>
            </a:r>
          </a:p>
        </p:txBody>
      </p:sp>
    </p:spTree>
    <p:extLst>
      <p:ext uri="{BB962C8B-B14F-4D97-AF65-F5344CB8AC3E}">
        <p14:creationId xmlns:p14="http://schemas.microsoft.com/office/powerpoint/2010/main" val="472938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36864" y="-1"/>
            <a:ext cx="6706910" cy="1148863"/>
          </a:xfrm>
        </p:spPr>
        <p:txBody>
          <a:bodyPr>
            <a:normAutofit/>
          </a:bodyPr>
          <a:lstStyle/>
          <a:p>
            <a:r>
              <a:rPr lang="en-US" b="1" dirty="0">
                <a:solidFill>
                  <a:schemeClr val="bg1"/>
                </a:solidFill>
              </a:rPr>
              <a:t>Career Education &amp; Training</a:t>
            </a:r>
            <a:endParaRPr lang="en-US" sz="3100" dirty="0">
              <a:solidFill>
                <a:schemeClr val="bg1"/>
              </a:solidFill>
            </a:endParaRPr>
          </a:p>
        </p:txBody>
      </p:sp>
      <p:sp>
        <p:nvSpPr>
          <p:cNvPr id="2" name="Content Placeholder 1"/>
          <p:cNvSpPr>
            <a:spLocks noGrp="1"/>
          </p:cNvSpPr>
          <p:nvPr>
            <p:ph idx="4294967295"/>
          </p:nvPr>
        </p:nvSpPr>
        <p:spPr>
          <a:xfrm>
            <a:off x="636864" y="1524000"/>
            <a:ext cx="11051044" cy="4493572"/>
          </a:xfrm>
        </p:spPr>
        <p:txBody>
          <a:bodyPr>
            <a:normAutofit lnSpcReduction="10000"/>
          </a:bodyPr>
          <a:lstStyle/>
          <a:p>
            <a:pPr marL="45720" indent="0">
              <a:buNone/>
            </a:pPr>
            <a:r>
              <a:rPr lang="en-US" b="1" dirty="0"/>
              <a:t>Short &amp; Long-term Training Options</a:t>
            </a:r>
          </a:p>
          <a:p>
            <a:pPr marL="502920" indent="-457200"/>
            <a:r>
              <a:rPr lang="en-US" dirty="0"/>
              <a:t>If you require training or a special certificate for the job you selected, DOR can help you find the right training program to get the skills you need.  </a:t>
            </a:r>
          </a:p>
          <a:p>
            <a:pPr marL="502920" indent="-457200"/>
            <a:r>
              <a:rPr lang="en-US" dirty="0"/>
              <a:t>Examples of training programs include:</a:t>
            </a:r>
          </a:p>
          <a:p>
            <a:pPr marL="693738" lvl="2"/>
            <a:r>
              <a:rPr lang="en-US" sz="2700" dirty="0"/>
              <a:t>Fork Lift Driver Training</a:t>
            </a:r>
          </a:p>
          <a:p>
            <a:pPr marL="693738" lvl="2"/>
            <a:r>
              <a:rPr lang="en-US" sz="2700" dirty="0"/>
              <a:t>Truck Driver Training</a:t>
            </a:r>
          </a:p>
          <a:p>
            <a:pPr marL="693738" lvl="2"/>
            <a:r>
              <a:rPr lang="en-US" sz="2700" dirty="0"/>
              <a:t>Cosmetology School</a:t>
            </a:r>
          </a:p>
          <a:p>
            <a:pPr marL="693738" lvl="2"/>
            <a:r>
              <a:rPr lang="en-US" sz="2700" dirty="0"/>
              <a:t>CA Food Handler Certification</a:t>
            </a:r>
          </a:p>
          <a:p>
            <a:pPr marL="693738" lvl="2"/>
            <a:r>
              <a:rPr lang="en-US" sz="2700" dirty="0"/>
              <a:t>Certified Nursing Assistant (CNA)</a:t>
            </a:r>
          </a:p>
          <a:p>
            <a:pPr marL="693738" lvl="2"/>
            <a:r>
              <a:rPr lang="en-US" sz="2700" dirty="0"/>
              <a:t>College Degree needed to obtain job</a:t>
            </a:r>
          </a:p>
          <a:p>
            <a:endParaRPr lang="en-US" dirty="0"/>
          </a:p>
        </p:txBody>
      </p:sp>
      <p:pic>
        <p:nvPicPr>
          <p:cNvPr id="5" name="Picture 4" descr="A close up of a logo&#10;&#10;Description generated with very high confidence">
            <a:extLst>
              <a:ext uri="{FF2B5EF4-FFF2-40B4-BE49-F238E27FC236}">
                <a16:creationId xmlns:a16="http://schemas.microsoft.com/office/drawing/2014/main" id="{DBC30316-1BD0-41EB-936E-776573A80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1220" y="3024555"/>
            <a:ext cx="4323916" cy="2617878"/>
          </a:xfrm>
          <a:prstGeom prst="rect">
            <a:avLst/>
          </a:prstGeom>
        </p:spPr>
      </p:pic>
    </p:spTree>
    <p:extLst>
      <p:ext uri="{BB962C8B-B14F-4D97-AF65-F5344CB8AC3E}">
        <p14:creationId xmlns:p14="http://schemas.microsoft.com/office/powerpoint/2010/main" val="1649276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09600" y="0"/>
            <a:ext cx="10064692" cy="1137138"/>
          </a:xfrm>
        </p:spPr>
        <p:txBody>
          <a:bodyPr/>
          <a:lstStyle/>
          <a:p>
            <a:r>
              <a:rPr lang="en-US" b="1" dirty="0">
                <a:solidFill>
                  <a:schemeClr val="bg1"/>
                </a:solidFill>
              </a:rPr>
              <a:t>Supported Employment Services</a:t>
            </a:r>
          </a:p>
        </p:txBody>
      </p:sp>
      <p:sp>
        <p:nvSpPr>
          <p:cNvPr id="2" name="Content Placeholder 1"/>
          <p:cNvSpPr>
            <a:spLocks noGrp="1"/>
          </p:cNvSpPr>
          <p:nvPr>
            <p:ph idx="4294967295"/>
          </p:nvPr>
        </p:nvSpPr>
        <p:spPr>
          <a:xfrm>
            <a:off x="755708" y="1643570"/>
            <a:ext cx="10233870" cy="4783082"/>
          </a:xfrm>
        </p:spPr>
        <p:txBody>
          <a:bodyPr>
            <a:normAutofit lnSpcReduction="10000"/>
          </a:bodyPr>
          <a:lstStyle/>
          <a:p>
            <a:r>
              <a:rPr lang="en-US" sz="3200" b="1" dirty="0"/>
              <a:t>Supported Employment</a:t>
            </a:r>
            <a:r>
              <a:rPr lang="en-US" sz="3200" dirty="0"/>
              <a:t>: specialized ongoing job coaching/support to find and keep a community job.  </a:t>
            </a:r>
          </a:p>
          <a:p>
            <a:r>
              <a:rPr lang="en-US" sz="3200" b="1" dirty="0"/>
              <a:t>Customized Employment</a:t>
            </a:r>
            <a:r>
              <a:rPr lang="en-US" sz="3200" dirty="0"/>
              <a:t>: a community job created just for you by matching your skills and interests with the needs of an employer.</a:t>
            </a:r>
          </a:p>
          <a:p>
            <a:r>
              <a:rPr lang="en-US" sz="3200" b="1" dirty="0"/>
              <a:t>On-the-Job Training</a:t>
            </a:r>
            <a:r>
              <a:rPr lang="en-US" sz="3200" dirty="0"/>
              <a:t>: you learn how to do the job through hands-on experience before you are permanently hired.</a:t>
            </a:r>
          </a:p>
          <a:p>
            <a:r>
              <a:rPr lang="en-US" sz="3200" b="1" dirty="0"/>
              <a:t>Self Employment/Micro Business</a:t>
            </a:r>
            <a:r>
              <a:rPr lang="en-US" sz="3200" dirty="0"/>
              <a:t>: operating your own business to earn money rather than working for a company.</a:t>
            </a:r>
            <a:endParaRPr lang="en-US" sz="3200" dirty="0">
              <a:highlight>
                <a:srgbClr val="FFFF00"/>
              </a:highlight>
            </a:endParaRPr>
          </a:p>
          <a:p>
            <a:pPr algn="ctr"/>
            <a:endParaRPr lang="en-US" dirty="0"/>
          </a:p>
          <a:p>
            <a:pPr lvl="0" algn="ctr"/>
            <a:endParaRPr lang="en-US" dirty="0"/>
          </a:p>
          <a:p>
            <a:pPr lvl="0" algn="ctr"/>
            <a:endParaRPr lang="en-US" dirty="0"/>
          </a:p>
          <a:p>
            <a:pPr lvl="0" algn="ctr"/>
            <a:endParaRPr lang="en-US" dirty="0"/>
          </a:p>
          <a:p>
            <a:pPr marL="45720" indent="0" algn="ctr">
              <a:buNone/>
            </a:pPr>
            <a:endParaRPr lang="en-US" sz="3200" u="sng" dirty="0"/>
          </a:p>
          <a:p>
            <a:pPr marL="45720" indent="0" algn="ctr">
              <a:buNone/>
            </a:pPr>
            <a:endParaRPr lang="en-US" sz="3200" u="sng" dirty="0"/>
          </a:p>
        </p:txBody>
      </p:sp>
    </p:spTree>
    <p:extLst>
      <p:ext uri="{BB962C8B-B14F-4D97-AF65-F5344CB8AC3E}">
        <p14:creationId xmlns:p14="http://schemas.microsoft.com/office/powerpoint/2010/main" val="3158108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14854" y="4398"/>
            <a:ext cx="11264655" cy="1156187"/>
          </a:xfrm>
        </p:spPr>
        <p:txBody>
          <a:bodyPr>
            <a:normAutofit/>
          </a:bodyPr>
          <a:lstStyle/>
          <a:p>
            <a:r>
              <a:rPr lang="en-US" sz="4000" b="1" dirty="0">
                <a:solidFill>
                  <a:schemeClr val="bg1"/>
                </a:solidFill>
              </a:rPr>
              <a:t>State Paid Internship and Employment Opportunities</a:t>
            </a:r>
          </a:p>
        </p:txBody>
      </p:sp>
      <p:sp>
        <p:nvSpPr>
          <p:cNvPr id="2" name="Content Placeholder 1"/>
          <p:cNvSpPr>
            <a:spLocks noGrp="1"/>
          </p:cNvSpPr>
          <p:nvPr>
            <p:ph idx="4294967295"/>
          </p:nvPr>
        </p:nvSpPr>
        <p:spPr>
          <a:xfrm>
            <a:off x="614855" y="1355834"/>
            <a:ext cx="10999004" cy="5139559"/>
          </a:xfrm>
        </p:spPr>
        <p:txBody>
          <a:bodyPr>
            <a:normAutofit fontScale="92500" lnSpcReduction="10000"/>
          </a:bodyPr>
          <a:lstStyle/>
          <a:p>
            <a:r>
              <a:rPr lang="en-US" sz="3000" b="1" dirty="0"/>
              <a:t>Limited Examination and Appointment Program (LEAP) – DOR/CalHR</a:t>
            </a:r>
          </a:p>
          <a:p>
            <a:pPr lvl="1"/>
            <a:r>
              <a:rPr lang="en-US" sz="2800" dirty="0"/>
              <a:t>Provides individuals with disabilities alternate options to show you are able to do the job through an internship, on-the-job evaluation, or written exam</a:t>
            </a:r>
          </a:p>
          <a:p>
            <a:pPr lvl="1"/>
            <a:r>
              <a:rPr lang="en-US" sz="2800" dirty="0"/>
              <a:t>Must receive a LEAP certificate from a DOR Counselor before you can take a LEAP exam and be included on a LEAP listing</a:t>
            </a:r>
          </a:p>
          <a:p>
            <a:pPr lvl="1"/>
            <a:r>
              <a:rPr lang="en-US" sz="2800" dirty="0"/>
              <a:t>May also apply for exams/jobs through the same process as other people</a:t>
            </a:r>
          </a:p>
          <a:p>
            <a:pPr>
              <a:spcBef>
                <a:spcPts val="1800"/>
              </a:spcBef>
            </a:pPr>
            <a:r>
              <a:rPr lang="en-US" sz="3000" b="1" dirty="0"/>
              <a:t>Paid Internship Program – DDS/Regional Center</a:t>
            </a:r>
          </a:p>
          <a:p>
            <a:pPr lvl="1"/>
            <a:r>
              <a:rPr lang="en-US" sz="2800" dirty="0"/>
              <a:t>Work in a job in the community doing the same work as persons without disabilities</a:t>
            </a:r>
          </a:p>
          <a:p>
            <a:pPr lvl="1"/>
            <a:r>
              <a:rPr lang="en-US" sz="2800" dirty="0"/>
              <a:t>Earn internship wages that are at least minimum wage or more</a:t>
            </a:r>
          </a:p>
          <a:p>
            <a:pPr lvl="1"/>
            <a:r>
              <a:rPr lang="en-US" sz="2800" dirty="0"/>
              <a:t>Get job skills and experience to increase opportunities for future employment</a:t>
            </a:r>
          </a:p>
          <a:p>
            <a:pPr lvl="1"/>
            <a:r>
              <a:rPr lang="en-US" sz="2800" dirty="0"/>
              <a:t>May be hired by the worksite and paid minimum wage or more</a:t>
            </a:r>
          </a:p>
        </p:txBody>
      </p:sp>
    </p:spTree>
    <p:extLst>
      <p:ext uri="{BB962C8B-B14F-4D97-AF65-F5344CB8AC3E}">
        <p14:creationId xmlns:p14="http://schemas.microsoft.com/office/powerpoint/2010/main" val="2580724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nds holding letters spelling the word &quot;Benefits&quot;" title="Benefits">
            <a:extLst>
              <a:ext uri="{FF2B5EF4-FFF2-40B4-BE49-F238E27FC236}">
                <a16:creationId xmlns:a16="http://schemas.microsoft.com/office/drawing/2014/main" id="{0873F830-4F5F-43AC-9FFD-F357CDCEF3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0677" y="4466492"/>
            <a:ext cx="4595238" cy="1792380"/>
          </a:xfrm>
          <a:prstGeom prst="rect">
            <a:avLst/>
          </a:prstGeom>
        </p:spPr>
      </p:pic>
      <p:sp>
        <p:nvSpPr>
          <p:cNvPr id="3" name="Title 2">
            <a:extLst>
              <a:ext uri="{FF2B5EF4-FFF2-40B4-BE49-F238E27FC236}">
                <a16:creationId xmlns:a16="http://schemas.microsoft.com/office/drawing/2014/main" id="{BF2D2816-087F-44D1-8576-CB188A30468E}"/>
              </a:ext>
            </a:extLst>
          </p:cNvPr>
          <p:cNvSpPr>
            <a:spLocks noGrp="1"/>
          </p:cNvSpPr>
          <p:nvPr>
            <p:ph type="title" idx="4294967295"/>
          </p:nvPr>
        </p:nvSpPr>
        <p:spPr>
          <a:xfrm>
            <a:off x="621322" y="1"/>
            <a:ext cx="10921767" cy="1148862"/>
          </a:xfrm>
        </p:spPr>
        <p:txBody>
          <a:bodyPr>
            <a:normAutofit/>
          </a:bodyPr>
          <a:lstStyle/>
          <a:p>
            <a:pPr>
              <a:lnSpc>
                <a:spcPct val="110000"/>
              </a:lnSpc>
              <a:spcBef>
                <a:spcPts val="0"/>
              </a:spcBef>
            </a:pPr>
            <a:r>
              <a:rPr lang="en-US" b="1" dirty="0">
                <a:solidFill>
                  <a:schemeClr val="bg1"/>
                </a:solidFill>
                <a:cs typeface="Arial" panose="020B0604020202020204" pitchFamily="34" charset="0"/>
              </a:rPr>
              <a:t>Before we finish, let’s talk about…   Benefits!</a:t>
            </a:r>
          </a:p>
        </p:txBody>
      </p:sp>
      <p:sp>
        <p:nvSpPr>
          <p:cNvPr id="2" name="Content Placeholder 1">
            <a:extLst>
              <a:ext uri="{FF2B5EF4-FFF2-40B4-BE49-F238E27FC236}">
                <a16:creationId xmlns:a16="http://schemas.microsoft.com/office/drawing/2014/main" id="{ABFB822C-37A7-4247-9E84-8DCF35801C2E}"/>
              </a:ext>
            </a:extLst>
          </p:cNvPr>
          <p:cNvSpPr>
            <a:spLocks noGrp="1"/>
          </p:cNvSpPr>
          <p:nvPr>
            <p:ph idx="4294967295"/>
          </p:nvPr>
        </p:nvSpPr>
        <p:spPr>
          <a:xfrm>
            <a:off x="487261" y="1418492"/>
            <a:ext cx="11055828" cy="4840380"/>
          </a:xfrm>
        </p:spPr>
        <p:txBody>
          <a:bodyPr>
            <a:normAutofit/>
          </a:bodyPr>
          <a:lstStyle/>
          <a:p>
            <a:pPr>
              <a:lnSpc>
                <a:spcPct val="110000"/>
              </a:lnSpc>
              <a:spcBef>
                <a:spcPts val="0"/>
              </a:spcBef>
            </a:pPr>
            <a:r>
              <a:rPr lang="en-US" dirty="0">
                <a:cs typeface="Arial" panose="020B0604020202020204" pitchFamily="34" charset="0"/>
              </a:rPr>
              <a:t>You may be asking, will making more money change my benefits?</a:t>
            </a:r>
          </a:p>
          <a:p>
            <a:pPr>
              <a:lnSpc>
                <a:spcPct val="110000"/>
              </a:lnSpc>
              <a:spcBef>
                <a:spcPts val="0"/>
              </a:spcBef>
            </a:pPr>
            <a:endParaRPr lang="en-US" sz="1200" dirty="0">
              <a:cs typeface="Arial" panose="020B0604020202020204" pitchFamily="34" charset="0"/>
            </a:endParaRPr>
          </a:p>
          <a:p>
            <a:pPr>
              <a:lnSpc>
                <a:spcPct val="100000"/>
              </a:lnSpc>
              <a:spcBef>
                <a:spcPts val="0"/>
              </a:spcBef>
            </a:pPr>
            <a:r>
              <a:rPr lang="en-US" dirty="0">
                <a:cs typeface="Arial" panose="020B0604020202020204" pitchFamily="34" charset="0"/>
              </a:rPr>
              <a:t>Resources can help you find out how a job in the community may impact your benefits:</a:t>
            </a:r>
          </a:p>
          <a:p>
            <a:pPr lvl="1"/>
            <a:r>
              <a:rPr lang="en-US" sz="2800" dirty="0"/>
              <a:t>Social Security’s website at </a:t>
            </a:r>
            <a:r>
              <a:rPr lang="en-US" sz="2800" b="1" dirty="0">
                <a:solidFill>
                  <a:schemeClr val="accent1"/>
                </a:solidFill>
              </a:rPr>
              <a:t>www.ssa.gov </a:t>
            </a:r>
            <a:r>
              <a:rPr lang="en-US" sz="2800" dirty="0"/>
              <a:t>or </a:t>
            </a:r>
            <a:r>
              <a:rPr lang="en-US" sz="2800" b="1" dirty="0">
                <a:solidFill>
                  <a:schemeClr val="accent1"/>
                </a:solidFill>
              </a:rPr>
              <a:t>db101.org</a:t>
            </a:r>
          </a:p>
          <a:p>
            <a:pPr lvl="1"/>
            <a:r>
              <a:rPr lang="en-US" sz="2800" dirty="0"/>
              <a:t>California Work Incentives Planning and Assistance (WIPA) Planners</a:t>
            </a:r>
          </a:p>
          <a:p>
            <a:pPr lvl="1"/>
            <a:r>
              <a:rPr lang="en-US" sz="2800" dirty="0"/>
              <a:t>Benefits Trainings / SSA PASS Planners in your area</a:t>
            </a:r>
          </a:p>
          <a:p>
            <a:pPr lvl="1"/>
            <a:r>
              <a:rPr lang="en-US" sz="2800" dirty="0"/>
              <a:t>DOR Work Incentive Planners for DOR Consumers</a:t>
            </a:r>
          </a:p>
          <a:p>
            <a:pPr lvl="1"/>
            <a:r>
              <a:rPr lang="en-US" sz="2800" dirty="0"/>
              <a:t>ABLE Accounts</a:t>
            </a:r>
          </a:p>
          <a:p>
            <a:pPr marL="45720" indent="0">
              <a:buNone/>
            </a:pPr>
            <a:endParaRPr lang="en-US" dirty="0"/>
          </a:p>
          <a:p>
            <a:pPr marL="45720" indent="0">
              <a:buNone/>
            </a:pPr>
            <a:endParaRPr lang="en-US" sz="3200" dirty="0"/>
          </a:p>
        </p:txBody>
      </p:sp>
    </p:spTree>
    <p:extLst>
      <p:ext uri="{BB962C8B-B14F-4D97-AF65-F5344CB8AC3E}">
        <p14:creationId xmlns:p14="http://schemas.microsoft.com/office/powerpoint/2010/main" val="2698764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BCACB5-EE25-4543-8846-56147401F148}"/>
              </a:ext>
            </a:extLst>
          </p:cNvPr>
          <p:cNvSpPr>
            <a:spLocks noGrp="1"/>
          </p:cNvSpPr>
          <p:nvPr>
            <p:ph type="title" idx="4294967295"/>
          </p:nvPr>
        </p:nvSpPr>
        <p:spPr>
          <a:xfrm>
            <a:off x="599091" y="0"/>
            <a:ext cx="10301704" cy="1160585"/>
          </a:xfrm>
        </p:spPr>
        <p:txBody>
          <a:bodyPr/>
          <a:lstStyle/>
          <a:p>
            <a:r>
              <a:rPr lang="en-US" b="1" dirty="0">
                <a:solidFill>
                  <a:schemeClr val="bg1"/>
                </a:solidFill>
              </a:rPr>
              <a:t>What Next?</a:t>
            </a:r>
          </a:p>
        </p:txBody>
      </p:sp>
      <p:sp>
        <p:nvSpPr>
          <p:cNvPr id="2" name="Content Placeholder 1">
            <a:extLst>
              <a:ext uri="{FF2B5EF4-FFF2-40B4-BE49-F238E27FC236}">
                <a16:creationId xmlns:a16="http://schemas.microsoft.com/office/drawing/2014/main" id="{613027CC-CA6A-424C-82F1-F2BC1BEE6788}"/>
              </a:ext>
            </a:extLst>
          </p:cNvPr>
          <p:cNvSpPr>
            <a:spLocks noGrp="1"/>
          </p:cNvSpPr>
          <p:nvPr>
            <p:ph idx="4294967295"/>
          </p:nvPr>
        </p:nvSpPr>
        <p:spPr>
          <a:xfrm>
            <a:off x="937846" y="1551291"/>
            <a:ext cx="10301704" cy="4783082"/>
          </a:xfrm>
        </p:spPr>
        <p:txBody>
          <a:bodyPr>
            <a:normAutofit fontScale="92500"/>
          </a:bodyPr>
          <a:lstStyle/>
          <a:p>
            <a:r>
              <a:rPr lang="en-US" sz="3200" dirty="0">
                <a:cs typeface="Arial" panose="020B0604020202020204" pitchFamily="34" charset="0"/>
              </a:rPr>
              <a:t>Interested in finding out more about community employment?</a:t>
            </a:r>
          </a:p>
          <a:p>
            <a:pPr lvl="1"/>
            <a:r>
              <a:rPr lang="en-US" sz="3000" dirty="0">
                <a:cs typeface="Arial" panose="020B0604020202020204" pitchFamily="34" charset="0"/>
              </a:rPr>
              <a:t>Let me know and we can meet to enroll you in DOR vocational rehabilitation services.</a:t>
            </a:r>
          </a:p>
          <a:p>
            <a:pPr lvl="1"/>
            <a:r>
              <a:rPr lang="en-US" sz="3000" dirty="0">
                <a:cs typeface="Arial" panose="020B0604020202020204" pitchFamily="34" charset="0"/>
              </a:rPr>
              <a:t>You may keep your current job while you participate in DOR services.</a:t>
            </a:r>
          </a:p>
          <a:p>
            <a:pPr marL="393192" lvl="1" indent="0">
              <a:buNone/>
            </a:pPr>
            <a:endParaRPr lang="en-US" sz="1200" dirty="0">
              <a:cs typeface="Arial" panose="020B0604020202020204" pitchFamily="34" charset="0"/>
            </a:endParaRPr>
          </a:p>
          <a:p>
            <a:r>
              <a:rPr lang="en-US" sz="3000" dirty="0">
                <a:cs typeface="Arial" panose="020B0604020202020204" pitchFamily="34" charset="0"/>
              </a:rPr>
              <a:t>Want to stay in your current job? </a:t>
            </a:r>
          </a:p>
          <a:p>
            <a:pPr lvl="1"/>
            <a:r>
              <a:rPr lang="en-US" sz="2800" dirty="0">
                <a:cs typeface="Arial" panose="020B0604020202020204" pitchFamily="34" charset="0"/>
              </a:rPr>
              <a:t>If you change your mind and would like to explore community employment at any time, you may contact me directly or ask someone to contact me.</a:t>
            </a:r>
            <a:endParaRPr lang="en-US" sz="2800" dirty="0"/>
          </a:p>
          <a:p>
            <a:pPr lvl="1"/>
            <a:r>
              <a:rPr lang="en-US" sz="2800" dirty="0">
                <a:cs typeface="Arial" panose="020B0604020202020204" pitchFamily="34" charset="0"/>
              </a:rPr>
              <a:t>We will come back to share this information with you again next year.  </a:t>
            </a:r>
          </a:p>
        </p:txBody>
      </p:sp>
    </p:spTree>
    <p:extLst>
      <p:ext uri="{BB962C8B-B14F-4D97-AF65-F5344CB8AC3E}">
        <p14:creationId xmlns:p14="http://schemas.microsoft.com/office/powerpoint/2010/main" val="3467243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E912CCD5-9F94-4D00-81FA-7956729D9D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398299" cy="8444790"/>
          </a:xfrm>
        </p:spPr>
      </p:pic>
      <p:sp>
        <p:nvSpPr>
          <p:cNvPr id="2" name="Title 1">
            <a:extLst>
              <a:ext uri="{FF2B5EF4-FFF2-40B4-BE49-F238E27FC236}">
                <a16:creationId xmlns:a16="http://schemas.microsoft.com/office/drawing/2014/main" id="{1B7F0490-B789-4DBD-A6A9-5E5886A01C77}"/>
              </a:ext>
            </a:extLst>
          </p:cNvPr>
          <p:cNvSpPr>
            <a:spLocks noGrp="1"/>
          </p:cNvSpPr>
          <p:nvPr>
            <p:ph type="title"/>
          </p:nvPr>
        </p:nvSpPr>
        <p:spPr/>
        <p:txBody>
          <a:bodyPr/>
          <a:lstStyle/>
          <a:p>
            <a:endParaRPr lang="en-US" dirty="0"/>
          </a:p>
        </p:txBody>
      </p:sp>
      <p:sp>
        <p:nvSpPr>
          <p:cNvPr id="4" name="Title 1">
            <a:extLst>
              <a:ext uri="{FF2B5EF4-FFF2-40B4-BE49-F238E27FC236}">
                <a16:creationId xmlns:a16="http://schemas.microsoft.com/office/drawing/2014/main" id="{B4F899D2-8AC9-4405-82DA-9C7E1D8383BF}"/>
              </a:ext>
            </a:extLst>
          </p:cNvPr>
          <p:cNvSpPr txBox="1">
            <a:spLocks/>
          </p:cNvSpPr>
          <p:nvPr/>
        </p:nvSpPr>
        <p:spPr>
          <a:xfrm>
            <a:off x="-206299" y="0"/>
            <a:ext cx="12192000" cy="3494884"/>
          </a:xfrm>
          <a:prstGeom prst="rect">
            <a:avLst/>
          </a:prstGeom>
          <a:no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a:solidFill>
                  <a:schemeClr val="bg1"/>
                </a:solidFill>
                <a:latin typeface="Century Gothic" panose="020B0502020202020204" pitchFamily="34" charset="0"/>
              </a:rPr>
              <a:t>Any Questions?</a:t>
            </a:r>
          </a:p>
        </p:txBody>
      </p:sp>
      <p:sp>
        <p:nvSpPr>
          <p:cNvPr id="5" name="Subtitle 2">
            <a:extLst>
              <a:ext uri="{FF2B5EF4-FFF2-40B4-BE49-F238E27FC236}">
                <a16:creationId xmlns:a16="http://schemas.microsoft.com/office/drawing/2014/main" id="{5DD01F18-1B7A-412F-8704-C523AF54541E}"/>
              </a:ext>
            </a:extLst>
          </p:cNvPr>
          <p:cNvSpPr txBox="1">
            <a:spLocks/>
          </p:cNvSpPr>
          <p:nvPr/>
        </p:nvSpPr>
        <p:spPr>
          <a:xfrm>
            <a:off x="0" y="5890440"/>
            <a:ext cx="12192000" cy="967560"/>
          </a:xfrm>
          <a:prstGeom prst="rect">
            <a:avLst/>
          </a:prstGeom>
          <a:no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solidFill>
                <a:schemeClr val="bg1"/>
              </a:solidFill>
              <a:latin typeface="Century Gothic" panose="020B0502020202020204" pitchFamily="34" charset="0"/>
            </a:endParaRPr>
          </a:p>
        </p:txBody>
      </p:sp>
      <p:pic>
        <p:nvPicPr>
          <p:cNvPr id="6" name="Picture 5">
            <a:extLst>
              <a:ext uri="{FF2B5EF4-FFF2-40B4-BE49-F238E27FC236}">
                <a16:creationId xmlns:a16="http://schemas.microsoft.com/office/drawing/2014/main" id="{485009D3-D6C4-4C94-941C-6778629098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3218" y="6858000"/>
            <a:ext cx="2824846" cy="741522"/>
          </a:xfrm>
          <a:prstGeom prst="rect">
            <a:avLst/>
          </a:prstGeom>
        </p:spPr>
      </p:pic>
    </p:spTree>
    <p:extLst>
      <p:ext uri="{BB962C8B-B14F-4D97-AF65-F5344CB8AC3E}">
        <p14:creationId xmlns:p14="http://schemas.microsoft.com/office/powerpoint/2010/main" val="3100780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1799E3-99B6-4220-962C-E13D9F156A42}"/>
              </a:ext>
            </a:extLst>
          </p:cNvPr>
          <p:cNvSpPr>
            <a:spLocks noGrp="1"/>
          </p:cNvSpPr>
          <p:nvPr>
            <p:ph type="title" idx="4294967295"/>
          </p:nvPr>
        </p:nvSpPr>
        <p:spPr>
          <a:xfrm>
            <a:off x="630620" y="-43229"/>
            <a:ext cx="10068837" cy="1325563"/>
          </a:xfrm>
        </p:spPr>
        <p:txBody>
          <a:bodyPr/>
          <a:lstStyle/>
          <a:p>
            <a:r>
              <a:rPr lang="en-US" b="1" dirty="0">
                <a:solidFill>
                  <a:schemeClr val="bg1"/>
                </a:solidFill>
              </a:rPr>
              <a:t>Connect with us </a:t>
            </a:r>
          </a:p>
        </p:txBody>
      </p:sp>
      <p:sp>
        <p:nvSpPr>
          <p:cNvPr id="2" name="Content Placeholder 1">
            <a:extLst>
              <a:ext uri="{FF2B5EF4-FFF2-40B4-BE49-F238E27FC236}">
                <a16:creationId xmlns:a16="http://schemas.microsoft.com/office/drawing/2014/main" id="{69C620B8-35AD-4F10-9D12-C2067D96615B}"/>
              </a:ext>
            </a:extLst>
          </p:cNvPr>
          <p:cNvSpPr>
            <a:spLocks noGrp="1"/>
          </p:cNvSpPr>
          <p:nvPr>
            <p:ph idx="4294967295"/>
          </p:nvPr>
        </p:nvSpPr>
        <p:spPr>
          <a:xfrm>
            <a:off x="1447436" y="1849699"/>
            <a:ext cx="8407893" cy="4783082"/>
          </a:xfrm>
        </p:spPr>
        <p:txBody>
          <a:bodyPr>
            <a:normAutofit/>
          </a:bodyPr>
          <a:lstStyle/>
          <a:p>
            <a:pPr marL="457200" lvl="1" indent="0" algn="ctr">
              <a:buNone/>
            </a:pPr>
            <a:r>
              <a:rPr lang="en-US" altLang="en-US" sz="3200" dirty="0"/>
              <a:t>My Contact Info:</a:t>
            </a:r>
          </a:p>
          <a:p>
            <a:endParaRPr lang="en-US" sz="3600" dirty="0"/>
          </a:p>
        </p:txBody>
      </p:sp>
      <p:pic>
        <p:nvPicPr>
          <p:cNvPr id="6" name="Picture 5">
            <a:extLst>
              <a:ext uri="{FF2B5EF4-FFF2-40B4-BE49-F238E27FC236}">
                <a16:creationId xmlns:a16="http://schemas.microsoft.com/office/drawing/2014/main" id="{047388E8-81B6-4627-9BAC-31D303D1D11A}"/>
              </a:ext>
            </a:extLst>
          </p:cNvPr>
          <p:cNvPicPr>
            <a:picLocks noChangeAspect="1"/>
          </p:cNvPicPr>
          <p:nvPr/>
        </p:nvPicPr>
        <p:blipFill>
          <a:blip r:embed="rId3"/>
          <a:stretch>
            <a:fillRect/>
          </a:stretch>
        </p:blipFill>
        <p:spPr>
          <a:xfrm>
            <a:off x="3639102" y="4073220"/>
            <a:ext cx="4628571" cy="2352381"/>
          </a:xfrm>
          <a:prstGeom prst="rect">
            <a:avLst/>
          </a:prstGeom>
        </p:spPr>
      </p:pic>
    </p:spTree>
    <p:extLst>
      <p:ext uri="{BB962C8B-B14F-4D97-AF65-F5344CB8AC3E}">
        <p14:creationId xmlns:p14="http://schemas.microsoft.com/office/powerpoint/2010/main" val="1908497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5182D8-2EE5-4B04-AA2B-2F2FAC97AF22}"/>
              </a:ext>
            </a:extLst>
          </p:cNvPr>
          <p:cNvSpPr>
            <a:spLocks noGrp="1"/>
          </p:cNvSpPr>
          <p:nvPr>
            <p:ph type="title"/>
          </p:nvPr>
        </p:nvSpPr>
        <p:spPr>
          <a:xfrm>
            <a:off x="839788" y="1292772"/>
            <a:ext cx="3932237" cy="764628"/>
          </a:xfrm>
        </p:spPr>
        <p:txBody>
          <a:bodyPr/>
          <a:lstStyle/>
          <a:p>
            <a:r>
              <a:rPr lang="en-US" b="1" dirty="0">
                <a:solidFill>
                  <a:schemeClr val="bg1"/>
                </a:solidFill>
              </a:rPr>
              <a:t>We’re Done!  </a:t>
            </a:r>
          </a:p>
        </p:txBody>
      </p:sp>
      <p:sp>
        <p:nvSpPr>
          <p:cNvPr id="2" name="Content Placeholder 1">
            <a:extLst>
              <a:ext uri="{FF2B5EF4-FFF2-40B4-BE49-F238E27FC236}">
                <a16:creationId xmlns:a16="http://schemas.microsoft.com/office/drawing/2014/main" id="{73439B74-C515-49E4-8473-4A1B24EB3D0B}"/>
              </a:ext>
            </a:extLst>
          </p:cNvPr>
          <p:cNvSpPr>
            <a:spLocks noGrp="1"/>
          </p:cNvSpPr>
          <p:nvPr>
            <p:ph idx="1"/>
          </p:nvPr>
        </p:nvSpPr>
        <p:spPr/>
        <p:txBody>
          <a:bodyPr>
            <a:normAutofit/>
          </a:bodyPr>
          <a:lstStyle/>
          <a:p>
            <a:pPr marL="457200" lvl="2" indent="0">
              <a:spcAft>
                <a:spcPts val="600"/>
              </a:spcAft>
              <a:buNone/>
            </a:pPr>
            <a:endParaRPr lang="en-US" sz="2800" dirty="0">
              <a:cs typeface="Arial" panose="020B0604020202020204" pitchFamily="34" charset="0"/>
            </a:endParaRPr>
          </a:p>
          <a:p>
            <a:pPr marL="457200" lvl="1" indent="-457200">
              <a:spcAft>
                <a:spcPts val="600"/>
              </a:spcAft>
            </a:pPr>
            <a:endParaRPr lang="en-US" sz="3200" dirty="0">
              <a:cs typeface="Arial" panose="020B0604020202020204" pitchFamily="34" charset="0"/>
            </a:endParaRPr>
          </a:p>
          <a:p>
            <a:pPr marL="45720" indent="0">
              <a:buNone/>
            </a:pPr>
            <a:endParaRPr lang="en-US" dirty="0"/>
          </a:p>
        </p:txBody>
      </p:sp>
      <p:sp>
        <p:nvSpPr>
          <p:cNvPr id="5" name="Text Placeholder 4">
            <a:extLst>
              <a:ext uri="{FF2B5EF4-FFF2-40B4-BE49-F238E27FC236}">
                <a16:creationId xmlns:a16="http://schemas.microsoft.com/office/drawing/2014/main" id="{3A93A0C0-3CF4-4999-915E-8DFBF3C52776}"/>
              </a:ext>
            </a:extLst>
          </p:cNvPr>
          <p:cNvSpPr>
            <a:spLocks noGrp="1"/>
          </p:cNvSpPr>
          <p:nvPr>
            <p:ph type="body" sz="half" idx="2"/>
          </p:nvPr>
        </p:nvSpPr>
        <p:spPr>
          <a:xfrm>
            <a:off x="667430" y="1418896"/>
            <a:ext cx="5428570" cy="5092263"/>
          </a:xfrm>
        </p:spPr>
        <p:txBody>
          <a:bodyPr>
            <a:normAutofit/>
          </a:bodyPr>
          <a:lstStyle/>
          <a:p>
            <a:r>
              <a:rPr lang="en-US" sz="2800" dirty="0">
                <a:cs typeface="Arial" panose="020B0604020202020204" pitchFamily="34" charset="0"/>
              </a:rPr>
              <a:t>You successfully completed today’s CC&amp;IR services session! </a:t>
            </a:r>
          </a:p>
          <a:p>
            <a:r>
              <a:rPr lang="en-US" sz="2800" dirty="0">
                <a:cs typeface="Arial" panose="020B0604020202020204" pitchFamily="34" charset="0"/>
              </a:rPr>
              <a:t>You will receive:</a:t>
            </a:r>
          </a:p>
          <a:p>
            <a:pPr marL="457200" lvl="2" indent="-457200">
              <a:spcAft>
                <a:spcPts val="600"/>
              </a:spcAft>
              <a:buFont typeface="Arial" panose="020B0604020202020204" pitchFamily="34" charset="0"/>
              <a:buChar char="•"/>
            </a:pPr>
            <a:r>
              <a:rPr lang="en-US" sz="2800" dirty="0">
                <a:cs typeface="Arial" panose="020B0604020202020204" pitchFamily="34" charset="0"/>
              </a:rPr>
              <a:t>DR397A CC&amp;IR Verification Form</a:t>
            </a:r>
          </a:p>
          <a:p>
            <a:pPr marL="457200" lvl="2" indent="-457200">
              <a:spcAft>
                <a:spcPts val="600"/>
              </a:spcAft>
              <a:buFont typeface="Arial" panose="020B0604020202020204" pitchFamily="34" charset="0"/>
              <a:buChar char="•"/>
            </a:pPr>
            <a:r>
              <a:rPr lang="en-US" sz="2800" dirty="0">
                <a:cs typeface="Arial" panose="020B0604020202020204" pitchFamily="34" charset="0"/>
              </a:rPr>
              <a:t>Listing of local employment-related and support resources for future reference </a:t>
            </a:r>
          </a:p>
          <a:p>
            <a:pPr lvl="1" indent="-457200">
              <a:spcAft>
                <a:spcPts val="600"/>
              </a:spcAft>
              <a:buFont typeface="Arial" panose="020B0604020202020204" pitchFamily="34" charset="0"/>
              <a:buChar char="•"/>
            </a:pPr>
            <a:r>
              <a:rPr lang="en-US" sz="2800" dirty="0">
                <a:cs typeface="Arial" panose="020B0604020202020204" pitchFamily="34" charset="0"/>
              </a:rPr>
              <a:t>Listing of local self-advocacy, self-determination, and peer mentoring training resources from your employer</a:t>
            </a:r>
          </a:p>
          <a:p>
            <a:endParaRPr lang="en-US" dirty="0"/>
          </a:p>
        </p:txBody>
      </p:sp>
      <p:pic>
        <p:nvPicPr>
          <p:cNvPr id="4" name="Picture 3">
            <a:extLst>
              <a:ext uri="{FF2B5EF4-FFF2-40B4-BE49-F238E27FC236}">
                <a16:creationId xmlns:a16="http://schemas.microsoft.com/office/drawing/2014/main" id="{563E7318-87FD-48C1-9A47-41C70C46EED5}"/>
              </a:ext>
            </a:extLst>
          </p:cNvPr>
          <p:cNvPicPr>
            <a:picLocks noChangeAspect="1"/>
          </p:cNvPicPr>
          <p:nvPr/>
        </p:nvPicPr>
        <p:blipFill>
          <a:blip r:embed="rId3"/>
          <a:stretch>
            <a:fillRect/>
          </a:stretch>
        </p:blipFill>
        <p:spPr>
          <a:xfrm>
            <a:off x="6584489" y="1942500"/>
            <a:ext cx="4940081" cy="3402009"/>
          </a:xfrm>
          <a:prstGeom prst="rect">
            <a:avLst/>
          </a:prstGeom>
        </p:spPr>
      </p:pic>
      <p:sp>
        <p:nvSpPr>
          <p:cNvPr id="6" name="TextBox 5">
            <a:extLst>
              <a:ext uri="{FF2B5EF4-FFF2-40B4-BE49-F238E27FC236}">
                <a16:creationId xmlns:a16="http://schemas.microsoft.com/office/drawing/2014/main" id="{52A2E35B-84E8-4D31-9439-C2389BFC8531}"/>
              </a:ext>
            </a:extLst>
          </p:cNvPr>
          <p:cNvSpPr txBox="1"/>
          <p:nvPr/>
        </p:nvSpPr>
        <p:spPr>
          <a:xfrm>
            <a:off x="667430" y="-138500"/>
            <a:ext cx="6048680" cy="1323439"/>
          </a:xfrm>
          <a:prstGeom prst="rect">
            <a:avLst/>
          </a:prstGeom>
          <a:noFill/>
        </p:spPr>
        <p:txBody>
          <a:bodyPr wrap="square" rtlCol="0" anchor="ctr">
            <a:spAutoFit/>
          </a:bodyPr>
          <a:lstStyle/>
          <a:p>
            <a:endParaRPr lang="en-US" dirty="0">
              <a:solidFill>
                <a:schemeClr val="bg1"/>
              </a:solidFill>
            </a:endParaRPr>
          </a:p>
          <a:p>
            <a:r>
              <a:rPr lang="en-US" sz="4400" b="1" dirty="0">
                <a:solidFill>
                  <a:schemeClr val="bg1"/>
                </a:solidFill>
                <a:latin typeface="+mj-lt"/>
              </a:rPr>
              <a:t>We’re Done!</a:t>
            </a:r>
          </a:p>
          <a:p>
            <a:endParaRPr lang="en-US" dirty="0">
              <a:solidFill>
                <a:schemeClr val="bg1"/>
              </a:solidFill>
            </a:endParaRPr>
          </a:p>
        </p:txBody>
      </p:sp>
    </p:spTree>
    <p:extLst>
      <p:ext uri="{BB962C8B-B14F-4D97-AF65-F5344CB8AC3E}">
        <p14:creationId xmlns:p14="http://schemas.microsoft.com/office/powerpoint/2010/main" val="3694638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F0490-B789-4DBD-A6A9-5E5886A01C7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5239D8E-448C-4229-BA50-E27D46E01735}"/>
              </a:ext>
            </a:extLst>
          </p:cNvPr>
          <p:cNvSpPr>
            <a:spLocks noGrp="1"/>
          </p:cNvSpPr>
          <p:nvPr>
            <p:ph idx="1"/>
          </p:nvPr>
        </p:nvSpPr>
        <p:spPr>
          <a:xfrm>
            <a:off x="267855" y="1812605"/>
            <a:ext cx="11225645" cy="4338957"/>
          </a:xfrm>
        </p:spPr>
        <p:txBody>
          <a:bodyPr/>
          <a:lstStyle/>
          <a:p>
            <a:endParaRPr lang="en-US" dirty="0"/>
          </a:p>
        </p:txBody>
      </p:sp>
      <p:sp>
        <p:nvSpPr>
          <p:cNvPr id="4" name="Title 1">
            <a:extLst>
              <a:ext uri="{FF2B5EF4-FFF2-40B4-BE49-F238E27FC236}">
                <a16:creationId xmlns:a16="http://schemas.microsoft.com/office/drawing/2014/main" id="{B4F899D2-8AC9-4405-82DA-9C7E1D8383BF}"/>
              </a:ext>
            </a:extLst>
          </p:cNvPr>
          <p:cNvSpPr txBox="1">
            <a:spLocks/>
          </p:cNvSpPr>
          <p:nvPr/>
        </p:nvSpPr>
        <p:spPr>
          <a:xfrm>
            <a:off x="0" y="-11111"/>
            <a:ext cx="12192000" cy="6869111"/>
          </a:xfrm>
          <a:prstGeom prst="rect">
            <a:avLst/>
          </a:prstGeom>
          <a:solidFill>
            <a:srgbClr val="51505E"/>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Century Gothic" panose="020B0502020202020204" pitchFamily="34" charset="0"/>
              </a:rPr>
              <a:t>Thank you </a:t>
            </a:r>
            <a:r>
              <a:rPr lang="en-US" dirty="0">
                <a:solidFill>
                  <a:schemeClr val="bg1"/>
                </a:solidFill>
                <a:latin typeface="Century Gothic" panose="020B0502020202020204" pitchFamily="34" charset="0"/>
                <a:sym typeface="Wingdings" panose="05000000000000000000" pitchFamily="2" charset="2"/>
              </a:rPr>
              <a:t></a:t>
            </a:r>
            <a:endParaRPr lang="en-US" dirty="0">
              <a:solidFill>
                <a:schemeClr val="bg1"/>
              </a:solidFill>
              <a:latin typeface="Century Gothic" panose="020B0502020202020204" pitchFamily="34" charset="0"/>
            </a:endParaRPr>
          </a:p>
        </p:txBody>
      </p:sp>
      <p:pic>
        <p:nvPicPr>
          <p:cNvPr id="6" name="Picture 5">
            <a:extLst>
              <a:ext uri="{FF2B5EF4-FFF2-40B4-BE49-F238E27FC236}">
                <a16:creationId xmlns:a16="http://schemas.microsoft.com/office/drawing/2014/main" id="{485009D3-D6C4-4C94-941C-6778629098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8185" y="6020727"/>
            <a:ext cx="2841699" cy="745946"/>
          </a:xfrm>
          <a:prstGeom prst="rect">
            <a:avLst/>
          </a:prstGeom>
        </p:spPr>
      </p:pic>
    </p:spTree>
    <p:extLst>
      <p:ext uri="{BB962C8B-B14F-4D97-AF65-F5344CB8AC3E}">
        <p14:creationId xmlns:p14="http://schemas.microsoft.com/office/powerpoint/2010/main" val="3862532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raising hands">
            <a:extLst>
              <a:ext uri="{FF2B5EF4-FFF2-40B4-BE49-F238E27FC236}">
                <a16:creationId xmlns:a16="http://schemas.microsoft.com/office/drawing/2014/main" id="{23E0876B-957A-47D2-8225-6F89EC88A102}"/>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5848739" y="3228975"/>
            <a:ext cx="6343261" cy="36290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a:extLst>
              <a:ext uri="{FF2B5EF4-FFF2-40B4-BE49-F238E27FC236}">
                <a16:creationId xmlns:a16="http://schemas.microsoft.com/office/drawing/2014/main" id="{5E327E03-54BD-4BA7-8131-77362EC2EF08}"/>
              </a:ext>
            </a:extLst>
          </p:cNvPr>
          <p:cNvSpPr txBox="1">
            <a:spLocks/>
          </p:cNvSpPr>
          <p:nvPr/>
        </p:nvSpPr>
        <p:spPr>
          <a:xfrm>
            <a:off x="621322" y="0"/>
            <a:ext cx="11105113" cy="11185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A little About You…</a:t>
            </a:r>
          </a:p>
        </p:txBody>
      </p:sp>
      <p:pic>
        <p:nvPicPr>
          <p:cNvPr id="3074" name="Picture 2" descr="Image result for raising hands">
            <a:extLst>
              <a:ext uri="{FF2B5EF4-FFF2-40B4-BE49-F238E27FC236}">
                <a16:creationId xmlns:a16="http://schemas.microsoft.com/office/drawing/2014/main" id="{BCE86BC6-66CA-4D77-8CD4-B7301211189B}"/>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228975"/>
            <a:ext cx="5715000" cy="36290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F1549DB-9AC4-489A-9EDC-51A4E47A882F}"/>
              </a:ext>
            </a:extLst>
          </p:cNvPr>
          <p:cNvSpPr/>
          <p:nvPr/>
        </p:nvSpPr>
        <p:spPr>
          <a:xfrm>
            <a:off x="1256064" y="1577285"/>
            <a:ext cx="9857153" cy="1754326"/>
          </a:xfrm>
          <a:prstGeom prst="rect">
            <a:avLst/>
          </a:prstGeom>
          <a:noFill/>
        </p:spPr>
        <p:txBody>
          <a:bodyPr wrap="square" lIns="91440" tIns="45720" rIns="91440" bIns="45720">
            <a:spAutoFit/>
          </a:bodyPr>
          <a:lstStyle/>
          <a:p>
            <a:pPr algn="ctr"/>
            <a:r>
              <a:rPr lang="en-US" sz="5400" dirty="0">
                <a:ln w="0"/>
              </a:rPr>
              <a:t>Who would like to tell me about their job and what they do here?</a:t>
            </a:r>
          </a:p>
        </p:txBody>
      </p:sp>
      <p:pic>
        <p:nvPicPr>
          <p:cNvPr id="11" name="Picture 10" descr="A close up of a sign&#10;&#10;Description generated with very high confidence">
            <a:extLst>
              <a:ext uri="{FF2B5EF4-FFF2-40B4-BE49-F238E27FC236}">
                <a16:creationId xmlns:a16="http://schemas.microsoft.com/office/drawing/2014/main" id="{38FA040A-DC83-492D-BD13-1A6D55C9B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1307" y="5821713"/>
            <a:ext cx="1036287" cy="1036287"/>
          </a:xfrm>
          <a:prstGeom prst="rect">
            <a:avLst/>
          </a:prstGeom>
        </p:spPr>
      </p:pic>
    </p:spTree>
    <p:extLst>
      <p:ext uri="{BB962C8B-B14F-4D97-AF65-F5344CB8AC3E}">
        <p14:creationId xmlns:p14="http://schemas.microsoft.com/office/powerpoint/2010/main" val="3723125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09599" y="0"/>
            <a:ext cx="10282805" cy="1143491"/>
          </a:xfrm>
        </p:spPr>
        <p:txBody>
          <a:bodyPr/>
          <a:lstStyle/>
          <a:p>
            <a:r>
              <a:rPr lang="en-US" b="1" dirty="0">
                <a:solidFill>
                  <a:schemeClr val="bg1"/>
                </a:solidFill>
              </a:rPr>
              <a:t>I’m Here Today to…</a:t>
            </a:r>
          </a:p>
        </p:txBody>
      </p:sp>
      <p:grpSp>
        <p:nvGrpSpPr>
          <p:cNvPr id="10" name="Group 9">
            <a:extLst>
              <a:ext uri="{FF2B5EF4-FFF2-40B4-BE49-F238E27FC236}">
                <a16:creationId xmlns:a16="http://schemas.microsoft.com/office/drawing/2014/main" id="{CAF8190C-83C6-4A1F-8EA6-45F44C6BA7E6}"/>
              </a:ext>
            </a:extLst>
          </p:cNvPr>
          <p:cNvGrpSpPr/>
          <p:nvPr/>
        </p:nvGrpSpPr>
        <p:grpSpPr>
          <a:xfrm>
            <a:off x="0" y="1143491"/>
            <a:ext cx="8097646" cy="5705178"/>
            <a:chOff x="0" y="1152822"/>
            <a:chExt cx="8097646" cy="5705178"/>
          </a:xfrm>
        </p:grpSpPr>
        <p:pic>
          <p:nvPicPr>
            <p:cNvPr id="6" name="Picture 5">
              <a:extLst>
                <a:ext uri="{FF2B5EF4-FFF2-40B4-BE49-F238E27FC236}">
                  <a16:creationId xmlns:a16="http://schemas.microsoft.com/office/drawing/2014/main" id="{61E24A75-B064-482B-85F2-554986218D26}"/>
                </a:ext>
              </a:extLst>
            </p:cNvPr>
            <p:cNvPicPr>
              <a:picLocks noChangeAspect="1"/>
            </p:cNvPicPr>
            <p:nvPr/>
          </p:nvPicPr>
          <p:blipFill>
            <a:blip r:embed="rId3"/>
            <a:stretch>
              <a:fillRect/>
            </a:stretch>
          </p:blipFill>
          <p:spPr>
            <a:xfrm>
              <a:off x="0" y="1152822"/>
              <a:ext cx="7495822" cy="5705178"/>
            </a:xfrm>
            <a:prstGeom prst="rect">
              <a:avLst/>
            </a:prstGeom>
          </p:spPr>
        </p:pic>
        <p:sp>
          <p:nvSpPr>
            <p:cNvPr id="7" name="Rectangle 6">
              <a:extLst>
                <a:ext uri="{FF2B5EF4-FFF2-40B4-BE49-F238E27FC236}">
                  <a16:creationId xmlns:a16="http://schemas.microsoft.com/office/drawing/2014/main" id="{7279DC17-E8F5-4604-A4F9-AC94BE9F8C53}"/>
                </a:ext>
              </a:extLst>
            </p:cNvPr>
            <p:cNvSpPr/>
            <p:nvPr/>
          </p:nvSpPr>
          <p:spPr>
            <a:xfrm>
              <a:off x="4647969" y="1516628"/>
              <a:ext cx="2896061" cy="1739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1DB465D-FCF9-473C-8D4C-E6E72F7BED57}"/>
                </a:ext>
              </a:extLst>
            </p:cNvPr>
            <p:cNvSpPr/>
            <p:nvPr/>
          </p:nvSpPr>
          <p:spPr>
            <a:xfrm>
              <a:off x="4588098" y="2790887"/>
              <a:ext cx="2896061" cy="1739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BA6C6B2-431F-4751-8E60-DAB584EB68A2}"/>
                </a:ext>
              </a:extLst>
            </p:cNvPr>
            <p:cNvSpPr/>
            <p:nvPr/>
          </p:nvSpPr>
          <p:spPr>
            <a:xfrm>
              <a:off x="5201585" y="3858752"/>
              <a:ext cx="2896061" cy="1739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Content Placeholder 1"/>
          <p:cNvSpPr>
            <a:spLocks noGrp="1"/>
          </p:cNvSpPr>
          <p:nvPr>
            <p:ph idx="4294967295"/>
          </p:nvPr>
        </p:nvSpPr>
        <p:spPr>
          <a:xfrm>
            <a:off x="4945339" y="2679267"/>
            <a:ext cx="6764579" cy="1499466"/>
          </a:xfrm>
          <a:solidFill>
            <a:schemeClr val="bg1"/>
          </a:solidFill>
        </p:spPr>
        <p:txBody>
          <a:bodyPr>
            <a:noAutofit/>
          </a:bodyPr>
          <a:lstStyle/>
          <a:p>
            <a:pPr marL="45720" indent="0" algn="ctr">
              <a:buNone/>
            </a:pPr>
            <a:r>
              <a:rPr lang="en-US" sz="4500" dirty="0"/>
              <a:t>SHARE SOME GREAT INFORMATION WITH YOU! </a:t>
            </a:r>
          </a:p>
        </p:txBody>
      </p:sp>
    </p:spTree>
    <p:extLst>
      <p:ext uri="{BB962C8B-B14F-4D97-AF65-F5344CB8AC3E}">
        <p14:creationId xmlns:p14="http://schemas.microsoft.com/office/powerpoint/2010/main" val="93883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21323" y="1"/>
            <a:ext cx="10128470" cy="1103586"/>
          </a:xfrm>
        </p:spPr>
        <p:txBody>
          <a:bodyPr>
            <a:normAutofit/>
          </a:bodyPr>
          <a:lstStyle/>
          <a:p>
            <a:r>
              <a:rPr lang="en-US" b="1" dirty="0">
                <a:solidFill>
                  <a:schemeClr val="bg1"/>
                </a:solidFill>
              </a:rPr>
              <a:t>What Information Will I Be Sharing…</a:t>
            </a:r>
          </a:p>
        </p:txBody>
      </p:sp>
      <p:sp>
        <p:nvSpPr>
          <p:cNvPr id="2" name="Content Placeholder 1"/>
          <p:cNvSpPr>
            <a:spLocks noGrp="1"/>
          </p:cNvSpPr>
          <p:nvPr>
            <p:ph idx="4294967295"/>
          </p:nvPr>
        </p:nvSpPr>
        <p:spPr>
          <a:xfrm>
            <a:off x="838200" y="1825625"/>
            <a:ext cx="10515600" cy="3800734"/>
          </a:xfrm>
          <a:solidFill>
            <a:schemeClr val="bg1"/>
          </a:solidFill>
        </p:spPr>
        <p:txBody>
          <a:bodyPr>
            <a:noAutofit/>
          </a:bodyPr>
          <a:lstStyle/>
          <a:p>
            <a:pPr marL="45720" indent="0" algn="ctr">
              <a:buNone/>
            </a:pPr>
            <a:r>
              <a:rPr lang="en-US" sz="5000" dirty="0"/>
              <a:t>INFORMATION ABOUT </a:t>
            </a:r>
          </a:p>
          <a:p>
            <a:pPr marL="45720" indent="0" algn="ctr">
              <a:buNone/>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ACE! </a:t>
            </a:r>
          </a:p>
          <a:p>
            <a:pPr marL="45720" indent="0" algn="ctr">
              <a:buNone/>
            </a:pPr>
            <a:r>
              <a:rPr lang="en-US" sz="5000" dirty="0"/>
              <a:t>ACHIEVING COMMUNITY EMPLOYMENT</a:t>
            </a:r>
          </a:p>
        </p:txBody>
      </p:sp>
    </p:spTree>
    <p:extLst>
      <p:ext uri="{BB962C8B-B14F-4D97-AF65-F5344CB8AC3E}">
        <p14:creationId xmlns:p14="http://schemas.microsoft.com/office/powerpoint/2010/main" val="97886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500"/>
                                  </p:stCondLst>
                                  <p:childTnLst>
                                    <p:set>
                                      <p:cBhvr>
                                        <p:cTn id="11" dur="1" fill="hold">
                                          <p:stCondLst>
                                            <p:cond delay="9"/>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4532343-5E83-4ABC-A38E-78A315EA2016}"/>
              </a:ext>
            </a:extLst>
          </p:cNvPr>
          <p:cNvSpPr txBox="1">
            <a:spLocks/>
          </p:cNvSpPr>
          <p:nvPr/>
        </p:nvSpPr>
        <p:spPr>
          <a:xfrm>
            <a:off x="597877" y="283778"/>
            <a:ext cx="10899132" cy="8292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HOW TO START THIS JOURNEY…</a:t>
            </a:r>
          </a:p>
        </p:txBody>
      </p:sp>
      <p:sp>
        <p:nvSpPr>
          <p:cNvPr id="3" name="Rectangle 2">
            <a:extLst>
              <a:ext uri="{FF2B5EF4-FFF2-40B4-BE49-F238E27FC236}">
                <a16:creationId xmlns:a16="http://schemas.microsoft.com/office/drawing/2014/main" id="{E2CB870B-55FA-4F2D-B682-CE870A39C02E}"/>
              </a:ext>
            </a:extLst>
          </p:cNvPr>
          <p:cNvSpPr/>
          <p:nvPr/>
        </p:nvSpPr>
        <p:spPr>
          <a:xfrm>
            <a:off x="750277" y="1482170"/>
            <a:ext cx="10746731" cy="1446550"/>
          </a:xfrm>
          <a:prstGeom prst="rect">
            <a:avLst/>
          </a:prstGeom>
          <a:noFill/>
        </p:spPr>
        <p:txBody>
          <a:bodyPr wrap="square" lIns="91440" tIns="45720" rIns="91440" bIns="45720">
            <a:spAutoFit/>
          </a:bodyPr>
          <a:lstStyle/>
          <a:p>
            <a:pPr algn="ctr"/>
            <a:r>
              <a:rPr lang="en-US" sz="4400" dirty="0">
                <a:ln w="0"/>
              </a:rPr>
              <a:t>The first step to getting help with finding a job in the community is…</a:t>
            </a:r>
          </a:p>
        </p:txBody>
      </p:sp>
      <p:sp>
        <p:nvSpPr>
          <p:cNvPr id="6" name="Rectangle 5">
            <a:extLst>
              <a:ext uri="{FF2B5EF4-FFF2-40B4-BE49-F238E27FC236}">
                <a16:creationId xmlns:a16="http://schemas.microsoft.com/office/drawing/2014/main" id="{69FD431C-28D4-4089-96B6-E0B39B470693}"/>
              </a:ext>
            </a:extLst>
          </p:cNvPr>
          <p:cNvSpPr/>
          <p:nvPr/>
        </p:nvSpPr>
        <p:spPr>
          <a:xfrm>
            <a:off x="4370664" y="4156283"/>
            <a:ext cx="2197916" cy="734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A668A77B-F813-4998-ACD8-842E8BF24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738" y="3297847"/>
            <a:ext cx="4485206" cy="2984701"/>
          </a:xfrm>
          <a:prstGeom prst="rect">
            <a:avLst/>
          </a:prstGeom>
        </p:spPr>
      </p:pic>
    </p:spTree>
    <p:extLst>
      <p:ext uri="{BB962C8B-B14F-4D97-AF65-F5344CB8AC3E}">
        <p14:creationId xmlns:p14="http://schemas.microsoft.com/office/powerpoint/2010/main" val="645984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09600" y="-62714"/>
            <a:ext cx="10106636" cy="1325563"/>
          </a:xfrm>
        </p:spPr>
        <p:txBody>
          <a:bodyPr>
            <a:normAutofit/>
          </a:bodyPr>
          <a:lstStyle/>
          <a:p>
            <a:r>
              <a:rPr lang="en-US" b="1" dirty="0">
                <a:solidFill>
                  <a:schemeClr val="bg1"/>
                </a:solidFill>
              </a:rPr>
              <a:t>One tool you will need on this journey is ….</a:t>
            </a:r>
          </a:p>
        </p:txBody>
      </p:sp>
      <p:pic>
        <p:nvPicPr>
          <p:cNvPr id="6" name="Picture 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10000" y="1752600"/>
            <a:ext cx="4572000" cy="4572000"/>
          </a:xfrm>
          <a:prstGeom prst="rect">
            <a:avLst/>
          </a:prstGeom>
        </p:spPr>
      </p:pic>
    </p:spTree>
    <p:extLst>
      <p:ext uri="{BB962C8B-B14F-4D97-AF65-F5344CB8AC3E}">
        <p14:creationId xmlns:p14="http://schemas.microsoft.com/office/powerpoint/2010/main" val="282596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21322" y="0"/>
            <a:ext cx="10203971" cy="1160585"/>
          </a:xfrm>
        </p:spPr>
        <p:txBody>
          <a:bodyPr/>
          <a:lstStyle/>
          <a:p>
            <a:r>
              <a:rPr lang="en-US" b="1" dirty="0">
                <a:solidFill>
                  <a:schemeClr val="bg1"/>
                </a:solidFill>
              </a:rPr>
              <a:t>What is Self Advocacy?</a:t>
            </a:r>
          </a:p>
        </p:txBody>
      </p:sp>
      <p:sp>
        <p:nvSpPr>
          <p:cNvPr id="2" name="Content Placeholder 1"/>
          <p:cNvSpPr>
            <a:spLocks noGrp="1"/>
          </p:cNvSpPr>
          <p:nvPr>
            <p:ph idx="4294967295"/>
          </p:nvPr>
        </p:nvSpPr>
        <p:spPr>
          <a:xfrm>
            <a:off x="4565650" y="1430215"/>
            <a:ext cx="6887796" cy="4824303"/>
          </a:xfrm>
        </p:spPr>
        <p:txBody>
          <a:bodyPr>
            <a:normAutofit lnSpcReduction="10000"/>
          </a:bodyPr>
          <a:lstStyle/>
          <a:p>
            <a:pPr lvl="1"/>
            <a:r>
              <a:rPr lang="en-US" sz="3600" dirty="0"/>
              <a:t>Speaking up for yourself</a:t>
            </a:r>
          </a:p>
          <a:p>
            <a:pPr lvl="1"/>
            <a:r>
              <a:rPr lang="en-US" sz="3600" dirty="0"/>
              <a:t>Knowing your dreams and what you want</a:t>
            </a:r>
          </a:p>
          <a:p>
            <a:pPr lvl="1"/>
            <a:r>
              <a:rPr lang="en-US" sz="3600" dirty="0"/>
              <a:t>Making decisions</a:t>
            </a:r>
          </a:p>
          <a:p>
            <a:pPr lvl="1"/>
            <a:r>
              <a:rPr lang="en-US" sz="3600" dirty="0"/>
              <a:t>Setting goals</a:t>
            </a:r>
          </a:p>
          <a:p>
            <a:pPr lvl="1"/>
            <a:r>
              <a:rPr lang="en-US" sz="3600" dirty="0"/>
              <a:t>Knowing </a:t>
            </a:r>
            <a:r>
              <a:rPr lang="en-US" sz="3600" u="sng" dirty="0"/>
              <a:t>when</a:t>
            </a:r>
            <a:r>
              <a:rPr lang="en-US" sz="3600" dirty="0"/>
              <a:t> and </a:t>
            </a:r>
            <a:r>
              <a:rPr lang="en-US" sz="3600" u="sng" dirty="0"/>
              <a:t>how</a:t>
            </a:r>
            <a:r>
              <a:rPr lang="en-US" sz="3600" dirty="0"/>
              <a:t> to ask for help</a:t>
            </a:r>
          </a:p>
          <a:p>
            <a:pPr lvl="1"/>
            <a:r>
              <a:rPr lang="en-US" sz="3600" dirty="0"/>
              <a:t>Having more control over your life </a:t>
            </a:r>
          </a:p>
          <a:p>
            <a:pPr lvl="1" algn="ctr">
              <a:buFont typeface="Courier New" panose="02070309020205020404" pitchFamily="49" charset="0"/>
              <a:buChar char="o"/>
            </a:pPr>
            <a:endParaRPr lang="en-US" sz="3200" dirty="0"/>
          </a:p>
          <a:p>
            <a:pPr lvl="8" algn="ctr">
              <a:buFont typeface="Courier New" panose="02070309020205020404" pitchFamily="49" charset="0"/>
              <a:buChar char="o"/>
            </a:pPr>
            <a:endParaRPr lang="en-US" sz="2400" dirty="0"/>
          </a:p>
          <a:p>
            <a:pPr marL="365760" lvl="1" indent="0">
              <a:buNone/>
            </a:pP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453" y="2274277"/>
            <a:ext cx="4343400" cy="3153508"/>
          </a:xfrm>
          <a:prstGeom prst="rect">
            <a:avLst/>
          </a:prstGeom>
        </p:spPr>
      </p:pic>
    </p:spTree>
    <p:extLst>
      <p:ext uri="{BB962C8B-B14F-4D97-AF65-F5344CB8AC3E}">
        <p14:creationId xmlns:p14="http://schemas.microsoft.com/office/powerpoint/2010/main" val="245061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21323" y="33844"/>
            <a:ext cx="10531141" cy="1091572"/>
          </a:xfrm>
        </p:spPr>
        <p:txBody>
          <a:bodyPr>
            <a:normAutofit/>
          </a:bodyPr>
          <a:lstStyle/>
          <a:p>
            <a:r>
              <a:rPr lang="en-US" b="1" dirty="0">
                <a:solidFill>
                  <a:schemeClr val="bg1"/>
                </a:solidFill>
              </a:rPr>
              <a:t>Self Determination and Informed Choice</a:t>
            </a:r>
          </a:p>
        </p:txBody>
      </p:sp>
      <p:sp>
        <p:nvSpPr>
          <p:cNvPr id="2" name="Content Placeholder 1"/>
          <p:cNvSpPr>
            <a:spLocks noGrp="1"/>
          </p:cNvSpPr>
          <p:nvPr>
            <p:ph idx="4294967295"/>
          </p:nvPr>
        </p:nvSpPr>
        <p:spPr>
          <a:xfrm>
            <a:off x="902677" y="1359407"/>
            <a:ext cx="10011508" cy="5275856"/>
          </a:xfrm>
        </p:spPr>
        <p:txBody>
          <a:bodyPr>
            <a:normAutofit/>
          </a:bodyPr>
          <a:lstStyle/>
          <a:p>
            <a:r>
              <a:rPr lang="en-US" altLang="en-US" dirty="0"/>
              <a:t>Making your own decision based on a good understanding of the options available and how that choice may affect your life.</a:t>
            </a:r>
          </a:p>
          <a:p>
            <a:endParaRPr lang="en-US" dirty="0"/>
          </a:p>
          <a:p>
            <a:r>
              <a:rPr lang="en-US" dirty="0"/>
              <a:t>Setting and achieving goals.</a:t>
            </a:r>
          </a:p>
          <a:p>
            <a:endParaRPr lang="en-US" sz="1400" dirty="0"/>
          </a:p>
          <a:p>
            <a:r>
              <a:rPr lang="en-US" dirty="0"/>
              <a:t>Knowing what you are good at.</a:t>
            </a:r>
          </a:p>
          <a:p>
            <a:endParaRPr lang="en-US" altLang="en-US" sz="2400" dirty="0"/>
          </a:p>
          <a:p>
            <a:r>
              <a:rPr lang="en-US" altLang="en-US" dirty="0"/>
              <a:t>Informed choices can be about everyday things, like what to wear, or big life changing things like where to live, what kind of work to do, or who to be friends with. These decisions can also be about what kind of services or supports someone wants or needs, and where and how to get them.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182" y="2195440"/>
            <a:ext cx="2582787" cy="2142097"/>
          </a:xfrm>
          <a:prstGeom prst="rect">
            <a:avLst/>
          </a:prstGeom>
        </p:spPr>
      </p:pic>
    </p:spTree>
    <p:extLst>
      <p:ext uri="{BB962C8B-B14F-4D97-AF65-F5344CB8AC3E}">
        <p14:creationId xmlns:p14="http://schemas.microsoft.com/office/powerpoint/2010/main" val="2858682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3256</Words>
  <Application>Microsoft Office PowerPoint</Application>
  <PresentationFormat>Widescreen</PresentationFormat>
  <Paragraphs>425</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Century Gothic</vt:lpstr>
      <vt:lpstr>Courier New</vt:lpstr>
      <vt:lpstr>Garamond</vt:lpstr>
      <vt:lpstr>Wingdings</vt:lpstr>
      <vt:lpstr>Office Theme</vt:lpstr>
      <vt:lpstr>PowerPoint Presentation</vt:lpstr>
      <vt:lpstr>PowerPoint Presentation</vt:lpstr>
      <vt:lpstr>PowerPoint Presentation</vt:lpstr>
      <vt:lpstr>I’m Here Today to…</vt:lpstr>
      <vt:lpstr>What Information Will I Be Sharing…</vt:lpstr>
      <vt:lpstr>PowerPoint Presentation</vt:lpstr>
      <vt:lpstr>One tool you will need on this journey is ….</vt:lpstr>
      <vt:lpstr>What is Self Advocacy?</vt:lpstr>
      <vt:lpstr>Self Determination and Informed Choice</vt:lpstr>
      <vt:lpstr>Who is Your Support Network?</vt:lpstr>
      <vt:lpstr>The Road to “ACE”</vt:lpstr>
      <vt:lpstr>Achieving Community Employment</vt:lpstr>
      <vt:lpstr>PowerPoint Presentation</vt:lpstr>
      <vt:lpstr>SMW Job Vs. Community Employment </vt:lpstr>
      <vt:lpstr>Let’s Explore…     Jobs in the Community</vt:lpstr>
      <vt:lpstr> What is the Department of Rehabilitation (DOR)?</vt:lpstr>
      <vt:lpstr>How can I help you get a job in the community?</vt:lpstr>
      <vt:lpstr>How do I find the right job match for me?</vt:lpstr>
      <vt:lpstr>DOR Vocational Rehabilitation Services May Include…</vt:lpstr>
      <vt:lpstr>Career Education &amp; Training</vt:lpstr>
      <vt:lpstr>Supported Employment Services</vt:lpstr>
      <vt:lpstr>State Paid Internship and Employment Opportunities</vt:lpstr>
      <vt:lpstr>Before we finish, let’s talk about…   Benefits!</vt:lpstr>
      <vt:lpstr>What Next?</vt:lpstr>
      <vt:lpstr>PowerPoint Presentation</vt:lpstr>
      <vt:lpstr>Connect with us </vt:lpstr>
      <vt:lpstr>We’re Done!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Nakano, Connie@DOR</dc:creator>
  <cp:lastModifiedBy>Gonzalez, Judy@DOR</cp:lastModifiedBy>
  <cp:revision>119</cp:revision>
  <cp:lastPrinted>2018-10-16T16:52:31Z</cp:lastPrinted>
  <dcterms:created xsi:type="dcterms:W3CDTF">2018-09-14T18:35:00Z</dcterms:created>
  <dcterms:modified xsi:type="dcterms:W3CDTF">2018-12-18T19:34:18Z</dcterms:modified>
</cp:coreProperties>
</file>