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Montserrat" panose="00000500000000000000" pitchFamily="2" charset="0"/>
      <p:regular r:id="rId13"/>
    </p:embeddedFont>
    <p:embeddedFont>
      <p:font typeface="Oswald" panose="00000500000000000000" pitchFamily="2" charset="0"/>
      <p:regular r:id="rId14"/>
    </p:embeddedFont>
    <p:embeddedFont>
      <p:font typeface="Oswald Bold" panose="00000800000000000000"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94595" autoAdjust="0"/>
  </p:normalViewPr>
  <p:slideViewPr>
    <p:cSldViewPr>
      <p:cViewPr varScale="1">
        <p:scale>
          <a:sx n="72" d="100"/>
          <a:sy n="72" d="100"/>
        </p:scale>
        <p:origin x="6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watch?v=W-Yk52oPdOk" TargetMode="Externa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watch?v=wF94sVwOWpM" TargetMode="Externa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15885744" y="5482489"/>
            <a:ext cx="4804511" cy="4804511"/>
          </a:xfrm>
          <a:custGeom>
            <a:avLst/>
            <a:gdLst/>
            <a:ahLst/>
            <a:cxnLst/>
            <a:rect l="l" t="t" r="r" b="b"/>
            <a:pathLst>
              <a:path w="4804511" h="4804511">
                <a:moveTo>
                  <a:pt x="0" y="0"/>
                </a:moveTo>
                <a:lnTo>
                  <a:pt x="4804512" y="0"/>
                </a:lnTo>
                <a:lnTo>
                  <a:pt x="4804512" y="4804511"/>
                </a:lnTo>
                <a:lnTo>
                  <a:pt x="0" y="48045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a:off x="8107181" y="-2010900"/>
            <a:ext cx="4021801" cy="4021801"/>
          </a:xfrm>
          <a:custGeom>
            <a:avLst/>
            <a:gdLst/>
            <a:ahLst/>
            <a:cxnLst/>
            <a:rect l="l" t="t" r="r" b="b"/>
            <a:pathLst>
              <a:path w="4021801" h="4021801">
                <a:moveTo>
                  <a:pt x="0" y="0"/>
                </a:moveTo>
                <a:lnTo>
                  <a:pt x="4021800" y="0"/>
                </a:lnTo>
                <a:lnTo>
                  <a:pt x="4021800" y="4021800"/>
                </a:lnTo>
                <a:lnTo>
                  <a:pt x="0" y="4021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a:extLst>
              <a:ext uri="{C183D7F6-B498-43B3-948B-1728B52AA6E4}">
                <adec:decorative xmlns:adec="http://schemas.microsoft.com/office/drawing/2017/decorative" val="1"/>
              </a:ext>
            </a:extLst>
          </p:cNvPr>
          <p:cNvGrpSpPr>
            <a:grpSpLocks noChangeAspect="1"/>
          </p:cNvGrpSpPr>
          <p:nvPr/>
        </p:nvGrpSpPr>
        <p:grpSpPr>
          <a:xfrm>
            <a:off x="10118081" y="-1803230"/>
            <a:ext cx="10000882" cy="9961816"/>
            <a:chOff x="0" y="0"/>
            <a:chExt cx="6502400" cy="6477000"/>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4801" r="-24801"/>
              </a:stretch>
            </a:blipFill>
          </p:spPr>
          <p:txBody>
            <a:bodyPr/>
            <a:lstStyle/>
            <a:p>
              <a:endParaRPr lang="en-US"/>
            </a:p>
          </p:txBody>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US"/>
            </a:p>
          </p:txBody>
        </p:sp>
      </p:grpSp>
      <p:sp>
        <p:nvSpPr>
          <p:cNvPr id="8" name="Freeform 8">
            <a:extLst>
              <a:ext uri="{C183D7F6-B498-43B3-948B-1728B52AA6E4}">
                <adec:decorative xmlns:adec="http://schemas.microsoft.com/office/drawing/2017/decorative" val="1"/>
              </a:ext>
            </a:extLst>
          </p:cNvPr>
          <p:cNvSpPr/>
          <p:nvPr/>
        </p:nvSpPr>
        <p:spPr>
          <a:xfrm>
            <a:off x="3768709" y="6444576"/>
            <a:ext cx="3428021" cy="3428021"/>
          </a:xfrm>
          <a:custGeom>
            <a:avLst/>
            <a:gdLst/>
            <a:ahLst/>
            <a:cxnLst/>
            <a:rect l="l" t="t" r="r" b="b"/>
            <a:pathLst>
              <a:path w="3428021" h="3428021">
                <a:moveTo>
                  <a:pt x="0" y="0"/>
                </a:moveTo>
                <a:lnTo>
                  <a:pt x="3428021" y="0"/>
                </a:lnTo>
                <a:lnTo>
                  <a:pt x="3428021" y="3428021"/>
                </a:lnTo>
                <a:lnTo>
                  <a:pt x="0" y="3428021"/>
                </a:lnTo>
                <a:lnTo>
                  <a:pt x="0" y="0"/>
                </a:lnTo>
                <a:close/>
              </a:path>
            </a:pathLst>
          </a:custGeom>
          <a:blipFill>
            <a:blip r:embed="rId6"/>
            <a:stretch>
              <a:fillRect/>
            </a:stretch>
          </a:blipFill>
        </p:spPr>
        <p:txBody>
          <a:bodyPr/>
          <a:lstStyle/>
          <a:p>
            <a:endParaRPr lang="en-US"/>
          </a:p>
        </p:txBody>
      </p:sp>
      <p:sp>
        <p:nvSpPr>
          <p:cNvPr id="9" name="TextBox 9"/>
          <p:cNvSpPr txBox="1">
            <a:spLocks noGrp="1"/>
          </p:cNvSpPr>
          <p:nvPr>
            <p:ph type="title" idx="4294967295"/>
          </p:nvPr>
        </p:nvSpPr>
        <p:spPr>
          <a:xfrm>
            <a:off x="1028700" y="2492082"/>
            <a:ext cx="8908039" cy="39524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just" defTabSz="914400" rtl="0" eaLnBrk="1" fontAlgn="auto" latinLnBrk="0" hangingPunct="1">
              <a:lnSpc>
                <a:spcPts val="12494"/>
              </a:lnSpc>
              <a:spcBef>
                <a:spcPts val="0"/>
              </a:spcBef>
              <a:spcAft>
                <a:spcPts val="0"/>
              </a:spcAft>
              <a:buClrTx/>
              <a:buSzTx/>
              <a:buFontTx/>
              <a:buNone/>
              <a:tabLst/>
              <a:defRPr/>
            </a:pPr>
            <a:r>
              <a:rPr kumimoji="0" lang="en-US" sz="8499" b="1" i="0" u="none" strike="noStrike" kern="1200" cap="none" spc="0" normalizeH="0" baseline="0" noProof="0" dirty="0">
                <a:ln>
                  <a:noFill/>
                </a:ln>
                <a:solidFill>
                  <a:srgbClr val="FFFFFF"/>
                </a:solidFill>
                <a:effectLst/>
                <a:uLnTx/>
                <a:uFillTx/>
                <a:latin typeface="Oswald Bold"/>
                <a:ea typeface="Oswald Bold"/>
                <a:cs typeface="Oswald Bold"/>
                <a:sym typeface="Oswald Bold"/>
              </a:rPr>
              <a:t>CALIFORNIA YOUTH</a:t>
            </a:r>
          </a:p>
          <a:p>
            <a:pPr marL="0" marR="0" lvl="0" indent="0" algn="just" defTabSz="914400" rtl="0" eaLnBrk="1" fontAlgn="auto" latinLnBrk="0" hangingPunct="1">
              <a:lnSpc>
                <a:spcPts val="12494"/>
              </a:lnSpc>
              <a:spcBef>
                <a:spcPts val="0"/>
              </a:spcBef>
              <a:spcAft>
                <a:spcPts val="0"/>
              </a:spcAft>
              <a:buClrTx/>
              <a:buSzTx/>
              <a:buFontTx/>
              <a:buNone/>
              <a:tabLst/>
              <a:defRPr/>
            </a:pPr>
            <a:r>
              <a:rPr kumimoji="0" lang="en-US" sz="8499" b="1" i="0" u="none" strike="noStrike" kern="1200" cap="none" spc="0" normalizeH="0" baseline="0" noProof="0" dirty="0">
                <a:ln>
                  <a:noFill/>
                </a:ln>
                <a:solidFill>
                  <a:srgbClr val="FFFFFF"/>
                </a:solidFill>
                <a:effectLst/>
                <a:uLnTx/>
                <a:uFillTx/>
                <a:latin typeface="Oswald Bold"/>
                <a:ea typeface="Oswald Bold"/>
                <a:cs typeface="Oswald Bold"/>
                <a:sym typeface="Oswald Bold"/>
              </a:rPr>
              <a:t>LEADERSHIP FORUM</a:t>
            </a:r>
          </a:p>
          <a:p>
            <a:pPr marL="0" marR="0" lvl="0" indent="0" algn="just" defTabSz="914400" rtl="0" eaLnBrk="1" fontAlgn="auto" latinLnBrk="0" hangingPunct="1">
              <a:lnSpc>
                <a:spcPts val="6321"/>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FFFFFF"/>
                </a:solidFill>
                <a:effectLst/>
                <a:uLnTx/>
                <a:uFillTx/>
                <a:latin typeface="Oswald Bold"/>
                <a:ea typeface="Oswald Bold"/>
                <a:cs typeface="Oswald Bold"/>
                <a:sym typeface="Oswald Bold"/>
              </a:rPr>
              <a:t>FOR STUDENTS WITH DISABILITIES (YLF)</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TextBox 3"/>
          <p:cNvSpPr txBox="1">
            <a:spLocks noGrp="1"/>
          </p:cNvSpPr>
          <p:nvPr>
            <p:ph type="title" idx="4294967295"/>
          </p:nvPr>
        </p:nvSpPr>
        <p:spPr>
          <a:xfrm>
            <a:off x="1049165" y="1047750"/>
            <a:ext cx="13151994" cy="12983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215"/>
              </a:lnSpc>
              <a:spcBef>
                <a:spcPts val="0"/>
              </a:spcBef>
              <a:spcAft>
                <a:spcPts val="0"/>
              </a:spcAft>
              <a:buClrTx/>
              <a:buSzTx/>
              <a:buFontTx/>
              <a:buNone/>
              <a:tabLst/>
              <a:defRPr/>
            </a:pPr>
            <a:r>
              <a:rPr kumimoji="0" lang="en-US" sz="8656" b="1" i="0" u="none" strike="noStrike" kern="1200" cap="none" spc="0" normalizeH="0" baseline="0" noProof="0" dirty="0">
                <a:ln>
                  <a:noFill/>
                </a:ln>
                <a:solidFill>
                  <a:srgbClr val="FFFFFF"/>
                </a:solidFill>
                <a:effectLst/>
                <a:uLnTx/>
                <a:uFillTx/>
                <a:latin typeface="Oswald Bold"/>
                <a:ea typeface="Oswald Bold"/>
                <a:cs typeface="Oswald Bold"/>
                <a:sym typeface="Oswald Bold"/>
              </a:rPr>
              <a:t>HEAR FROM OUR YLF ALUMNI</a:t>
            </a:r>
          </a:p>
        </p:txBody>
      </p:sp>
      <p:pic>
        <p:nvPicPr>
          <p:cNvPr id="4" name="Picture 4">
            <a:extLst>
              <a:ext uri="{C183D7F6-B498-43B3-948B-1728B52AA6E4}">
                <adec:decorative xmlns:adec="http://schemas.microsoft.com/office/drawing/2017/decorative" val="1"/>
              </a:ext>
            </a:extLst>
          </p:cNvPr>
          <p:cNvPicPr>
            <a:picLocks noChangeAspect="1"/>
          </p:cNvPicPr>
          <p:nvPr>
            <a:videoFile r:link="rId1"/>
          </p:nvPr>
        </p:nvPicPr>
        <p:blipFill>
          <a:blip r:embed="rId4"/>
          <a:stretch>
            <a:fillRect/>
          </a:stretch>
        </p:blipFill>
        <p:spPr>
          <a:xfrm>
            <a:off x="3055891" y="2822812"/>
            <a:ext cx="12176218" cy="684377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pic>
        <p:nvPicPr>
          <p:cNvPr id="3" name="Picture 3">
            <a:extLs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9877017" y="1028700"/>
            <a:ext cx="7982712" cy="8229600"/>
          </a:xfrm>
          <a:prstGeom prst="rect">
            <a:avLst/>
          </a:prstGeom>
        </p:spPr>
      </p:pic>
      <p:sp>
        <p:nvSpPr>
          <p:cNvPr id="4" name="TextBox 4"/>
          <p:cNvSpPr txBox="1">
            <a:spLocks noGrp="1"/>
          </p:cNvSpPr>
          <p:nvPr>
            <p:ph type="title" idx="4294967295"/>
          </p:nvPr>
        </p:nvSpPr>
        <p:spPr>
          <a:xfrm>
            <a:off x="1049165" y="1228725"/>
            <a:ext cx="8827852" cy="11151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310"/>
              </a:lnSpc>
              <a:spcBef>
                <a:spcPts val="0"/>
              </a:spcBef>
              <a:spcAft>
                <a:spcPts val="0"/>
              </a:spcAft>
              <a:buClrTx/>
              <a:buSzTx/>
              <a:buFontTx/>
              <a:buNone/>
              <a:tabLst/>
              <a:defRPr/>
            </a:pPr>
            <a:r>
              <a:rPr kumimoji="0" lang="en-US" sz="8656" b="1" i="0" u="none" strike="noStrike" kern="1200" cap="none" spc="0" normalizeH="0" baseline="0" noProof="0" dirty="0">
                <a:ln>
                  <a:noFill/>
                </a:ln>
                <a:solidFill>
                  <a:srgbClr val="FFFFFF"/>
                </a:solidFill>
                <a:effectLst/>
                <a:uLnTx/>
                <a:uFillTx/>
                <a:latin typeface="Oswald Bold"/>
                <a:ea typeface="Oswald Bold"/>
                <a:cs typeface="Oswald Bold"/>
                <a:sym typeface="Oswald Bold"/>
              </a:rPr>
              <a:t>CONNECT WITH YLF</a:t>
            </a:r>
          </a:p>
        </p:txBody>
      </p:sp>
      <p:sp>
        <p:nvSpPr>
          <p:cNvPr id="5" name="TextBox 5"/>
          <p:cNvSpPr txBox="1"/>
          <p:nvPr/>
        </p:nvSpPr>
        <p:spPr>
          <a:xfrm>
            <a:off x="1049165" y="2611091"/>
            <a:ext cx="9199094" cy="7134225"/>
          </a:xfrm>
          <a:prstGeom prst="rect">
            <a:avLst/>
          </a:prstGeom>
        </p:spPr>
        <p:txBody>
          <a:bodyPr lIns="0" tIns="0" rIns="0" bIns="0" rtlCol="0" anchor="t">
            <a:spAutoFit/>
          </a:bodyPr>
          <a:lstStyle/>
          <a:p>
            <a:pPr algn="l">
              <a:lnSpc>
                <a:spcPts val="3750"/>
              </a:lnSpc>
            </a:pPr>
            <a:r>
              <a:rPr lang="en-US" sz="3000">
                <a:solidFill>
                  <a:srgbClr val="FFFFFF"/>
                </a:solidFill>
                <a:latin typeface="Montserrat"/>
                <a:ea typeface="Montserrat"/>
                <a:cs typeface="Montserrat"/>
                <a:sym typeface="Montserrat"/>
              </a:rPr>
              <a:t>Stay connected and up to date with YLF Activities and Alumni by following us on </a:t>
            </a:r>
          </a:p>
          <a:p>
            <a:pPr algn="l">
              <a:lnSpc>
                <a:spcPts val="3750"/>
              </a:lnSpc>
            </a:pPr>
            <a:endParaRPr lang="en-US" sz="3000">
              <a:solidFill>
                <a:srgbClr val="FFFFFF"/>
              </a:solidFill>
              <a:latin typeface="Montserrat"/>
              <a:ea typeface="Montserrat"/>
              <a:cs typeface="Montserrat"/>
              <a:sym typeface="Montserrat"/>
            </a:endParaRPr>
          </a:p>
          <a:p>
            <a:pPr algn="l">
              <a:lnSpc>
                <a:spcPts val="3750"/>
              </a:lnSpc>
            </a:pPr>
            <a:r>
              <a:rPr lang="en-US" sz="3000">
                <a:solidFill>
                  <a:srgbClr val="FFFFFF"/>
                </a:solidFill>
                <a:latin typeface="Montserrat"/>
                <a:ea typeface="Montserrat"/>
                <a:cs typeface="Montserrat"/>
                <a:sym typeface="Montserrat"/>
              </a:rPr>
              <a:t>Facebook - www.facebook.com/official.ca.ylf</a:t>
            </a:r>
          </a:p>
          <a:p>
            <a:pPr algn="l">
              <a:lnSpc>
                <a:spcPts val="3750"/>
              </a:lnSpc>
            </a:pPr>
            <a:endParaRPr lang="en-US" sz="3000">
              <a:solidFill>
                <a:srgbClr val="FFFFFF"/>
              </a:solidFill>
              <a:latin typeface="Montserrat"/>
              <a:ea typeface="Montserrat"/>
              <a:cs typeface="Montserrat"/>
              <a:sym typeface="Montserrat"/>
            </a:endParaRPr>
          </a:p>
          <a:p>
            <a:pPr algn="l">
              <a:lnSpc>
                <a:spcPts val="3750"/>
              </a:lnSpc>
            </a:pPr>
            <a:r>
              <a:rPr lang="en-US" sz="3000">
                <a:solidFill>
                  <a:srgbClr val="FFFFFF"/>
                </a:solidFill>
                <a:latin typeface="Montserrat"/>
                <a:ea typeface="Montserrat"/>
                <a:cs typeface="Montserrat"/>
                <a:sym typeface="Montserrat"/>
              </a:rPr>
              <a:t>Instagram - @calylf</a:t>
            </a:r>
          </a:p>
          <a:p>
            <a:pPr algn="l">
              <a:lnSpc>
                <a:spcPts val="3750"/>
              </a:lnSpc>
            </a:pPr>
            <a:endParaRPr lang="en-US" sz="3000">
              <a:solidFill>
                <a:srgbClr val="FFFFFF"/>
              </a:solidFill>
              <a:latin typeface="Montserrat"/>
              <a:ea typeface="Montserrat"/>
              <a:cs typeface="Montserrat"/>
              <a:sym typeface="Montserrat"/>
            </a:endParaRPr>
          </a:p>
          <a:p>
            <a:pPr algn="l">
              <a:lnSpc>
                <a:spcPts val="3750"/>
              </a:lnSpc>
            </a:pPr>
            <a:r>
              <a:rPr lang="en-US" sz="3000">
                <a:solidFill>
                  <a:srgbClr val="FFFFFF"/>
                </a:solidFill>
                <a:latin typeface="Montserrat"/>
                <a:ea typeface="Montserrat"/>
                <a:cs typeface="Montserrat"/>
                <a:sym typeface="Montserrat"/>
              </a:rPr>
              <a:t>YouTube - @CalYLF</a:t>
            </a:r>
          </a:p>
          <a:p>
            <a:pPr algn="l">
              <a:lnSpc>
                <a:spcPts val="3750"/>
              </a:lnSpc>
            </a:pPr>
            <a:endParaRPr lang="en-US" sz="3000">
              <a:solidFill>
                <a:srgbClr val="FFFFFF"/>
              </a:solidFill>
              <a:latin typeface="Montserrat"/>
              <a:ea typeface="Montserrat"/>
              <a:cs typeface="Montserrat"/>
              <a:sym typeface="Montserrat"/>
            </a:endParaRPr>
          </a:p>
          <a:p>
            <a:pPr algn="l">
              <a:lnSpc>
                <a:spcPts val="3750"/>
              </a:lnSpc>
            </a:pPr>
            <a:r>
              <a:rPr lang="en-US" sz="3000">
                <a:solidFill>
                  <a:srgbClr val="FFFFFF"/>
                </a:solidFill>
                <a:latin typeface="Montserrat"/>
                <a:ea typeface="Montserrat"/>
                <a:cs typeface="Montserrat"/>
                <a:sym typeface="Montserrat"/>
              </a:rPr>
              <a:t>Or visit our website</a:t>
            </a:r>
          </a:p>
          <a:p>
            <a:pPr algn="l">
              <a:lnSpc>
                <a:spcPts val="3750"/>
              </a:lnSpc>
            </a:pPr>
            <a:r>
              <a:rPr lang="en-US" sz="3000">
                <a:solidFill>
                  <a:srgbClr val="FFFFFF"/>
                </a:solidFill>
                <a:latin typeface="Montserrat"/>
                <a:ea typeface="Montserrat"/>
                <a:cs typeface="Montserrat"/>
                <a:sym typeface="Montserrat"/>
              </a:rPr>
              <a:t>www.dor.ca.gov/home/ylf</a:t>
            </a:r>
          </a:p>
          <a:p>
            <a:pPr algn="l">
              <a:lnSpc>
                <a:spcPts val="3750"/>
              </a:lnSpc>
            </a:pPr>
            <a:endParaRPr lang="en-US" sz="3000">
              <a:solidFill>
                <a:srgbClr val="FFFFFF"/>
              </a:solidFill>
              <a:latin typeface="Montserrat"/>
              <a:ea typeface="Montserrat"/>
              <a:cs typeface="Montserrat"/>
              <a:sym typeface="Montserrat"/>
            </a:endParaRPr>
          </a:p>
          <a:p>
            <a:pPr algn="l">
              <a:lnSpc>
                <a:spcPts val="3750"/>
              </a:lnSpc>
            </a:pPr>
            <a:r>
              <a:rPr lang="en-US" sz="3000">
                <a:solidFill>
                  <a:srgbClr val="FFFFFF"/>
                </a:solidFill>
                <a:latin typeface="Montserrat"/>
                <a:ea typeface="Montserrat"/>
                <a:cs typeface="Montserrat"/>
                <a:sym typeface="Montserrat"/>
              </a:rPr>
              <a:t>Email Us - ylf@dor.ca.gov</a:t>
            </a:r>
          </a:p>
          <a:p>
            <a:pPr algn="l">
              <a:lnSpc>
                <a:spcPts val="3750"/>
              </a:lnSpc>
            </a:pPr>
            <a:endParaRPr lang="en-US" sz="3000">
              <a:solidFill>
                <a:srgbClr val="FFFFFF"/>
              </a:solidFill>
              <a:latin typeface="Montserrat"/>
              <a:ea typeface="Montserrat"/>
              <a:cs typeface="Montserrat"/>
              <a:sym typeface="Montserrat"/>
            </a:endParaRPr>
          </a:p>
          <a:p>
            <a:pPr algn="l">
              <a:lnSpc>
                <a:spcPts val="3750"/>
              </a:lnSpc>
            </a:pPr>
            <a:r>
              <a:rPr lang="en-US" sz="3000">
                <a:solidFill>
                  <a:srgbClr val="FFFFFF"/>
                </a:solidFill>
                <a:latin typeface="Montserrat"/>
                <a:ea typeface="Montserrat"/>
                <a:cs typeface="Montserrat"/>
                <a:sym typeface="Montserrat"/>
              </a:rPr>
              <a:t>Call Us - (855) 894-3436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TextBox 3"/>
          <p:cNvSpPr txBox="1">
            <a:spLocks noGrp="1"/>
          </p:cNvSpPr>
          <p:nvPr>
            <p:ph type="title" idx="4294967295"/>
          </p:nvPr>
        </p:nvSpPr>
        <p:spPr>
          <a:xfrm>
            <a:off x="1049165" y="1047750"/>
            <a:ext cx="13151994" cy="12983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215"/>
              </a:lnSpc>
              <a:spcBef>
                <a:spcPts val="0"/>
              </a:spcBef>
              <a:spcAft>
                <a:spcPts val="0"/>
              </a:spcAft>
              <a:buClrTx/>
              <a:buSzTx/>
              <a:buFontTx/>
              <a:buNone/>
              <a:tabLst/>
              <a:defRPr/>
            </a:pPr>
            <a:r>
              <a:rPr kumimoji="0" lang="en-US" sz="8656" b="1" i="0" u="none" strike="noStrike" kern="1200" cap="none" spc="0" normalizeH="0" baseline="0" noProof="0" dirty="0">
                <a:ln>
                  <a:noFill/>
                </a:ln>
                <a:solidFill>
                  <a:srgbClr val="FFFFFF"/>
                </a:solidFill>
                <a:effectLst/>
                <a:uLnTx/>
                <a:uFillTx/>
                <a:latin typeface="Oswald Bold"/>
                <a:ea typeface="Oswald Bold"/>
                <a:cs typeface="Oswald Bold"/>
                <a:sym typeface="Oswald Bold"/>
              </a:rPr>
              <a:t>THE YLF EXPERIENCE</a:t>
            </a:r>
          </a:p>
        </p:txBody>
      </p:sp>
      <p:pic>
        <p:nvPicPr>
          <p:cNvPr id="4" name="Picture 4">
            <a:extLst>
              <a:ext uri="{C183D7F6-B498-43B3-948B-1728B52AA6E4}">
                <adec:decorative xmlns:adec="http://schemas.microsoft.com/office/drawing/2017/decorative" val="1"/>
              </a:ext>
            </a:extLst>
          </p:cNvPr>
          <p:cNvPicPr>
            <a:picLocks noChangeAspect="1"/>
          </p:cNvPicPr>
          <p:nvPr>
            <a:videoFile r:link="rId1"/>
          </p:nvPr>
        </p:nvPicPr>
        <p:blipFill>
          <a:blip r:embed="rId4"/>
          <a:stretch>
            <a:fillRect/>
          </a:stretch>
        </p:blipFill>
        <p:spPr>
          <a:xfrm>
            <a:off x="3055891" y="2822812"/>
            <a:ext cx="11449805" cy="643548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5" name="AutoShape 5">
            <a:extLst>
              <a:ext uri="{C183D7F6-B498-43B3-948B-1728B52AA6E4}">
                <adec:decorative xmlns:adec="http://schemas.microsoft.com/office/drawing/2017/decorative" val="1"/>
              </a:ext>
            </a:extLst>
          </p:cNvPr>
          <p:cNvSpPr/>
          <p:nvPr/>
        </p:nvSpPr>
        <p:spPr>
          <a:xfrm>
            <a:off x="32580" y="8334690"/>
            <a:ext cx="2333645" cy="0"/>
          </a:xfrm>
          <a:prstGeom prst="line">
            <a:avLst/>
          </a:prstGeom>
          <a:ln w="47625" cap="flat">
            <a:solidFill>
              <a:srgbClr val="FFFFFF"/>
            </a:solidFill>
            <a:prstDash val="solid"/>
            <a:headEnd type="none" w="sm" len="sm"/>
            <a:tailEnd type="none" w="sm" len="sm"/>
          </a:ln>
        </p:spPr>
        <p:txBody>
          <a:bodyPr/>
          <a:lstStyle/>
          <a:p>
            <a:endParaRPr lang="en-US"/>
          </a:p>
        </p:txBody>
      </p:sp>
      <p:grpSp>
        <p:nvGrpSpPr>
          <p:cNvPr id="3" name="Group 3" descr="YLF 2024 Delegates and Staff pose for photo in the CA State Senate Floor">
            <a:extLst>
              <a:ext uri="{C183D7F6-B498-43B3-948B-1728B52AA6E4}">
                <adec:decorative xmlns:adec="http://schemas.microsoft.com/office/drawing/2017/decorative" val="0"/>
              </a:ext>
            </a:extLst>
          </p:cNvPr>
          <p:cNvGrpSpPr/>
          <p:nvPr/>
        </p:nvGrpSpPr>
        <p:grpSpPr>
          <a:xfrm>
            <a:off x="1028700" y="1028700"/>
            <a:ext cx="7934792" cy="6418140"/>
            <a:chOff x="0" y="0"/>
            <a:chExt cx="10579723" cy="8557521"/>
          </a:xfrm>
        </p:grpSpPr>
        <p:pic>
          <p:nvPicPr>
            <p:cNvPr id="4" name="Picture 4"/>
            <p:cNvPicPr>
              <a:picLocks noChangeAspect="1"/>
            </p:cNvPicPr>
            <p:nvPr/>
          </p:nvPicPr>
          <p:blipFill>
            <a:blip r:embed="rId3"/>
            <a:srcRect l="10701" t="541" r="13605" b="7453"/>
            <a:stretch>
              <a:fillRect/>
            </a:stretch>
          </p:blipFill>
          <p:spPr>
            <a:xfrm>
              <a:off x="0" y="0"/>
              <a:ext cx="10579723" cy="8557521"/>
            </a:xfrm>
            <a:prstGeom prst="rect">
              <a:avLst/>
            </a:prstGeom>
          </p:spPr>
        </p:pic>
      </p:grpSp>
      <p:sp>
        <p:nvSpPr>
          <p:cNvPr id="6" name="TextBox 6"/>
          <p:cNvSpPr txBox="1"/>
          <p:nvPr/>
        </p:nvSpPr>
        <p:spPr>
          <a:xfrm>
            <a:off x="9144000" y="1111983"/>
            <a:ext cx="7855580" cy="6242050"/>
          </a:xfrm>
          <a:prstGeom prst="rect">
            <a:avLst/>
          </a:prstGeom>
        </p:spPr>
        <p:txBody>
          <a:bodyPr lIns="0" tIns="0" rIns="0" bIns="0" rtlCol="0" anchor="t">
            <a:spAutoFit/>
          </a:bodyPr>
          <a:lstStyle/>
          <a:p>
            <a:pPr algn="l">
              <a:lnSpc>
                <a:spcPts val="3124"/>
              </a:lnSpc>
            </a:pPr>
            <a:r>
              <a:rPr lang="en-US" sz="2499">
                <a:solidFill>
                  <a:srgbClr val="FFFFFF"/>
                </a:solidFill>
                <a:latin typeface="Montserrat"/>
                <a:ea typeface="Montserrat"/>
                <a:cs typeface="Montserrat"/>
                <a:sym typeface="Montserrat"/>
              </a:rPr>
              <a:t>For the first time since 2019, YLF was held fully in-person in 2024! YLF had received over 150 delegate applications for YLF 2024 and selected 60 students to participate in this year’s program! Students selected had spanned over 20 counties, a variety of disabilities and ages! This year we saw our largest growth in areas related to disability pride, disability history, resources and services, and self-advocacy.</a:t>
            </a:r>
          </a:p>
          <a:p>
            <a:pPr algn="l">
              <a:lnSpc>
                <a:spcPts val="3124"/>
              </a:lnSpc>
            </a:pPr>
            <a:endParaRPr lang="en-US" sz="2499">
              <a:solidFill>
                <a:srgbClr val="FFFFFF"/>
              </a:solidFill>
              <a:latin typeface="Montserrat"/>
              <a:ea typeface="Montserrat"/>
              <a:cs typeface="Montserrat"/>
              <a:sym typeface="Montserrat"/>
            </a:endParaRPr>
          </a:p>
          <a:p>
            <a:pPr algn="l">
              <a:lnSpc>
                <a:spcPts val="3124"/>
              </a:lnSpc>
            </a:pPr>
            <a:r>
              <a:rPr lang="en-US" sz="2499">
                <a:solidFill>
                  <a:srgbClr val="FFFFFF"/>
                </a:solidFill>
                <a:latin typeface="Montserrat"/>
                <a:ea typeface="Montserrat"/>
                <a:cs typeface="Montserrat"/>
                <a:sym typeface="Montserrat"/>
              </a:rPr>
              <a:t>“Now that I have attended YLF, I will challenge myself to find my limits. I will work hard to do things more independently and/or to get accommodations instead of just asking somebody to do something for me.”</a:t>
            </a:r>
          </a:p>
          <a:p>
            <a:pPr algn="l">
              <a:lnSpc>
                <a:spcPts val="3124"/>
              </a:lnSpc>
            </a:pPr>
            <a:r>
              <a:rPr lang="en-US" sz="2499">
                <a:solidFill>
                  <a:srgbClr val="FFFFFF"/>
                </a:solidFill>
                <a:latin typeface="Montserrat"/>
                <a:ea typeface="Montserrat"/>
                <a:cs typeface="Montserrat"/>
                <a:sym typeface="Montserrat"/>
              </a:rPr>
              <a:t>-Rachel, Junior, Los Angeles County</a:t>
            </a:r>
          </a:p>
        </p:txBody>
      </p:sp>
      <p:sp>
        <p:nvSpPr>
          <p:cNvPr id="7" name="TextBox 7"/>
          <p:cNvSpPr txBox="1">
            <a:spLocks noGrp="1"/>
          </p:cNvSpPr>
          <p:nvPr>
            <p:ph type="title" idx="4294967295"/>
          </p:nvPr>
        </p:nvSpPr>
        <p:spPr>
          <a:xfrm>
            <a:off x="2678740" y="7725090"/>
            <a:ext cx="7590246" cy="10668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FFFFFF"/>
                </a:solidFill>
                <a:effectLst/>
                <a:uLnTx/>
                <a:uFillTx/>
                <a:latin typeface="Oswald Bold"/>
                <a:ea typeface="Oswald Bold"/>
                <a:cs typeface="Oswald Bold"/>
                <a:sym typeface="Oswald Bold"/>
              </a:rPr>
              <a:t>YLF 2024 OUTCOMES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descr="YLF Delegates and Staff pose in front of the CA State Capitol Building West Steps, circa 1992.">
            <a:extLst>
              <a:ext uri="{C183D7F6-B498-43B3-948B-1728B52AA6E4}">
                <adec:decorative xmlns:adec="http://schemas.microsoft.com/office/drawing/2017/decorative" val="0"/>
              </a:ext>
            </a:extLst>
          </p:cNvPr>
          <p:cNvGrpSpPr/>
          <p:nvPr/>
        </p:nvGrpSpPr>
        <p:grpSpPr>
          <a:xfrm>
            <a:off x="1028700" y="1028700"/>
            <a:ext cx="7934792" cy="6418140"/>
            <a:chOff x="0" y="0"/>
            <a:chExt cx="10579723" cy="8557521"/>
          </a:xfrm>
        </p:grpSpPr>
        <p:pic>
          <p:nvPicPr>
            <p:cNvPr id="4" name="Picture 4"/>
            <p:cNvPicPr>
              <a:picLocks noChangeAspect="1"/>
            </p:cNvPicPr>
            <p:nvPr/>
          </p:nvPicPr>
          <p:blipFill>
            <a:blip r:embed="rId3"/>
            <a:srcRect l="4365" t="1250" r="20521" b="13937"/>
            <a:stretch>
              <a:fillRect/>
            </a:stretch>
          </p:blipFill>
          <p:spPr>
            <a:xfrm>
              <a:off x="0" y="0"/>
              <a:ext cx="10579723" cy="8557521"/>
            </a:xfrm>
            <a:prstGeom prst="rect">
              <a:avLst/>
            </a:prstGeom>
          </p:spPr>
        </p:pic>
      </p:grpSp>
      <p:sp>
        <p:nvSpPr>
          <p:cNvPr id="5" name="AutoShape 5">
            <a:extLst>
              <a:ext uri="{C183D7F6-B498-43B3-948B-1728B52AA6E4}">
                <adec:decorative xmlns:adec="http://schemas.microsoft.com/office/drawing/2017/decorative" val="1"/>
              </a:ext>
            </a:extLst>
          </p:cNvPr>
          <p:cNvSpPr/>
          <p:nvPr/>
        </p:nvSpPr>
        <p:spPr>
          <a:xfrm>
            <a:off x="32580" y="8334690"/>
            <a:ext cx="2333645" cy="0"/>
          </a:xfrm>
          <a:prstGeom prst="line">
            <a:avLst/>
          </a:prstGeom>
          <a:ln w="47625" cap="flat">
            <a:solidFill>
              <a:srgbClr val="FFFFFF"/>
            </a:solidFill>
            <a:prstDash val="solid"/>
            <a:headEnd type="none" w="sm" len="sm"/>
            <a:tailEnd type="none" w="sm" len="sm"/>
          </a:ln>
        </p:spPr>
        <p:txBody>
          <a:bodyPr/>
          <a:lstStyle/>
          <a:p>
            <a:endParaRPr lang="en-US"/>
          </a:p>
        </p:txBody>
      </p:sp>
      <p:sp>
        <p:nvSpPr>
          <p:cNvPr id="6" name="TextBox 6"/>
          <p:cNvSpPr txBox="1"/>
          <p:nvPr/>
        </p:nvSpPr>
        <p:spPr>
          <a:xfrm>
            <a:off x="9144000" y="1206768"/>
            <a:ext cx="7855580" cy="2847975"/>
          </a:xfrm>
          <a:prstGeom prst="rect">
            <a:avLst/>
          </a:prstGeom>
        </p:spPr>
        <p:txBody>
          <a:bodyPr lIns="0" tIns="0" rIns="0" bIns="0" rtlCol="0" anchor="t">
            <a:spAutoFit/>
          </a:bodyPr>
          <a:lstStyle/>
          <a:p>
            <a:pPr algn="l">
              <a:lnSpc>
                <a:spcPts val="3750"/>
              </a:lnSpc>
            </a:pPr>
            <a:r>
              <a:rPr lang="en-US" sz="3000">
                <a:solidFill>
                  <a:srgbClr val="FFFFFF"/>
                </a:solidFill>
                <a:latin typeface="Montserrat"/>
                <a:ea typeface="Montserrat"/>
                <a:cs typeface="Montserrat"/>
                <a:sym typeface="Montserrat"/>
              </a:rPr>
              <a:t>First established in 1992 by the Governor’s Committee on Employment of Disabled Persons, which is known known as the California Commitee on Employment of People with Disabilities (CCEPD)</a:t>
            </a:r>
          </a:p>
        </p:txBody>
      </p:sp>
      <p:sp>
        <p:nvSpPr>
          <p:cNvPr id="7" name="TextBox 7"/>
          <p:cNvSpPr txBox="1">
            <a:spLocks noGrp="1"/>
          </p:cNvSpPr>
          <p:nvPr>
            <p:ph type="title" idx="4294967295"/>
          </p:nvPr>
        </p:nvSpPr>
        <p:spPr>
          <a:xfrm>
            <a:off x="2678740" y="7725090"/>
            <a:ext cx="6724981" cy="10668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FFFFFF"/>
                </a:solidFill>
                <a:effectLst/>
                <a:uLnTx/>
                <a:uFillTx/>
                <a:latin typeface="Oswald Bold"/>
                <a:ea typeface="Oswald Bold"/>
                <a:cs typeface="Oswald Bold"/>
                <a:sym typeface="Oswald Bold"/>
              </a:rPr>
              <a:t>YLF BACKGROUND</a:t>
            </a:r>
          </a:p>
        </p:txBody>
      </p:sp>
      <p:sp>
        <p:nvSpPr>
          <p:cNvPr id="8" name="TextBox 8"/>
          <p:cNvSpPr txBox="1"/>
          <p:nvPr/>
        </p:nvSpPr>
        <p:spPr>
          <a:xfrm>
            <a:off x="9144000" y="4411273"/>
            <a:ext cx="7855580" cy="2847975"/>
          </a:xfrm>
          <a:prstGeom prst="rect">
            <a:avLst/>
          </a:prstGeom>
        </p:spPr>
        <p:txBody>
          <a:bodyPr lIns="0" tIns="0" rIns="0" bIns="0" rtlCol="0" anchor="t">
            <a:spAutoFit/>
          </a:bodyPr>
          <a:lstStyle/>
          <a:p>
            <a:pPr algn="l">
              <a:lnSpc>
                <a:spcPts val="3750"/>
              </a:lnSpc>
            </a:pPr>
            <a:r>
              <a:rPr lang="en-US" sz="3000">
                <a:solidFill>
                  <a:srgbClr val="FFFFFF"/>
                </a:solidFill>
                <a:latin typeface="Montserrat"/>
                <a:ea typeface="Montserrat"/>
                <a:cs typeface="Montserrat"/>
                <a:sym typeface="Montserrat"/>
              </a:rPr>
              <a:t>Since 1992 YLF has over 1500 Alumni who have successfully moved forward into higher education, gained employment, developed as local, state and national leaders and are living independently in their communities.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AutoShape 3">
            <a:extLst>
              <a:ext uri="{C183D7F6-B498-43B3-948B-1728B52AA6E4}">
                <adec:decorative xmlns:adec="http://schemas.microsoft.com/office/drawing/2017/decorative" val="1"/>
              </a:ext>
            </a:extLst>
          </p:cNvPr>
          <p:cNvSpPr/>
          <p:nvPr/>
        </p:nvSpPr>
        <p:spPr>
          <a:xfrm>
            <a:off x="6955560" y="9234488"/>
            <a:ext cx="10111236" cy="0"/>
          </a:xfrm>
          <a:prstGeom prst="line">
            <a:avLst/>
          </a:prstGeom>
          <a:ln w="47625" cap="flat">
            <a:solidFill>
              <a:srgbClr val="FFFFFF"/>
            </a:solidFill>
            <a:prstDash val="solid"/>
            <a:headEnd type="none" w="sm" len="sm"/>
            <a:tailEnd type="none" w="sm" len="sm"/>
          </a:ln>
        </p:spPr>
        <p:txBody>
          <a:bodyPr/>
          <a:lstStyle/>
          <a:p>
            <a:endParaRPr lang="en-US"/>
          </a:p>
        </p:txBody>
      </p:sp>
      <p:grpSp>
        <p:nvGrpSpPr>
          <p:cNvPr id="4" name="Group 4">
            <a:extLst>
              <a:ext uri="{C183D7F6-B498-43B3-948B-1728B52AA6E4}">
                <adec:decorative xmlns:adec="http://schemas.microsoft.com/office/drawing/2017/decorative" val="1"/>
              </a:ext>
            </a:extLst>
          </p:cNvPr>
          <p:cNvGrpSpPr/>
          <p:nvPr/>
        </p:nvGrpSpPr>
        <p:grpSpPr>
          <a:xfrm>
            <a:off x="0" y="0"/>
            <a:ext cx="6955560" cy="10287000"/>
            <a:chOff x="0" y="0"/>
            <a:chExt cx="9274080" cy="13716000"/>
          </a:xfrm>
        </p:grpSpPr>
        <p:pic>
          <p:nvPicPr>
            <p:cNvPr id="5" name="Picture 5"/>
            <p:cNvPicPr>
              <a:picLocks noChangeAspect="1"/>
            </p:cNvPicPr>
            <p:nvPr/>
          </p:nvPicPr>
          <p:blipFill>
            <a:blip r:embed="rId3"/>
            <a:srcRect l="35793" t="1768" r="20361" b="786"/>
            <a:stretch>
              <a:fillRect/>
            </a:stretch>
          </p:blipFill>
          <p:spPr>
            <a:xfrm>
              <a:off x="0" y="0"/>
              <a:ext cx="9274080" cy="13716000"/>
            </a:xfrm>
            <a:prstGeom prst="rect">
              <a:avLst/>
            </a:prstGeom>
          </p:spPr>
        </p:pic>
      </p:grpSp>
      <p:sp>
        <p:nvSpPr>
          <p:cNvPr id="6" name="TextBox 6"/>
          <p:cNvSpPr txBox="1">
            <a:spLocks noGrp="1"/>
          </p:cNvSpPr>
          <p:nvPr>
            <p:ph type="title" idx="4294967295"/>
          </p:nvPr>
        </p:nvSpPr>
        <p:spPr>
          <a:xfrm>
            <a:off x="7789824" y="1228725"/>
            <a:ext cx="8827852" cy="11151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310"/>
              </a:lnSpc>
              <a:spcBef>
                <a:spcPts val="0"/>
              </a:spcBef>
              <a:spcAft>
                <a:spcPts val="0"/>
              </a:spcAft>
              <a:buClrTx/>
              <a:buSzTx/>
              <a:buFontTx/>
              <a:buNone/>
              <a:tabLst/>
              <a:defRPr/>
            </a:pPr>
            <a:r>
              <a:rPr kumimoji="0" lang="en-US" sz="8656" b="1" i="0" u="none" strike="noStrike" kern="1200" cap="none" spc="0" normalizeH="0" baseline="0" noProof="0" dirty="0">
                <a:ln>
                  <a:noFill/>
                </a:ln>
                <a:solidFill>
                  <a:srgbClr val="FFFFFF"/>
                </a:solidFill>
                <a:effectLst/>
                <a:uLnTx/>
                <a:uFillTx/>
                <a:latin typeface="Oswald Bold"/>
                <a:ea typeface="Oswald Bold"/>
                <a:cs typeface="Oswald Bold"/>
                <a:sym typeface="Oswald Bold"/>
              </a:rPr>
              <a:t>WHAT IS YLF?</a:t>
            </a:r>
          </a:p>
        </p:txBody>
      </p:sp>
      <p:grpSp>
        <p:nvGrpSpPr>
          <p:cNvPr id="7" name="Group 7">
            <a:extLst>
              <a:ext uri="{C183D7F6-B498-43B3-948B-1728B52AA6E4}">
                <adec:decorative xmlns:adec="http://schemas.microsoft.com/office/drawing/2017/decorative" val="1"/>
              </a:ext>
            </a:extLst>
          </p:cNvPr>
          <p:cNvGrpSpPr/>
          <p:nvPr/>
        </p:nvGrpSpPr>
        <p:grpSpPr>
          <a:xfrm>
            <a:off x="7789824" y="2765001"/>
            <a:ext cx="9199094" cy="6024547"/>
            <a:chOff x="0" y="0"/>
            <a:chExt cx="12265459" cy="8032730"/>
          </a:xfrm>
        </p:grpSpPr>
        <p:sp>
          <p:nvSpPr>
            <p:cNvPr id="8" name="TextBox 8"/>
            <p:cNvSpPr txBox="1"/>
            <p:nvPr/>
          </p:nvSpPr>
          <p:spPr>
            <a:xfrm>
              <a:off x="0" y="-9525"/>
              <a:ext cx="12265459" cy="2524125"/>
            </a:xfrm>
            <a:prstGeom prst="rect">
              <a:avLst/>
            </a:prstGeom>
          </p:spPr>
          <p:txBody>
            <a:bodyPr lIns="0" tIns="0" rIns="0" bIns="0" rtlCol="0" anchor="t">
              <a:spAutoFit/>
            </a:bodyPr>
            <a:lstStyle/>
            <a:p>
              <a:pPr algn="l">
                <a:lnSpc>
                  <a:spcPts val="3750"/>
                </a:lnSpc>
              </a:pPr>
              <a:r>
                <a:rPr lang="en-US" sz="3000">
                  <a:solidFill>
                    <a:srgbClr val="FFFFFF"/>
                  </a:solidFill>
                  <a:latin typeface="Montserrat"/>
                  <a:ea typeface="Montserrat"/>
                  <a:cs typeface="Montserrat"/>
                  <a:sym typeface="Montserrat"/>
                </a:rPr>
                <a:t>Weeklong residential self-advocacy and leadership conference for high school students with disabilities who are currently sophomores, juniors, or seniors</a:t>
              </a:r>
            </a:p>
          </p:txBody>
        </p:sp>
        <p:sp>
          <p:nvSpPr>
            <p:cNvPr id="9" name="TextBox 9"/>
            <p:cNvSpPr txBox="1"/>
            <p:nvPr/>
          </p:nvSpPr>
          <p:spPr>
            <a:xfrm>
              <a:off x="0" y="2787418"/>
              <a:ext cx="12265459" cy="619125"/>
            </a:xfrm>
            <a:prstGeom prst="rect">
              <a:avLst/>
            </a:prstGeom>
          </p:spPr>
          <p:txBody>
            <a:bodyPr lIns="0" tIns="0" rIns="0" bIns="0" rtlCol="0" anchor="t">
              <a:spAutoFit/>
            </a:bodyPr>
            <a:lstStyle/>
            <a:p>
              <a:pPr algn="l">
                <a:lnSpc>
                  <a:spcPts val="3750"/>
                </a:lnSpc>
              </a:pPr>
              <a:r>
                <a:rPr lang="en-US" sz="3000">
                  <a:solidFill>
                    <a:srgbClr val="FFFFFF"/>
                  </a:solidFill>
                  <a:latin typeface="Montserrat"/>
                  <a:ea typeface="Montserrat"/>
                  <a:cs typeface="Montserrat"/>
                  <a:sym typeface="Montserrat"/>
                </a:rPr>
                <a:t>During the week, YLF delegates will - </a:t>
              </a:r>
            </a:p>
          </p:txBody>
        </p:sp>
        <p:sp>
          <p:nvSpPr>
            <p:cNvPr id="10" name="TextBox 10"/>
            <p:cNvSpPr txBox="1"/>
            <p:nvPr/>
          </p:nvSpPr>
          <p:spPr>
            <a:xfrm>
              <a:off x="350185" y="3676418"/>
              <a:ext cx="11409960" cy="4356312"/>
            </a:xfrm>
            <a:prstGeom prst="rect">
              <a:avLst/>
            </a:prstGeom>
          </p:spPr>
          <p:txBody>
            <a:bodyPr lIns="0" tIns="0" rIns="0" bIns="0" rtlCol="0" anchor="t">
              <a:spAutoFit/>
            </a:bodyPr>
            <a:lstStyle/>
            <a:p>
              <a:pPr marL="561342" lvl="1" indent="-280671" algn="l">
                <a:lnSpc>
                  <a:spcPts val="3250"/>
                </a:lnSpc>
                <a:buFont typeface="Arial"/>
                <a:buChar char="•"/>
              </a:pPr>
              <a:r>
                <a:rPr lang="en-US" sz="2600">
                  <a:solidFill>
                    <a:srgbClr val="FFFFFF"/>
                  </a:solidFill>
                  <a:latin typeface="Montserrat"/>
                  <a:ea typeface="Montserrat"/>
                  <a:cs typeface="Montserrat"/>
                  <a:sym typeface="Montserrat"/>
                </a:rPr>
                <a:t>Build Advocacy and Leadership Skills in a Peer Setting</a:t>
              </a:r>
            </a:p>
            <a:p>
              <a:pPr marL="561342" lvl="1" indent="-280671" algn="l">
                <a:lnSpc>
                  <a:spcPts val="3250"/>
                </a:lnSpc>
                <a:buFont typeface="Arial"/>
                <a:buChar char="•"/>
              </a:pPr>
              <a:r>
                <a:rPr lang="en-US" sz="2600">
                  <a:solidFill>
                    <a:srgbClr val="FFFFFF"/>
                  </a:solidFill>
                  <a:latin typeface="Montserrat"/>
                  <a:ea typeface="Montserrat"/>
                  <a:cs typeface="Montserrat"/>
                  <a:sym typeface="Montserrat"/>
                </a:rPr>
                <a:t>Meet State Policy Makers and Other Professionals with Disabilities</a:t>
              </a:r>
            </a:p>
            <a:p>
              <a:pPr marL="561342" lvl="1" indent="-280671" algn="l">
                <a:lnSpc>
                  <a:spcPts val="3250"/>
                </a:lnSpc>
                <a:buFont typeface="Arial"/>
                <a:buChar char="•"/>
              </a:pPr>
              <a:r>
                <a:rPr lang="en-US" sz="2600">
                  <a:solidFill>
                    <a:srgbClr val="FFFFFF"/>
                  </a:solidFill>
                  <a:latin typeface="Montserrat"/>
                  <a:ea typeface="Montserrat"/>
                  <a:cs typeface="Montserrat"/>
                  <a:sym typeface="Montserrat"/>
                </a:rPr>
                <a:t>Design a personal leadership plan</a:t>
              </a:r>
            </a:p>
            <a:p>
              <a:pPr marL="561342" lvl="1" indent="-280671" algn="l">
                <a:lnSpc>
                  <a:spcPts val="3250"/>
                </a:lnSpc>
                <a:buFont typeface="Arial"/>
                <a:buChar char="•"/>
              </a:pPr>
              <a:r>
                <a:rPr lang="en-US" sz="2600">
                  <a:solidFill>
                    <a:srgbClr val="FFFFFF"/>
                  </a:solidFill>
                  <a:latin typeface="Montserrat"/>
                  <a:ea typeface="Montserrat"/>
                  <a:cs typeface="Montserrat"/>
                  <a:sym typeface="Montserrat"/>
                </a:rPr>
                <a:t>Make lifelong friendships and create a community of support they can rely on for years to come</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AutoShape 3">
            <a:extLst>
              <a:ext uri="{C183D7F6-B498-43B3-948B-1728B52AA6E4}">
                <adec:decorative xmlns:adec="http://schemas.microsoft.com/office/drawing/2017/decorative" val="1"/>
              </a:ext>
            </a:extLst>
          </p:cNvPr>
          <p:cNvSpPr/>
          <p:nvPr/>
        </p:nvSpPr>
        <p:spPr>
          <a:xfrm>
            <a:off x="0" y="9210675"/>
            <a:ext cx="15664928" cy="0"/>
          </a:xfrm>
          <a:prstGeom prst="line">
            <a:avLst/>
          </a:prstGeom>
          <a:ln w="47625" cap="flat">
            <a:solidFill>
              <a:srgbClr val="FFFFFF"/>
            </a:solidFill>
            <a:prstDash val="solid"/>
            <a:headEnd type="none" w="sm" len="sm"/>
            <a:tailEnd type="none" w="sm" len="sm"/>
          </a:ln>
        </p:spPr>
        <p:txBody>
          <a:bodyPr/>
          <a:lstStyle/>
          <a:p>
            <a:endParaRPr lang="en-US"/>
          </a:p>
        </p:txBody>
      </p:sp>
      <p:sp>
        <p:nvSpPr>
          <p:cNvPr id="4" name="AutoShape 4">
            <a:extLst>
              <a:ext uri="{C183D7F6-B498-43B3-948B-1728B52AA6E4}">
                <adec:decorative xmlns:adec="http://schemas.microsoft.com/office/drawing/2017/decorative" val="1"/>
              </a:ext>
            </a:extLst>
          </p:cNvPr>
          <p:cNvSpPr/>
          <p:nvPr/>
        </p:nvSpPr>
        <p:spPr>
          <a:xfrm>
            <a:off x="0" y="4826589"/>
            <a:ext cx="18288000" cy="0"/>
          </a:xfrm>
          <a:prstGeom prst="line">
            <a:avLst/>
          </a:prstGeom>
          <a:ln w="66675" cap="flat">
            <a:solidFill>
              <a:srgbClr val="FFFFFF"/>
            </a:solidFill>
            <a:prstDash val="solid"/>
            <a:headEnd type="none" w="sm" len="sm"/>
            <a:tailEnd type="none" w="sm" len="sm"/>
          </a:ln>
        </p:spPr>
        <p:txBody>
          <a:bodyPr/>
          <a:lstStyle/>
          <a:p>
            <a:endParaRPr lang="en-US"/>
          </a:p>
        </p:txBody>
      </p:sp>
      <p:grpSp>
        <p:nvGrpSpPr>
          <p:cNvPr id="5" name="Group 5">
            <a:extLst>
              <a:ext uri="{C183D7F6-B498-43B3-948B-1728B52AA6E4}">
                <adec:decorative xmlns:adec="http://schemas.microsoft.com/office/drawing/2017/decorative" val="1"/>
              </a:ext>
            </a:extLst>
          </p:cNvPr>
          <p:cNvGrpSpPr/>
          <p:nvPr/>
        </p:nvGrpSpPr>
        <p:grpSpPr>
          <a:xfrm>
            <a:off x="5331664" y="3043588"/>
            <a:ext cx="3566016" cy="3566002"/>
            <a:chOff x="0" y="0"/>
            <a:chExt cx="6350025" cy="6350000"/>
          </a:xfrm>
        </p:grpSpPr>
        <p:sp>
          <p:nvSpPr>
            <p:cNvPr id="6" name="Freeform 6"/>
            <p:cNvSpPr/>
            <p:nvPr/>
          </p:nvSpPr>
          <p:spPr>
            <a:xfrm rot="72000">
              <a:off x="-65796" y="-65796"/>
              <a:ext cx="6481617" cy="6481592"/>
            </a:xfrm>
            <a:custGeom>
              <a:avLst/>
              <a:gdLst/>
              <a:ahLst/>
              <a:cxnLst/>
              <a:rect l="l" t="t" r="r" b="b"/>
              <a:pathLst>
                <a:path w="6481617" h="6481592">
                  <a:moveTo>
                    <a:pt x="0" y="132985"/>
                  </a:moveTo>
                  <a:lnTo>
                    <a:pt x="6348633" y="0"/>
                  </a:lnTo>
                  <a:lnTo>
                    <a:pt x="6481617" y="6348607"/>
                  </a:lnTo>
                  <a:lnTo>
                    <a:pt x="132985" y="6481592"/>
                  </a:lnTo>
                  <a:close/>
                </a:path>
              </a:pathLst>
            </a:custGeom>
            <a:blipFill>
              <a:blip r:embed="rId3"/>
              <a:stretch>
                <a:fillRect l="-39593" t="-5501" r="-20154" b="-803"/>
              </a:stretch>
            </a:blipFill>
          </p:spPr>
          <p:txBody>
            <a:bodyPr/>
            <a:lstStyle/>
            <a:p>
              <a:endParaRPr lang="en-US"/>
            </a:p>
          </p:txBody>
        </p:sp>
      </p:grpSp>
      <p:grpSp>
        <p:nvGrpSpPr>
          <p:cNvPr id="7" name="Group 7">
            <a:extLst>
              <a:ext uri="{C183D7F6-B498-43B3-948B-1728B52AA6E4}">
                <adec:decorative xmlns:adec="http://schemas.microsoft.com/office/drawing/2017/decorative" val="1"/>
              </a:ext>
            </a:extLst>
          </p:cNvPr>
          <p:cNvGrpSpPr/>
          <p:nvPr/>
        </p:nvGrpSpPr>
        <p:grpSpPr>
          <a:xfrm>
            <a:off x="1416279" y="3043588"/>
            <a:ext cx="3566016" cy="3566002"/>
            <a:chOff x="0" y="0"/>
            <a:chExt cx="6350025" cy="6350000"/>
          </a:xfrm>
        </p:grpSpPr>
        <p:sp>
          <p:nvSpPr>
            <p:cNvPr id="8" name="Freeform 8"/>
            <p:cNvSpPr/>
            <p:nvPr/>
          </p:nvSpPr>
          <p:spPr>
            <a:xfrm rot="-84000">
              <a:off x="-76624" y="-76625"/>
              <a:ext cx="6503274" cy="6503249"/>
            </a:xfrm>
            <a:custGeom>
              <a:avLst/>
              <a:gdLst/>
              <a:ahLst/>
              <a:cxnLst/>
              <a:rect l="l" t="t" r="r" b="b"/>
              <a:pathLst>
                <a:path w="6503274" h="6503249">
                  <a:moveTo>
                    <a:pt x="155144" y="0"/>
                  </a:moveTo>
                  <a:lnTo>
                    <a:pt x="6503274" y="155145"/>
                  </a:lnTo>
                  <a:lnTo>
                    <a:pt x="6348130" y="6503250"/>
                  </a:lnTo>
                  <a:lnTo>
                    <a:pt x="0" y="6348105"/>
                  </a:lnTo>
                  <a:close/>
                </a:path>
              </a:pathLst>
            </a:custGeom>
            <a:blipFill>
              <a:blip r:embed="rId4"/>
              <a:stretch>
                <a:fillRect l="-6525" t="-6163" r="-46532" b="-143"/>
              </a:stretch>
            </a:blipFill>
          </p:spPr>
          <p:txBody>
            <a:bodyPr/>
            <a:lstStyle/>
            <a:p>
              <a:endParaRPr lang="en-US"/>
            </a:p>
          </p:txBody>
        </p:sp>
      </p:grpSp>
      <p:grpSp>
        <p:nvGrpSpPr>
          <p:cNvPr id="9" name="Group 9">
            <a:extLst>
              <a:ext uri="{C183D7F6-B498-43B3-948B-1728B52AA6E4}">
                <adec:decorative xmlns:adec="http://schemas.microsoft.com/office/drawing/2017/decorative" val="1"/>
              </a:ext>
            </a:extLst>
          </p:cNvPr>
          <p:cNvGrpSpPr/>
          <p:nvPr/>
        </p:nvGrpSpPr>
        <p:grpSpPr>
          <a:xfrm>
            <a:off x="13168103" y="3043588"/>
            <a:ext cx="3566016" cy="3566002"/>
            <a:chOff x="0" y="0"/>
            <a:chExt cx="6350025" cy="6350000"/>
          </a:xfrm>
        </p:grpSpPr>
        <p:sp>
          <p:nvSpPr>
            <p:cNvPr id="10" name="Freeform 10"/>
            <p:cNvSpPr/>
            <p:nvPr/>
          </p:nvSpPr>
          <p:spPr>
            <a:xfrm rot="72000">
              <a:off x="-65796" y="-65796"/>
              <a:ext cx="6481617" cy="6481592"/>
            </a:xfrm>
            <a:custGeom>
              <a:avLst/>
              <a:gdLst/>
              <a:ahLst/>
              <a:cxnLst/>
              <a:rect l="l" t="t" r="r" b="b"/>
              <a:pathLst>
                <a:path w="6481617" h="6481592">
                  <a:moveTo>
                    <a:pt x="0" y="132985"/>
                  </a:moveTo>
                  <a:lnTo>
                    <a:pt x="6348633" y="0"/>
                  </a:lnTo>
                  <a:lnTo>
                    <a:pt x="6481617" y="6348607"/>
                  </a:lnTo>
                  <a:lnTo>
                    <a:pt x="132985" y="6481592"/>
                  </a:lnTo>
                  <a:close/>
                </a:path>
              </a:pathLst>
            </a:custGeom>
            <a:blipFill>
              <a:blip r:embed="rId5"/>
              <a:stretch>
                <a:fillRect l="-28840" t="-54218" r="-48344" b="-22966"/>
              </a:stretch>
            </a:blipFill>
          </p:spPr>
          <p:txBody>
            <a:bodyPr/>
            <a:lstStyle/>
            <a:p>
              <a:endParaRPr lang="en-US"/>
            </a:p>
          </p:txBody>
        </p:sp>
      </p:grpSp>
      <p:grpSp>
        <p:nvGrpSpPr>
          <p:cNvPr id="11" name="Group 11">
            <a:extLst>
              <a:ext uri="{C183D7F6-B498-43B3-948B-1728B52AA6E4}">
                <adec:decorative xmlns:adec="http://schemas.microsoft.com/office/drawing/2017/decorative" val="1"/>
              </a:ext>
            </a:extLst>
          </p:cNvPr>
          <p:cNvGrpSpPr/>
          <p:nvPr/>
        </p:nvGrpSpPr>
        <p:grpSpPr>
          <a:xfrm>
            <a:off x="9249884" y="3043588"/>
            <a:ext cx="3566016" cy="3566002"/>
            <a:chOff x="0" y="0"/>
            <a:chExt cx="6350025" cy="6350000"/>
          </a:xfrm>
        </p:grpSpPr>
        <p:sp>
          <p:nvSpPr>
            <p:cNvPr id="12" name="Freeform 12"/>
            <p:cNvSpPr/>
            <p:nvPr/>
          </p:nvSpPr>
          <p:spPr>
            <a:xfrm rot="-156000">
              <a:off x="-140759" y="-140760"/>
              <a:ext cx="6631544" cy="6631519"/>
            </a:xfrm>
            <a:custGeom>
              <a:avLst/>
              <a:gdLst/>
              <a:ahLst/>
              <a:cxnLst/>
              <a:rect l="l" t="t" r="r" b="b"/>
              <a:pathLst>
                <a:path w="6631544" h="6631519">
                  <a:moveTo>
                    <a:pt x="288055" y="0"/>
                  </a:moveTo>
                  <a:lnTo>
                    <a:pt x="6631544" y="288057"/>
                  </a:lnTo>
                  <a:lnTo>
                    <a:pt x="6343489" y="6631520"/>
                  </a:lnTo>
                  <a:lnTo>
                    <a:pt x="0" y="6343463"/>
                  </a:lnTo>
                  <a:close/>
                </a:path>
              </a:pathLst>
            </a:custGeom>
            <a:blipFill>
              <a:blip r:embed="rId6"/>
              <a:stretch>
                <a:fillRect l="-3446" t="-9816" b="-45635"/>
              </a:stretch>
            </a:blipFill>
          </p:spPr>
          <p:txBody>
            <a:bodyPr/>
            <a:lstStyle/>
            <a:p>
              <a:endParaRPr lang="en-US"/>
            </a:p>
          </p:txBody>
        </p:sp>
      </p:grpSp>
      <p:sp>
        <p:nvSpPr>
          <p:cNvPr id="13" name="TextBox 13"/>
          <p:cNvSpPr txBox="1">
            <a:spLocks noGrp="1"/>
          </p:cNvSpPr>
          <p:nvPr>
            <p:ph type="title" idx="4294967295"/>
          </p:nvPr>
        </p:nvSpPr>
        <p:spPr>
          <a:xfrm>
            <a:off x="1416279" y="1038225"/>
            <a:ext cx="5698392" cy="13049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392"/>
              </a:lnSpc>
              <a:spcBef>
                <a:spcPts val="0"/>
              </a:spcBef>
              <a:spcAft>
                <a:spcPts val="0"/>
              </a:spcAft>
              <a:buClrTx/>
              <a:buSzTx/>
              <a:buFontTx/>
              <a:buNone/>
              <a:tabLst/>
              <a:defRPr/>
            </a:pPr>
            <a:r>
              <a:rPr kumimoji="0" lang="en-US" sz="8660" b="1" i="0" u="none" strike="noStrike" kern="1200" cap="none" spc="0" normalizeH="0" baseline="0" noProof="0" dirty="0">
                <a:ln>
                  <a:noFill/>
                </a:ln>
                <a:solidFill>
                  <a:srgbClr val="FFFFFF"/>
                </a:solidFill>
                <a:effectLst/>
                <a:uLnTx/>
                <a:uFillTx/>
                <a:latin typeface="Oswald Bold"/>
                <a:ea typeface="Oswald Bold"/>
                <a:cs typeface="Oswald Bold"/>
                <a:sym typeface="Oswald Bold"/>
              </a:rPr>
              <a:t>OUR GOALS</a:t>
            </a:r>
          </a:p>
        </p:txBody>
      </p:sp>
      <p:sp>
        <p:nvSpPr>
          <p:cNvPr id="14" name="TextBox 14"/>
          <p:cNvSpPr txBox="1"/>
          <p:nvPr/>
        </p:nvSpPr>
        <p:spPr>
          <a:xfrm>
            <a:off x="1416279" y="7421995"/>
            <a:ext cx="3566016" cy="1600200"/>
          </a:xfrm>
          <a:prstGeom prst="rect">
            <a:avLst/>
          </a:prstGeom>
        </p:spPr>
        <p:txBody>
          <a:bodyPr lIns="0" tIns="0" rIns="0" bIns="0" rtlCol="0" anchor="t">
            <a:spAutoFit/>
          </a:bodyPr>
          <a:lstStyle/>
          <a:p>
            <a:pPr algn="l">
              <a:lnSpc>
                <a:spcPts val="2100"/>
              </a:lnSpc>
              <a:spcBef>
                <a:spcPct val="0"/>
              </a:spcBef>
            </a:pPr>
            <a:r>
              <a:rPr lang="en-US" sz="1500">
                <a:solidFill>
                  <a:srgbClr val="FFFFFF"/>
                </a:solidFill>
                <a:latin typeface="Montserrat"/>
                <a:ea typeface="Montserrat"/>
                <a:cs typeface="Montserrat"/>
                <a:sym typeface="Montserrat"/>
              </a:rPr>
              <a:t>Delegates will develop an appreciation for our Disabled Ancestors by learning about disability history including landmark legislation and experiences of people with disabilities</a:t>
            </a:r>
          </a:p>
        </p:txBody>
      </p:sp>
      <p:sp>
        <p:nvSpPr>
          <p:cNvPr id="15" name="TextBox 15"/>
          <p:cNvSpPr txBox="1"/>
          <p:nvPr/>
        </p:nvSpPr>
        <p:spPr>
          <a:xfrm>
            <a:off x="1416279" y="6639224"/>
            <a:ext cx="2621835" cy="762000"/>
          </a:xfrm>
          <a:prstGeom prst="rect">
            <a:avLst/>
          </a:prstGeom>
        </p:spPr>
        <p:txBody>
          <a:bodyPr lIns="0" tIns="0" rIns="0" bIns="0" rtlCol="0" anchor="t">
            <a:spAutoFit/>
          </a:bodyPr>
          <a:lstStyle/>
          <a:p>
            <a:pPr algn="l">
              <a:lnSpc>
                <a:spcPts val="6299"/>
              </a:lnSpc>
            </a:pPr>
            <a:r>
              <a:rPr lang="en-US" sz="4500">
                <a:solidFill>
                  <a:srgbClr val="FFFFFF"/>
                </a:solidFill>
                <a:latin typeface="Oswald"/>
                <a:ea typeface="Oswald"/>
                <a:cs typeface="Oswald"/>
                <a:sym typeface="Oswald"/>
              </a:rPr>
              <a:t>APPRECIATE</a:t>
            </a:r>
          </a:p>
        </p:txBody>
      </p:sp>
      <p:sp>
        <p:nvSpPr>
          <p:cNvPr id="16" name="TextBox 16"/>
          <p:cNvSpPr txBox="1"/>
          <p:nvPr/>
        </p:nvSpPr>
        <p:spPr>
          <a:xfrm>
            <a:off x="5331664" y="7421995"/>
            <a:ext cx="3566016" cy="1600200"/>
          </a:xfrm>
          <a:prstGeom prst="rect">
            <a:avLst/>
          </a:prstGeom>
        </p:spPr>
        <p:txBody>
          <a:bodyPr lIns="0" tIns="0" rIns="0" bIns="0" rtlCol="0" anchor="t">
            <a:spAutoFit/>
          </a:bodyPr>
          <a:lstStyle/>
          <a:p>
            <a:pPr algn="l">
              <a:lnSpc>
                <a:spcPts val="2100"/>
              </a:lnSpc>
              <a:spcBef>
                <a:spcPct val="0"/>
              </a:spcBef>
            </a:pPr>
            <a:r>
              <a:rPr lang="en-US" sz="1500">
                <a:solidFill>
                  <a:srgbClr val="FFFFFF"/>
                </a:solidFill>
                <a:latin typeface="Montserrat"/>
                <a:ea typeface="Montserrat"/>
                <a:cs typeface="Montserrat"/>
                <a:sym typeface="Montserrat"/>
              </a:rPr>
              <a:t>Delegates will develop an understanding of the present by exploring basic principles of leadership development and begin by building tools for self-advocacy and independence</a:t>
            </a:r>
          </a:p>
        </p:txBody>
      </p:sp>
      <p:sp>
        <p:nvSpPr>
          <p:cNvPr id="17" name="TextBox 17"/>
          <p:cNvSpPr txBox="1"/>
          <p:nvPr/>
        </p:nvSpPr>
        <p:spPr>
          <a:xfrm>
            <a:off x="5331664" y="6639224"/>
            <a:ext cx="3001005" cy="762000"/>
          </a:xfrm>
          <a:prstGeom prst="rect">
            <a:avLst/>
          </a:prstGeom>
        </p:spPr>
        <p:txBody>
          <a:bodyPr lIns="0" tIns="0" rIns="0" bIns="0" rtlCol="0" anchor="t">
            <a:spAutoFit/>
          </a:bodyPr>
          <a:lstStyle/>
          <a:p>
            <a:pPr algn="l">
              <a:lnSpc>
                <a:spcPts val="6299"/>
              </a:lnSpc>
            </a:pPr>
            <a:r>
              <a:rPr lang="en-US" sz="4500">
                <a:solidFill>
                  <a:srgbClr val="FFFFFF"/>
                </a:solidFill>
                <a:latin typeface="Oswald"/>
                <a:ea typeface="Oswald"/>
                <a:cs typeface="Oswald"/>
                <a:sym typeface="Oswald"/>
              </a:rPr>
              <a:t>UNDERSTAND</a:t>
            </a:r>
          </a:p>
        </p:txBody>
      </p:sp>
      <p:sp>
        <p:nvSpPr>
          <p:cNvPr id="18" name="TextBox 18"/>
          <p:cNvSpPr txBox="1"/>
          <p:nvPr/>
        </p:nvSpPr>
        <p:spPr>
          <a:xfrm>
            <a:off x="9250105" y="7421995"/>
            <a:ext cx="3566016" cy="1600200"/>
          </a:xfrm>
          <a:prstGeom prst="rect">
            <a:avLst/>
          </a:prstGeom>
        </p:spPr>
        <p:txBody>
          <a:bodyPr lIns="0" tIns="0" rIns="0" bIns="0" rtlCol="0" anchor="t">
            <a:spAutoFit/>
          </a:bodyPr>
          <a:lstStyle/>
          <a:p>
            <a:pPr algn="l">
              <a:lnSpc>
                <a:spcPts val="2100"/>
              </a:lnSpc>
              <a:spcBef>
                <a:spcPct val="0"/>
              </a:spcBef>
            </a:pPr>
            <a:r>
              <a:rPr lang="en-US" sz="1500">
                <a:solidFill>
                  <a:srgbClr val="FFFFFF"/>
                </a:solidFill>
                <a:latin typeface="Montserrat"/>
                <a:ea typeface="Montserrat"/>
                <a:cs typeface="Montserrat"/>
                <a:sym typeface="Montserrat"/>
              </a:rPr>
              <a:t>Delegates will develop a belief in their individual future’s success by learning about services and programs to make their goals attainable, and creating a leadership plan to achieve them</a:t>
            </a:r>
          </a:p>
        </p:txBody>
      </p:sp>
      <p:sp>
        <p:nvSpPr>
          <p:cNvPr id="19" name="TextBox 19"/>
          <p:cNvSpPr txBox="1"/>
          <p:nvPr/>
        </p:nvSpPr>
        <p:spPr>
          <a:xfrm>
            <a:off x="9250105" y="6639224"/>
            <a:ext cx="2621835" cy="762000"/>
          </a:xfrm>
          <a:prstGeom prst="rect">
            <a:avLst/>
          </a:prstGeom>
        </p:spPr>
        <p:txBody>
          <a:bodyPr lIns="0" tIns="0" rIns="0" bIns="0" rtlCol="0" anchor="t">
            <a:spAutoFit/>
          </a:bodyPr>
          <a:lstStyle/>
          <a:p>
            <a:pPr algn="l">
              <a:lnSpc>
                <a:spcPts val="6299"/>
              </a:lnSpc>
            </a:pPr>
            <a:r>
              <a:rPr lang="en-US" sz="4500">
                <a:solidFill>
                  <a:srgbClr val="FFFFFF"/>
                </a:solidFill>
                <a:latin typeface="Oswald"/>
                <a:ea typeface="Oswald"/>
                <a:cs typeface="Oswald"/>
                <a:sym typeface="Oswald"/>
              </a:rPr>
              <a:t>BELIEIVE</a:t>
            </a:r>
          </a:p>
        </p:txBody>
      </p:sp>
      <p:sp>
        <p:nvSpPr>
          <p:cNvPr id="20" name="TextBox 20"/>
          <p:cNvSpPr txBox="1"/>
          <p:nvPr/>
        </p:nvSpPr>
        <p:spPr>
          <a:xfrm>
            <a:off x="13168103" y="7421995"/>
            <a:ext cx="3566016" cy="1600200"/>
          </a:xfrm>
          <a:prstGeom prst="rect">
            <a:avLst/>
          </a:prstGeom>
        </p:spPr>
        <p:txBody>
          <a:bodyPr lIns="0" tIns="0" rIns="0" bIns="0" rtlCol="0" anchor="t">
            <a:spAutoFit/>
          </a:bodyPr>
          <a:lstStyle/>
          <a:p>
            <a:pPr algn="l">
              <a:lnSpc>
                <a:spcPts val="2100"/>
              </a:lnSpc>
              <a:spcBef>
                <a:spcPct val="0"/>
              </a:spcBef>
            </a:pPr>
            <a:r>
              <a:rPr lang="en-US" sz="1500">
                <a:solidFill>
                  <a:srgbClr val="FFFFFF"/>
                </a:solidFill>
                <a:latin typeface="Montserrat"/>
                <a:ea typeface="Montserrat"/>
                <a:cs typeface="Montserrat"/>
                <a:sym typeface="Montserrat"/>
              </a:rPr>
              <a:t>Delegates will develop a community of support and mentors to not only support their personal goals, but to set goals that will impact the larger disability community and future lives of people with disabilities.</a:t>
            </a:r>
          </a:p>
        </p:txBody>
      </p:sp>
      <p:sp>
        <p:nvSpPr>
          <p:cNvPr id="21" name="TextBox 21"/>
          <p:cNvSpPr txBox="1"/>
          <p:nvPr/>
        </p:nvSpPr>
        <p:spPr>
          <a:xfrm>
            <a:off x="13168103" y="6639224"/>
            <a:ext cx="2621835" cy="762000"/>
          </a:xfrm>
          <a:prstGeom prst="rect">
            <a:avLst/>
          </a:prstGeom>
        </p:spPr>
        <p:txBody>
          <a:bodyPr lIns="0" tIns="0" rIns="0" bIns="0" rtlCol="0" anchor="t">
            <a:spAutoFit/>
          </a:bodyPr>
          <a:lstStyle/>
          <a:p>
            <a:pPr algn="l">
              <a:lnSpc>
                <a:spcPts val="6299"/>
              </a:lnSpc>
            </a:pPr>
            <a:r>
              <a:rPr lang="en-US" sz="4500">
                <a:solidFill>
                  <a:srgbClr val="FFFFFF"/>
                </a:solidFill>
                <a:latin typeface="Oswald"/>
                <a:ea typeface="Oswald"/>
                <a:cs typeface="Oswald"/>
                <a:sym typeface="Oswald"/>
              </a:rPr>
              <a:t>IMPACT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AutoShape 3">
            <a:extLst>
              <a:ext uri="{C183D7F6-B498-43B3-948B-1728B52AA6E4}">
                <adec:decorative xmlns:adec="http://schemas.microsoft.com/office/drawing/2017/decorative" val="1"/>
              </a:ext>
            </a:extLst>
          </p:cNvPr>
          <p:cNvSpPr/>
          <p:nvPr/>
        </p:nvSpPr>
        <p:spPr>
          <a:xfrm>
            <a:off x="1221204" y="9234488"/>
            <a:ext cx="10111236" cy="0"/>
          </a:xfrm>
          <a:prstGeom prst="line">
            <a:avLst/>
          </a:prstGeom>
          <a:ln w="47625" cap="flat">
            <a:solidFill>
              <a:srgbClr val="FFFFFF"/>
            </a:solidFill>
            <a:prstDash val="solid"/>
            <a:headEnd type="none" w="sm" len="sm"/>
            <a:tailEnd type="none" w="sm" len="sm"/>
          </a:ln>
        </p:spPr>
        <p:txBody>
          <a:bodyPr/>
          <a:lstStyle/>
          <a:p>
            <a:endParaRPr lang="en-US"/>
          </a:p>
        </p:txBody>
      </p:sp>
      <p:grpSp>
        <p:nvGrpSpPr>
          <p:cNvPr id="4" name="Group 4">
            <a:extLst>
              <a:ext uri="{C183D7F6-B498-43B3-948B-1728B52AA6E4}">
                <adec:decorative xmlns:adec="http://schemas.microsoft.com/office/drawing/2017/decorative" val="1"/>
              </a:ext>
            </a:extLst>
          </p:cNvPr>
          <p:cNvGrpSpPr/>
          <p:nvPr/>
        </p:nvGrpSpPr>
        <p:grpSpPr>
          <a:xfrm>
            <a:off x="11332440" y="0"/>
            <a:ext cx="6955560" cy="10287000"/>
            <a:chOff x="0" y="0"/>
            <a:chExt cx="9274080" cy="13716000"/>
          </a:xfrm>
        </p:grpSpPr>
        <p:pic>
          <p:nvPicPr>
            <p:cNvPr id="5" name="Picture 5"/>
            <p:cNvPicPr>
              <a:picLocks noChangeAspect="1"/>
            </p:cNvPicPr>
            <p:nvPr/>
          </p:nvPicPr>
          <p:blipFill>
            <a:blip r:embed="rId3"/>
            <a:srcRect l="36484" t="6658" r="23018" b="3338"/>
            <a:stretch>
              <a:fillRect/>
            </a:stretch>
          </p:blipFill>
          <p:spPr>
            <a:xfrm>
              <a:off x="0" y="0"/>
              <a:ext cx="9274080" cy="13716000"/>
            </a:xfrm>
            <a:prstGeom prst="rect">
              <a:avLst/>
            </a:prstGeom>
          </p:spPr>
        </p:pic>
      </p:grpSp>
      <p:sp>
        <p:nvSpPr>
          <p:cNvPr id="6" name="TextBox 6"/>
          <p:cNvSpPr txBox="1">
            <a:spLocks noGrp="1"/>
          </p:cNvSpPr>
          <p:nvPr>
            <p:ph type="title" idx="4294967295"/>
          </p:nvPr>
        </p:nvSpPr>
        <p:spPr>
          <a:xfrm>
            <a:off x="1049165" y="1228725"/>
            <a:ext cx="8827852" cy="11151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310"/>
              </a:lnSpc>
              <a:spcBef>
                <a:spcPts val="0"/>
              </a:spcBef>
              <a:spcAft>
                <a:spcPts val="0"/>
              </a:spcAft>
              <a:buClrTx/>
              <a:buSzTx/>
              <a:buFontTx/>
              <a:buNone/>
              <a:tabLst/>
              <a:defRPr/>
            </a:pPr>
            <a:r>
              <a:rPr kumimoji="0" lang="en-US" sz="8656" b="1" i="0" u="none" strike="noStrike" kern="1200" cap="none" spc="0" normalizeH="0" baseline="0" noProof="0" dirty="0">
                <a:ln>
                  <a:noFill/>
                </a:ln>
                <a:solidFill>
                  <a:srgbClr val="FFFFFF"/>
                </a:solidFill>
                <a:effectLst/>
                <a:uLnTx/>
                <a:uFillTx/>
                <a:latin typeface="Oswald Bold"/>
                <a:ea typeface="Oswald Bold"/>
                <a:cs typeface="Oswald Bold"/>
                <a:sym typeface="Oswald Bold"/>
              </a:rPr>
              <a:t>WHO IS YLF FOR?</a:t>
            </a:r>
          </a:p>
        </p:txBody>
      </p:sp>
      <p:sp>
        <p:nvSpPr>
          <p:cNvPr id="7" name="TextBox 7"/>
          <p:cNvSpPr txBox="1"/>
          <p:nvPr/>
        </p:nvSpPr>
        <p:spPr>
          <a:xfrm>
            <a:off x="1049165" y="2919774"/>
            <a:ext cx="9199094" cy="5705475"/>
          </a:xfrm>
          <a:prstGeom prst="rect">
            <a:avLst/>
          </a:prstGeom>
        </p:spPr>
        <p:txBody>
          <a:bodyPr lIns="0" tIns="0" rIns="0" bIns="0" rtlCol="0" anchor="t">
            <a:spAutoFit/>
          </a:bodyPr>
          <a:lstStyle/>
          <a:p>
            <a:pPr algn="l">
              <a:lnSpc>
                <a:spcPts val="3750"/>
              </a:lnSpc>
            </a:pPr>
            <a:r>
              <a:rPr lang="en-US" sz="3000">
                <a:solidFill>
                  <a:srgbClr val="FFFFFF"/>
                </a:solidFill>
                <a:latin typeface="Montserrat"/>
                <a:ea typeface="Montserrat"/>
                <a:cs typeface="Montserrat"/>
                <a:sym typeface="Montserrat"/>
              </a:rPr>
              <a:t>YLF is a cross-disability program. We strive to have diverse representation from all types of disability, counties, communities, backgrounds, and lived experiences. </a:t>
            </a:r>
          </a:p>
          <a:p>
            <a:pPr algn="l">
              <a:lnSpc>
                <a:spcPts val="3750"/>
              </a:lnSpc>
            </a:pPr>
            <a:endParaRPr lang="en-US" sz="3000">
              <a:solidFill>
                <a:srgbClr val="FFFFFF"/>
              </a:solidFill>
              <a:latin typeface="Montserrat"/>
              <a:ea typeface="Montserrat"/>
              <a:cs typeface="Montserrat"/>
              <a:sym typeface="Montserrat"/>
            </a:endParaRPr>
          </a:p>
          <a:p>
            <a:pPr algn="l">
              <a:lnSpc>
                <a:spcPts val="3750"/>
              </a:lnSpc>
            </a:pPr>
            <a:r>
              <a:rPr lang="en-US" sz="3000">
                <a:solidFill>
                  <a:srgbClr val="FFFFFF"/>
                </a:solidFill>
                <a:latin typeface="Montserrat"/>
                <a:ea typeface="Montserrat"/>
                <a:cs typeface="Montserrat"/>
                <a:sym typeface="Montserrat"/>
              </a:rPr>
              <a:t>The only requirements to apply are California residency, in high school, at least a sophomore, and identify as a student with a disability.</a:t>
            </a:r>
          </a:p>
          <a:p>
            <a:pPr algn="l">
              <a:lnSpc>
                <a:spcPts val="3750"/>
              </a:lnSpc>
            </a:pPr>
            <a:endParaRPr lang="en-US" sz="3000">
              <a:solidFill>
                <a:srgbClr val="FFFFFF"/>
              </a:solidFill>
              <a:latin typeface="Montserrat"/>
              <a:ea typeface="Montserrat"/>
              <a:cs typeface="Montserrat"/>
              <a:sym typeface="Montserrat"/>
            </a:endParaRPr>
          </a:p>
          <a:p>
            <a:pPr algn="l">
              <a:lnSpc>
                <a:spcPts val="3750"/>
              </a:lnSpc>
            </a:pPr>
            <a:r>
              <a:rPr lang="en-US" sz="3000">
                <a:solidFill>
                  <a:srgbClr val="FFFFFF"/>
                </a:solidFill>
                <a:latin typeface="Montserrat"/>
                <a:ea typeface="Montserrat"/>
                <a:cs typeface="Montserrat"/>
                <a:sym typeface="Montserrat"/>
              </a:rPr>
              <a:t>YLF encourages students who have leadership experience, potentially through involvement in community or extra-curricular activities.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AutoShape 3">
            <a:extLst>
              <a:ext uri="{C183D7F6-B498-43B3-948B-1728B52AA6E4}">
                <adec:decorative xmlns:adec="http://schemas.microsoft.com/office/drawing/2017/decorative" val="1"/>
              </a:ext>
            </a:extLst>
          </p:cNvPr>
          <p:cNvSpPr/>
          <p:nvPr/>
        </p:nvSpPr>
        <p:spPr>
          <a:xfrm>
            <a:off x="1221204" y="9234488"/>
            <a:ext cx="10111236" cy="0"/>
          </a:xfrm>
          <a:prstGeom prst="line">
            <a:avLst/>
          </a:prstGeom>
          <a:ln w="47625" cap="flat">
            <a:solidFill>
              <a:srgbClr val="FFFFFF"/>
            </a:solidFill>
            <a:prstDash val="solid"/>
            <a:headEnd type="none" w="sm" len="sm"/>
            <a:tailEnd type="none" w="sm" len="sm"/>
          </a:ln>
        </p:spPr>
        <p:txBody>
          <a:bodyPr/>
          <a:lstStyle/>
          <a:p>
            <a:endParaRPr lang="en-US"/>
          </a:p>
        </p:txBody>
      </p:sp>
      <p:grpSp>
        <p:nvGrpSpPr>
          <p:cNvPr id="4" name="Group 4">
            <a:extLst>
              <a:ext uri="{C183D7F6-B498-43B3-948B-1728B52AA6E4}">
                <adec:decorative xmlns:adec="http://schemas.microsoft.com/office/drawing/2017/decorative" val="1"/>
              </a:ext>
            </a:extLst>
          </p:cNvPr>
          <p:cNvGrpSpPr/>
          <p:nvPr/>
        </p:nvGrpSpPr>
        <p:grpSpPr>
          <a:xfrm>
            <a:off x="11332440" y="5143500"/>
            <a:ext cx="6955560" cy="5143500"/>
            <a:chOff x="0" y="0"/>
            <a:chExt cx="9274080" cy="6858000"/>
          </a:xfrm>
        </p:grpSpPr>
        <p:pic>
          <p:nvPicPr>
            <p:cNvPr id="5" name="Picture 5"/>
            <p:cNvPicPr>
              <a:picLocks noChangeAspect="1"/>
            </p:cNvPicPr>
            <p:nvPr/>
          </p:nvPicPr>
          <p:blipFill>
            <a:blip r:embed="rId3"/>
            <a:srcRect l="19647" t="13065" r="4206" b="2318"/>
            <a:stretch>
              <a:fillRect/>
            </a:stretch>
          </p:blipFill>
          <p:spPr>
            <a:xfrm>
              <a:off x="0" y="0"/>
              <a:ext cx="9274080" cy="6858000"/>
            </a:xfrm>
            <a:prstGeom prst="rect">
              <a:avLst/>
            </a:prstGeom>
          </p:spPr>
        </p:pic>
      </p:grpSp>
      <p:sp>
        <p:nvSpPr>
          <p:cNvPr id="6" name="TextBox 6"/>
          <p:cNvSpPr txBox="1">
            <a:spLocks noGrp="1"/>
          </p:cNvSpPr>
          <p:nvPr>
            <p:ph type="title" idx="4294967295"/>
          </p:nvPr>
        </p:nvSpPr>
        <p:spPr>
          <a:xfrm>
            <a:off x="1049165" y="1047750"/>
            <a:ext cx="8827852" cy="25937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215"/>
              </a:lnSpc>
              <a:spcBef>
                <a:spcPts val="0"/>
              </a:spcBef>
              <a:spcAft>
                <a:spcPts val="0"/>
              </a:spcAft>
              <a:buClrTx/>
              <a:buSzTx/>
              <a:buFontTx/>
              <a:buNone/>
              <a:tabLst/>
              <a:defRPr/>
            </a:pPr>
            <a:r>
              <a:rPr kumimoji="0" lang="en-US" sz="8656" b="1" i="0" u="none" strike="noStrike" kern="1200" cap="none" spc="0" normalizeH="0" baseline="0" noProof="0" dirty="0">
                <a:ln>
                  <a:noFill/>
                </a:ln>
                <a:solidFill>
                  <a:srgbClr val="FFFFFF"/>
                </a:solidFill>
                <a:effectLst/>
                <a:uLnTx/>
                <a:uFillTx/>
                <a:latin typeface="Oswald Bold"/>
                <a:ea typeface="Oswald Bold"/>
                <a:cs typeface="Oswald Bold"/>
                <a:sym typeface="Oswald Bold"/>
              </a:rPr>
              <a:t>WHAT HAPPENS AT YLF?</a:t>
            </a:r>
          </a:p>
        </p:txBody>
      </p:sp>
      <p:sp>
        <p:nvSpPr>
          <p:cNvPr id="7" name="TextBox 7"/>
          <p:cNvSpPr txBox="1"/>
          <p:nvPr/>
        </p:nvSpPr>
        <p:spPr>
          <a:xfrm>
            <a:off x="1049165" y="4044832"/>
            <a:ext cx="9199094" cy="4752975"/>
          </a:xfrm>
          <a:prstGeom prst="rect">
            <a:avLst/>
          </a:prstGeom>
        </p:spPr>
        <p:txBody>
          <a:bodyPr lIns="0" tIns="0" rIns="0" bIns="0" rtlCol="0" anchor="t">
            <a:spAutoFit/>
          </a:bodyPr>
          <a:lstStyle/>
          <a:p>
            <a:pPr algn="l">
              <a:lnSpc>
                <a:spcPts val="3750"/>
              </a:lnSpc>
            </a:pPr>
            <a:r>
              <a:rPr lang="en-US" sz="3000">
                <a:solidFill>
                  <a:srgbClr val="FFFFFF"/>
                </a:solidFill>
                <a:latin typeface="Montserrat"/>
                <a:ea typeface="Montserrat"/>
                <a:cs typeface="Montserrat"/>
                <a:sym typeface="Montserrat"/>
              </a:rPr>
              <a:t>During the week YLF Delegates will participate in various workshops and panels on topics related to employment, education, and independent living. </a:t>
            </a:r>
          </a:p>
          <a:p>
            <a:pPr algn="l">
              <a:lnSpc>
                <a:spcPts val="3750"/>
              </a:lnSpc>
            </a:pPr>
            <a:endParaRPr lang="en-US" sz="3000">
              <a:solidFill>
                <a:srgbClr val="FFFFFF"/>
              </a:solidFill>
              <a:latin typeface="Montserrat"/>
              <a:ea typeface="Montserrat"/>
              <a:cs typeface="Montserrat"/>
              <a:sym typeface="Montserrat"/>
            </a:endParaRPr>
          </a:p>
          <a:p>
            <a:pPr algn="l">
              <a:lnSpc>
                <a:spcPts val="3750"/>
              </a:lnSpc>
            </a:pPr>
            <a:r>
              <a:rPr lang="en-US" sz="3000">
                <a:solidFill>
                  <a:srgbClr val="FFFFFF"/>
                </a:solidFill>
                <a:latin typeface="Montserrat"/>
                <a:ea typeface="Montserrat"/>
                <a:cs typeface="Montserrat"/>
                <a:sym typeface="Montserrat"/>
              </a:rPr>
              <a:t>Breakout sessions are where delegates will get the opportunity to further explore these topics through activities and discussions as well as create their own goals and leadership plan for independence.</a:t>
            </a:r>
          </a:p>
        </p:txBody>
      </p:sp>
      <p:grpSp>
        <p:nvGrpSpPr>
          <p:cNvPr id="8" name="Group 8">
            <a:extLst>
              <a:ext uri="{C183D7F6-B498-43B3-948B-1728B52AA6E4}">
                <adec:decorative xmlns:adec="http://schemas.microsoft.com/office/drawing/2017/decorative" val="1"/>
              </a:ext>
            </a:extLst>
          </p:cNvPr>
          <p:cNvGrpSpPr/>
          <p:nvPr/>
        </p:nvGrpSpPr>
        <p:grpSpPr>
          <a:xfrm>
            <a:off x="11332440" y="0"/>
            <a:ext cx="6955560" cy="5143500"/>
            <a:chOff x="0" y="0"/>
            <a:chExt cx="9274080" cy="6858000"/>
          </a:xfrm>
        </p:grpSpPr>
        <p:pic>
          <p:nvPicPr>
            <p:cNvPr id="9" name="Picture 9"/>
            <p:cNvPicPr>
              <a:picLocks noChangeAspect="1"/>
            </p:cNvPicPr>
            <p:nvPr/>
          </p:nvPicPr>
          <p:blipFill>
            <a:blip r:embed="rId4"/>
            <a:srcRect l="1034" t="11439" r="20959" b="1876"/>
            <a:stretch>
              <a:fillRect/>
            </a:stretch>
          </p:blipFill>
          <p:spPr>
            <a:xfrm>
              <a:off x="0" y="0"/>
              <a:ext cx="9274080" cy="6858000"/>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AutoShape 3">
            <a:extLst>
              <a:ext uri="{C183D7F6-B498-43B3-948B-1728B52AA6E4}">
                <adec:decorative xmlns:adec="http://schemas.microsoft.com/office/drawing/2017/decorative" val="1"/>
              </a:ext>
            </a:extLst>
          </p:cNvPr>
          <p:cNvSpPr/>
          <p:nvPr/>
        </p:nvSpPr>
        <p:spPr>
          <a:xfrm>
            <a:off x="6955560" y="9234488"/>
            <a:ext cx="10111236" cy="0"/>
          </a:xfrm>
          <a:prstGeom prst="line">
            <a:avLst/>
          </a:prstGeom>
          <a:ln w="47625" cap="flat">
            <a:solidFill>
              <a:srgbClr val="FFFFFF"/>
            </a:solidFill>
            <a:prstDash val="solid"/>
            <a:headEnd type="none" w="sm" len="sm"/>
            <a:tailEnd type="none" w="sm" len="sm"/>
          </a:ln>
        </p:spPr>
        <p:txBody>
          <a:bodyPr/>
          <a:lstStyle/>
          <a:p>
            <a:endParaRPr lang="en-US"/>
          </a:p>
        </p:txBody>
      </p:sp>
      <p:grpSp>
        <p:nvGrpSpPr>
          <p:cNvPr id="4" name="Group 4">
            <a:extLst>
              <a:ext uri="{C183D7F6-B498-43B3-948B-1728B52AA6E4}">
                <adec:decorative xmlns:adec="http://schemas.microsoft.com/office/drawing/2017/decorative" val="1"/>
              </a:ext>
            </a:extLst>
          </p:cNvPr>
          <p:cNvGrpSpPr/>
          <p:nvPr/>
        </p:nvGrpSpPr>
        <p:grpSpPr>
          <a:xfrm>
            <a:off x="0" y="0"/>
            <a:ext cx="6955560" cy="10287000"/>
            <a:chOff x="0" y="0"/>
            <a:chExt cx="9274080" cy="13716000"/>
          </a:xfrm>
        </p:grpSpPr>
        <p:pic>
          <p:nvPicPr>
            <p:cNvPr id="5" name="Picture 5"/>
            <p:cNvPicPr>
              <a:picLocks noChangeAspect="1"/>
            </p:cNvPicPr>
            <p:nvPr/>
          </p:nvPicPr>
          <p:blipFill>
            <a:blip r:embed="rId3"/>
            <a:srcRect l="3381" t="7390" r="56151" b="2671"/>
            <a:stretch>
              <a:fillRect/>
            </a:stretch>
          </p:blipFill>
          <p:spPr>
            <a:xfrm>
              <a:off x="0" y="0"/>
              <a:ext cx="9274080" cy="13716000"/>
            </a:xfrm>
            <a:prstGeom prst="rect">
              <a:avLst/>
            </a:prstGeom>
          </p:spPr>
        </p:pic>
      </p:grpSp>
      <p:sp>
        <p:nvSpPr>
          <p:cNvPr id="6" name="TextBox 6"/>
          <p:cNvSpPr txBox="1">
            <a:spLocks noGrp="1"/>
          </p:cNvSpPr>
          <p:nvPr>
            <p:ph type="title" idx="4294967295"/>
          </p:nvPr>
        </p:nvSpPr>
        <p:spPr>
          <a:xfrm>
            <a:off x="7867702" y="1050408"/>
            <a:ext cx="8827852" cy="25937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215"/>
              </a:lnSpc>
              <a:spcBef>
                <a:spcPts val="0"/>
              </a:spcBef>
              <a:spcAft>
                <a:spcPts val="0"/>
              </a:spcAft>
              <a:buClrTx/>
              <a:buSzTx/>
              <a:buFontTx/>
              <a:buNone/>
              <a:tabLst/>
              <a:defRPr/>
            </a:pPr>
            <a:r>
              <a:rPr kumimoji="0" lang="en-US" sz="8656" b="1" i="0" u="none" strike="noStrike" kern="1200" cap="none" spc="0" normalizeH="0" baseline="0" noProof="0" dirty="0">
                <a:ln>
                  <a:noFill/>
                </a:ln>
                <a:solidFill>
                  <a:srgbClr val="FFFFFF"/>
                </a:solidFill>
                <a:effectLst/>
                <a:uLnTx/>
                <a:uFillTx/>
                <a:latin typeface="Oswald Bold"/>
                <a:ea typeface="Oswald Bold"/>
                <a:cs typeface="Oswald Bold"/>
                <a:sym typeface="Oswald Bold"/>
              </a:rPr>
              <a:t>WHAT HAPPENS AFTER YLF?</a:t>
            </a:r>
          </a:p>
        </p:txBody>
      </p:sp>
      <p:sp>
        <p:nvSpPr>
          <p:cNvPr id="7" name="TextBox 7"/>
          <p:cNvSpPr txBox="1"/>
          <p:nvPr/>
        </p:nvSpPr>
        <p:spPr>
          <a:xfrm>
            <a:off x="7867702" y="3797876"/>
            <a:ext cx="9199094" cy="5249545"/>
          </a:xfrm>
          <a:prstGeom prst="rect">
            <a:avLst/>
          </a:prstGeom>
        </p:spPr>
        <p:txBody>
          <a:bodyPr lIns="0" tIns="0" rIns="0" bIns="0" rtlCol="0" anchor="t">
            <a:spAutoFit/>
          </a:bodyPr>
          <a:lstStyle/>
          <a:p>
            <a:pPr algn="l">
              <a:lnSpc>
                <a:spcPts val="3500"/>
              </a:lnSpc>
            </a:pPr>
            <a:r>
              <a:rPr lang="en-US" sz="2800">
                <a:solidFill>
                  <a:srgbClr val="FFFFFF"/>
                </a:solidFill>
                <a:latin typeface="Montserrat"/>
                <a:ea typeface="Montserrat"/>
                <a:cs typeface="Montserrat"/>
                <a:sym typeface="Montserrat"/>
              </a:rPr>
              <a:t>YLF continues leadership development by hosting workshops, regional events, and community opportunities with our alumni network. </a:t>
            </a:r>
          </a:p>
          <a:p>
            <a:pPr algn="l">
              <a:lnSpc>
                <a:spcPts val="3500"/>
              </a:lnSpc>
            </a:pPr>
            <a:endParaRPr lang="en-US" sz="2800">
              <a:solidFill>
                <a:srgbClr val="FFFFFF"/>
              </a:solidFill>
              <a:latin typeface="Montserrat"/>
              <a:ea typeface="Montserrat"/>
              <a:cs typeface="Montserrat"/>
              <a:sym typeface="Montserrat"/>
            </a:endParaRPr>
          </a:p>
          <a:p>
            <a:pPr algn="l">
              <a:lnSpc>
                <a:spcPts val="3500"/>
              </a:lnSpc>
            </a:pPr>
            <a:r>
              <a:rPr lang="en-US" sz="2800">
                <a:solidFill>
                  <a:srgbClr val="FFFFFF"/>
                </a:solidFill>
                <a:latin typeface="Montserrat"/>
                <a:ea typeface="Montserrat"/>
                <a:cs typeface="Montserrat"/>
                <a:sym typeface="Montserrat"/>
              </a:rPr>
              <a:t>We encourage alumni to return to YLF and serve as mentoring staff for future YLF delegates. This is a great opportunity to build work experience and boost resumes.</a:t>
            </a:r>
          </a:p>
          <a:p>
            <a:pPr algn="l">
              <a:lnSpc>
                <a:spcPts val="3500"/>
              </a:lnSpc>
            </a:pPr>
            <a:endParaRPr lang="en-US" sz="2800">
              <a:solidFill>
                <a:srgbClr val="FFFFFF"/>
              </a:solidFill>
              <a:latin typeface="Montserrat"/>
              <a:ea typeface="Montserrat"/>
              <a:cs typeface="Montserrat"/>
              <a:sym typeface="Montserrat"/>
            </a:endParaRPr>
          </a:p>
          <a:p>
            <a:pPr algn="l">
              <a:lnSpc>
                <a:spcPts val="3500"/>
              </a:lnSpc>
            </a:pPr>
            <a:r>
              <a:rPr lang="en-US" sz="2800">
                <a:solidFill>
                  <a:srgbClr val="FFFFFF"/>
                </a:solidFill>
                <a:latin typeface="Montserrat"/>
                <a:ea typeface="Montserrat"/>
                <a:cs typeface="Montserrat"/>
                <a:sym typeface="Montserrat"/>
              </a:rPr>
              <a:t>There is also a national network of YLFs that host events bringing together alumni from across the country.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689</Words>
  <Application>Microsoft Office PowerPoint</Application>
  <PresentationFormat>Custom</PresentationFormat>
  <Paragraphs>60</Paragraphs>
  <Slides>11</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Oswald Bold</vt:lpstr>
      <vt:lpstr>Calibri</vt:lpstr>
      <vt:lpstr>Montserrat</vt:lpstr>
      <vt:lpstr>Oswald</vt:lpstr>
      <vt:lpstr>Office Theme</vt:lpstr>
      <vt:lpstr>CALIFORNIA YOUTH LEADERSHIP FORUM FOR STUDENTS WITH DISABILITIES (YLF)</vt:lpstr>
      <vt:lpstr>THE YLF EXPERIENCE</vt:lpstr>
      <vt:lpstr>YLF 2024 OUTCOMES</vt:lpstr>
      <vt:lpstr>YLF BACKGROUND</vt:lpstr>
      <vt:lpstr>WHAT IS YLF?</vt:lpstr>
      <vt:lpstr>OUR GOALS</vt:lpstr>
      <vt:lpstr>WHO IS YLF FOR?</vt:lpstr>
      <vt:lpstr>WHAT HAPPENS AT YLF?</vt:lpstr>
      <vt:lpstr>WHAT HAPPENS AFTER YLF?</vt:lpstr>
      <vt:lpstr>HEAR FROM OUR YLF ALUMNI</vt:lpstr>
      <vt:lpstr>CONNECT WITH YLF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YLF Presentation - General</dc:title>
  <cp:lastModifiedBy>Baker, Matt D@DOR</cp:lastModifiedBy>
  <cp:revision>3</cp:revision>
  <dcterms:created xsi:type="dcterms:W3CDTF">2006-08-16T00:00:00Z</dcterms:created>
  <dcterms:modified xsi:type="dcterms:W3CDTF">2024-10-09T14:57:45Z</dcterms:modified>
  <dc:identifier>DAGPXkgHEzU</dc:identifier>
</cp:coreProperties>
</file>