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sldIdLst>
    <p:sldId id="257" r:id="rId2"/>
    <p:sldId id="262" r:id="rId3"/>
    <p:sldId id="263" r:id="rId4"/>
    <p:sldId id="264" r:id="rId5"/>
    <p:sldId id="265" r:id="rId6"/>
    <p:sldId id="266" r:id="rId7"/>
    <p:sldId id="268" r:id="rId8"/>
    <p:sldId id="267" r:id="rId9"/>
    <p:sldId id="258" r:id="rId10"/>
    <p:sldId id="260" r:id="rId11"/>
    <p:sldId id="26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712" autoAdjust="0"/>
  </p:normalViewPr>
  <p:slideViewPr>
    <p:cSldViewPr snapToGrid="0">
      <p:cViewPr varScale="1">
        <p:scale>
          <a:sx n="108" d="100"/>
          <a:sy n="108" d="100"/>
        </p:scale>
        <p:origin x="4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264FB-F115-4BD6-BEEC-0D33820F978C}"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3AAAD37-60E4-4F22-AF57-A5DEFF3A5AB7}">
      <dgm:prSet/>
      <dgm:spPr/>
      <dgm:t>
        <a:bodyPr/>
        <a:lstStyle/>
        <a:p>
          <a:r>
            <a:rPr lang="en-US" dirty="0"/>
            <a:t>YLF was first established in 1992 by the Governor’s Committee on Employment of Disabled Persons, which is now known as the California Committee on Employment of People with Disabilities (CCEPD)</a:t>
          </a:r>
        </a:p>
      </dgm:t>
      <dgm:extLst>
        <a:ext uri="{E40237B7-FDA0-4F09-8148-C483321AD2D9}">
          <dgm14:cNvPr xmlns:dgm14="http://schemas.microsoft.com/office/drawing/2010/diagram" id="0" name="" descr="YLF was first established in 1992 by the Governor’s Committee on Employment of Disabled Persons, which is now known as the California Committee on Employment of People with Disabilities (CCEPD)&#10;California YLF’s success has led to a national YLF association and YLFs hosted in over 30 states and Puerto Rico&#10;Since 1992 YLF has over 1500 YLF Alumni who have successfully moved forward into higher education, gained employment, developed as local, state and national leaders and are living independently in their communities"/>
        </a:ext>
      </dgm:extLst>
    </dgm:pt>
    <dgm:pt modelId="{6A6D5D4F-65B8-485C-8C0F-5999D745630E}" type="parTrans" cxnId="{59EBD974-6278-4369-8FF9-0F18D5ADC897}">
      <dgm:prSet/>
      <dgm:spPr/>
      <dgm:t>
        <a:bodyPr/>
        <a:lstStyle/>
        <a:p>
          <a:endParaRPr lang="en-US"/>
        </a:p>
      </dgm:t>
    </dgm:pt>
    <dgm:pt modelId="{BA5602F1-757F-4D88-97E1-E2D30709E53C}" type="sibTrans" cxnId="{59EBD974-6278-4369-8FF9-0F18D5ADC897}">
      <dgm:prSet/>
      <dgm:spPr/>
      <dgm:t>
        <a:bodyPr/>
        <a:lstStyle/>
        <a:p>
          <a:endParaRPr lang="en-US"/>
        </a:p>
      </dgm:t>
    </dgm:pt>
    <dgm:pt modelId="{13C9C575-CC4C-437E-B209-BB873D8F49A6}">
      <dgm:prSet/>
      <dgm:spPr/>
      <dgm:t>
        <a:bodyPr/>
        <a:lstStyle/>
        <a:p>
          <a:r>
            <a:rPr lang="en-US" dirty="0"/>
            <a:t>California YLF’s success has led to a national YLF association and YLFs hosted in over 30 states and Puerto Rico</a:t>
          </a:r>
        </a:p>
      </dgm:t>
      <dgm:extLst>
        <a:ext uri="{E40237B7-FDA0-4F09-8148-C483321AD2D9}">
          <dgm14:cNvPr xmlns:dgm14="http://schemas.microsoft.com/office/drawing/2010/diagram" id="0" name="" descr="YLF was first established in 1992 by the Governor’s Committee on Employment of Disabled Persons, which is now known as the California Committee on Employment of People with Disabilities (CCEPD)&#10;California YLF’s success has led to a national YLF association and YLFs hosted in over 30 states and Puerto Rico&#10;Since 1992 YLF has over 1500 YLF Alumni who have successfully moved forward into higher education, gained employment, developed as local, state and national leaders and are living independently in their communities"/>
        </a:ext>
      </dgm:extLst>
    </dgm:pt>
    <dgm:pt modelId="{52EF7C4A-AAFD-40E6-AC1E-7B6439FA7A7E}" type="parTrans" cxnId="{6524DF3C-BB91-441F-A6C8-31A1FF94621F}">
      <dgm:prSet/>
      <dgm:spPr/>
      <dgm:t>
        <a:bodyPr/>
        <a:lstStyle/>
        <a:p>
          <a:endParaRPr lang="en-US"/>
        </a:p>
      </dgm:t>
    </dgm:pt>
    <dgm:pt modelId="{4DA94287-1AE4-4DEA-B5DC-5C9D862BD71E}" type="sibTrans" cxnId="{6524DF3C-BB91-441F-A6C8-31A1FF94621F}">
      <dgm:prSet/>
      <dgm:spPr/>
      <dgm:t>
        <a:bodyPr/>
        <a:lstStyle/>
        <a:p>
          <a:endParaRPr lang="en-US"/>
        </a:p>
      </dgm:t>
    </dgm:pt>
    <dgm:pt modelId="{0A6B28DE-5A3C-4384-9CB0-2F4E7BCA5366}">
      <dgm:prSet/>
      <dgm:spPr/>
      <dgm:t>
        <a:bodyPr/>
        <a:lstStyle/>
        <a:p>
          <a:r>
            <a:rPr lang="en-US" dirty="0"/>
            <a:t>Since 1992 YLF has over 1500 YLF Alumni who have successfully moved forward into higher education, gained employment, developed as local, state and national leaders and are living independently in their communities</a:t>
          </a:r>
        </a:p>
      </dgm:t>
      <dgm:extLst>
        <a:ext uri="{E40237B7-FDA0-4F09-8148-C483321AD2D9}">
          <dgm14:cNvPr xmlns:dgm14="http://schemas.microsoft.com/office/drawing/2010/diagram" id="0" name="" descr="YLF was first established in 1992 by the Governor’s Committee on Employment of Disabled Persons, which is now known as the California Committee on Employment of People with Disabilities (CCEPD)&#10;California YLF’s success has led to a national YLF association and YLFs hosted in over 30 states and Puerto Rico&#10;Since 1992 YLF has over 1500 YLF Alumni who have successfully moved forward into higher education, gained employment, developed as local, state and national leaders and are living independently in their communities"/>
        </a:ext>
      </dgm:extLst>
    </dgm:pt>
    <dgm:pt modelId="{F2110777-D7B6-4986-A0EE-A651A164821D}" type="parTrans" cxnId="{E882FBC8-7645-45E0-80E0-8C450DDB3781}">
      <dgm:prSet/>
      <dgm:spPr/>
      <dgm:t>
        <a:bodyPr/>
        <a:lstStyle/>
        <a:p>
          <a:endParaRPr lang="en-US"/>
        </a:p>
      </dgm:t>
    </dgm:pt>
    <dgm:pt modelId="{4A867EFA-8A5F-4C83-BD5F-8C196FDC787E}" type="sibTrans" cxnId="{E882FBC8-7645-45E0-80E0-8C450DDB3781}">
      <dgm:prSet/>
      <dgm:spPr/>
      <dgm:t>
        <a:bodyPr/>
        <a:lstStyle/>
        <a:p>
          <a:endParaRPr lang="en-US"/>
        </a:p>
      </dgm:t>
    </dgm:pt>
    <dgm:pt modelId="{5E7AAE31-F2AC-44E5-8CD7-625B328B75F9}" type="pres">
      <dgm:prSet presAssocID="{667264FB-F115-4BD6-BEEC-0D33820F978C}" presName="linear" presStyleCnt="0">
        <dgm:presLayoutVars>
          <dgm:animLvl val="lvl"/>
          <dgm:resizeHandles val="exact"/>
        </dgm:presLayoutVars>
      </dgm:prSet>
      <dgm:spPr/>
    </dgm:pt>
    <dgm:pt modelId="{36847501-2FDC-4D58-8ED2-99C42C15F4A9}" type="pres">
      <dgm:prSet presAssocID="{93AAAD37-60E4-4F22-AF57-A5DEFF3A5AB7}" presName="parentText" presStyleLbl="node1" presStyleIdx="0" presStyleCnt="3">
        <dgm:presLayoutVars>
          <dgm:chMax val="0"/>
          <dgm:bulletEnabled val="1"/>
        </dgm:presLayoutVars>
      </dgm:prSet>
      <dgm:spPr/>
    </dgm:pt>
    <dgm:pt modelId="{2D023F0D-E366-4D10-B63F-3D31F9006CAC}" type="pres">
      <dgm:prSet presAssocID="{BA5602F1-757F-4D88-97E1-E2D30709E53C}" presName="spacer" presStyleCnt="0"/>
      <dgm:spPr/>
    </dgm:pt>
    <dgm:pt modelId="{EFC12986-B222-4F70-921D-1896D88A4FDD}" type="pres">
      <dgm:prSet presAssocID="{13C9C575-CC4C-437E-B209-BB873D8F49A6}" presName="parentText" presStyleLbl="node1" presStyleIdx="1" presStyleCnt="3">
        <dgm:presLayoutVars>
          <dgm:chMax val="0"/>
          <dgm:bulletEnabled val="1"/>
        </dgm:presLayoutVars>
      </dgm:prSet>
      <dgm:spPr/>
    </dgm:pt>
    <dgm:pt modelId="{7D56DE2C-8E23-4D08-913B-81901D6A1ACE}" type="pres">
      <dgm:prSet presAssocID="{4DA94287-1AE4-4DEA-B5DC-5C9D862BD71E}" presName="spacer" presStyleCnt="0"/>
      <dgm:spPr/>
    </dgm:pt>
    <dgm:pt modelId="{03E9B263-6EA9-49F1-9563-A60724F37BC8}" type="pres">
      <dgm:prSet presAssocID="{0A6B28DE-5A3C-4384-9CB0-2F4E7BCA5366}" presName="parentText" presStyleLbl="node1" presStyleIdx="2" presStyleCnt="3">
        <dgm:presLayoutVars>
          <dgm:chMax val="0"/>
          <dgm:bulletEnabled val="1"/>
        </dgm:presLayoutVars>
      </dgm:prSet>
      <dgm:spPr/>
    </dgm:pt>
  </dgm:ptLst>
  <dgm:cxnLst>
    <dgm:cxn modelId="{84C72107-95B8-4113-9103-CA31CF432571}" type="presOf" srcId="{667264FB-F115-4BD6-BEEC-0D33820F978C}" destId="{5E7AAE31-F2AC-44E5-8CD7-625B328B75F9}" srcOrd="0" destOrd="0" presId="urn:microsoft.com/office/officeart/2005/8/layout/vList2"/>
    <dgm:cxn modelId="{6524DF3C-BB91-441F-A6C8-31A1FF94621F}" srcId="{667264FB-F115-4BD6-BEEC-0D33820F978C}" destId="{13C9C575-CC4C-437E-B209-BB873D8F49A6}" srcOrd="1" destOrd="0" parTransId="{52EF7C4A-AAFD-40E6-AC1E-7B6439FA7A7E}" sibTransId="{4DA94287-1AE4-4DEA-B5DC-5C9D862BD71E}"/>
    <dgm:cxn modelId="{A389144C-6393-4FFF-B3F8-90FC8532F45C}" type="presOf" srcId="{13C9C575-CC4C-437E-B209-BB873D8F49A6}" destId="{EFC12986-B222-4F70-921D-1896D88A4FDD}" srcOrd="0" destOrd="0" presId="urn:microsoft.com/office/officeart/2005/8/layout/vList2"/>
    <dgm:cxn modelId="{59EBD974-6278-4369-8FF9-0F18D5ADC897}" srcId="{667264FB-F115-4BD6-BEEC-0D33820F978C}" destId="{93AAAD37-60E4-4F22-AF57-A5DEFF3A5AB7}" srcOrd="0" destOrd="0" parTransId="{6A6D5D4F-65B8-485C-8C0F-5999D745630E}" sibTransId="{BA5602F1-757F-4D88-97E1-E2D30709E53C}"/>
    <dgm:cxn modelId="{C8259977-957D-484F-9481-5429B5F47608}" type="presOf" srcId="{0A6B28DE-5A3C-4384-9CB0-2F4E7BCA5366}" destId="{03E9B263-6EA9-49F1-9563-A60724F37BC8}" srcOrd="0" destOrd="0" presId="urn:microsoft.com/office/officeart/2005/8/layout/vList2"/>
    <dgm:cxn modelId="{4FE468B6-3230-4F1F-AF90-3A64400F9268}" type="presOf" srcId="{93AAAD37-60E4-4F22-AF57-A5DEFF3A5AB7}" destId="{36847501-2FDC-4D58-8ED2-99C42C15F4A9}" srcOrd="0" destOrd="0" presId="urn:microsoft.com/office/officeart/2005/8/layout/vList2"/>
    <dgm:cxn modelId="{E882FBC8-7645-45E0-80E0-8C450DDB3781}" srcId="{667264FB-F115-4BD6-BEEC-0D33820F978C}" destId="{0A6B28DE-5A3C-4384-9CB0-2F4E7BCA5366}" srcOrd="2" destOrd="0" parTransId="{F2110777-D7B6-4986-A0EE-A651A164821D}" sibTransId="{4A867EFA-8A5F-4C83-BD5F-8C196FDC787E}"/>
    <dgm:cxn modelId="{7759E5B2-8AAB-4F85-90C0-FCF2AA0AACE7}" type="presParOf" srcId="{5E7AAE31-F2AC-44E5-8CD7-625B328B75F9}" destId="{36847501-2FDC-4D58-8ED2-99C42C15F4A9}" srcOrd="0" destOrd="0" presId="urn:microsoft.com/office/officeart/2005/8/layout/vList2"/>
    <dgm:cxn modelId="{7250AC45-7079-46D2-8B2B-92B6B7FE45BB}" type="presParOf" srcId="{5E7AAE31-F2AC-44E5-8CD7-625B328B75F9}" destId="{2D023F0D-E366-4D10-B63F-3D31F9006CAC}" srcOrd="1" destOrd="0" presId="urn:microsoft.com/office/officeart/2005/8/layout/vList2"/>
    <dgm:cxn modelId="{2CCF7B93-50C4-416E-8542-8E0F7702B40E}" type="presParOf" srcId="{5E7AAE31-F2AC-44E5-8CD7-625B328B75F9}" destId="{EFC12986-B222-4F70-921D-1896D88A4FDD}" srcOrd="2" destOrd="0" presId="urn:microsoft.com/office/officeart/2005/8/layout/vList2"/>
    <dgm:cxn modelId="{44BC3737-7ED6-4C7F-8C1B-4F8D2F2836C2}" type="presParOf" srcId="{5E7AAE31-F2AC-44E5-8CD7-625B328B75F9}" destId="{7D56DE2C-8E23-4D08-913B-81901D6A1ACE}" srcOrd="3" destOrd="0" presId="urn:microsoft.com/office/officeart/2005/8/layout/vList2"/>
    <dgm:cxn modelId="{27AECAA4-C5AA-4E6A-A907-8DEE545EBDE1}" type="presParOf" srcId="{5E7AAE31-F2AC-44E5-8CD7-625B328B75F9}" destId="{03E9B263-6EA9-49F1-9563-A60724F37BC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47501-2FDC-4D58-8ED2-99C42C15F4A9}">
      <dsp:nvSpPr>
        <dsp:cNvPr id="0" name=""/>
        <dsp:cNvSpPr/>
      </dsp:nvSpPr>
      <dsp:spPr>
        <a:xfrm>
          <a:off x="0" y="13576"/>
          <a:ext cx="6574112" cy="1803810"/>
        </a:xfrm>
        <a:prstGeom prst="round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YLF was first established in 1992 by the Governor’s Committee on Employment of Disabled Persons, which is now known as the California Committee on Employment of People with Disabilities (CCEPD)</a:t>
          </a:r>
        </a:p>
      </dsp:txBody>
      <dsp:txXfrm>
        <a:off x="88055" y="101631"/>
        <a:ext cx="6398002" cy="1627700"/>
      </dsp:txXfrm>
    </dsp:sp>
    <dsp:sp modelId="{EFC12986-B222-4F70-921D-1896D88A4FDD}">
      <dsp:nvSpPr>
        <dsp:cNvPr id="0" name=""/>
        <dsp:cNvSpPr/>
      </dsp:nvSpPr>
      <dsp:spPr>
        <a:xfrm>
          <a:off x="0" y="1883627"/>
          <a:ext cx="6574112" cy="1803810"/>
        </a:xfrm>
        <a:prstGeom prst="roundRect">
          <a:avLst/>
        </a:prstGeom>
        <a:gradFill rotWithShape="0">
          <a:gsLst>
            <a:gs pos="0">
              <a:schemeClr val="accent5">
                <a:hueOff val="1178392"/>
                <a:satOff val="-5635"/>
                <a:lumOff val="6177"/>
                <a:alphaOff val="0"/>
                <a:tint val="100000"/>
                <a:shade val="85000"/>
                <a:satMod val="100000"/>
                <a:lumMod val="100000"/>
              </a:schemeClr>
            </a:gs>
            <a:gs pos="100000">
              <a:schemeClr val="accent5">
                <a:hueOff val="1178392"/>
                <a:satOff val="-5635"/>
                <a:lumOff val="6177"/>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California YLF’s success has led to a national YLF association and YLFs hosted in over 30 states and Puerto Rico</a:t>
          </a:r>
        </a:p>
      </dsp:txBody>
      <dsp:txXfrm>
        <a:off x="88055" y="1971682"/>
        <a:ext cx="6398002" cy="1627700"/>
      </dsp:txXfrm>
    </dsp:sp>
    <dsp:sp modelId="{03E9B263-6EA9-49F1-9563-A60724F37BC8}">
      <dsp:nvSpPr>
        <dsp:cNvPr id="0" name=""/>
        <dsp:cNvSpPr/>
      </dsp:nvSpPr>
      <dsp:spPr>
        <a:xfrm>
          <a:off x="0" y="3753678"/>
          <a:ext cx="6574112" cy="1803810"/>
        </a:xfrm>
        <a:prstGeom prst="roundRect">
          <a:avLst/>
        </a:prstGeom>
        <a:gradFill rotWithShape="0">
          <a:gsLst>
            <a:gs pos="0">
              <a:schemeClr val="accent5">
                <a:hueOff val="2356783"/>
                <a:satOff val="-11270"/>
                <a:lumOff val="12353"/>
                <a:alphaOff val="0"/>
                <a:tint val="100000"/>
                <a:shade val="85000"/>
                <a:satMod val="100000"/>
                <a:lumMod val="100000"/>
              </a:schemeClr>
            </a:gs>
            <a:gs pos="100000">
              <a:schemeClr val="accent5">
                <a:hueOff val="2356783"/>
                <a:satOff val="-11270"/>
                <a:lumOff val="12353"/>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Since 1992 YLF has over 1500 YLF Alumni who have successfully moved forward into higher education, gained employment, developed as local, state and national leaders and are living independently in their communities</a:t>
          </a:r>
        </a:p>
      </dsp:txBody>
      <dsp:txXfrm>
        <a:off x="88055" y="3841733"/>
        <a:ext cx="6398002" cy="16277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A0C0817-A112-4847-8014-A94B7D2A4EA3}" type="datetime1">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61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7511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00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1062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05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0143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0525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8686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79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1458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9/26/2023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32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6FA2B21-3FCD-4721-B95C-427943F61125}" type="datetime1">
              <a:rPr lang="en-US" smtClean="0"/>
              <a:t>9/26/2023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4B7E4EF-A1BD-40F4-AB7B-04F084DD991D}"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59557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dor.ca.gov/home/ylf"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official.ca.ylf" TargetMode="External"/><Relationship Id="rId3" Type="http://schemas.openxmlformats.org/officeDocument/2006/relationships/image" Target="../media/image22.png"/><Relationship Id="rId7" Type="http://schemas.openxmlformats.org/officeDocument/2006/relationships/hyperlink" Target="https://www.instagram.com/calyl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dor.ca.gov/home/ylf" TargetMode="External"/><Relationship Id="rId5" Type="http://schemas.openxmlformats.org/officeDocument/2006/relationships/hyperlink" Target="mailto:ylf@dor.ca.gov" TargetMode="External"/><Relationship Id="rId4" Type="http://schemas.openxmlformats.org/officeDocument/2006/relationships/image" Target="../media/image23.jpeg"/><Relationship Id="rId9" Type="http://schemas.openxmlformats.org/officeDocument/2006/relationships/hyperlink" Target="https://www.youtube.com/channel/UCA6C4gU7YagNi_ROdlwGF9A"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C0NxvqOP77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1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B51268-4DD9-5471-AF41-1269686B14E4}"/>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4300" kern="1200" cap="all" spc="200" baseline="0">
                <a:solidFill>
                  <a:schemeClr val="tx1">
                    <a:lumMod val="95000"/>
                    <a:lumOff val="5000"/>
                  </a:schemeClr>
                </a:solidFill>
                <a:latin typeface="+mj-lt"/>
                <a:ea typeface="+mj-ea"/>
                <a:cs typeface="+mj-cs"/>
              </a:rPr>
              <a:t>California Youth Leadership forum for students with disabilities (Ylf)</a:t>
            </a:r>
            <a:endParaRPr lang="en-US" sz="4300" kern="1200" cap="all" spc="200" baseline="0" dirty="0">
              <a:solidFill>
                <a:schemeClr val="tx1">
                  <a:lumMod val="95000"/>
                  <a:lumOff val="5000"/>
                </a:schemeClr>
              </a:solidFill>
              <a:latin typeface="+mj-lt"/>
              <a:ea typeface="+mj-ea"/>
              <a:cs typeface="+mj-cs"/>
            </a:endParaRPr>
          </a:p>
        </p:txBody>
      </p:sp>
      <p:pic>
        <p:nvPicPr>
          <p:cNvPr id="7" name="Picture 6" descr="A group of people posing for a photo">
            <a:extLst>
              <a:ext uri="{FF2B5EF4-FFF2-40B4-BE49-F238E27FC236}">
                <a16:creationId xmlns:a16="http://schemas.microsoft.com/office/drawing/2014/main" id="{520956E6-94A6-41E7-8D64-8E07924A7DC9}"/>
              </a:ext>
            </a:extLst>
          </p:cNvPr>
          <p:cNvPicPr>
            <a:picLocks noChangeAspect="1"/>
          </p:cNvPicPr>
          <p:nvPr/>
        </p:nvPicPr>
        <p:blipFill rotWithShape="1">
          <a:blip r:embed="rId2">
            <a:extLst>
              <a:ext uri="{28A0092B-C50C-407E-A947-70E740481C1C}">
                <a14:useLocalDpi xmlns:a14="http://schemas.microsoft.com/office/drawing/2010/main" val="0"/>
              </a:ext>
            </a:extLst>
          </a:blip>
          <a:srcRect t="19973" b="15649"/>
          <a:stretch/>
        </p:blipFill>
        <p:spPr>
          <a:xfrm>
            <a:off x="20" y="10"/>
            <a:ext cx="12191980" cy="4571990"/>
          </a:xfrm>
          <a:prstGeom prst="rect">
            <a:avLst/>
          </a:prstGeom>
        </p:spPr>
      </p:pic>
      <p:pic>
        <p:nvPicPr>
          <p:cNvPr id="9" name="Picture 8" descr="A picture containing text, dark, night sky">
            <a:extLst>
              <a:ext uri="{FF2B5EF4-FFF2-40B4-BE49-F238E27FC236}">
                <a16:creationId xmlns:a16="http://schemas.microsoft.com/office/drawing/2014/main" id="{388D77D1-5CC2-C32E-663C-2E7284663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000" y="4811309"/>
            <a:ext cx="1760696" cy="1760696"/>
          </a:xfrm>
          <a:prstGeom prst="rect">
            <a:avLst/>
          </a:prstGeom>
        </p:spPr>
      </p:pic>
    </p:spTree>
    <p:extLst>
      <p:ext uri="{BB962C8B-B14F-4D97-AF65-F5344CB8AC3E}">
        <p14:creationId xmlns:p14="http://schemas.microsoft.com/office/powerpoint/2010/main" val="1876863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1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14">
            <a:extLst>
              <a:ext uri="{FF2B5EF4-FFF2-40B4-BE49-F238E27FC236}">
                <a16:creationId xmlns:a16="http://schemas.microsoft.com/office/drawing/2014/main" id="{070784CE-9DD4-4C2D-88B9-D219730A4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81801-3F4B-D9AB-E944-2CD7AFB71F73}"/>
              </a:ext>
            </a:extLst>
          </p:cNvPr>
          <p:cNvSpPr>
            <a:spLocks noGrp="1"/>
          </p:cNvSpPr>
          <p:nvPr>
            <p:ph type="title"/>
          </p:nvPr>
        </p:nvSpPr>
        <p:spPr>
          <a:xfrm>
            <a:off x="5258134" y="640080"/>
            <a:ext cx="6293689" cy="3652405"/>
          </a:xfrm>
        </p:spPr>
        <p:txBody>
          <a:bodyPr vert="horz" lIns="91440" tIns="45720" rIns="91440" bIns="45720" rtlCol="0" anchor="b">
            <a:normAutofit fontScale="90000"/>
          </a:bodyPr>
          <a:lstStyle/>
          <a:p>
            <a:r>
              <a:rPr lang="en-US" sz="4400" spc="200" dirty="0">
                <a:solidFill>
                  <a:schemeClr val="tx1">
                    <a:lumMod val="85000"/>
                    <a:lumOff val="15000"/>
                  </a:schemeClr>
                </a:solidFill>
              </a:rPr>
              <a:t>Join us for </a:t>
            </a:r>
            <a:r>
              <a:rPr lang="en-US" sz="4400" spc="200" dirty="0" err="1">
                <a:solidFill>
                  <a:schemeClr val="tx1">
                    <a:lumMod val="85000"/>
                    <a:lumOff val="15000"/>
                  </a:schemeClr>
                </a:solidFill>
              </a:rPr>
              <a:t>ylf</a:t>
            </a:r>
            <a:r>
              <a:rPr lang="en-US" sz="4400" spc="200" dirty="0">
                <a:solidFill>
                  <a:schemeClr val="tx1">
                    <a:lumMod val="85000"/>
                    <a:lumOff val="15000"/>
                  </a:schemeClr>
                </a:solidFill>
              </a:rPr>
              <a:t> 2024!</a:t>
            </a:r>
            <a:br>
              <a:rPr lang="en-US" sz="4400" spc="200" dirty="0">
                <a:solidFill>
                  <a:schemeClr val="tx1">
                    <a:lumMod val="85000"/>
                    <a:lumOff val="15000"/>
                  </a:schemeClr>
                </a:solidFill>
              </a:rPr>
            </a:br>
            <a:r>
              <a:rPr lang="en-US" sz="4400" spc="200" dirty="0">
                <a:solidFill>
                  <a:schemeClr val="tx1">
                    <a:lumMod val="85000"/>
                    <a:lumOff val="15000"/>
                  </a:schemeClr>
                </a:solidFill>
              </a:rPr>
              <a:t>Delegate applications open now!</a:t>
            </a:r>
            <a:br>
              <a:rPr lang="en-US" sz="4400" spc="200" dirty="0">
                <a:solidFill>
                  <a:schemeClr val="tx1">
                    <a:lumMod val="85000"/>
                    <a:lumOff val="15000"/>
                  </a:schemeClr>
                </a:solidFill>
              </a:rPr>
            </a:br>
            <a:r>
              <a:rPr lang="en-US" sz="4400" spc="200" dirty="0">
                <a:solidFill>
                  <a:schemeClr val="tx1">
                    <a:lumMod val="85000"/>
                    <a:lumOff val="15000"/>
                  </a:schemeClr>
                </a:solidFill>
              </a:rPr>
              <a:t>Find the application and more information on our website at </a:t>
            </a:r>
            <a:r>
              <a:rPr lang="en-US" sz="4400" spc="200" dirty="0">
                <a:solidFill>
                  <a:schemeClr val="tx1">
                    <a:lumMod val="85000"/>
                    <a:lumOff val="15000"/>
                  </a:schemeClr>
                </a:solidFill>
                <a:hlinkClick r:id="rId2"/>
              </a:rPr>
              <a:t>www.dor.ca.gov/home/ylf</a:t>
            </a:r>
            <a:endParaRPr lang="en-US" sz="4400" kern="1200" cap="all" spc="200" baseline="0" dirty="0">
              <a:solidFill>
                <a:schemeClr val="tx1">
                  <a:lumMod val="85000"/>
                  <a:lumOff val="15000"/>
                </a:schemeClr>
              </a:solidFill>
              <a:latin typeface="+mj-lt"/>
              <a:ea typeface="+mj-ea"/>
              <a:cs typeface="+mj-cs"/>
            </a:endParaRPr>
          </a:p>
        </p:txBody>
      </p:sp>
      <p:pic>
        <p:nvPicPr>
          <p:cNvPr id="4" name="Picture 3" descr="A collage of people">
            <a:extLst>
              <a:ext uri="{FF2B5EF4-FFF2-40B4-BE49-F238E27FC236}">
                <a16:creationId xmlns:a16="http://schemas.microsoft.com/office/drawing/2014/main" id="{A5BC7B03-DC68-9BE4-A2A0-3C3263D1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834510"/>
            <a:ext cx="3993942" cy="5170152"/>
          </a:xfrm>
          <a:prstGeom prst="rect">
            <a:avLst/>
          </a:prstGeom>
        </p:spPr>
      </p:pic>
      <p:cxnSp>
        <p:nvCxnSpPr>
          <p:cNvPr id="23" name="Straight Connector 16">
            <a:extLst>
              <a:ext uri="{FF2B5EF4-FFF2-40B4-BE49-F238E27FC236}">
                <a16:creationId xmlns:a16="http://schemas.microsoft.com/office/drawing/2014/main" id="{640A410A-1838-4131-95A6-2BE4F8D412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815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CB94245-4294-4093-892B-471C7DCF8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4">
            <a:extLst>
              <a:ext uri="{FF2B5EF4-FFF2-40B4-BE49-F238E27FC236}">
                <a16:creationId xmlns:a16="http://schemas.microsoft.com/office/drawing/2014/main" id="{1E9AD3F6-FD63-401A-A4E1-EA1BD8DAA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80CCC-8F5E-FF44-356E-099A35C9882D}"/>
              </a:ext>
            </a:extLst>
          </p:cNvPr>
          <p:cNvSpPr>
            <a:spLocks noGrp="1"/>
          </p:cNvSpPr>
          <p:nvPr>
            <p:ph type="title"/>
          </p:nvPr>
        </p:nvSpPr>
        <p:spPr>
          <a:xfrm>
            <a:off x="5951728" y="585216"/>
            <a:ext cx="5740739" cy="1499616"/>
          </a:xfrm>
        </p:spPr>
        <p:txBody>
          <a:bodyPr>
            <a:normAutofit/>
          </a:bodyPr>
          <a:lstStyle/>
          <a:p>
            <a:r>
              <a:rPr lang="en-US" sz="4800"/>
              <a:t>Contact us</a:t>
            </a:r>
          </a:p>
        </p:txBody>
      </p:sp>
      <p:pic>
        <p:nvPicPr>
          <p:cNvPr id="6" name="Picture 5" descr="Logo, icon">
            <a:extLst>
              <a:ext uri="{FF2B5EF4-FFF2-40B4-BE49-F238E27FC236}">
                <a16:creationId xmlns:a16="http://schemas.microsoft.com/office/drawing/2014/main" id="{9A9909F6-7E4C-8161-E6D3-B739426D6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1" y="1137398"/>
            <a:ext cx="3530267" cy="2206416"/>
          </a:xfrm>
          <a:prstGeom prst="rect">
            <a:avLst/>
          </a:prstGeom>
        </p:spPr>
      </p:pic>
      <p:sp>
        <p:nvSpPr>
          <p:cNvPr id="24" name="Rectangle 16">
            <a:extLst>
              <a:ext uri="{FF2B5EF4-FFF2-40B4-BE49-F238E27FC236}">
                <a16:creationId xmlns:a16="http://schemas.microsoft.com/office/drawing/2014/main" id="{3A3B0C76-008F-4A81-9DE6-74703D49F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18">
            <a:extLst>
              <a:ext uri="{FF2B5EF4-FFF2-40B4-BE49-F238E27FC236}">
                <a16:creationId xmlns:a16="http://schemas.microsoft.com/office/drawing/2014/main" id="{330273C1-84B5-4410-8457-877CAEAB94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 icon">
            <a:extLst>
              <a:ext uri="{FF2B5EF4-FFF2-40B4-BE49-F238E27FC236}">
                <a16:creationId xmlns:a16="http://schemas.microsoft.com/office/drawing/2014/main" id="{3758C827-A60F-2832-77F5-DEA7237DC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1" y="4174787"/>
            <a:ext cx="1635999" cy="1635999"/>
          </a:xfrm>
          <a:prstGeom prst="rect">
            <a:avLst/>
          </a:prstGeom>
        </p:spPr>
      </p:pic>
      <p:pic>
        <p:nvPicPr>
          <p:cNvPr id="8" name="Picture 7" descr="A picture containing text, sign, red, orange">
            <a:extLst>
              <a:ext uri="{FF2B5EF4-FFF2-40B4-BE49-F238E27FC236}">
                <a16:creationId xmlns:a16="http://schemas.microsoft.com/office/drawing/2014/main" id="{2C769939-B133-22DA-8367-FBDE59287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924" y="4190743"/>
            <a:ext cx="2151513" cy="2151513"/>
          </a:xfrm>
          <a:prstGeom prst="rect">
            <a:avLst/>
          </a:prstGeom>
        </p:spPr>
      </p:pic>
      <p:sp>
        <p:nvSpPr>
          <p:cNvPr id="3" name="Content Placeholder 2">
            <a:extLst>
              <a:ext uri="{FF2B5EF4-FFF2-40B4-BE49-F238E27FC236}">
                <a16:creationId xmlns:a16="http://schemas.microsoft.com/office/drawing/2014/main" id="{CC277BA2-DD9C-0699-A2EB-71032C9D55BE}"/>
              </a:ext>
            </a:extLst>
          </p:cNvPr>
          <p:cNvSpPr>
            <a:spLocks noGrp="1"/>
          </p:cNvSpPr>
          <p:nvPr>
            <p:ph idx="1"/>
          </p:nvPr>
        </p:nvSpPr>
        <p:spPr>
          <a:xfrm>
            <a:off x="5951728" y="2286000"/>
            <a:ext cx="5740739" cy="4023360"/>
          </a:xfrm>
        </p:spPr>
        <p:txBody>
          <a:bodyPr>
            <a:normAutofit/>
          </a:bodyPr>
          <a:lstStyle/>
          <a:p>
            <a:r>
              <a:rPr lang="en-US" sz="2000"/>
              <a:t>For more information or additional questions:</a:t>
            </a:r>
          </a:p>
          <a:p>
            <a:r>
              <a:rPr lang="en-US" sz="2000"/>
              <a:t>YLF Email: </a:t>
            </a:r>
            <a:r>
              <a:rPr lang="en-US" sz="2000">
                <a:hlinkClick r:id="rId5"/>
              </a:rPr>
              <a:t>ylf@dor.ca.gov</a:t>
            </a:r>
            <a:endParaRPr lang="en-US" sz="2000"/>
          </a:p>
          <a:p>
            <a:r>
              <a:rPr lang="en-US" sz="2000"/>
              <a:t>Website: </a:t>
            </a:r>
            <a:r>
              <a:rPr lang="en-US" sz="2000">
                <a:hlinkClick r:id="rId6"/>
              </a:rPr>
              <a:t>www.dor.ca.gov/home/ylf</a:t>
            </a:r>
            <a:endParaRPr lang="en-US" sz="2000"/>
          </a:p>
          <a:p>
            <a:r>
              <a:rPr lang="en-US" sz="2000"/>
              <a:t>Phone: (855) 894-3436</a:t>
            </a:r>
          </a:p>
          <a:p>
            <a:r>
              <a:rPr lang="en-US" sz="2000">
                <a:hlinkClick r:id="rId7"/>
              </a:rPr>
              <a:t>https://www.instagram.com/calylf/</a:t>
            </a:r>
            <a:endParaRPr lang="en-US" sz="2000"/>
          </a:p>
          <a:p>
            <a:r>
              <a:rPr lang="en-US" sz="2000">
                <a:hlinkClick r:id="rId8"/>
              </a:rPr>
              <a:t>https://www.facebook.com/official.ca.ylf</a:t>
            </a:r>
            <a:endParaRPr lang="en-US" sz="2000"/>
          </a:p>
          <a:p>
            <a:r>
              <a:rPr lang="en-US" sz="2000">
                <a:hlinkClick r:id="rId9"/>
              </a:rPr>
              <a:t>https://www.youtube.com/channel/UCA6C4gU7YagNi_ROdlwGF9A</a:t>
            </a:r>
            <a:r>
              <a:rPr lang="en-US" sz="2000"/>
              <a:t> </a:t>
            </a:r>
          </a:p>
          <a:p>
            <a:endParaRPr lang="en-US" sz="2000"/>
          </a:p>
          <a:p>
            <a:endParaRPr lang="en-US" sz="2000"/>
          </a:p>
        </p:txBody>
      </p:sp>
    </p:spTree>
    <p:extLst>
      <p:ext uri="{BB962C8B-B14F-4D97-AF65-F5344CB8AC3E}">
        <p14:creationId xmlns:p14="http://schemas.microsoft.com/office/powerpoint/2010/main" val="4231002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posing for a photo">
            <a:extLst>
              <a:ext uri="{FF2B5EF4-FFF2-40B4-BE49-F238E27FC236}">
                <a16:creationId xmlns:a16="http://schemas.microsoft.com/office/drawing/2014/main" id="{E091BFC4-DD88-767B-67F1-DD8051043492}"/>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l="19382" r="18412" b="1"/>
          <a:stretch/>
        </p:blipFill>
        <p:spPr>
          <a:xfrm>
            <a:off x="20" y="-1"/>
            <a:ext cx="12188932" cy="6858000"/>
          </a:xfrm>
          <a:prstGeom prst="rect">
            <a:avLst/>
          </a:prstGeom>
        </p:spPr>
      </p:pic>
      <p:sp>
        <p:nvSpPr>
          <p:cNvPr id="3" name="Title 2">
            <a:extLst>
              <a:ext uri="{FF2B5EF4-FFF2-40B4-BE49-F238E27FC236}">
                <a16:creationId xmlns:a16="http://schemas.microsoft.com/office/drawing/2014/main" id="{E7B28FE2-748D-7F51-24EF-55B5772B99E5}"/>
              </a:ext>
            </a:extLst>
          </p:cNvPr>
          <p:cNvSpPr>
            <a:spLocks noGrp="1"/>
          </p:cNvSpPr>
          <p:nvPr>
            <p:ph type="title"/>
          </p:nvPr>
        </p:nvSpPr>
        <p:spPr>
          <a:xfrm>
            <a:off x="643467" y="643467"/>
            <a:ext cx="3684437" cy="5571066"/>
          </a:xfrm>
        </p:spPr>
        <p:txBody>
          <a:bodyPr>
            <a:normAutofit/>
          </a:bodyPr>
          <a:lstStyle/>
          <a:p>
            <a:pPr algn="r"/>
            <a:r>
              <a:rPr lang="en-US" dirty="0"/>
              <a:t>YLF Background and Legacy</a:t>
            </a:r>
          </a:p>
        </p:txBody>
      </p:sp>
      <p:cxnSp>
        <p:nvCxnSpPr>
          <p:cNvPr id="17" name="Straight Connector 16">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descr="YLF was first established in 1992 by the Governor’s Committee on Employment of Disabled Persons, which is now known as the California Committee on Employment of People with Disabilities (CCEPD)&#10;California YLF’s success has led to a national YLF association and YLFs hosted in over 30 states and Puerto Rico&#10;Since 1992 YLF has over 1500 YLF Alumni who have successfully moved forward into higher education, gained employment, developed as local, state and national leaders and are living independently in their communities&#10;">
            <a:extLst>
              <a:ext uri="{FF2B5EF4-FFF2-40B4-BE49-F238E27FC236}">
                <a16:creationId xmlns:a16="http://schemas.microsoft.com/office/drawing/2014/main" id="{5F9EC77B-78C2-6E73-3490-7F7A8DCA16CF}"/>
              </a:ext>
            </a:extLst>
          </p:cNvPr>
          <p:cNvGraphicFramePr>
            <a:graphicFrameLocks noGrp="1"/>
          </p:cNvGraphicFramePr>
          <p:nvPr>
            <p:ph idx="1"/>
            <p:extLst>
              <p:ext uri="{D42A27DB-BD31-4B8C-83A1-F6EECF244321}">
                <p14:modId xmlns:p14="http://schemas.microsoft.com/office/powerpoint/2010/main" val="3045048090"/>
              </p:ext>
            </p:extLst>
          </p:nvPr>
        </p:nvGraphicFramePr>
        <p:xfrm>
          <a:off x="4971371" y="643467"/>
          <a:ext cx="6574112" cy="557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9684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C980-CE30-B5B9-8CE5-D57E6E5F42EF}"/>
              </a:ext>
            </a:extLst>
          </p:cNvPr>
          <p:cNvSpPr>
            <a:spLocks noGrp="1"/>
          </p:cNvSpPr>
          <p:nvPr>
            <p:ph type="title"/>
          </p:nvPr>
        </p:nvSpPr>
        <p:spPr>
          <a:xfrm>
            <a:off x="1024128" y="585216"/>
            <a:ext cx="5867061" cy="1499616"/>
          </a:xfrm>
        </p:spPr>
        <p:txBody>
          <a:bodyPr>
            <a:normAutofit/>
          </a:bodyPr>
          <a:lstStyle/>
          <a:p>
            <a:r>
              <a:rPr lang="en-US"/>
              <a:t>What is YLF?</a:t>
            </a:r>
          </a:p>
        </p:txBody>
      </p:sp>
      <p:pic>
        <p:nvPicPr>
          <p:cNvPr id="5" name="Picture 4" descr="A group of people playing a game">
            <a:extLst>
              <a:ext uri="{FF2B5EF4-FFF2-40B4-BE49-F238E27FC236}">
                <a16:creationId xmlns:a16="http://schemas.microsoft.com/office/drawing/2014/main" id="{40757530-AC90-68E7-0D92-B05418808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703" y="2286000"/>
            <a:ext cx="5843910" cy="3886200"/>
          </a:xfrm>
          <a:prstGeom prst="rect">
            <a:avLst/>
          </a:prstGeom>
        </p:spPr>
      </p:pic>
      <p:sp>
        <p:nvSpPr>
          <p:cNvPr id="19" name="Rectangle 18">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7E9B12-5333-A5E8-0066-B4D2689A1C4A}"/>
              </a:ext>
            </a:extLst>
          </p:cNvPr>
          <p:cNvSpPr>
            <a:spLocks noGrp="1"/>
          </p:cNvSpPr>
          <p:nvPr>
            <p:ph idx="1"/>
          </p:nvPr>
        </p:nvSpPr>
        <p:spPr>
          <a:xfrm>
            <a:off x="8021490" y="585216"/>
            <a:ext cx="3527043" cy="5586984"/>
          </a:xfrm>
        </p:spPr>
        <p:txBody>
          <a:bodyPr anchor="ctr">
            <a:normAutofit/>
          </a:bodyPr>
          <a:lstStyle/>
          <a:p>
            <a:r>
              <a:rPr lang="en-US" sz="1900" dirty="0">
                <a:solidFill>
                  <a:srgbClr val="FFFFFF"/>
                </a:solidFill>
              </a:rPr>
              <a:t>Weeklong residential self-advocacy and leadership program for high school students with disabilities who are currently sophomores, juniors, or seniors</a:t>
            </a:r>
          </a:p>
          <a:p>
            <a:r>
              <a:rPr lang="en-US" sz="1900" dirty="0">
                <a:solidFill>
                  <a:srgbClr val="FFFFFF"/>
                </a:solidFill>
              </a:rPr>
              <a:t>During the week, YLF delegates will –</a:t>
            </a:r>
          </a:p>
          <a:p>
            <a:pPr lvl="1">
              <a:buFont typeface="Wingdings" panose="05000000000000000000" pitchFamily="2" charset="2"/>
              <a:buChar char="Ø"/>
            </a:pPr>
            <a:r>
              <a:rPr lang="en-US" sz="1900" dirty="0">
                <a:solidFill>
                  <a:srgbClr val="FFFFFF"/>
                </a:solidFill>
              </a:rPr>
              <a:t>Meet other students with disabilities from across California</a:t>
            </a:r>
          </a:p>
          <a:p>
            <a:pPr lvl="1">
              <a:buFont typeface="Wingdings" panose="05000000000000000000" pitchFamily="2" charset="2"/>
              <a:buChar char="Ø"/>
            </a:pPr>
            <a:r>
              <a:rPr lang="en-US" sz="1900" dirty="0">
                <a:solidFill>
                  <a:srgbClr val="FFFFFF"/>
                </a:solidFill>
              </a:rPr>
              <a:t>Live on a college campus</a:t>
            </a:r>
          </a:p>
          <a:p>
            <a:pPr lvl="1">
              <a:buFont typeface="Wingdings" panose="05000000000000000000" pitchFamily="2" charset="2"/>
              <a:buChar char="Ø"/>
            </a:pPr>
            <a:r>
              <a:rPr lang="en-US" sz="1900" dirty="0">
                <a:solidFill>
                  <a:srgbClr val="FFFFFF"/>
                </a:solidFill>
              </a:rPr>
              <a:t>Hear from teens and young adults who have transitioned out of high school and are exploring higher education, employment and independent living</a:t>
            </a:r>
          </a:p>
          <a:p>
            <a:pPr lvl="1">
              <a:buFont typeface="Wingdings" panose="05000000000000000000" pitchFamily="2" charset="2"/>
              <a:buChar char="Ø"/>
            </a:pPr>
            <a:r>
              <a:rPr lang="en-US" sz="1900" dirty="0">
                <a:solidFill>
                  <a:srgbClr val="FFFFFF"/>
                </a:solidFill>
              </a:rPr>
              <a:t>Network with local, state and national leaders in the disability community</a:t>
            </a:r>
          </a:p>
        </p:txBody>
      </p:sp>
    </p:spTree>
    <p:extLst>
      <p:ext uri="{BB962C8B-B14F-4D97-AF65-F5344CB8AC3E}">
        <p14:creationId xmlns:p14="http://schemas.microsoft.com/office/powerpoint/2010/main" val="341328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AD45-7742-F5E0-EEFF-93099B92DDBF}"/>
              </a:ext>
            </a:extLst>
          </p:cNvPr>
          <p:cNvSpPr>
            <a:spLocks noGrp="1"/>
          </p:cNvSpPr>
          <p:nvPr>
            <p:ph type="title"/>
          </p:nvPr>
        </p:nvSpPr>
        <p:spPr>
          <a:xfrm>
            <a:off x="1024128" y="585216"/>
            <a:ext cx="5027048" cy="1499616"/>
          </a:xfrm>
        </p:spPr>
        <p:txBody>
          <a:bodyPr>
            <a:normAutofit/>
          </a:bodyPr>
          <a:lstStyle/>
          <a:p>
            <a:r>
              <a:rPr lang="en-US" dirty="0"/>
              <a:t>Who is best suited for YLF?</a:t>
            </a:r>
          </a:p>
        </p:txBody>
      </p:sp>
      <p:sp>
        <p:nvSpPr>
          <p:cNvPr id="3" name="Content Placeholder 2">
            <a:extLst>
              <a:ext uri="{FF2B5EF4-FFF2-40B4-BE49-F238E27FC236}">
                <a16:creationId xmlns:a16="http://schemas.microsoft.com/office/drawing/2014/main" id="{4C7D6198-6272-5F04-F56D-7551E1B0317A}"/>
              </a:ext>
            </a:extLst>
          </p:cNvPr>
          <p:cNvSpPr>
            <a:spLocks noGrp="1"/>
          </p:cNvSpPr>
          <p:nvPr>
            <p:ph idx="1"/>
          </p:nvPr>
        </p:nvSpPr>
        <p:spPr>
          <a:xfrm>
            <a:off x="1024129" y="2286000"/>
            <a:ext cx="5027048" cy="4023360"/>
          </a:xfrm>
        </p:spPr>
        <p:txBody>
          <a:bodyPr>
            <a:normAutofit/>
          </a:bodyPr>
          <a:lstStyle/>
          <a:p>
            <a:r>
              <a:rPr lang="en-US" sz="1700" dirty="0"/>
              <a:t>YLF is a cross-disability program, which prides itself on being made up of students with varying types of disabilities. The only requirement to apply is that you are a high school student with a disability. </a:t>
            </a:r>
          </a:p>
          <a:p>
            <a:r>
              <a:rPr lang="en-US" sz="1700" dirty="0"/>
              <a:t>YLF encourages students who have leadership potential, involvement in community or extra-curricular activities to apply to the program.</a:t>
            </a:r>
          </a:p>
          <a:p>
            <a:r>
              <a:rPr lang="en-US" sz="1700" dirty="0"/>
              <a:t>YLF is completely funded through a public and private partnership to ensure delegates can participate at no cost. YLF covers all travel costs, meals, reasonable accommodations including but not limited to ASL Interpreting, text captioning, personal care needs, durable medical equipment, incidental expenses, and assistive technology.</a:t>
            </a:r>
          </a:p>
        </p:txBody>
      </p:sp>
      <p:pic>
        <p:nvPicPr>
          <p:cNvPr id="7" name="Picture 6" descr="A person sitting in a wheelchair">
            <a:extLst>
              <a:ext uri="{FF2B5EF4-FFF2-40B4-BE49-F238E27FC236}">
                <a16:creationId xmlns:a16="http://schemas.microsoft.com/office/drawing/2014/main" id="{6B40DC21-9978-820D-F73B-BE1EC3B558CC}"/>
              </a:ext>
            </a:extLst>
          </p:cNvPr>
          <p:cNvPicPr>
            <a:picLocks noChangeAspect="1"/>
          </p:cNvPicPr>
          <p:nvPr/>
        </p:nvPicPr>
        <p:blipFill rotWithShape="1">
          <a:blip r:embed="rId2">
            <a:extLst>
              <a:ext uri="{28A0092B-C50C-407E-A947-70E740481C1C}">
                <a14:useLocalDpi xmlns:a14="http://schemas.microsoft.com/office/drawing/2010/main" val="0"/>
              </a:ext>
            </a:extLst>
          </a:blip>
          <a:srcRect l="15566" r="3256" b="-7"/>
          <a:stretch/>
        </p:blipFill>
        <p:spPr>
          <a:xfrm>
            <a:off x="6408277" y="481264"/>
            <a:ext cx="2213811" cy="2855799"/>
          </a:xfrm>
          <a:prstGeom prst="rect">
            <a:avLst/>
          </a:prstGeom>
        </p:spPr>
      </p:pic>
      <p:sp>
        <p:nvSpPr>
          <p:cNvPr id="12" name="Rectangle 11">
            <a:extLst>
              <a:ext uri="{FF2B5EF4-FFF2-40B4-BE49-F238E27FC236}">
                <a16:creationId xmlns:a16="http://schemas.microsoft.com/office/drawing/2014/main" id="{F2F5D6BE-C38C-4A7F-9D39-638E45C82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3BCA64-8A4A-4B39-A64D-DBA0F97E4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microphone">
            <a:extLst>
              <a:ext uri="{FF2B5EF4-FFF2-40B4-BE49-F238E27FC236}">
                <a16:creationId xmlns:a16="http://schemas.microsoft.com/office/drawing/2014/main" id="{23916D61-E64C-C51A-1665-3818BDAAEA59}"/>
              </a:ext>
            </a:extLst>
          </p:cNvPr>
          <p:cNvPicPr>
            <a:picLocks noChangeAspect="1"/>
          </p:cNvPicPr>
          <p:nvPr/>
        </p:nvPicPr>
        <p:blipFill rotWithShape="1">
          <a:blip r:embed="rId3">
            <a:extLst>
              <a:ext uri="{28A0092B-C50C-407E-A947-70E740481C1C}">
                <a14:useLocalDpi xmlns:a14="http://schemas.microsoft.com/office/drawing/2010/main" val="0"/>
              </a:ext>
            </a:extLst>
          </a:blip>
          <a:srcRect l="20345" r="15345"/>
          <a:stretch/>
        </p:blipFill>
        <p:spPr>
          <a:xfrm>
            <a:off x="8776091" y="2503727"/>
            <a:ext cx="2931277" cy="3897073"/>
          </a:xfrm>
          <a:prstGeom prst="rect">
            <a:avLst/>
          </a:prstGeom>
        </p:spPr>
      </p:pic>
    </p:spTree>
    <p:extLst>
      <p:ext uri="{BB962C8B-B14F-4D97-AF65-F5344CB8AC3E}">
        <p14:creationId xmlns:p14="http://schemas.microsoft.com/office/powerpoint/2010/main" val="378558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26B08-0211-0A8C-8BC6-5DC42487D6DF}"/>
              </a:ext>
            </a:extLst>
          </p:cNvPr>
          <p:cNvSpPr>
            <a:spLocks noGrp="1"/>
          </p:cNvSpPr>
          <p:nvPr>
            <p:ph type="title"/>
          </p:nvPr>
        </p:nvSpPr>
        <p:spPr>
          <a:xfrm>
            <a:off x="6825673" y="585216"/>
            <a:ext cx="4866794" cy="1499616"/>
          </a:xfrm>
        </p:spPr>
        <p:txBody>
          <a:bodyPr>
            <a:normAutofit/>
          </a:bodyPr>
          <a:lstStyle/>
          <a:p>
            <a:r>
              <a:rPr lang="en-US"/>
              <a:t>What Happens at ylf?</a:t>
            </a:r>
          </a:p>
        </p:txBody>
      </p:sp>
      <p:pic>
        <p:nvPicPr>
          <p:cNvPr id="9" name="Picture 8" descr="A group of people standing around a table with food on it">
            <a:extLst>
              <a:ext uri="{FF2B5EF4-FFF2-40B4-BE49-F238E27FC236}">
                <a16:creationId xmlns:a16="http://schemas.microsoft.com/office/drawing/2014/main" id="{209E8A86-09C4-AF31-FC5C-88DFDAB3FBA2}"/>
              </a:ext>
            </a:extLst>
          </p:cNvPr>
          <p:cNvPicPr>
            <a:picLocks noChangeAspect="1"/>
          </p:cNvPicPr>
          <p:nvPr/>
        </p:nvPicPr>
        <p:blipFill rotWithShape="1">
          <a:blip r:embed="rId2">
            <a:extLst>
              <a:ext uri="{28A0092B-C50C-407E-A947-70E740481C1C}">
                <a14:useLocalDpi xmlns:a14="http://schemas.microsoft.com/office/drawing/2010/main" val="0"/>
              </a:ext>
            </a:extLst>
          </a:blip>
          <a:srcRect l="18152" r="21224" b="-2"/>
          <a:stretch/>
        </p:blipFill>
        <p:spPr>
          <a:xfrm>
            <a:off x="1" y="10"/>
            <a:ext cx="2934472" cy="3315748"/>
          </a:xfrm>
          <a:prstGeom prst="rect">
            <a:avLst/>
          </a:prstGeom>
        </p:spPr>
      </p:pic>
      <p:pic>
        <p:nvPicPr>
          <p:cNvPr id="7" name="Picture 6" descr="A group of people looking at a book">
            <a:extLst>
              <a:ext uri="{FF2B5EF4-FFF2-40B4-BE49-F238E27FC236}">
                <a16:creationId xmlns:a16="http://schemas.microsoft.com/office/drawing/2014/main" id="{8A9F7438-851B-D620-F5A2-69D8E72116F5}"/>
              </a:ext>
            </a:extLst>
          </p:cNvPr>
          <p:cNvPicPr>
            <a:picLocks noChangeAspect="1"/>
          </p:cNvPicPr>
          <p:nvPr/>
        </p:nvPicPr>
        <p:blipFill rotWithShape="1">
          <a:blip r:embed="rId3">
            <a:extLst>
              <a:ext uri="{28A0092B-C50C-407E-A947-70E740481C1C}">
                <a14:useLocalDpi xmlns:a14="http://schemas.microsoft.com/office/drawing/2010/main" val="0"/>
              </a:ext>
            </a:extLst>
          </a:blip>
          <a:srcRect l="23663" r="15964" b="4"/>
          <a:stretch/>
        </p:blipFill>
        <p:spPr>
          <a:xfrm>
            <a:off x="3095339" y="10"/>
            <a:ext cx="2999073" cy="3315748"/>
          </a:xfrm>
          <a:prstGeom prst="rect">
            <a:avLst/>
          </a:prstGeom>
        </p:spPr>
      </p:pic>
      <p:cxnSp>
        <p:nvCxnSpPr>
          <p:cNvPr id="21" name="Straight Connector 20">
            <a:extLst>
              <a:ext uri="{FF2B5EF4-FFF2-40B4-BE49-F238E27FC236}">
                <a16:creationId xmlns:a16="http://schemas.microsoft.com/office/drawing/2014/main" id="{920FB216-68C6-4BA4-BE3A-D150792A2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D067E8-91A1-52FE-95A6-767EFDF40E30}"/>
              </a:ext>
            </a:extLst>
          </p:cNvPr>
          <p:cNvSpPr>
            <a:spLocks noGrp="1"/>
          </p:cNvSpPr>
          <p:nvPr>
            <p:ph idx="1"/>
          </p:nvPr>
        </p:nvSpPr>
        <p:spPr>
          <a:xfrm>
            <a:off x="6825673" y="2286000"/>
            <a:ext cx="4866794" cy="4023360"/>
          </a:xfrm>
        </p:spPr>
        <p:txBody>
          <a:bodyPr>
            <a:normAutofit/>
          </a:bodyPr>
          <a:lstStyle/>
          <a:p>
            <a:r>
              <a:rPr lang="en-US" sz="1700" dirty="0"/>
              <a:t>Each day of the program has a daily theme; sessions and activities are built around this theme. Themes include – </a:t>
            </a:r>
          </a:p>
          <a:p>
            <a:pPr lvl="1">
              <a:buFont typeface="Wingdings" panose="05000000000000000000" pitchFamily="2" charset="2"/>
              <a:buChar char="Ø"/>
            </a:pPr>
            <a:r>
              <a:rPr lang="en-US" sz="1700" dirty="0"/>
              <a:t>Our Disability Community, Culture and History: The Story of Us</a:t>
            </a:r>
          </a:p>
          <a:p>
            <a:pPr lvl="1">
              <a:buFont typeface="Wingdings" panose="05000000000000000000" pitchFamily="2" charset="2"/>
              <a:buChar char="Ø"/>
            </a:pPr>
            <a:r>
              <a:rPr lang="en-US" sz="1700" dirty="0"/>
              <a:t>Finding Resources to Reach our Goals</a:t>
            </a:r>
          </a:p>
          <a:p>
            <a:pPr lvl="1">
              <a:buFont typeface="Wingdings" panose="05000000000000000000" pitchFamily="2" charset="2"/>
              <a:buChar char="Ø"/>
            </a:pPr>
            <a:r>
              <a:rPr lang="en-US" sz="1700" dirty="0"/>
              <a:t>Discovering our Talents</a:t>
            </a:r>
          </a:p>
          <a:p>
            <a:pPr lvl="1">
              <a:buFont typeface="Wingdings" panose="05000000000000000000" pitchFamily="2" charset="2"/>
              <a:buChar char="Ø"/>
            </a:pPr>
            <a:r>
              <a:rPr lang="en-US" sz="1700" dirty="0"/>
              <a:t>Reaching our Potential</a:t>
            </a:r>
          </a:p>
          <a:p>
            <a:pPr lvl="1">
              <a:buFont typeface="Wingdings" panose="05000000000000000000" pitchFamily="2" charset="2"/>
              <a:buChar char="Ø"/>
            </a:pPr>
            <a:r>
              <a:rPr lang="en-US" sz="1700" dirty="0"/>
              <a:t>Engaging in our Communities</a:t>
            </a:r>
          </a:p>
          <a:p>
            <a:pPr lvl="1">
              <a:buFont typeface="Wingdings" panose="05000000000000000000" pitchFamily="2" charset="2"/>
              <a:buChar char="Ø"/>
            </a:pPr>
            <a:r>
              <a:rPr lang="en-US" sz="1700" dirty="0"/>
              <a:t>Leading On</a:t>
            </a:r>
          </a:p>
          <a:p>
            <a:pPr marL="0" indent="0">
              <a:buNone/>
            </a:pPr>
            <a:r>
              <a:rPr lang="en-US" sz="1700" dirty="0"/>
              <a:t>Delegates have the opportunity to build a “Personal Goals and Leadership Plan” to use as a guide as they transition out of high school and into the next chapter of their lives.</a:t>
            </a:r>
          </a:p>
        </p:txBody>
      </p:sp>
      <p:pic>
        <p:nvPicPr>
          <p:cNvPr id="5" name="Picture 4" descr="A group of people sitting at desks">
            <a:extLst>
              <a:ext uri="{FF2B5EF4-FFF2-40B4-BE49-F238E27FC236}">
                <a16:creationId xmlns:a16="http://schemas.microsoft.com/office/drawing/2014/main" id="{FA95E767-1D61-1108-1A3A-BF0C46CAC549}"/>
              </a:ext>
            </a:extLst>
          </p:cNvPr>
          <p:cNvPicPr>
            <a:picLocks noChangeAspect="1"/>
          </p:cNvPicPr>
          <p:nvPr/>
        </p:nvPicPr>
        <p:blipFill rotWithShape="1">
          <a:blip r:embed="rId4">
            <a:extLst>
              <a:ext uri="{28A0092B-C50C-407E-A947-70E740481C1C}">
                <a14:useLocalDpi xmlns:a14="http://schemas.microsoft.com/office/drawing/2010/main" val="0"/>
              </a:ext>
            </a:extLst>
          </a:blip>
          <a:srcRect t="1363"/>
          <a:stretch/>
        </p:blipFill>
        <p:spPr>
          <a:xfrm>
            <a:off x="20" y="3476625"/>
            <a:ext cx="6094392" cy="3381375"/>
          </a:xfrm>
          <a:prstGeom prst="rect">
            <a:avLst/>
          </a:prstGeom>
        </p:spPr>
      </p:pic>
    </p:spTree>
    <p:extLst>
      <p:ext uri="{BB962C8B-B14F-4D97-AF65-F5344CB8AC3E}">
        <p14:creationId xmlns:p14="http://schemas.microsoft.com/office/powerpoint/2010/main" val="184200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E2C40EC-C993-4407-B972-D2188E1EC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473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DA49FA38-C8C8-4E54-9C34-E12E2529A9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B3369C-4848-43AB-CC49-AB72A8EB1FDA}"/>
              </a:ext>
            </a:extLst>
          </p:cNvPr>
          <p:cNvSpPr>
            <a:spLocks noGrp="1"/>
          </p:cNvSpPr>
          <p:nvPr>
            <p:ph type="title"/>
          </p:nvPr>
        </p:nvSpPr>
        <p:spPr>
          <a:xfrm>
            <a:off x="1024128" y="585216"/>
            <a:ext cx="4583083" cy="1499616"/>
          </a:xfrm>
        </p:spPr>
        <p:txBody>
          <a:bodyPr>
            <a:normAutofit/>
          </a:bodyPr>
          <a:lstStyle/>
          <a:p>
            <a:r>
              <a:rPr lang="en-US" sz="4800"/>
              <a:t>Activities during ylf</a:t>
            </a:r>
          </a:p>
        </p:txBody>
      </p:sp>
      <p:sp>
        <p:nvSpPr>
          <p:cNvPr id="3" name="Content Placeholder 2">
            <a:extLst>
              <a:ext uri="{FF2B5EF4-FFF2-40B4-BE49-F238E27FC236}">
                <a16:creationId xmlns:a16="http://schemas.microsoft.com/office/drawing/2014/main" id="{D4923579-5F6C-2CA3-5821-C6072E27F68C}"/>
              </a:ext>
            </a:extLst>
          </p:cNvPr>
          <p:cNvSpPr>
            <a:spLocks noGrp="1"/>
          </p:cNvSpPr>
          <p:nvPr>
            <p:ph idx="1"/>
          </p:nvPr>
        </p:nvSpPr>
        <p:spPr>
          <a:xfrm>
            <a:off x="1024130" y="2286000"/>
            <a:ext cx="4583082" cy="4023360"/>
          </a:xfrm>
        </p:spPr>
        <p:txBody>
          <a:bodyPr>
            <a:normAutofit lnSpcReduction="10000"/>
          </a:bodyPr>
          <a:lstStyle/>
          <a:p>
            <a:r>
              <a:rPr lang="en-US" sz="2000" dirty="0"/>
              <a:t>Outside of the large and small group sessions where delegates discuss varying topics, we also have social activities which encourage delegates to socialize with one another, build friendships and have fun! </a:t>
            </a:r>
          </a:p>
          <a:p>
            <a:r>
              <a:rPr lang="en-US" sz="2000" dirty="0"/>
              <a:t>Activities Include – </a:t>
            </a:r>
          </a:p>
          <a:p>
            <a:r>
              <a:rPr lang="en-US" sz="2000" dirty="0"/>
              <a:t>Movie Night </a:t>
            </a:r>
          </a:p>
          <a:p>
            <a:r>
              <a:rPr lang="en-US" sz="2000" dirty="0"/>
              <a:t>Talent Show</a:t>
            </a:r>
          </a:p>
          <a:p>
            <a:r>
              <a:rPr lang="en-US" sz="2000" dirty="0"/>
              <a:t>BBQ</a:t>
            </a:r>
          </a:p>
          <a:p>
            <a:r>
              <a:rPr lang="en-US" sz="2000" dirty="0"/>
              <a:t>Dance</a:t>
            </a:r>
          </a:p>
          <a:p>
            <a:r>
              <a:rPr lang="en-US" sz="2000" dirty="0"/>
              <a:t>College Campus Tour</a:t>
            </a:r>
          </a:p>
        </p:txBody>
      </p:sp>
      <p:pic>
        <p:nvPicPr>
          <p:cNvPr id="9" name="Picture 8" descr="YLF Delegates outside the Hornet Bookstore on CSUS campus">
            <a:extLst>
              <a:ext uri="{FF2B5EF4-FFF2-40B4-BE49-F238E27FC236}">
                <a16:creationId xmlns:a16="http://schemas.microsoft.com/office/drawing/2014/main" id="{067C1666-C4C8-26DF-5FFB-DEB6C099F6F8}"/>
              </a:ext>
            </a:extLst>
          </p:cNvPr>
          <p:cNvPicPr>
            <a:picLocks noChangeAspect="1"/>
          </p:cNvPicPr>
          <p:nvPr/>
        </p:nvPicPr>
        <p:blipFill rotWithShape="1">
          <a:blip r:embed="rId2">
            <a:extLst>
              <a:ext uri="{28A0092B-C50C-407E-A947-70E740481C1C}">
                <a14:useLocalDpi xmlns:a14="http://schemas.microsoft.com/office/drawing/2010/main" val="0"/>
              </a:ext>
            </a:extLst>
          </a:blip>
          <a:srcRect l="18630" r="22253" b="-2"/>
          <a:stretch/>
        </p:blipFill>
        <p:spPr>
          <a:xfrm>
            <a:off x="8431698" y="3264090"/>
            <a:ext cx="3760302" cy="3593910"/>
          </a:xfrm>
          <a:prstGeom prst="rect">
            <a:avLst/>
          </a:prstGeom>
        </p:spPr>
      </p:pic>
      <p:pic>
        <p:nvPicPr>
          <p:cNvPr id="5" name="Picture 4" descr="A group of people sitting at tables">
            <a:extLst>
              <a:ext uri="{FF2B5EF4-FFF2-40B4-BE49-F238E27FC236}">
                <a16:creationId xmlns:a16="http://schemas.microsoft.com/office/drawing/2014/main" id="{78E9626D-70FC-30DF-BD95-D4BF5DBEEBA2}"/>
              </a:ext>
            </a:extLst>
          </p:cNvPr>
          <p:cNvPicPr>
            <a:picLocks noChangeAspect="1"/>
          </p:cNvPicPr>
          <p:nvPr/>
        </p:nvPicPr>
        <p:blipFill rotWithShape="1">
          <a:blip r:embed="rId3">
            <a:extLst>
              <a:ext uri="{28A0092B-C50C-407E-A947-70E740481C1C}">
                <a14:useLocalDpi xmlns:a14="http://schemas.microsoft.com/office/drawing/2010/main" val="0"/>
              </a:ext>
            </a:extLst>
          </a:blip>
          <a:srcRect l="14934" r="12058" b="2"/>
          <a:stretch/>
        </p:blipFill>
        <p:spPr>
          <a:xfrm>
            <a:off x="6108251" y="10"/>
            <a:ext cx="3816014" cy="3920034"/>
          </a:xfrm>
          <a:custGeom>
            <a:avLst/>
            <a:gdLst/>
            <a:ahLst/>
            <a:cxnLst/>
            <a:rect l="l" t="t" r="r" b="b"/>
            <a:pathLst>
              <a:path w="3816014" h="3920044">
                <a:moveTo>
                  <a:pt x="0" y="0"/>
                </a:moveTo>
                <a:lnTo>
                  <a:pt x="3816014" y="0"/>
                </a:lnTo>
                <a:lnTo>
                  <a:pt x="3816014" y="3103224"/>
                </a:lnTo>
                <a:lnTo>
                  <a:pt x="2157388" y="3103224"/>
                </a:lnTo>
                <a:lnTo>
                  <a:pt x="2157388" y="3920044"/>
                </a:lnTo>
                <a:lnTo>
                  <a:pt x="0" y="3920044"/>
                </a:lnTo>
                <a:close/>
              </a:path>
            </a:pathLst>
          </a:custGeom>
        </p:spPr>
      </p:pic>
      <p:pic>
        <p:nvPicPr>
          <p:cNvPr id="7" name="Picture 6" descr="YLF Delegates at Dance">
            <a:extLst>
              <a:ext uri="{FF2B5EF4-FFF2-40B4-BE49-F238E27FC236}">
                <a16:creationId xmlns:a16="http://schemas.microsoft.com/office/drawing/2014/main" id="{3DDA2D42-8DF3-2106-790F-B167A0714FF5}"/>
              </a:ext>
            </a:extLst>
          </p:cNvPr>
          <p:cNvPicPr>
            <a:picLocks noChangeAspect="1"/>
          </p:cNvPicPr>
          <p:nvPr/>
        </p:nvPicPr>
        <p:blipFill>
          <a:blip r:embed="rId4">
            <a:extLst>
              <a:ext uri="{28A0092B-C50C-407E-A947-70E740481C1C}">
                <a14:useLocalDpi xmlns:a14="http://schemas.microsoft.com/office/drawing/2010/main" val="0"/>
              </a:ext>
            </a:extLst>
          </a:blip>
          <a:srcRect l="24679" r="24679"/>
          <a:stretch/>
        </p:blipFill>
        <p:spPr>
          <a:xfrm>
            <a:off x="10088880" y="10"/>
            <a:ext cx="2103120" cy="3114666"/>
          </a:xfrm>
          <a:prstGeom prst="rect">
            <a:avLst/>
          </a:prstGeom>
        </p:spPr>
      </p:pic>
      <p:pic>
        <p:nvPicPr>
          <p:cNvPr id="19" name="Picture 18" descr="A group of women in blue shirts">
            <a:extLst>
              <a:ext uri="{FF2B5EF4-FFF2-40B4-BE49-F238E27FC236}">
                <a16:creationId xmlns:a16="http://schemas.microsoft.com/office/drawing/2014/main" id="{E5188052-A395-BC68-7FB2-14623ACB87CA}"/>
              </a:ext>
            </a:extLst>
          </p:cNvPr>
          <p:cNvPicPr>
            <a:picLocks noChangeAspect="1"/>
          </p:cNvPicPr>
          <p:nvPr/>
        </p:nvPicPr>
        <p:blipFill rotWithShape="1">
          <a:blip r:embed="rId5">
            <a:extLst>
              <a:ext uri="{28A0092B-C50C-407E-A947-70E740481C1C}">
                <a14:useLocalDpi xmlns:a14="http://schemas.microsoft.com/office/drawing/2010/main" val="0"/>
              </a:ext>
            </a:extLst>
          </a:blip>
          <a:srcRect l="15054" r="33046" b="1"/>
          <a:stretch/>
        </p:blipFill>
        <p:spPr>
          <a:xfrm>
            <a:off x="6108252" y="4076701"/>
            <a:ext cx="2162580" cy="2781300"/>
          </a:xfrm>
          <a:prstGeom prst="rect">
            <a:avLst/>
          </a:prstGeom>
        </p:spPr>
      </p:pic>
    </p:spTree>
    <p:extLst>
      <p:ext uri="{BB962C8B-B14F-4D97-AF65-F5344CB8AC3E}">
        <p14:creationId xmlns:p14="http://schemas.microsoft.com/office/powerpoint/2010/main" val="91606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04F8-3B1C-A988-3F65-87731A5C6DA4}"/>
              </a:ext>
            </a:extLst>
          </p:cNvPr>
          <p:cNvSpPr>
            <a:spLocks noGrp="1"/>
          </p:cNvSpPr>
          <p:nvPr>
            <p:ph type="title"/>
          </p:nvPr>
        </p:nvSpPr>
        <p:spPr>
          <a:xfrm>
            <a:off x="1024128" y="585216"/>
            <a:ext cx="5867061" cy="1499616"/>
          </a:xfrm>
        </p:spPr>
        <p:txBody>
          <a:bodyPr>
            <a:normAutofit/>
          </a:bodyPr>
          <a:lstStyle/>
          <a:p>
            <a:r>
              <a:rPr lang="en-US"/>
              <a:t>Capitol Day</a:t>
            </a:r>
            <a:endParaRPr lang="en-US" dirty="0"/>
          </a:p>
        </p:txBody>
      </p:sp>
      <p:pic>
        <p:nvPicPr>
          <p:cNvPr id="5" name="Picture 4" descr="A group of people sitting in a room">
            <a:extLst>
              <a:ext uri="{FF2B5EF4-FFF2-40B4-BE49-F238E27FC236}">
                <a16:creationId xmlns:a16="http://schemas.microsoft.com/office/drawing/2014/main" id="{723173DB-B535-B158-8866-2F9E7034E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2835673"/>
            <a:ext cx="5867061" cy="2786853"/>
          </a:xfrm>
          <a:prstGeom prst="rect">
            <a:avLst/>
          </a:prstGeom>
        </p:spPr>
      </p:pic>
      <p:sp>
        <p:nvSpPr>
          <p:cNvPr id="26" name="Rectangle 21">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02CF59-D4DF-226A-DAEA-9F8C437786B8}"/>
              </a:ext>
            </a:extLst>
          </p:cNvPr>
          <p:cNvSpPr>
            <a:spLocks noGrp="1"/>
          </p:cNvSpPr>
          <p:nvPr>
            <p:ph idx="1"/>
          </p:nvPr>
        </p:nvSpPr>
        <p:spPr>
          <a:xfrm>
            <a:off x="8021490" y="585216"/>
            <a:ext cx="3527043" cy="5586984"/>
          </a:xfrm>
        </p:spPr>
        <p:txBody>
          <a:bodyPr anchor="ctr">
            <a:normAutofit/>
          </a:bodyPr>
          <a:lstStyle/>
          <a:p>
            <a:r>
              <a:rPr lang="en-US" sz="2000" dirty="0">
                <a:solidFill>
                  <a:srgbClr val="FFFFFF"/>
                </a:solidFill>
              </a:rPr>
              <a:t>YLF delegates visit the California state capitol building to further develop community engagement and self-advocacy. </a:t>
            </a:r>
          </a:p>
          <a:p>
            <a:r>
              <a:rPr lang="en-US" sz="2000" dirty="0">
                <a:solidFill>
                  <a:srgbClr val="FFFFFF"/>
                </a:solidFill>
              </a:rPr>
              <a:t>YLF delegates meet with policy makers and have the chance to share their vision of the future for people with disabilities #disabledandproud</a:t>
            </a:r>
          </a:p>
          <a:p>
            <a:endParaRPr lang="en-US" sz="2000" dirty="0">
              <a:solidFill>
                <a:srgbClr val="FFFFFF"/>
              </a:solidFill>
            </a:endParaRPr>
          </a:p>
        </p:txBody>
      </p:sp>
    </p:spTree>
    <p:extLst>
      <p:ext uri="{BB962C8B-B14F-4D97-AF65-F5344CB8AC3E}">
        <p14:creationId xmlns:p14="http://schemas.microsoft.com/office/powerpoint/2010/main" val="1684781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1675E5-CEFA-4372-8BEE-30D69EAFD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317DA-8ADA-CDE4-3FA0-A49C852126D6}"/>
              </a:ext>
            </a:extLst>
          </p:cNvPr>
          <p:cNvSpPr>
            <a:spLocks noGrp="1"/>
          </p:cNvSpPr>
          <p:nvPr>
            <p:ph type="title"/>
          </p:nvPr>
        </p:nvSpPr>
        <p:spPr>
          <a:xfrm>
            <a:off x="1024129" y="585216"/>
            <a:ext cx="4028318" cy="1499616"/>
          </a:xfrm>
        </p:spPr>
        <p:txBody>
          <a:bodyPr>
            <a:normAutofit/>
          </a:bodyPr>
          <a:lstStyle/>
          <a:p>
            <a:r>
              <a:rPr lang="en-US" sz="4100">
                <a:solidFill>
                  <a:srgbClr val="FFFFFF"/>
                </a:solidFill>
              </a:rPr>
              <a:t>YLF is not just a weeklong experience</a:t>
            </a:r>
          </a:p>
        </p:txBody>
      </p:sp>
      <p:cxnSp>
        <p:nvCxnSpPr>
          <p:cNvPr id="18" name="Straight Connector 17">
            <a:extLst>
              <a:ext uri="{FF2B5EF4-FFF2-40B4-BE49-F238E27FC236}">
                <a16:creationId xmlns:a16="http://schemas.microsoft.com/office/drawing/2014/main" id="{1D780B05-5E2B-42BF-B88A-DFF665BDDA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5FBB7E-4376-AE0B-B31F-89883CF2D876}"/>
              </a:ext>
            </a:extLst>
          </p:cNvPr>
          <p:cNvSpPr>
            <a:spLocks noGrp="1"/>
          </p:cNvSpPr>
          <p:nvPr>
            <p:ph idx="1"/>
          </p:nvPr>
        </p:nvSpPr>
        <p:spPr>
          <a:xfrm>
            <a:off x="1024129" y="2286000"/>
            <a:ext cx="3791711" cy="3931920"/>
          </a:xfrm>
        </p:spPr>
        <p:txBody>
          <a:bodyPr>
            <a:normAutofit/>
          </a:bodyPr>
          <a:lstStyle/>
          <a:p>
            <a:r>
              <a:rPr lang="en-US" sz="1300">
                <a:solidFill>
                  <a:srgbClr val="FFFFFF"/>
                </a:solidFill>
              </a:rPr>
              <a:t>YLF encourages delegates to stay connected with one another and the YLF network after the weeklong event</a:t>
            </a:r>
          </a:p>
          <a:p>
            <a:r>
              <a:rPr lang="en-US" sz="1300">
                <a:solidFill>
                  <a:srgbClr val="FFFFFF"/>
                </a:solidFill>
              </a:rPr>
              <a:t>YLF hosts monthly alumni workshops to further support youth prepare for the transition after high school and include topics related to money management, apprenticeships, work experience, navigating financial aid, self-advocacy, and career exploration</a:t>
            </a:r>
          </a:p>
          <a:p>
            <a:r>
              <a:rPr lang="en-US" sz="1300">
                <a:solidFill>
                  <a:srgbClr val="FFFFFF"/>
                </a:solidFill>
              </a:rPr>
              <a:t>YLF encourages delegates to apply and return to YLF as volunteer alumni staff serving as counselors, peer mentors and group assistants supporting future YLF delegates</a:t>
            </a:r>
          </a:p>
          <a:p>
            <a:r>
              <a:rPr lang="en-US" sz="1300">
                <a:solidFill>
                  <a:srgbClr val="FFFFFF"/>
                </a:solidFill>
              </a:rPr>
              <a:t>In 2021, AYLF, the national YLF network hosted it’s first AYLF event bringing together alumni from across the United States virtually on Zoom. This event featured the late Disability Rights Advocate and Activist Judy Heumann.</a:t>
            </a:r>
          </a:p>
        </p:txBody>
      </p:sp>
      <p:pic>
        <p:nvPicPr>
          <p:cNvPr id="5" name="Picture 4" descr="Diagram">
            <a:extLst>
              <a:ext uri="{FF2B5EF4-FFF2-40B4-BE49-F238E27FC236}">
                <a16:creationId xmlns:a16="http://schemas.microsoft.com/office/drawing/2014/main" id="{D61E2A6C-ABFC-DD6F-E56A-AB7B478B5982}"/>
              </a:ext>
            </a:extLst>
          </p:cNvPr>
          <p:cNvPicPr>
            <a:picLocks noChangeAspect="1"/>
          </p:cNvPicPr>
          <p:nvPr/>
        </p:nvPicPr>
        <p:blipFill rotWithShape="1">
          <a:blip r:embed="rId2">
            <a:extLst>
              <a:ext uri="{28A0092B-C50C-407E-A947-70E740481C1C}">
                <a14:useLocalDpi xmlns:a14="http://schemas.microsoft.com/office/drawing/2010/main" val="0"/>
              </a:ext>
            </a:extLst>
          </a:blip>
          <a:srcRect b="25259"/>
          <a:stretch/>
        </p:blipFill>
        <p:spPr>
          <a:xfrm>
            <a:off x="5626827" y="321732"/>
            <a:ext cx="3798244" cy="3674848"/>
          </a:xfrm>
          <a:prstGeom prst="rect">
            <a:avLst/>
          </a:prstGeom>
        </p:spPr>
      </p:pic>
      <p:sp>
        <p:nvSpPr>
          <p:cNvPr id="20" name="Rectangle 19">
            <a:extLst>
              <a:ext uri="{FF2B5EF4-FFF2-40B4-BE49-F238E27FC236}">
                <a16:creationId xmlns:a16="http://schemas.microsoft.com/office/drawing/2014/main" id="{42F95EF5-2925-4CF0-8C9E-8C8A4D5B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1732"/>
            <a:ext cx="2286920" cy="21082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
            <a:extLst>
              <a:ext uri="{FF2B5EF4-FFF2-40B4-BE49-F238E27FC236}">
                <a16:creationId xmlns:a16="http://schemas.microsoft.com/office/drawing/2014/main" id="{76FF2EF9-6946-2E96-0115-282CA7AE5A4D}"/>
              </a:ext>
            </a:extLst>
          </p:cNvPr>
          <p:cNvPicPr>
            <a:picLocks noChangeAspect="1"/>
          </p:cNvPicPr>
          <p:nvPr/>
        </p:nvPicPr>
        <p:blipFill rotWithShape="1">
          <a:blip r:embed="rId3">
            <a:extLst>
              <a:ext uri="{28A0092B-C50C-407E-A947-70E740481C1C}">
                <a14:useLocalDpi xmlns:a14="http://schemas.microsoft.com/office/drawing/2010/main" val="0"/>
              </a:ext>
            </a:extLst>
          </a:blip>
          <a:srcRect l="769" r="308" b="4"/>
          <a:stretch/>
        </p:blipFill>
        <p:spPr>
          <a:xfrm>
            <a:off x="5626824" y="4157449"/>
            <a:ext cx="3798246" cy="2313255"/>
          </a:xfrm>
          <a:prstGeom prst="rect">
            <a:avLst/>
          </a:prstGeom>
        </p:spPr>
      </p:pic>
      <p:pic>
        <p:nvPicPr>
          <p:cNvPr id="11" name="Picture 10" descr="A person sitting on a chair">
            <a:extLst>
              <a:ext uri="{FF2B5EF4-FFF2-40B4-BE49-F238E27FC236}">
                <a16:creationId xmlns:a16="http://schemas.microsoft.com/office/drawing/2014/main" id="{3A742115-BD77-F5CE-03A1-D9F725844F2F}"/>
              </a:ext>
            </a:extLst>
          </p:cNvPr>
          <p:cNvPicPr>
            <a:picLocks noChangeAspect="1"/>
          </p:cNvPicPr>
          <p:nvPr/>
        </p:nvPicPr>
        <p:blipFill rotWithShape="1">
          <a:blip r:embed="rId4">
            <a:extLst>
              <a:ext uri="{28A0092B-C50C-407E-A947-70E740481C1C}">
                <a14:useLocalDpi xmlns:a14="http://schemas.microsoft.com/office/drawing/2010/main" val="0"/>
              </a:ext>
            </a:extLst>
          </a:blip>
          <a:srcRect l="40170" r="32422" b="1"/>
          <a:stretch/>
        </p:blipFill>
        <p:spPr>
          <a:xfrm>
            <a:off x="9583347" y="2590800"/>
            <a:ext cx="2286921" cy="3879904"/>
          </a:xfrm>
          <a:prstGeom prst="rect">
            <a:avLst/>
          </a:prstGeom>
        </p:spPr>
      </p:pic>
    </p:spTree>
    <p:extLst>
      <p:ext uri="{BB962C8B-B14F-4D97-AF65-F5344CB8AC3E}">
        <p14:creationId xmlns:p14="http://schemas.microsoft.com/office/powerpoint/2010/main" val="2967377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302CC-030A-0EF2-9684-1E28E01F5B55}"/>
              </a:ext>
            </a:extLst>
          </p:cNvPr>
          <p:cNvSpPr>
            <a:spLocks noGrp="1"/>
          </p:cNvSpPr>
          <p:nvPr>
            <p:ph type="title"/>
          </p:nvPr>
        </p:nvSpPr>
        <p:spPr/>
        <p:txBody>
          <a:bodyPr/>
          <a:lstStyle/>
          <a:p>
            <a:r>
              <a:rPr lang="en-US" dirty="0"/>
              <a:t>YLF is what??? Dynamite!</a:t>
            </a:r>
          </a:p>
        </p:txBody>
      </p:sp>
      <p:pic>
        <p:nvPicPr>
          <p:cNvPr id="5" name="Online Media 4" title="2023 YLF Program Summary">
            <a:hlinkClick r:id="" action="ppaction://media"/>
            <a:extLst>
              <a:ext uri="{FF2B5EF4-FFF2-40B4-BE49-F238E27FC236}">
                <a16:creationId xmlns:a16="http://schemas.microsoft.com/office/drawing/2014/main" id="{A01ACC94-4916-4E25-A667-30690B3B2DBD}"/>
              </a:ext>
            </a:extLst>
          </p:cNvPr>
          <p:cNvPicPr>
            <a:picLocks noGrp="1" noRot="1" noChangeAspect="1"/>
          </p:cNvPicPr>
          <p:nvPr>
            <p:ph idx="1"/>
            <a:videoFile r:link="rId1"/>
          </p:nvPr>
        </p:nvPicPr>
        <p:blipFill>
          <a:blip r:embed="rId3"/>
          <a:stretch>
            <a:fillRect/>
          </a:stretch>
        </p:blipFill>
        <p:spPr>
          <a:xfrm>
            <a:off x="2324100" y="2286000"/>
            <a:ext cx="7119938" cy="4022725"/>
          </a:xfrm>
          <a:prstGeom prst="rect">
            <a:avLst/>
          </a:prstGeom>
        </p:spPr>
      </p:pic>
    </p:spTree>
    <p:extLst>
      <p:ext uri="{BB962C8B-B14F-4D97-AF65-F5344CB8AC3E}">
        <p14:creationId xmlns:p14="http://schemas.microsoft.com/office/powerpoint/2010/main" val="204961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
  <TotalTime>817</TotalTime>
  <Words>727</Words>
  <Application>Microsoft Office PowerPoint</Application>
  <PresentationFormat>Widescreen</PresentationFormat>
  <Paragraphs>51</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Tw Cen MT</vt:lpstr>
      <vt:lpstr>Tw Cen MT Condensed</vt:lpstr>
      <vt:lpstr>Wingdings</vt:lpstr>
      <vt:lpstr>Wingdings 3</vt:lpstr>
      <vt:lpstr>Integral</vt:lpstr>
      <vt:lpstr>California Youth Leadership forum for students with disabilities (Ylf)</vt:lpstr>
      <vt:lpstr>YLF Background and Legacy</vt:lpstr>
      <vt:lpstr>What is YLF?</vt:lpstr>
      <vt:lpstr>Who is best suited for YLF?</vt:lpstr>
      <vt:lpstr>What Happens at ylf?</vt:lpstr>
      <vt:lpstr>Activities during ylf</vt:lpstr>
      <vt:lpstr>Capitol Day</vt:lpstr>
      <vt:lpstr>YLF is not just a weeklong experience</vt:lpstr>
      <vt:lpstr>YLF is what??? Dynamite!</vt:lpstr>
      <vt:lpstr>Join us for ylf 2024! Delegate applications open now! Find the application and more information on our website at www.dor.ca.gov/home/ylf</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Youth Leadership forum for students with disabilities (Ylf)</dc:title>
  <dc:creator>Baker, Matt D@DOR</dc:creator>
  <cp:lastModifiedBy>Baker, Matt D@DOR</cp:lastModifiedBy>
  <cp:revision>9</cp:revision>
  <dcterms:created xsi:type="dcterms:W3CDTF">2023-08-17T04:36:47Z</dcterms:created>
  <dcterms:modified xsi:type="dcterms:W3CDTF">2023-09-26T15:29:30Z</dcterms:modified>
</cp:coreProperties>
</file>