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Montserrat" panose="00000500000000000000" pitchFamily="2" charset="0"/>
      <p:regular r:id="rId3"/>
    </p:embeddedFont>
    <p:embeddedFont>
      <p:font typeface="Montserrat Bold" panose="00000800000000000000" charset="0"/>
      <p:regular r:id="rId4"/>
    </p:embeddedFont>
    <p:embeddedFont>
      <p:font typeface="Montserrat Medium" panose="00000600000000000000" pitchFamily="2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8" d="100"/>
          <a:sy n="98" d="100"/>
        </p:scale>
        <p:origin x="178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AutoShape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8423" y="0"/>
            <a:ext cx="11012195" cy="1211613"/>
          </a:xfrm>
          <a:prstGeom prst="rect">
            <a:avLst/>
          </a:prstGeom>
          <a:solidFill>
            <a:srgbClr val="003882"/>
          </a:solidFill>
        </p:spPr>
        <p:txBody>
          <a:bodyPr/>
          <a:lstStyle/>
          <a:p>
            <a:endParaRPr lang="en-US"/>
          </a:p>
        </p:txBody>
      </p:sp>
      <p:sp>
        <p:nvSpPr>
          <p:cNvPr id="89" name="TextBox 89"/>
          <p:cNvSpPr txBox="1"/>
          <p:nvPr/>
        </p:nvSpPr>
        <p:spPr>
          <a:xfrm>
            <a:off x="120355" y="352298"/>
            <a:ext cx="3064804" cy="273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98"/>
              </a:lnSpc>
            </a:pPr>
            <a:r>
              <a:rPr lang="en-US" sz="1998" b="1" spc="-47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CALIFORNIA YOUTH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120355" y="620391"/>
            <a:ext cx="3064804" cy="28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sz="2000" b="1" spc="-48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LEADERSHIP FORUM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3457083" y="406943"/>
            <a:ext cx="1385560" cy="206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48"/>
              </a:lnSpc>
              <a:spcBef>
                <a:spcPct val="0"/>
              </a:spcBef>
            </a:pPr>
            <a:r>
              <a:rPr lang="en-US" sz="124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Executive Officer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3467837" y="635412"/>
            <a:ext cx="1374806" cy="146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42"/>
              </a:lnSpc>
              <a:spcBef>
                <a:spcPct val="0"/>
              </a:spcBef>
            </a:pPr>
            <a:r>
              <a:rPr lang="en-US" sz="887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Maria Aliferis-Gjerde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5023618" y="406943"/>
            <a:ext cx="1871362" cy="206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48"/>
              </a:lnSpc>
              <a:spcBef>
                <a:spcPct val="0"/>
              </a:spcBef>
            </a:pPr>
            <a:r>
              <a:rPr lang="en-US" sz="124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2025 Governance Chair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5023618" y="635412"/>
            <a:ext cx="1871362" cy="146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42"/>
              </a:lnSpc>
              <a:spcBef>
                <a:spcPct val="0"/>
              </a:spcBef>
            </a:pPr>
            <a:r>
              <a:rPr lang="en-US" sz="887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Dani Anderson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7075955" y="404193"/>
            <a:ext cx="406420" cy="206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48"/>
              </a:lnSpc>
              <a:spcBef>
                <a:spcPct val="0"/>
              </a:spcBef>
            </a:pPr>
            <a:r>
              <a:rPr lang="en-US" sz="1248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Date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7086709" y="632661"/>
            <a:ext cx="789394" cy="146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42"/>
              </a:lnSpc>
              <a:spcBef>
                <a:spcPct val="0"/>
              </a:spcBef>
            </a:pPr>
            <a:r>
              <a:rPr lang="en-US" sz="887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January 2026</a:t>
            </a:r>
          </a:p>
        </p:txBody>
      </p:sp>
      <p:sp>
        <p:nvSpPr>
          <p:cNvPr id="70" name="Freeform 70" descr="YLF Logo"/>
          <p:cNvSpPr/>
          <p:nvPr/>
        </p:nvSpPr>
        <p:spPr>
          <a:xfrm>
            <a:off x="8152328" y="158562"/>
            <a:ext cx="1053998" cy="933536"/>
          </a:xfrm>
          <a:custGeom>
            <a:avLst/>
            <a:gdLst/>
            <a:ahLst/>
            <a:cxnLst/>
            <a:rect l="l" t="t" r="r" b="b"/>
            <a:pathLst>
              <a:path w="1053998" h="933536">
                <a:moveTo>
                  <a:pt x="0" y="0"/>
                </a:moveTo>
                <a:lnTo>
                  <a:pt x="1053998" y="0"/>
                </a:lnTo>
                <a:lnTo>
                  <a:pt x="1053998" y="933536"/>
                </a:lnTo>
                <a:lnTo>
                  <a:pt x="0" y="9335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451" b="-6451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6" name="Group 96" descr="Project Manager Matt Baker"/>
          <p:cNvGrpSpPr/>
          <p:nvPr/>
        </p:nvGrpSpPr>
        <p:grpSpPr>
          <a:xfrm>
            <a:off x="3992649" y="1399756"/>
            <a:ext cx="2013295" cy="733844"/>
            <a:chOff x="0" y="0"/>
            <a:chExt cx="5250742" cy="1913890"/>
          </a:xfrm>
        </p:grpSpPr>
        <p:sp>
          <p:nvSpPr>
            <p:cNvPr id="97" name="Freeform 97"/>
            <p:cNvSpPr/>
            <p:nvPr/>
          </p:nvSpPr>
          <p:spPr>
            <a:xfrm>
              <a:off x="31750" y="31750"/>
              <a:ext cx="5186000" cy="1850390"/>
            </a:xfrm>
            <a:custGeom>
              <a:avLst/>
              <a:gdLst/>
              <a:ahLst/>
              <a:cxnLst/>
              <a:rect l="l" t="t" r="r" b="b"/>
              <a:pathLst>
                <a:path w="5186000" h="1850390">
                  <a:moveTo>
                    <a:pt x="5094532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5093262" y="0"/>
                  </a:lnTo>
                  <a:cubicBezTo>
                    <a:pt x="5144062" y="0"/>
                    <a:pt x="5185972" y="41910"/>
                    <a:pt x="5185972" y="92710"/>
                  </a:cubicBezTo>
                  <a:lnTo>
                    <a:pt x="5185972" y="1756410"/>
                  </a:lnTo>
                  <a:cubicBezTo>
                    <a:pt x="5187242" y="1808480"/>
                    <a:pt x="5145332" y="1850390"/>
                    <a:pt x="5094532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0" y="0"/>
              <a:ext cx="5250742" cy="1913890"/>
            </a:xfrm>
            <a:custGeom>
              <a:avLst/>
              <a:gdLst/>
              <a:ahLst/>
              <a:cxnLst/>
              <a:rect l="l" t="t" r="r" b="b"/>
              <a:pathLst>
                <a:path w="5250742" h="1913890">
                  <a:moveTo>
                    <a:pt x="5126282" y="59690"/>
                  </a:moveTo>
                  <a:cubicBezTo>
                    <a:pt x="5161842" y="59690"/>
                    <a:pt x="5191052" y="88900"/>
                    <a:pt x="5191052" y="124460"/>
                  </a:cubicBezTo>
                  <a:lnTo>
                    <a:pt x="5191052" y="1789430"/>
                  </a:lnTo>
                  <a:cubicBezTo>
                    <a:pt x="5191052" y="1824990"/>
                    <a:pt x="5161842" y="1854200"/>
                    <a:pt x="5126282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126282" y="59690"/>
                  </a:lnTo>
                  <a:moveTo>
                    <a:pt x="512628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5126282" y="1913890"/>
                  </a:lnTo>
                  <a:cubicBezTo>
                    <a:pt x="5194862" y="1913890"/>
                    <a:pt x="5250742" y="1858010"/>
                    <a:pt x="5250742" y="1789430"/>
                  </a:cubicBezTo>
                  <a:lnTo>
                    <a:pt x="5250742" y="124460"/>
                  </a:lnTo>
                  <a:cubicBezTo>
                    <a:pt x="5250742" y="55880"/>
                    <a:pt x="5194862" y="0"/>
                    <a:pt x="5126282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" name="TextBox 100" descr="Project Manager Matt Baker"/>
          <p:cNvSpPr txBox="1"/>
          <p:nvPr/>
        </p:nvSpPr>
        <p:spPr>
          <a:xfrm>
            <a:off x="4146713" y="1511522"/>
            <a:ext cx="1705169" cy="198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6"/>
              </a:lnSpc>
              <a:spcBef>
                <a:spcPct val="0"/>
              </a:spcBef>
            </a:pPr>
            <a:r>
              <a:rPr lang="en-US" sz="11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PROJECT MANAGER</a:t>
            </a:r>
          </a:p>
        </p:txBody>
      </p:sp>
      <p:sp>
        <p:nvSpPr>
          <p:cNvPr id="101" name="TextBox 101" descr="Project Manager Matt Baker"/>
          <p:cNvSpPr txBox="1"/>
          <p:nvPr/>
        </p:nvSpPr>
        <p:spPr>
          <a:xfrm>
            <a:off x="4146713" y="1781054"/>
            <a:ext cx="1705169" cy="1917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6"/>
              </a:lnSpc>
              <a:spcBef>
                <a:spcPct val="0"/>
              </a:spcBef>
            </a:pPr>
            <a:r>
              <a:rPr lang="en-US" sz="10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Matt Baker</a:t>
            </a:r>
          </a:p>
        </p:txBody>
      </p:sp>
      <p:grpSp>
        <p:nvGrpSpPr>
          <p:cNvPr id="8" name="Group 8" descr="Logistics"/>
          <p:cNvGrpSpPr/>
          <p:nvPr/>
        </p:nvGrpSpPr>
        <p:grpSpPr>
          <a:xfrm>
            <a:off x="690621" y="2595823"/>
            <a:ext cx="2013295" cy="733844"/>
            <a:chOff x="0" y="0"/>
            <a:chExt cx="5250742" cy="1913890"/>
          </a:xfrm>
        </p:grpSpPr>
        <p:sp>
          <p:nvSpPr>
            <p:cNvPr id="9" name="Freeform 9"/>
            <p:cNvSpPr/>
            <p:nvPr/>
          </p:nvSpPr>
          <p:spPr>
            <a:xfrm>
              <a:off x="31750" y="31750"/>
              <a:ext cx="5186000" cy="1850390"/>
            </a:xfrm>
            <a:custGeom>
              <a:avLst/>
              <a:gdLst/>
              <a:ahLst/>
              <a:cxnLst/>
              <a:rect l="l" t="t" r="r" b="b"/>
              <a:pathLst>
                <a:path w="5186000" h="1850390">
                  <a:moveTo>
                    <a:pt x="5094532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5093262" y="0"/>
                  </a:lnTo>
                  <a:cubicBezTo>
                    <a:pt x="5144062" y="0"/>
                    <a:pt x="5185972" y="41910"/>
                    <a:pt x="5185972" y="92710"/>
                  </a:cubicBezTo>
                  <a:lnTo>
                    <a:pt x="5185972" y="1756410"/>
                  </a:lnTo>
                  <a:cubicBezTo>
                    <a:pt x="5187242" y="1808480"/>
                    <a:pt x="5145332" y="1850390"/>
                    <a:pt x="5094532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0"/>
              <a:ext cx="5250742" cy="1913890"/>
            </a:xfrm>
            <a:custGeom>
              <a:avLst/>
              <a:gdLst/>
              <a:ahLst/>
              <a:cxnLst/>
              <a:rect l="l" t="t" r="r" b="b"/>
              <a:pathLst>
                <a:path w="5250742" h="1913890">
                  <a:moveTo>
                    <a:pt x="5126282" y="59690"/>
                  </a:moveTo>
                  <a:cubicBezTo>
                    <a:pt x="5161842" y="59690"/>
                    <a:pt x="5191052" y="88900"/>
                    <a:pt x="5191052" y="124460"/>
                  </a:cubicBezTo>
                  <a:lnTo>
                    <a:pt x="5191052" y="1789430"/>
                  </a:lnTo>
                  <a:cubicBezTo>
                    <a:pt x="5191052" y="1824990"/>
                    <a:pt x="5161842" y="1854200"/>
                    <a:pt x="5126282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126282" y="59690"/>
                  </a:lnTo>
                  <a:moveTo>
                    <a:pt x="512628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5126282" y="1913890"/>
                  </a:lnTo>
                  <a:cubicBezTo>
                    <a:pt x="5194862" y="1913890"/>
                    <a:pt x="5250742" y="1858010"/>
                    <a:pt x="5250742" y="1789430"/>
                  </a:cubicBezTo>
                  <a:lnTo>
                    <a:pt x="5250742" y="124460"/>
                  </a:lnTo>
                  <a:cubicBezTo>
                    <a:pt x="5250742" y="55880"/>
                    <a:pt x="5194862" y="0"/>
                    <a:pt x="5126282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" name="TextBox 76"/>
          <p:cNvSpPr txBox="1"/>
          <p:nvPr/>
        </p:nvSpPr>
        <p:spPr>
          <a:xfrm>
            <a:off x="844684" y="2849093"/>
            <a:ext cx="1705169" cy="198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6"/>
              </a:lnSpc>
              <a:spcBef>
                <a:spcPct val="0"/>
              </a:spcBef>
            </a:pPr>
            <a:r>
              <a:rPr lang="en-US" sz="11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LOGISTICS</a:t>
            </a:r>
          </a:p>
        </p:txBody>
      </p:sp>
      <p:grpSp>
        <p:nvGrpSpPr>
          <p:cNvPr id="5" name="Group 5" descr="Dorm Leaders&#10;"/>
          <p:cNvGrpSpPr/>
          <p:nvPr/>
        </p:nvGrpSpPr>
        <p:grpSpPr>
          <a:xfrm>
            <a:off x="898438" y="3552719"/>
            <a:ext cx="1570448" cy="733844"/>
            <a:chOff x="0" y="0"/>
            <a:chExt cx="4095781" cy="1913890"/>
          </a:xfrm>
        </p:grpSpPr>
        <p:sp>
          <p:nvSpPr>
            <p:cNvPr id="6" name="Freeform 6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" name="TextBox 75"/>
          <p:cNvSpPr txBox="1"/>
          <p:nvPr/>
        </p:nvSpPr>
        <p:spPr>
          <a:xfrm>
            <a:off x="1039765" y="3805205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Dorm Leaders</a:t>
            </a:r>
          </a:p>
        </p:txBody>
      </p:sp>
      <p:grpSp>
        <p:nvGrpSpPr>
          <p:cNvPr id="2" name="Group 2" descr="Logistics Assistants"/>
          <p:cNvGrpSpPr/>
          <p:nvPr/>
        </p:nvGrpSpPr>
        <p:grpSpPr>
          <a:xfrm>
            <a:off x="898438" y="4480523"/>
            <a:ext cx="1570448" cy="733844"/>
            <a:chOff x="0" y="0"/>
            <a:chExt cx="4095781" cy="1913890"/>
          </a:xfrm>
        </p:grpSpPr>
        <p:sp>
          <p:nvSpPr>
            <p:cNvPr id="3" name="Freeform 3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" name="TextBox 73"/>
          <p:cNvSpPr txBox="1"/>
          <p:nvPr/>
        </p:nvSpPr>
        <p:spPr>
          <a:xfrm>
            <a:off x="1052501" y="4647048"/>
            <a:ext cx="1262321" cy="381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Logistics Assistants</a:t>
            </a:r>
          </a:p>
        </p:txBody>
      </p:sp>
      <p:grpSp>
        <p:nvGrpSpPr>
          <p:cNvPr id="53" name="Group 53" descr="Night Security"/>
          <p:cNvGrpSpPr/>
          <p:nvPr/>
        </p:nvGrpSpPr>
        <p:grpSpPr>
          <a:xfrm>
            <a:off x="880451" y="5456081"/>
            <a:ext cx="1570448" cy="733844"/>
            <a:chOff x="0" y="0"/>
            <a:chExt cx="4095781" cy="1913890"/>
          </a:xfrm>
        </p:grpSpPr>
        <p:sp>
          <p:nvSpPr>
            <p:cNvPr id="54" name="Freeform 54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1052501" y="5713423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Night Security</a:t>
            </a:r>
          </a:p>
        </p:txBody>
      </p:sp>
      <p:grpSp>
        <p:nvGrpSpPr>
          <p:cNvPr id="25" name="Group 25" descr="Small Groups"/>
          <p:cNvGrpSpPr/>
          <p:nvPr/>
        </p:nvGrpSpPr>
        <p:grpSpPr>
          <a:xfrm>
            <a:off x="2907777" y="2595823"/>
            <a:ext cx="2013295" cy="733844"/>
            <a:chOff x="0" y="0"/>
            <a:chExt cx="5250742" cy="1913890"/>
          </a:xfrm>
        </p:grpSpPr>
        <p:sp>
          <p:nvSpPr>
            <p:cNvPr id="26" name="Freeform 26"/>
            <p:cNvSpPr/>
            <p:nvPr/>
          </p:nvSpPr>
          <p:spPr>
            <a:xfrm>
              <a:off x="31750" y="31750"/>
              <a:ext cx="5186000" cy="1850390"/>
            </a:xfrm>
            <a:custGeom>
              <a:avLst/>
              <a:gdLst/>
              <a:ahLst/>
              <a:cxnLst/>
              <a:rect l="l" t="t" r="r" b="b"/>
              <a:pathLst>
                <a:path w="5186000" h="1850390">
                  <a:moveTo>
                    <a:pt x="5094532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5093262" y="0"/>
                  </a:lnTo>
                  <a:cubicBezTo>
                    <a:pt x="5144062" y="0"/>
                    <a:pt x="5185972" y="41910"/>
                    <a:pt x="5185972" y="92710"/>
                  </a:cubicBezTo>
                  <a:lnTo>
                    <a:pt x="5185972" y="1756410"/>
                  </a:lnTo>
                  <a:cubicBezTo>
                    <a:pt x="5187242" y="1808480"/>
                    <a:pt x="5145332" y="1850390"/>
                    <a:pt x="5094532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0" y="0"/>
              <a:ext cx="5250742" cy="1913890"/>
            </a:xfrm>
            <a:custGeom>
              <a:avLst/>
              <a:gdLst/>
              <a:ahLst/>
              <a:cxnLst/>
              <a:rect l="l" t="t" r="r" b="b"/>
              <a:pathLst>
                <a:path w="5250742" h="1913890">
                  <a:moveTo>
                    <a:pt x="5126282" y="59690"/>
                  </a:moveTo>
                  <a:cubicBezTo>
                    <a:pt x="5161842" y="59690"/>
                    <a:pt x="5191052" y="88900"/>
                    <a:pt x="5191052" y="124460"/>
                  </a:cubicBezTo>
                  <a:lnTo>
                    <a:pt x="5191052" y="1789430"/>
                  </a:lnTo>
                  <a:cubicBezTo>
                    <a:pt x="5191052" y="1824990"/>
                    <a:pt x="5161842" y="1854200"/>
                    <a:pt x="5126282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126282" y="59690"/>
                  </a:lnTo>
                  <a:moveTo>
                    <a:pt x="512628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5126282" y="1913890"/>
                  </a:lnTo>
                  <a:cubicBezTo>
                    <a:pt x="5194862" y="1913890"/>
                    <a:pt x="5250742" y="1858010"/>
                    <a:pt x="5250742" y="1789430"/>
                  </a:cubicBezTo>
                  <a:lnTo>
                    <a:pt x="5250742" y="124460"/>
                  </a:lnTo>
                  <a:cubicBezTo>
                    <a:pt x="5250742" y="55880"/>
                    <a:pt x="5194862" y="0"/>
                    <a:pt x="5126282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Box 81"/>
          <p:cNvSpPr txBox="1"/>
          <p:nvPr/>
        </p:nvSpPr>
        <p:spPr>
          <a:xfrm>
            <a:off x="3061841" y="2849093"/>
            <a:ext cx="1705169" cy="198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6"/>
              </a:lnSpc>
              <a:spcBef>
                <a:spcPct val="0"/>
              </a:spcBef>
            </a:pPr>
            <a:r>
              <a:rPr lang="en-US" sz="11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SMALL GROUPS</a:t>
            </a:r>
          </a:p>
        </p:txBody>
      </p:sp>
      <p:grpSp>
        <p:nvGrpSpPr>
          <p:cNvPr id="22" name="Group 22" descr="Small Group Facilitators"/>
          <p:cNvGrpSpPr/>
          <p:nvPr/>
        </p:nvGrpSpPr>
        <p:grpSpPr>
          <a:xfrm>
            <a:off x="3120451" y="3552719"/>
            <a:ext cx="1570448" cy="733844"/>
            <a:chOff x="0" y="0"/>
            <a:chExt cx="4095781" cy="1913890"/>
          </a:xfrm>
        </p:grpSpPr>
        <p:sp>
          <p:nvSpPr>
            <p:cNvPr id="23" name="Freeform 23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" name="TextBox 80"/>
          <p:cNvSpPr txBox="1"/>
          <p:nvPr/>
        </p:nvSpPr>
        <p:spPr>
          <a:xfrm>
            <a:off x="3274515" y="3714790"/>
            <a:ext cx="1262321" cy="381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Small Group Facilitators</a:t>
            </a:r>
          </a:p>
        </p:txBody>
      </p:sp>
      <p:grpSp>
        <p:nvGrpSpPr>
          <p:cNvPr id="16" name="Group 16" descr="Co-Counselors"/>
          <p:cNvGrpSpPr/>
          <p:nvPr/>
        </p:nvGrpSpPr>
        <p:grpSpPr>
          <a:xfrm>
            <a:off x="3120451" y="4477063"/>
            <a:ext cx="1570448" cy="733844"/>
            <a:chOff x="0" y="0"/>
            <a:chExt cx="4095781" cy="1913890"/>
          </a:xfrm>
        </p:grpSpPr>
        <p:sp>
          <p:nvSpPr>
            <p:cNvPr id="17" name="Freeform 17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" name="TextBox 78"/>
          <p:cNvSpPr txBox="1"/>
          <p:nvPr/>
        </p:nvSpPr>
        <p:spPr>
          <a:xfrm>
            <a:off x="3274515" y="4734384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Co-Counselors</a:t>
            </a:r>
          </a:p>
        </p:txBody>
      </p:sp>
      <p:grpSp>
        <p:nvGrpSpPr>
          <p:cNvPr id="19" name="Group 19" descr="Peer Mentors"/>
          <p:cNvGrpSpPr/>
          <p:nvPr/>
        </p:nvGrpSpPr>
        <p:grpSpPr>
          <a:xfrm>
            <a:off x="3120451" y="5398801"/>
            <a:ext cx="1570448" cy="733844"/>
            <a:chOff x="0" y="0"/>
            <a:chExt cx="4095781" cy="1913890"/>
          </a:xfrm>
        </p:grpSpPr>
        <p:sp>
          <p:nvSpPr>
            <p:cNvPr id="20" name="Freeform 20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3274515" y="5656121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Peer Mentors</a:t>
            </a:r>
          </a:p>
        </p:txBody>
      </p:sp>
      <p:grpSp>
        <p:nvGrpSpPr>
          <p:cNvPr id="13" name="Group 13" descr="Group Assistants"/>
          <p:cNvGrpSpPr/>
          <p:nvPr/>
        </p:nvGrpSpPr>
        <p:grpSpPr>
          <a:xfrm>
            <a:off x="3120451" y="6326604"/>
            <a:ext cx="1570448" cy="733844"/>
            <a:chOff x="0" y="0"/>
            <a:chExt cx="4095781" cy="1913890"/>
          </a:xfrm>
        </p:grpSpPr>
        <p:sp>
          <p:nvSpPr>
            <p:cNvPr id="14" name="Freeform 14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7" name="TextBox 77"/>
          <p:cNvSpPr txBox="1"/>
          <p:nvPr/>
        </p:nvSpPr>
        <p:spPr>
          <a:xfrm>
            <a:off x="3274515" y="6583924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Group Assistants</a:t>
            </a:r>
          </a:p>
        </p:txBody>
      </p:sp>
      <p:grpSp>
        <p:nvGrpSpPr>
          <p:cNvPr id="41" name="Group 41" descr="Medical"/>
          <p:cNvGrpSpPr/>
          <p:nvPr/>
        </p:nvGrpSpPr>
        <p:grpSpPr>
          <a:xfrm>
            <a:off x="5124934" y="2595823"/>
            <a:ext cx="2012212" cy="733844"/>
            <a:chOff x="0" y="0"/>
            <a:chExt cx="5247917" cy="1913890"/>
          </a:xfrm>
        </p:grpSpPr>
        <p:sp>
          <p:nvSpPr>
            <p:cNvPr id="42" name="Freeform 42"/>
            <p:cNvSpPr/>
            <p:nvPr/>
          </p:nvSpPr>
          <p:spPr>
            <a:xfrm>
              <a:off x="31750" y="31750"/>
              <a:ext cx="5183175" cy="1850390"/>
            </a:xfrm>
            <a:custGeom>
              <a:avLst/>
              <a:gdLst/>
              <a:ahLst/>
              <a:cxnLst/>
              <a:rect l="l" t="t" r="r" b="b"/>
              <a:pathLst>
                <a:path w="5183175" h="1850390">
                  <a:moveTo>
                    <a:pt x="5091706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5090437" y="0"/>
                  </a:lnTo>
                  <a:cubicBezTo>
                    <a:pt x="5141237" y="0"/>
                    <a:pt x="5183146" y="41910"/>
                    <a:pt x="5183146" y="92710"/>
                  </a:cubicBezTo>
                  <a:lnTo>
                    <a:pt x="5183146" y="1756410"/>
                  </a:lnTo>
                  <a:cubicBezTo>
                    <a:pt x="5184416" y="1808480"/>
                    <a:pt x="5142506" y="1850390"/>
                    <a:pt x="5091706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0" y="0"/>
              <a:ext cx="5247916" cy="1913890"/>
            </a:xfrm>
            <a:custGeom>
              <a:avLst/>
              <a:gdLst/>
              <a:ahLst/>
              <a:cxnLst/>
              <a:rect l="l" t="t" r="r" b="b"/>
              <a:pathLst>
                <a:path w="5247916" h="1913890">
                  <a:moveTo>
                    <a:pt x="5123456" y="59690"/>
                  </a:moveTo>
                  <a:cubicBezTo>
                    <a:pt x="5159016" y="59690"/>
                    <a:pt x="5188226" y="88900"/>
                    <a:pt x="5188226" y="124460"/>
                  </a:cubicBezTo>
                  <a:lnTo>
                    <a:pt x="5188226" y="1789430"/>
                  </a:lnTo>
                  <a:cubicBezTo>
                    <a:pt x="5188226" y="1824990"/>
                    <a:pt x="5159016" y="1854200"/>
                    <a:pt x="5123456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123457" y="59690"/>
                  </a:lnTo>
                  <a:moveTo>
                    <a:pt x="5123457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5123457" y="1913890"/>
                  </a:lnTo>
                  <a:cubicBezTo>
                    <a:pt x="5192037" y="1913890"/>
                    <a:pt x="5247916" y="1858010"/>
                    <a:pt x="5247916" y="1789430"/>
                  </a:cubicBezTo>
                  <a:lnTo>
                    <a:pt x="5247916" y="124460"/>
                  </a:lnTo>
                  <a:cubicBezTo>
                    <a:pt x="5247916" y="55880"/>
                    <a:pt x="5192037" y="0"/>
                    <a:pt x="5123457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" name="TextBox 85"/>
          <p:cNvSpPr txBox="1"/>
          <p:nvPr/>
        </p:nvSpPr>
        <p:spPr>
          <a:xfrm>
            <a:off x="5497183" y="2849093"/>
            <a:ext cx="1329903" cy="198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6"/>
              </a:lnSpc>
              <a:spcBef>
                <a:spcPct val="0"/>
              </a:spcBef>
            </a:pPr>
            <a:r>
              <a:rPr lang="en-US" sz="11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MEDICAL</a:t>
            </a:r>
          </a:p>
        </p:txBody>
      </p:sp>
      <p:grpSp>
        <p:nvGrpSpPr>
          <p:cNvPr id="38" name="Group 38" descr="Nurse"/>
          <p:cNvGrpSpPr/>
          <p:nvPr/>
        </p:nvGrpSpPr>
        <p:grpSpPr>
          <a:xfrm>
            <a:off x="5378957" y="3552719"/>
            <a:ext cx="1570448" cy="733844"/>
            <a:chOff x="0" y="0"/>
            <a:chExt cx="4095781" cy="1913890"/>
          </a:xfrm>
        </p:grpSpPr>
        <p:sp>
          <p:nvSpPr>
            <p:cNvPr id="39" name="Freeform 39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" name="TextBox 84"/>
          <p:cNvSpPr txBox="1"/>
          <p:nvPr/>
        </p:nvSpPr>
        <p:spPr>
          <a:xfrm>
            <a:off x="5533020" y="3810040"/>
            <a:ext cx="1262321" cy="190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Nurse</a:t>
            </a:r>
          </a:p>
        </p:txBody>
      </p:sp>
      <p:grpSp>
        <p:nvGrpSpPr>
          <p:cNvPr id="32" name="Group 32" descr="Personal Care Attendants"/>
          <p:cNvGrpSpPr/>
          <p:nvPr/>
        </p:nvGrpSpPr>
        <p:grpSpPr>
          <a:xfrm>
            <a:off x="5377874" y="4509616"/>
            <a:ext cx="1570448" cy="733844"/>
            <a:chOff x="0" y="0"/>
            <a:chExt cx="4095781" cy="1913890"/>
          </a:xfrm>
        </p:grpSpPr>
        <p:sp>
          <p:nvSpPr>
            <p:cNvPr id="33" name="Freeform 33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" name="TextBox 82" descr="Personal Care Attendants"/>
          <p:cNvSpPr txBox="1"/>
          <p:nvPr/>
        </p:nvSpPr>
        <p:spPr>
          <a:xfrm>
            <a:off x="5533020" y="4576437"/>
            <a:ext cx="1262321" cy="571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Reasonable Accommodation Coordinator</a:t>
            </a:r>
          </a:p>
        </p:txBody>
      </p:sp>
      <p:grpSp>
        <p:nvGrpSpPr>
          <p:cNvPr id="35" name="Group 35" descr="Personal Care Attendants"/>
          <p:cNvGrpSpPr/>
          <p:nvPr/>
        </p:nvGrpSpPr>
        <p:grpSpPr>
          <a:xfrm>
            <a:off x="5378957" y="5437419"/>
            <a:ext cx="1570448" cy="733844"/>
            <a:chOff x="0" y="0"/>
            <a:chExt cx="4095781" cy="1913890"/>
          </a:xfrm>
        </p:grpSpPr>
        <p:sp>
          <p:nvSpPr>
            <p:cNvPr id="36" name="Freeform 36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" name="TextBox 83" descr="Personal Care Attendants"/>
          <p:cNvSpPr txBox="1"/>
          <p:nvPr/>
        </p:nvSpPr>
        <p:spPr>
          <a:xfrm>
            <a:off x="5533020" y="5599490"/>
            <a:ext cx="1262321" cy="381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Personal Care Attendants</a:t>
            </a:r>
          </a:p>
        </p:txBody>
      </p:sp>
      <p:grpSp>
        <p:nvGrpSpPr>
          <p:cNvPr id="56" name="Group 56" descr="Transportation"/>
          <p:cNvGrpSpPr/>
          <p:nvPr/>
        </p:nvGrpSpPr>
        <p:grpSpPr>
          <a:xfrm>
            <a:off x="7353558" y="2595823"/>
            <a:ext cx="2013295" cy="733844"/>
            <a:chOff x="0" y="0"/>
            <a:chExt cx="5250742" cy="1913890"/>
          </a:xfrm>
        </p:grpSpPr>
        <p:sp>
          <p:nvSpPr>
            <p:cNvPr id="57" name="Freeform 57"/>
            <p:cNvSpPr/>
            <p:nvPr/>
          </p:nvSpPr>
          <p:spPr>
            <a:xfrm>
              <a:off x="31750" y="31750"/>
              <a:ext cx="5186000" cy="1850390"/>
            </a:xfrm>
            <a:custGeom>
              <a:avLst/>
              <a:gdLst/>
              <a:ahLst/>
              <a:cxnLst/>
              <a:rect l="l" t="t" r="r" b="b"/>
              <a:pathLst>
                <a:path w="5186000" h="1850390">
                  <a:moveTo>
                    <a:pt x="5094532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5093262" y="0"/>
                  </a:lnTo>
                  <a:cubicBezTo>
                    <a:pt x="5144062" y="0"/>
                    <a:pt x="5185972" y="41910"/>
                    <a:pt x="5185972" y="92710"/>
                  </a:cubicBezTo>
                  <a:lnTo>
                    <a:pt x="5185972" y="1756410"/>
                  </a:lnTo>
                  <a:cubicBezTo>
                    <a:pt x="5187242" y="1808480"/>
                    <a:pt x="5145332" y="1850390"/>
                    <a:pt x="5094532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0" y="0"/>
              <a:ext cx="5250742" cy="1913890"/>
            </a:xfrm>
            <a:custGeom>
              <a:avLst/>
              <a:gdLst/>
              <a:ahLst/>
              <a:cxnLst/>
              <a:rect l="l" t="t" r="r" b="b"/>
              <a:pathLst>
                <a:path w="5250742" h="1913890">
                  <a:moveTo>
                    <a:pt x="5126282" y="59690"/>
                  </a:moveTo>
                  <a:cubicBezTo>
                    <a:pt x="5161842" y="59690"/>
                    <a:pt x="5191052" y="88900"/>
                    <a:pt x="5191052" y="124460"/>
                  </a:cubicBezTo>
                  <a:lnTo>
                    <a:pt x="5191052" y="1789430"/>
                  </a:lnTo>
                  <a:cubicBezTo>
                    <a:pt x="5191052" y="1824990"/>
                    <a:pt x="5161842" y="1854200"/>
                    <a:pt x="5126282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126282" y="59690"/>
                  </a:lnTo>
                  <a:moveTo>
                    <a:pt x="5126282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5126282" y="1913890"/>
                  </a:lnTo>
                  <a:cubicBezTo>
                    <a:pt x="5194862" y="1913890"/>
                    <a:pt x="5250742" y="1858010"/>
                    <a:pt x="5250742" y="1789430"/>
                  </a:cubicBezTo>
                  <a:lnTo>
                    <a:pt x="5250742" y="124460"/>
                  </a:lnTo>
                  <a:cubicBezTo>
                    <a:pt x="5250742" y="55880"/>
                    <a:pt x="5194862" y="0"/>
                    <a:pt x="5126282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" name="TextBox 88"/>
          <p:cNvSpPr txBox="1"/>
          <p:nvPr/>
        </p:nvSpPr>
        <p:spPr>
          <a:xfrm>
            <a:off x="7507622" y="2849093"/>
            <a:ext cx="1705169" cy="198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6"/>
              </a:lnSpc>
              <a:spcBef>
                <a:spcPct val="0"/>
              </a:spcBef>
            </a:pPr>
            <a:r>
              <a:rPr lang="en-US" sz="1176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TRANSPORTATION</a:t>
            </a:r>
          </a:p>
        </p:txBody>
      </p:sp>
      <p:grpSp>
        <p:nvGrpSpPr>
          <p:cNvPr id="50" name="Group 50" descr="Transportation Coordinator"/>
          <p:cNvGrpSpPr/>
          <p:nvPr/>
        </p:nvGrpSpPr>
        <p:grpSpPr>
          <a:xfrm>
            <a:off x="7588589" y="3552719"/>
            <a:ext cx="1570448" cy="733844"/>
            <a:chOff x="0" y="0"/>
            <a:chExt cx="4095781" cy="1913890"/>
          </a:xfrm>
        </p:grpSpPr>
        <p:sp>
          <p:nvSpPr>
            <p:cNvPr id="51" name="Freeform 51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" name="TextBox 87" descr="Transportation Coordinator"/>
          <p:cNvSpPr txBox="1"/>
          <p:nvPr/>
        </p:nvSpPr>
        <p:spPr>
          <a:xfrm>
            <a:off x="7742652" y="3714790"/>
            <a:ext cx="1262321" cy="381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Transportation Coordinator</a:t>
            </a:r>
          </a:p>
        </p:txBody>
      </p:sp>
      <p:grpSp>
        <p:nvGrpSpPr>
          <p:cNvPr id="47" name="Group 47" descr="Transportation Team"/>
          <p:cNvGrpSpPr/>
          <p:nvPr/>
        </p:nvGrpSpPr>
        <p:grpSpPr>
          <a:xfrm>
            <a:off x="7588589" y="4480523"/>
            <a:ext cx="1570448" cy="733844"/>
            <a:chOff x="0" y="0"/>
            <a:chExt cx="4095781" cy="1913890"/>
          </a:xfrm>
        </p:grpSpPr>
        <p:sp>
          <p:nvSpPr>
            <p:cNvPr id="48" name="Freeform 48"/>
            <p:cNvSpPr/>
            <p:nvPr/>
          </p:nvSpPr>
          <p:spPr>
            <a:xfrm>
              <a:off x="31750" y="31750"/>
              <a:ext cx="4031039" cy="1850390"/>
            </a:xfrm>
            <a:custGeom>
              <a:avLst/>
              <a:gdLst/>
              <a:ahLst/>
              <a:cxnLst/>
              <a:rect l="l" t="t" r="r" b="b"/>
              <a:pathLst>
                <a:path w="4031039" h="1850390">
                  <a:moveTo>
                    <a:pt x="3939571" y="1850390"/>
                  </a:moveTo>
                  <a:lnTo>
                    <a:pt x="92710" y="1850390"/>
                  </a:lnTo>
                  <a:cubicBezTo>
                    <a:pt x="41910" y="1850390"/>
                    <a:pt x="0" y="1808480"/>
                    <a:pt x="0" y="175768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3938301" y="0"/>
                  </a:lnTo>
                  <a:cubicBezTo>
                    <a:pt x="3989101" y="0"/>
                    <a:pt x="4031011" y="41910"/>
                    <a:pt x="4031011" y="92710"/>
                  </a:cubicBezTo>
                  <a:lnTo>
                    <a:pt x="4031011" y="1756410"/>
                  </a:lnTo>
                  <a:cubicBezTo>
                    <a:pt x="4032281" y="1808480"/>
                    <a:pt x="3990371" y="1850390"/>
                    <a:pt x="3939571" y="185039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0" y="0"/>
              <a:ext cx="4095781" cy="1913890"/>
            </a:xfrm>
            <a:custGeom>
              <a:avLst/>
              <a:gdLst/>
              <a:ahLst/>
              <a:cxnLst/>
              <a:rect l="l" t="t" r="r" b="b"/>
              <a:pathLst>
                <a:path w="4095781" h="1913890">
                  <a:moveTo>
                    <a:pt x="3971321" y="59690"/>
                  </a:moveTo>
                  <a:cubicBezTo>
                    <a:pt x="4006881" y="59690"/>
                    <a:pt x="4036091" y="88900"/>
                    <a:pt x="4036091" y="124460"/>
                  </a:cubicBezTo>
                  <a:lnTo>
                    <a:pt x="4036091" y="1789430"/>
                  </a:lnTo>
                  <a:cubicBezTo>
                    <a:pt x="4036091" y="1824990"/>
                    <a:pt x="4006881" y="1854200"/>
                    <a:pt x="3971321" y="1854200"/>
                  </a:cubicBezTo>
                  <a:lnTo>
                    <a:pt x="124460" y="1854200"/>
                  </a:lnTo>
                  <a:cubicBezTo>
                    <a:pt x="88900" y="1854200"/>
                    <a:pt x="59690" y="1824990"/>
                    <a:pt x="59690" y="178943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3971321" y="59690"/>
                  </a:lnTo>
                  <a:moveTo>
                    <a:pt x="3971321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789430"/>
                  </a:lnTo>
                  <a:cubicBezTo>
                    <a:pt x="0" y="1858010"/>
                    <a:pt x="55880" y="1913890"/>
                    <a:pt x="124460" y="1913890"/>
                  </a:cubicBezTo>
                  <a:lnTo>
                    <a:pt x="3971321" y="1913890"/>
                  </a:lnTo>
                  <a:cubicBezTo>
                    <a:pt x="4039901" y="1913890"/>
                    <a:pt x="4095781" y="1858010"/>
                    <a:pt x="4095781" y="1789430"/>
                  </a:cubicBezTo>
                  <a:lnTo>
                    <a:pt x="4095781" y="124460"/>
                  </a:lnTo>
                  <a:cubicBezTo>
                    <a:pt x="4095781" y="55880"/>
                    <a:pt x="4039901" y="0"/>
                    <a:pt x="3971321" y="0"/>
                  </a:cubicBezTo>
                  <a:close/>
                </a:path>
              </a:pathLst>
            </a:custGeom>
            <a:solidFill>
              <a:srgbClr val="003882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" name="TextBox 86"/>
          <p:cNvSpPr txBox="1"/>
          <p:nvPr/>
        </p:nvSpPr>
        <p:spPr>
          <a:xfrm>
            <a:off x="7742652" y="4642593"/>
            <a:ext cx="1262321" cy="381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67"/>
              </a:lnSpc>
              <a:spcBef>
                <a:spcPct val="0"/>
              </a:spcBef>
            </a:pPr>
            <a:r>
              <a:rPr lang="en-US" sz="1119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Transportation Team</a:t>
            </a:r>
          </a:p>
        </p:txBody>
      </p:sp>
      <p:sp>
        <p:nvSpPr>
          <p:cNvPr id="44" name="AutoShape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3639" y="3329667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5" name="AutoShape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5675" y="3329667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" name="AutoShape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3164" y="5243460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" name="AutoShape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78575" y="3329667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" name="AutoShape 6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69050" y="4286563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" name="AutoShape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8373812" y="2317279"/>
            <a:ext cx="0" cy="27854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" name="AutoShape 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3910438" y="2317279"/>
            <a:ext cx="0" cy="27854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3" name="AutoShape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683662" y="2317279"/>
            <a:ext cx="0" cy="27854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4" name="AutoShape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7651" y="2317279"/>
            <a:ext cx="6696161" cy="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6" name="AutoShape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3370897" y="425993"/>
            <a:ext cx="0" cy="356197"/>
          </a:xfrm>
          <a:prstGeom prst="line">
            <a:avLst/>
          </a:prstGeom>
          <a:ln w="9525" cap="flat">
            <a:solidFill>
              <a:srgbClr val="F8F8F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7" name="AutoShape 6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933130" y="425993"/>
            <a:ext cx="0" cy="356197"/>
          </a:xfrm>
          <a:prstGeom prst="line">
            <a:avLst/>
          </a:prstGeom>
          <a:ln w="9525" cap="flat">
            <a:solidFill>
              <a:srgbClr val="F8F8F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8" name="AutoShape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985468" y="425993"/>
            <a:ext cx="0" cy="356197"/>
          </a:xfrm>
          <a:prstGeom prst="line">
            <a:avLst/>
          </a:prstGeom>
          <a:ln w="9525" cap="flat">
            <a:solidFill>
              <a:srgbClr val="F8F8F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9" name="AutoShape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7966590" y="425993"/>
            <a:ext cx="0" cy="356197"/>
          </a:xfrm>
          <a:prstGeom prst="line">
            <a:avLst/>
          </a:prstGeom>
          <a:ln w="9525" cap="flat">
            <a:solidFill>
              <a:srgbClr val="F8F8F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5" name="AutoShape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168402" y="2317279"/>
            <a:ext cx="0" cy="27854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Auto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702031" y="4252634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Auto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697268" y="3320142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" name="AutoShape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999297" y="2038736"/>
            <a:ext cx="0" cy="27854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" name="AutoShape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63840" y="2317279"/>
            <a:ext cx="1113811" cy="68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" name="AutoShape 1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563840" y="5818241"/>
            <a:ext cx="316611" cy="4784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" name="AutoShape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559077" y="2303115"/>
            <a:ext cx="4762" cy="3515119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5" name="AutoShape 10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7238102" y="2317348"/>
            <a:ext cx="14501" cy="2577847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8" name="AutoShape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10438" y="4286418"/>
            <a:ext cx="0" cy="223053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" name="Auto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910158" y="5770485"/>
            <a:ext cx="223053" cy="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" name="AutoShape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910158" y="6705600"/>
            <a:ext cx="223053" cy="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1" name="AutoShape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910158" y="4856662"/>
            <a:ext cx="223053" cy="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6" name="AutoShap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6773907" y="4895195"/>
            <a:ext cx="464195" cy="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7" name="AutoShape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2905396" y="4856674"/>
            <a:ext cx="4762" cy="1841620"/>
          </a:xfrm>
          <a:prstGeom prst="line">
            <a:avLst/>
          </a:prstGeom>
          <a:ln w="9525" cap="flat">
            <a:solidFill>
              <a:srgbClr val="00388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50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Montserrat Bold</vt:lpstr>
      <vt:lpstr>Montserrat</vt:lpstr>
      <vt:lpstr>Montserrat Medium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YLF 2025 Org Chart</dc:title>
  <cp:lastModifiedBy>Baker, Matt D@DOR</cp:lastModifiedBy>
  <cp:revision>2</cp:revision>
  <dcterms:created xsi:type="dcterms:W3CDTF">2006-08-16T00:00:00Z</dcterms:created>
  <dcterms:modified xsi:type="dcterms:W3CDTF">2026-02-11T19:51:49Z</dcterms:modified>
  <dc:identifier>DAGbo8KPH0o</dc:identifier>
</cp:coreProperties>
</file>