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71" r:id="rId18"/>
    <p:sldId id="269" r:id="rId19"/>
    <p:sldId id="270" r:id="rId20"/>
    <p:sldId id="272" r:id="rId21"/>
    <p:sldId id="273" r:id="rId22"/>
    <p:sldId id="274" r:id="rId23"/>
    <p:sldId id="275" r:id="rId24"/>
    <p:sldId id="279" r:id="rId25"/>
    <p:sldId id="276" r:id="rId26"/>
    <p:sldId id="278" r:id="rId27"/>
    <p:sldId id="280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CF32DB-C28D-455E-9E9D-2C906C083E6C}" v="2" dt="2026-02-26T21:04:40.3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3" autoAdjust="0"/>
    <p:restoredTop sz="86405" autoAdjust="0"/>
  </p:normalViewPr>
  <p:slideViewPr>
    <p:cSldViewPr snapToGrid="0">
      <p:cViewPr varScale="1">
        <p:scale>
          <a:sx n="95" d="100"/>
          <a:sy n="95" d="100"/>
        </p:scale>
        <p:origin x="396" y="96"/>
      </p:cViewPr>
      <p:guideLst/>
    </p:cSldViewPr>
  </p:slideViewPr>
  <p:outlineViewPr>
    <p:cViewPr>
      <p:scale>
        <a:sx n="33" d="100"/>
        <a:sy n="33" d="100"/>
      </p:scale>
      <p:origin x="0" y="-475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ube, Matthew@DOR" userId="b92eeec8-f51c-4c8c-8991-412067e319b4" providerId="ADAL" clId="{93C4CEA1-B166-4FAD-B300-02F0FB94BF1C}"/>
    <pc:docChg chg="undo custSel addSld delSld modSld">
      <pc:chgData name="Berube, Matthew@DOR" userId="b92eeec8-f51c-4c8c-8991-412067e319b4" providerId="ADAL" clId="{93C4CEA1-B166-4FAD-B300-02F0FB94BF1C}" dt="2026-02-12T23:07:03.910" v="241" actId="1076"/>
      <pc:docMkLst>
        <pc:docMk/>
      </pc:docMkLst>
      <pc:sldChg chg="modSp mod">
        <pc:chgData name="Berube, Matthew@DOR" userId="b92eeec8-f51c-4c8c-8991-412067e319b4" providerId="ADAL" clId="{93C4CEA1-B166-4FAD-B300-02F0FB94BF1C}" dt="2026-02-12T22:40:06.301" v="225" actId="20577"/>
        <pc:sldMkLst>
          <pc:docMk/>
          <pc:sldMk cId="2062036489" sldId="259"/>
        </pc:sldMkLst>
        <pc:spChg chg="mod">
          <ac:chgData name="Berube, Matthew@DOR" userId="b92eeec8-f51c-4c8c-8991-412067e319b4" providerId="ADAL" clId="{93C4CEA1-B166-4FAD-B300-02F0FB94BF1C}" dt="2026-02-12T22:40:06.301" v="225" actId="20577"/>
          <ac:spMkLst>
            <pc:docMk/>
            <pc:sldMk cId="2062036489" sldId="259"/>
            <ac:spMk id="4" creationId="{9143F334-3257-198A-2DAA-940B3377F7A0}"/>
          </ac:spMkLst>
        </pc:spChg>
      </pc:sldChg>
      <pc:sldChg chg="modSp">
        <pc:chgData name="Berube, Matthew@DOR" userId="b92eeec8-f51c-4c8c-8991-412067e319b4" providerId="ADAL" clId="{93C4CEA1-B166-4FAD-B300-02F0FB94BF1C}" dt="2026-02-11T22:42:23" v="1" actId="6549"/>
        <pc:sldMkLst>
          <pc:docMk/>
          <pc:sldMk cId="2541814704" sldId="260"/>
        </pc:sldMkLst>
        <pc:spChg chg="mod">
          <ac:chgData name="Berube, Matthew@DOR" userId="b92eeec8-f51c-4c8c-8991-412067e319b4" providerId="ADAL" clId="{93C4CEA1-B166-4FAD-B300-02F0FB94BF1C}" dt="2026-02-11T22:42:23" v="1" actId="6549"/>
          <ac:spMkLst>
            <pc:docMk/>
            <pc:sldMk cId="2541814704" sldId="260"/>
            <ac:spMk id="2" creationId="{2C4E68B7-26D0-3F06-4ED0-79223C277634}"/>
          </ac:spMkLst>
        </pc:spChg>
      </pc:sldChg>
      <pc:sldChg chg="modSp">
        <pc:chgData name="Berube, Matthew@DOR" userId="b92eeec8-f51c-4c8c-8991-412067e319b4" providerId="ADAL" clId="{93C4CEA1-B166-4FAD-B300-02F0FB94BF1C}" dt="2026-02-11T22:45:38.724" v="14" actId="20577"/>
        <pc:sldMkLst>
          <pc:docMk/>
          <pc:sldMk cId="2869702041" sldId="261"/>
        </pc:sldMkLst>
        <pc:spChg chg="mod">
          <ac:chgData name="Berube, Matthew@DOR" userId="b92eeec8-f51c-4c8c-8991-412067e319b4" providerId="ADAL" clId="{93C4CEA1-B166-4FAD-B300-02F0FB94BF1C}" dt="2026-02-11T22:45:38.724" v="14" actId="20577"/>
          <ac:spMkLst>
            <pc:docMk/>
            <pc:sldMk cId="2869702041" sldId="261"/>
            <ac:spMk id="2" creationId="{A9DED1D5-0840-18C0-E949-68F6DDE944CA}"/>
          </ac:spMkLst>
        </pc:spChg>
      </pc:sldChg>
      <pc:sldChg chg="addSp delSp modSp mod">
        <pc:chgData name="Berube, Matthew@DOR" userId="b92eeec8-f51c-4c8c-8991-412067e319b4" providerId="ADAL" clId="{93C4CEA1-B166-4FAD-B300-02F0FB94BF1C}" dt="2026-02-11T23:46:47.270" v="222" actId="20577"/>
        <pc:sldMkLst>
          <pc:docMk/>
          <pc:sldMk cId="2697501480" sldId="262"/>
        </pc:sldMkLst>
        <pc:spChg chg="mod">
          <ac:chgData name="Berube, Matthew@DOR" userId="b92eeec8-f51c-4c8c-8991-412067e319b4" providerId="ADAL" clId="{93C4CEA1-B166-4FAD-B300-02F0FB94BF1C}" dt="2026-02-11T23:18:23.778" v="134" actId="1076"/>
          <ac:spMkLst>
            <pc:docMk/>
            <pc:sldMk cId="2697501480" sldId="262"/>
            <ac:spMk id="2" creationId="{32612F1E-7841-44CD-20DD-165029CEBD80}"/>
          </ac:spMkLst>
        </pc:spChg>
        <pc:spChg chg="mod">
          <ac:chgData name="Berube, Matthew@DOR" userId="b92eeec8-f51c-4c8c-8991-412067e319b4" providerId="ADAL" clId="{93C4CEA1-B166-4FAD-B300-02F0FB94BF1C}" dt="2026-02-11T22:46:18.512" v="20" actId="1076"/>
          <ac:spMkLst>
            <pc:docMk/>
            <pc:sldMk cId="2697501480" sldId="262"/>
            <ac:spMk id="3" creationId="{0AA8E7BE-1A80-F31C-0C7E-A0AAC731EB6E}"/>
          </ac:spMkLst>
        </pc:spChg>
        <pc:spChg chg="mod">
          <ac:chgData name="Berube, Matthew@DOR" userId="b92eeec8-f51c-4c8c-8991-412067e319b4" providerId="ADAL" clId="{93C4CEA1-B166-4FAD-B300-02F0FB94BF1C}" dt="2026-02-11T22:46:27.038" v="22" actId="1076"/>
          <ac:spMkLst>
            <pc:docMk/>
            <pc:sldMk cId="2697501480" sldId="262"/>
            <ac:spMk id="4" creationId="{8133AE42-53FB-D933-4275-94003FC90D9E}"/>
          </ac:spMkLst>
        </pc:spChg>
        <pc:spChg chg="mod">
          <ac:chgData name="Berube, Matthew@DOR" userId="b92eeec8-f51c-4c8c-8991-412067e319b4" providerId="ADAL" clId="{93C4CEA1-B166-4FAD-B300-02F0FB94BF1C}" dt="2026-02-11T23:20:46.422" v="180" actId="1076"/>
          <ac:spMkLst>
            <pc:docMk/>
            <pc:sldMk cId="2697501480" sldId="262"/>
            <ac:spMk id="5" creationId="{09D0E44F-C204-2965-8C56-2E575D5EBB01}"/>
          </ac:spMkLst>
        </pc:spChg>
        <pc:spChg chg="add mod">
          <ac:chgData name="Berube, Matthew@DOR" userId="b92eeec8-f51c-4c8c-8991-412067e319b4" providerId="ADAL" clId="{93C4CEA1-B166-4FAD-B300-02F0FB94BF1C}" dt="2026-02-11T23:46:47.270" v="222" actId="20577"/>
          <ac:spMkLst>
            <pc:docMk/>
            <pc:sldMk cId="2697501480" sldId="262"/>
            <ac:spMk id="10" creationId="{F9A7CBE5-74A8-B3F6-BD0D-DD67903DF8EF}"/>
          </ac:spMkLst>
        </pc:spChg>
      </pc:sldChg>
      <pc:sldChg chg="addSp delSp modSp mod">
        <pc:chgData name="Berube, Matthew@DOR" userId="b92eeec8-f51c-4c8c-8991-412067e319b4" providerId="ADAL" clId="{93C4CEA1-B166-4FAD-B300-02F0FB94BF1C}" dt="2026-02-11T23:21:44.817" v="221" actId="403"/>
        <pc:sldMkLst>
          <pc:docMk/>
          <pc:sldMk cId="2175666102" sldId="263"/>
        </pc:sldMkLst>
        <pc:spChg chg="mod">
          <ac:chgData name="Berube, Matthew@DOR" userId="b92eeec8-f51c-4c8c-8991-412067e319b4" providerId="ADAL" clId="{93C4CEA1-B166-4FAD-B300-02F0FB94BF1C}" dt="2026-02-11T23:19:22.066" v="156" actId="1076"/>
          <ac:spMkLst>
            <pc:docMk/>
            <pc:sldMk cId="2175666102" sldId="263"/>
            <ac:spMk id="2" creationId="{36102783-72CE-E873-B218-F62F4F012DE7}"/>
          </ac:spMkLst>
        </pc:spChg>
        <pc:spChg chg="mod">
          <ac:chgData name="Berube, Matthew@DOR" userId="b92eeec8-f51c-4c8c-8991-412067e319b4" providerId="ADAL" clId="{93C4CEA1-B166-4FAD-B300-02F0FB94BF1C}" dt="2026-02-11T22:51:06.739" v="99" actId="1076"/>
          <ac:spMkLst>
            <pc:docMk/>
            <pc:sldMk cId="2175666102" sldId="263"/>
            <ac:spMk id="3" creationId="{848DCDC2-6693-5FBE-1632-C90E0C28DF11}"/>
          </ac:spMkLst>
        </pc:spChg>
        <pc:spChg chg="mod">
          <ac:chgData name="Berube, Matthew@DOR" userId="b92eeec8-f51c-4c8c-8991-412067e319b4" providerId="ADAL" clId="{93C4CEA1-B166-4FAD-B300-02F0FB94BF1C}" dt="2026-02-11T22:50:52.172" v="97" actId="1076"/>
          <ac:spMkLst>
            <pc:docMk/>
            <pc:sldMk cId="2175666102" sldId="263"/>
            <ac:spMk id="4" creationId="{71637CC3-264F-FF5A-71A5-56114723BEFF}"/>
          </ac:spMkLst>
        </pc:spChg>
        <pc:spChg chg="mod">
          <ac:chgData name="Berube, Matthew@DOR" userId="b92eeec8-f51c-4c8c-8991-412067e319b4" providerId="ADAL" clId="{93C4CEA1-B166-4FAD-B300-02F0FB94BF1C}" dt="2026-02-11T23:21:44.817" v="221" actId="403"/>
          <ac:spMkLst>
            <pc:docMk/>
            <pc:sldMk cId="2175666102" sldId="263"/>
            <ac:spMk id="5" creationId="{46171FFB-1BD2-A483-C5A2-E9F0FF983BCE}"/>
          </ac:spMkLst>
        </pc:spChg>
        <pc:spChg chg="add mod">
          <ac:chgData name="Berube, Matthew@DOR" userId="b92eeec8-f51c-4c8c-8991-412067e319b4" providerId="ADAL" clId="{93C4CEA1-B166-4FAD-B300-02F0FB94BF1C}" dt="2026-02-11T23:21:38.986" v="218" actId="255"/>
          <ac:spMkLst>
            <pc:docMk/>
            <pc:sldMk cId="2175666102" sldId="263"/>
            <ac:spMk id="12" creationId="{C68B79AD-9017-F696-2F26-36019E13835E}"/>
          </ac:spMkLst>
        </pc:spChg>
      </pc:sldChg>
      <pc:sldChg chg="modSp mod">
        <pc:chgData name="Berube, Matthew@DOR" userId="b92eeec8-f51c-4c8c-8991-412067e319b4" providerId="ADAL" clId="{93C4CEA1-B166-4FAD-B300-02F0FB94BF1C}" dt="2026-02-12T22:12:44.970" v="223" actId="20577"/>
        <pc:sldMkLst>
          <pc:docMk/>
          <pc:sldMk cId="84779235" sldId="268"/>
        </pc:sldMkLst>
        <pc:spChg chg="mod">
          <ac:chgData name="Berube, Matthew@DOR" userId="b92eeec8-f51c-4c8c-8991-412067e319b4" providerId="ADAL" clId="{93C4CEA1-B166-4FAD-B300-02F0FB94BF1C}" dt="2026-02-12T22:12:44.970" v="223" actId="20577"/>
          <ac:spMkLst>
            <pc:docMk/>
            <pc:sldMk cId="84779235" sldId="268"/>
            <ac:spMk id="3" creationId="{10E9BFD8-A294-A188-D87B-432D928D1775}"/>
          </ac:spMkLst>
        </pc:spChg>
      </pc:sldChg>
      <pc:sldChg chg="modSp mod">
        <pc:chgData name="Berube, Matthew@DOR" userId="b92eeec8-f51c-4c8c-8991-412067e319b4" providerId="ADAL" clId="{93C4CEA1-B166-4FAD-B300-02F0FB94BF1C}" dt="2026-02-12T23:03:06.315" v="236" actId="1076"/>
        <pc:sldMkLst>
          <pc:docMk/>
          <pc:sldMk cId="1413974358" sldId="273"/>
        </pc:sldMkLst>
        <pc:spChg chg="mod">
          <ac:chgData name="Berube, Matthew@DOR" userId="b92eeec8-f51c-4c8c-8991-412067e319b4" providerId="ADAL" clId="{93C4CEA1-B166-4FAD-B300-02F0FB94BF1C}" dt="2026-02-12T23:03:06.315" v="236" actId="1076"/>
          <ac:spMkLst>
            <pc:docMk/>
            <pc:sldMk cId="1413974358" sldId="273"/>
            <ac:spMk id="4" creationId="{127D5E42-41C1-A0A7-04FC-FF60FA25AC84}"/>
          </ac:spMkLst>
        </pc:spChg>
      </pc:sldChg>
      <pc:sldChg chg="modSp mod">
        <pc:chgData name="Berube, Matthew@DOR" userId="b92eeec8-f51c-4c8c-8991-412067e319b4" providerId="ADAL" clId="{93C4CEA1-B166-4FAD-B300-02F0FB94BF1C}" dt="2026-02-12T23:07:03.910" v="241" actId="1076"/>
        <pc:sldMkLst>
          <pc:docMk/>
          <pc:sldMk cId="3404545701" sldId="275"/>
        </pc:sldMkLst>
        <pc:spChg chg="mod">
          <ac:chgData name="Berube, Matthew@DOR" userId="b92eeec8-f51c-4c8c-8991-412067e319b4" providerId="ADAL" clId="{93C4CEA1-B166-4FAD-B300-02F0FB94BF1C}" dt="2026-02-12T23:07:03.910" v="241" actId="1076"/>
          <ac:spMkLst>
            <pc:docMk/>
            <pc:sldMk cId="3404545701" sldId="275"/>
            <ac:spMk id="3" creationId="{8D43FBBA-A81D-35BD-9BD1-EBA705CAD168}"/>
          </ac:spMkLst>
        </pc:spChg>
      </pc:sldChg>
    </pc:docChg>
  </pc:docChgLst>
  <pc:docChgLst>
    <pc:chgData name="Saechao, Peter@DOR" userId="16ad9810-53fa-4e79-9b57-568f6901937e" providerId="ADAL" clId="{CAB0E9A2-4633-4155-875F-507EDED62F21}"/>
    <pc:docChg chg="undo custSel modSld">
      <pc:chgData name="Saechao, Peter@DOR" userId="16ad9810-53fa-4e79-9b57-568f6901937e" providerId="ADAL" clId="{CAB0E9A2-4633-4155-875F-507EDED62F21}" dt="2026-02-26T21:15:41.215" v="81" actId="13244"/>
      <pc:docMkLst>
        <pc:docMk/>
      </pc:docMkLst>
      <pc:sldChg chg="modSp mod">
        <pc:chgData name="Saechao, Peter@DOR" userId="16ad9810-53fa-4e79-9b57-568f6901937e" providerId="ADAL" clId="{CAB0E9A2-4633-4155-875F-507EDED62F21}" dt="2026-02-26T21:15:41.215" v="81" actId="13244"/>
        <pc:sldMkLst>
          <pc:docMk/>
          <pc:sldMk cId="2697501480" sldId="262"/>
        </pc:sldMkLst>
        <pc:spChg chg="mod ord">
          <ac:chgData name="Saechao, Peter@DOR" userId="16ad9810-53fa-4e79-9b57-568f6901937e" providerId="ADAL" clId="{CAB0E9A2-4633-4155-875F-507EDED62F21}" dt="2026-02-26T21:15:29.802" v="78" actId="13244"/>
          <ac:spMkLst>
            <pc:docMk/>
            <pc:sldMk cId="2697501480" sldId="262"/>
            <ac:spMk id="2" creationId="{32612F1E-7841-44CD-20DD-165029CEBD80}"/>
          </ac:spMkLst>
        </pc:spChg>
        <pc:spChg chg="ord">
          <ac:chgData name="Saechao, Peter@DOR" userId="16ad9810-53fa-4e79-9b57-568f6901937e" providerId="ADAL" clId="{CAB0E9A2-4633-4155-875F-507EDED62F21}" dt="2026-02-26T21:15:39.154" v="80" actId="13244"/>
          <ac:spMkLst>
            <pc:docMk/>
            <pc:sldMk cId="2697501480" sldId="262"/>
            <ac:spMk id="3" creationId="{0AA8E7BE-1A80-F31C-0C7E-A0AAC731EB6E}"/>
          </ac:spMkLst>
        </pc:spChg>
        <pc:spChg chg="ord">
          <ac:chgData name="Saechao, Peter@DOR" userId="16ad9810-53fa-4e79-9b57-568f6901937e" providerId="ADAL" clId="{CAB0E9A2-4633-4155-875F-507EDED62F21}" dt="2026-02-26T21:09:03.304" v="31"/>
          <ac:spMkLst>
            <pc:docMk/>
            <pc:sldMk cId="2697501480" sldId="262"/>
            <ac:spMk id="4" creationId="{8133AE42-53FB-D933-4275-94003FC90D9E}"/>
          </ac:spMkLst>
        </pc:spChg>
        <pc:spChg chg="ord">
          <ac:chgData name="Saechao, Peter@DOR" userId="16ad9810-53fa-4e79-9b57-568f6901937e" providerId="ADAL" clId="{CAB0E9A2-4633-4155-875F-507EDED62F21}" dt="2026-02-26T21:15:41.215" v="81" actId="13244"/>
          <ac:spMkLst>
            <pc:docMk/>
            <pc:sldMk cId="2697501480" sldId="262"/>
            <ac:spMk id="5" creationId="{09D0E44F-C204-2965-8C56-2E575D5EBB01}"/>
          </ac:spMkLst>
        </pc:spChg>
        <pc:spChg chg="mod ord">
          <ac:chgData name="Saechao, Peter@DOR" userId="16ad9810-53fa-4e79-9b57-568f6901937e" providerId="ADAL" clId="{CAB0E9A2-4633-4155-875F-507EDED62F21}" dt="2026-02-26T21:15:35.606" v="79" actId="13244"/>
          <ac:spMkLst>
            <pc:docMk/>
            <pc:sldMk cId="2697501480" sldId="262"/>
            <ac:spMk id="10" creationId="{F9A7CBE5-74A8-B3F6-BD0D-DD67903DF8EF}"/>
          </ac:spMkLst>
        </pc:spChg>
      </pc:sldChg>
      <pc:sldChg chg="modSp mod">
        <pc:chgData name="Saechao, Peter@DOR" userId="16ad9810-53fa-4e79-9b57-568f6901937e" providerId="ADAL" clId="{CAB0E9A2-4633-4155-875F-507EDED62F21}" dt="2026-02-26T21:15:13.600" v="77" actId="13244"/>
        <pc:sldMkLst>
          <pc:docMk/>
          <pc:sldMk cId="2175666102" sldId="263"/>
        </pc:sldMkLst>
        <pc:spChg chg="mod ord">
          <ac:chgData name="Saechao, Peter@DOR" userId="16ad9810-53fa-4e79-9b57-568f6901937e" providerId="ADAL" clId="{CAB0E9A2-4633-4155-875F-507EDED62F21}" dt="2026-02-26T21:15:13.600" v="77" actId="13244"/>
          <ac:spMkLst>
            <pc:docMk/>
            <pc:sldMk cId="2175666102" sldId="263"/>
            <ac:spMk id="2" creationId="{36102783-72CE-E873-B218-F62F4F012DE7}"/>
          </ac:spMkLst>
        </pc:spChg>
        <pc:spChg chg="mod ord">
          <ac:chgData name="Saechao, Peter@DOR" userId="16ad9810-53fa-4e79-9b57-568f6901937e" providerId="ADAL" clId="{CAB0E9A2-4633-4155-875F-507EDED62F21}" dt="2026-02-26T21:14:58.570" v="74" actId="13244"/>
          <ac:spMkLst>
            <pc:docMk/>
            <pc:sldMk cId="2175666102" sldId="263"/>
            <ac:spMk id="3" creationId="{848DCDC2-6693-5FBE-1632-C90E0C28DF11}"/>
          </ac:spMkLst>
        </pc:spChg>
        <pc:spChg chg="mod ord">
          <ac:chgData name="Saechao, Peter@DOR" userId="16ad9810-53fa-4e79-9b57-568f6901937e" providerId="ADAL" clId="{CAB0E9A2-4633-4155-875F-507EDED62F21}" dt="2026-02-26T21:15:06.701" v="76" actId="13244"/>
          <ac:spMkLst>
            <pc:docMk/>
            <pc:sldMk cId="2175666102" sldId="263"/>
            <ac:spMk id="4" creationId="{71637CC3-264F-FF5A-71A5-56114723BEFF}"/>
          </ac:spMkLst>
        </pc:spChg>
        <pc:spChg chg="mod ord">
          <ac:chgData name="Saechao, Peter@DOR" userId="16ad9810-53fa-4e79-9b57-568f6901937e" providerId="ADAL" clId="{CAB0E9A2-4633-4155-875F-507EDED62F21}" dt="2026-02-26T21:14:55.385" v="73" actId="13244"/>
          <ac:spMkLst>
            <pc:docMk/>
            <pc:sldMk cId="2175666102" sldId="263"/>
            <ac:spMk id="5" creationId="{46171FFB-1BD2-A483-C5A2-E9F0FF983BCE}"/>
          </ac:spMkLst>
        </pc:spChg>
        <pc:spChg chg="mod ord">
          <ac:chgData name="Saechao, Peter@DOR" userId="16ad9810-53fa-4e79-9b57-568f6901937e" providerId="ADAL" clId="{CAB0E9A2-4633-4155-875F-507EDED62F21}" dt="2026-02-26T21:15:02.389" v="75" actId="13244"/>
          <ac:spMkLst>
            <pc:docMk/>
            <pc:sldMk cId="2175666102" sldId="263"/>
            <ac:spMk id="12" creationId="{C68B79AD-9017-F696-2F26-36019E13835E}"/>
          </ac:spMkLst>
        </pc:spChg>
      </pc:sldChg>
      <pc:sldChg chg="addSp delSp modSp mod">
        <pc:chgData name="Saechao, Peter@DOR" userId="16ad9810-53fa-4e79-9b57-568f6901937e" providerId="ADAL" clId="{CAB0E9A2-4633-4155-875F-507EDED62F21}" dt="2026-02-26T21:08:10.581" v="21" actId="962"/>
        <pc:sldMkLst>
          <pc:docMk/>
          <pc:sldMk cId="1452862316" sldId="276"/>
        </pc:sldMkLst>
        <pc:spChg chg="mod">
          <ac:chgData name="Saechao, Peter@DOR" userId="16ad9810-53fa-4e79-9b57-568f6901937e" providerId="ADAL" clId="{CAB0E9A2-4633-4155-875F-507EDED62F21}" dt="2026-02-26T21:04:59.923" v="15" actId="20577"/>
          <ac:spMkLst>
            <pc:docMk/>
            <pc:sldMk cId="1452862316" sldId="276"/>
            <ac:spMk id="4" creationId="{72C2C63C-7D17-1BE9-7845-90DB69B3FD57}"/>
          </ac:spMkLst>
        </pc:spChg>
        <pc:spChg chg="add del">
          <ac:chgData name="Saechao, Peter@DOR" userId="16ad9810-53fa-4e79-9b57-568f6901937e" providerId="ADAL" clId="{CAB0E9A2-4633-4155-875F-507EDED62F21}" dt="2026-02-26T21:06:27.605" v="17" actId="22"/>
          <ac:spMkLst>
            <pc:docMk/>
            <pc:sldMk cId="1452862316" sldId="276"/>
            <ac:spMk id="5" creationId="{A693ABA5-0DF6-CED2-11DC-16C9FE539911}"/>
          </ac:spMkLst>
        </pc:spChg>
        <pc:spChg chg="del">
          <ac:chgData name="Saechao, Peter@DOR" userId="16ad9810-53fa-4e79-9b57-568f6901937e" providerId="ADAL" clId="{CAB0E9A2-4633-4155-875F-507EDED62F21}" dt="2026-02-26T21:04:47.133" v="3" actId="478"/>
          <ac:spMkLst>
            <pc:docMk/>
            <pc:sldMk cId="1452862316" sldId="276"/>
            <ac:spMk id="7" creationId="{4FEAED89-5449-7136-D74F-3A9A6E9DB78F}"/>
          </ac:spMkLst>
        </pc:spChg>
        <pc:picChg chg="mod">
          <ac:chgData name="Saechao, Peter@DOR" userId="16ad9810-53fa-4e79-9b57-568f6901937e" providerId="ADAL" clId="{CAB0E9A2-4633-4155-875F-507EDED62F21}" dt="2026-02-26T21:08:10.581" v="21" actId="962"/>
          <ac:picMkLst>
            <pc:docMk/>
            <pc:sldMk cId="1452862316" sldId="276"/>
            <ac:picMk id="6" creationId="{764A2465-5614-F839-B4DA-C89206BD406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2FF44-65E0-F715-B84B-21BF4790EB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A395BB-BC8E-561A-6744-E79F15464B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DD17BC-AA70-A242-8276-56456491A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24C72-39F1-28EC-9177-21E84A54B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3A8DA-9ADC-0C65-BE53-62F1BD349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501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5DC0F-0DBF-EE58-E5CF-B16FDD4BF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231A0-09DE-C15E-A297-23D72170C5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3B07A-0884-BF39-5ECA-93DF997BC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5EB53-4156-8442-46E3-E3BAE8ACA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52343-6988-DB64-FB00-3D8D38CA1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587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FF1381-85E1-844E-2A43-5712378B4F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A82ED0-776B-03A7-FDF0-BB4E6062C2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CD5DE-319A-CEED-120C-54301B055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CBC45-ECC7-FC1B-9746-F4D579A85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7332B-38BB-153A-70C1-BC78050C3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367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764CF-A84C-E56B-17B8-4FA93B342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5A33D-0301-869C-F889-1966A002A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93841-171D-6985-E0A8-2FBD15E1F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2F30F8-B494-9F51-22E6-138D99D67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B7F1C-2605-2881-8FDC-F7C7AEA27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99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E30D3-9850-ED28-E27B-5A6C308CE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78EA8C-B6E5-77CE-F55A-96681ACE7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02182-ED6A-4B20-DF08-8C7B05787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8E9572-47F3-FF8C-EBE7-6451BD710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9580E-FA72-13C5-7289-D9EF66FBD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81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CCCFA-1B11-11D7-768E-C3A73F9E5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C3788-D467-BF09-692A-1586E98080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3D3D3D-BE40-16E5-2717-D0D035EAED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F960D-3E96-7966-3CA4-FB2D8E6D4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AA55B7-8319-BDC6-ADC9-B10D942FA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925A42-F6DE-BDCB-6E8F-9EEA94593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03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9F257-FE06-E5CE-CC0D-7F6B2A73C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48FE17-4686-EF24-33FD-0EDE679C9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113E7D-6448-D1DD-F7C0-FB10C510E0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48EBC1-7B98-DEFB-D5B6-817DB10DF8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EF3AC4-A317-BE88-300B-045515984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E54500-68D9-546D-CBB0-370D85A1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1DB32E-D966-850A-F98B-914422041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145AF3-0D69-A7D6-10FE-ADB378579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4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BA666-80F9-3799-3299-2742ED06B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8DBA3B-81B6-F4C0-01E6-CFC3F89F2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D5B6AD-928E-E1C9-8764-7AC5495C7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99BC-6F65-8EE9-4A70-BF92FAA90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196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9D16C9-1503-2B54-48F9-B8E5F4BE1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5A0DB1-4DFB-7C0E-B437-B2F7FBECA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47C2F8-D970-EA1D-7D61-CBC637209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70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1A963-BD55-3F02-D4DE-1B08E8713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9D338-4079-1CE3-8665-5ADE6B6F9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5D8CB3-339C-152D-294F-AFE32B2184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C993D7-EB0B-C438-0A2A-10078C17C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713937-164D-5E90-BC36-DE99064D0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F5A1A9-D924-615A-41FE-C00678247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179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C92D0-1017-155B-F551-A413D6D1E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E598ED-4058-AECC-970D-339B578011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599DD0-128C-7085-F27C-E25A979BC3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43F5A1-1E0E-5827-5543-C2A7A61DB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F332-AEFB-479B-96DA-19FE6037D7E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5751C3-1563-D1BA-374A-35C818063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E30BA5-72CC-D285-1E6B-A843C2E62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53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E44B50-7E55-DD42-05E6-11A86FDF7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939078-8006-5705-5B92-9E396C7A44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993F6B-797D-7C7C-C6E8-D22A24EB95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E2F332-AEFB-479B-96DA-19FE6037D7E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85FD78-15CA-08AC-704F-00D3AFCEA0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D82BE-BF6F-9F77-5F88-BCB1202EE4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B134A7-D329-426F-B842-EE31F3670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64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TBIInformation.Information@dor.ca.gov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hyperlink" Target="https://www.dor.ca.gov/Home/TBIProgramSites" TargetMode="Externa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r.ca.gov/Home/TBIResources" TargetMode="External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exnermedical.osu.edu/neurological-institute/neuroscience-research-institute/research-centers/ohio-valley-center-for-brain-injury-prevention-and-rehabilitation/osu-tbi-id" TargetMode="External"/><Relationship Id="rId2" Type="http://schemas.openxmlformats.org/officeDocument/2006/relationships/hyperlink" Target="https://www.nashia.org/resources-list/cdxvc5lcq3q3ycesazm0wfyg9umxye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traumatic-brain-injury/index.Html" TargetMode="External"/><Relationship Id="rId2" Type="http://schemas.openxmlformats.org/officeDocument/2006/relationships/hyperlink" Target="https://biausa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sktc.org/tbi/factsheets/social-skills-after-traumatic-brain-injury" TargetMode="External"/><Relationship Id="rId5" Type="http://schemas.openxmlformats.org/officeDocument/2006/relationships/hyperlink" Target="https://msktc.org/tbi/factsheets/relationships-after-traumatic-brain-injury" TargetMode="External"/><Relationship Id="rId4" Type="http://schemas.openxmlformats.org/officeDocument/2006/relationships/hyperlink" Target="https://www.cdc.gov/traumatic-brain-injury/health-equity/index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C2602-5585-5485-344B-2EC49268AB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99031"/>
            <a:ext cx="9144000" cy="1187387"/>
          </a:xfrm>
        </p:spPr>
        <p:txBody>
          <a:bodyPr/>
          <a:lstStyle/>
          <a:p>
            <a: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TBI 101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D49076-4393-AC6A-7600-9D7194E40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5440" y="2705926"/>
            <a:ext cx="9144000" cy="39600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An Introduction to Traumatic Brain Injury</a:t>
            </a:r>
          </a:p>
          <a:p>
            <a:pPr lvl="0">
              <a:lnSpc>
                <a:spcPct val="115000"/>
              </a:lnSpc>
              <a:spcBef>
                <a:spcPts val="0"/>
              </a:spcBef>
            </a:pPr>
            <a:endParaRPr lang="en-US" dirty="0">
              <a:solidFill>
                <a:schemeClr val="dk1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</a:pPr>
            <a:endParaRPr lang="en-US" dirty="0">
              <a:solidFill>
                <a:schemeClr val="dk1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</a:pPr>
            <a:endParaRPr lang="en-US" dirty="0">
              <a:solidFill>
                <a:schemeClr val="dk1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</a:pPr>
            <a:endParaRPr lang="en-US" dirty="0">
              <a:solidFill>
                <a:schemeClr val="dk1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Presented by</a:t>
            </a:r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The California Traumatic Brain Injury Advisory Board</a:t>
            </a:r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in association with</a:t>
            </a:r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The Brain Injury Survivors Committee</a:t>
            </a:r>
            <a:endParaRPr lang="en-US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oogle Shape;92;p14" descr="DOR Logo. Department of Rehabilitation. Employment, Independence, and Equality.">
            <a:extLst>
              <a:ext uri="{FF2B5EF4-FFF2-40B4-BE49-F238E27FC236}">
                <a16:creationId xmlns:a16="http://schemas.microsoft.com/office/drawing/2014/main" id="{88EA44CE-3E29-CA7F-0A0E-2A0A49BD21B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84191" y="5173627"/>
            <a:ext cx="1765051" cy="14923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8884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18ED9-A2F0-8B7A-2BD5-DAD47EF68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24944" cy="9144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TBI Diagnosis</a:t>
            </a:r>
            <a:endParaRPr lang="en-US" sz="4400" dirty="0">
              <a:solidFill>
                <a:srgbClr val="0055A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E86BA547-E8AF-2E23-7B53-0E235CC721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41" b="5541"/>
          <a:stretch/>
        </p:blipFill>
        <p:spPr>
          <a:xfrm>
            <a:off x="183492" y="1727924"/>
            <a:ext cx="3729747" cy="4956340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27A69E-CA27-7247-83F2-6F9D7DE7C1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83509" y="1870785"/>
            <a:ext cx="5987846" cy="4097396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Diagnosis often includes:</a:t>
            </a:r>
          </a:p>
          <a:p>
            <a:pPr marL="546100" lvl="0" indent="-457200">
              <a:lnSpc>
                <a:spcPct val="150000"/>
              </a:lnSpc>
              <a:spcBef>
                <a:spcPts val="440"/>
              </a:spcBef>
              <a:buSzPts val="2200"/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Neurological exams</a:t>
            </a:r>
          </a:p>
          <a:p>
            <a:pPr marL="546100" lvl="0" indent="-457200">
              <a:lnSpc>
                <a:spcPct val="150000"/>
              </a:lnSpc>
              <a:spcBef>
                <a:spcPts val="0"/>
              </a:spcBef>
              <a:buSzPts val="2200"/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Brain imaging (CT or MRI)</a:t>
            </a:r>
          </a:p>
          <a:p>
            <a:pPr marL="546100" lvl="0" indent="-457200">
              <a:lnSpc>
                <a:spcPct val="150000"/>
              </a:lnSpc>
              <a:spcBef>
                <a:spcPts val="0"/>
              </a:spcBef>
              <a:buSzPts val="2200"/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Cognitive and emotional assessments</a:t>
            </a:r>
          </a:p>
          <a:p>
            <a:pPr marL="546100" lvl="0" indent="-457200">
              <a:lnSpc>
                <a:spcPct val="150000"/>
              </a:lnSpc>
              <a:spcBef>
                <a:spcPts val="0"/>
              </a:spcBef>
              <a:buSzPts val="2200"/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50000"/>
              </a:lnSpc>
              <a:spcBef>
                <a:spcPts val="440"/>
              </a:spcBef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Mild TBIs may not appear on scans, so symptom tracking is critical.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526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0C830-A6CA-6674-49E5-7AE3778F7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890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Treatment and Recovery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5068E9-A21D-128E-ACAC-D534C3D727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0057" y="2064938"/>
            <a:ext cx="6016752" cy="4625404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50000"/>
              </a:lnSpc>
              <a:spcBef>
                <a:spcPts val="0"/>
              </a:spcBef>
              <a:buSzPts val="22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Rest and gradual return to activity</a:t>
            </a:r>
          </a:p>
          <a:p>
            <a:pPr marL="342900" lvl="0" indent="-342900">
              <a:lnSpc>
                <a:spcPct val="150000"/>
              </a:lnSpc>
              <a:spcBef>
                <a:spcPts val="440"/>
              </a:spcBef>
              <a:buSzPts val="22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Physical, occupational, and speech therapy</a:t>
            </a:r>
          </a:p>
          <a:p>
            <a:pPr marL="342900" lvl="0" indent="-342900">
              <a:lnSpc>
                <a:spcPct val="150000"/>
              </a:lnSpc>
              <a:spcBef>
                <a:spcPts val="440"/>
              </a:spcBef>
              <a:buSzPts val="22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Cognitive rehabilitation</a:t>
            </a:r>
          </a:p>
          <a:p>
            <a:pPr marL="342900" lvl="0" indent="-342900">
              <a:lnSpc>
                <a:spcPct val="150000"/>
              </a:lnSpc>
              <a:spcBef>
                <a:spcPts val="440"/>
              </a:spcBef>
              <a:buSzPts val="22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Counseling and emotional support</a:t>
            </a:r>
          </a:p>
          <a:p>
            <a:pPr marL="342900" lvl="0" indent="-342900">
              <a:lnSpc>
                <a:spcPct val="150000"/>
              </a:lnSpc>
              <a:spcBef>
                <a:spcPts val="440"/>
              </a:spcBef>
              <a:buSzPts val="22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Recovery varies widely by individual</a:t>
            </a:r>
          </a:p>
          <a:p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A04B681A-B29C-C75A-88F4-6B53C22DDA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6500" y="2064938"/>
            <a:ext cx="5195252" cy="3477932"/>
          </a:xfrm>
        </p:spPr>
      </p:pic>
    </p:spTree>
    <p:extLst>
      <p:ext uri="{BB962C8B-B14F-4D97-AF65-F5344CB8AC3E}">
        <p14:creationId xmlns:p14="http://schemas.microsoft.com/office/powerpoint/2010/main" val="36772601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1F302-6980-47F8-6D98-28176DAC2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892"/>
            <a:ext cx="12192000" cy="96012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TBI &amp; Substance Use: Key Facts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FF53C8-847E-AA8E-8B55-F2074C1878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37442" y="1421631"/>
            <a:ext cx="10261732" cy="4654705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Many TBIs involve intoxication:</a:t>
            </a: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Up to </a:t>
            </a: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24–51%</a:t>
            </a: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of adolescents and adults were intoxicated at the time of injury.</a:t>
            </a:r>
          </a:p>
          <a:p>
            <a:pPr marL="342900" lvl="0" indent="-3429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High rates of prior substance use:</a:t>
            </a: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</a:t>
            </a: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25%</a:t>
            </a: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of people hospitalized for TBI have a history of Substance Use Disorder.</a:t>
            </a:r>
          </a:p>
          <a:p>
            <a:pPr marL="342900" lvl="0" indent="-3429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Increased risk of repeat TBI:</a:t>
            </a: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Alcohol-related TBIs make individuals </a:t>
            </a: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4× more likely</a:t>
            </a: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to sustain another TBI.</a:t>
            </a:r>
          </a:p>
          <a:p>
            <a:pPr marL="342900" lvl="0" indent="-3429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Slower recovery:</a:t>
            </a: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Alcohol can delay healing and raise the risk of </a:t>
            </a: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seizures</a:t>
            </a: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.</a:t>
            </a:r>
          </a:p>
          <a:p>
            <a:pPr marL="342900" lvl="0" indent="-3429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Worsened symptoms:</a:t>
            </a: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Alcohol and other substances can intensify problems with </a:t>
            </a: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cognition, balance, impulsivity, and depression</a:t>
            </a: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.</a:t>
            </a:r>
          </a:p>
        </p:txBody>
      </p:sp>
      <p:pic>
        <p:nvPicPr>
          <p:cNvPr id="6" name="Content Placeholder 5" descr="Image of Alcohol in cup">
            <a:extLst>
              <a:ext uri="{FF2B5EF4-FFF2-40B4-BE49-F238E27FC236}">
                <a16:creationId xmlns:a16="http://schemas.microsoft.com/office/drawing/2014/main" id="{7C217679-DD75-EE0D-FDB8-EBDFE07136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9910" y="4047278"/>
            <a:ext cx="2222090" cy="2810722"/>
          </a:xfrm>
        </p:spPr>
      </p:pic>
    </p:spTree>
    <p:extLst>
      <p:ext uri="{BB962C8B-B14F-4D97-AF65-F5344CB8AC3E}">
        <p14:creationId xmlns:p14="http://schemas.microsoft.com/office/powerpoint/2010/main" val="1093369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9F7E8-2DB1-3858-C501-76E17C449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4892040" cy="6857999"/>
          </a:xfrm>
          <a:solidFill>
            <a:srgbClr val="0055A5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Intimate Partner Violence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9BFD8-A294-A188-D87B-432D928D1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6238" y="861698"/>
            <a:ext cx="6629400" cy="5234302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Intimate partner violence is a common cause of TBI.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SzPts val="2400"/>
              <a:buNone/>
            </a:pPr>
            <a:endParaRPr lang="en-US"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0000"/>
              </a:lnSpc>
              <a:spcBef>
                <a:spcPts val="60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Victims of partner violence are less likely to report their TBIs than people who are injured in other ways. Male victims are even less likely than women to come forward.</a:t>
            </a:r>
          </a:p>
          <a:p>
            <a:pPr lvl="0" indent="-76200">
              <a:lnSpc>
                <a:spcPct val="110000"/>
              </a:lnSpc>
              <a:spcBef>
                <a:spcPts val="600"/>
              </a:spcBef>
              <a:buSzPts val="2400"/>
              <a:buNone/>
            </a:pPr>
            <a:endParaRPr lang="en-US"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0000"/>
              </a:lnSpc>
              <a:spcBef>
                <a:spcPts val="60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Survivors of TBIs caused by domestic violence are more likely to experience poorer overall health, including both physical and mental health challenges.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79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D8030-D797-6C53-3084-0B4F885FC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11135" cy="928396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Incarceration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5AD2C39-784B-03A7-3E54-E7E91C3558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2118" y="4554326"/>
            <a:ext cx="3064236" cy="2046552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1F9E63-9B74-9EE6-F443-3D0F7CBDDC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99651" y="1105377"/>
            <a:ext cx="10392697" cy="5929604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Research suggests almost half of people in correctional or detention facilities such as prisons and jails have a history of TBI.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 a Virginia study, more than half of children in the juvenile justice system, followed over an 18-month period, screened positive for brain injury.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People in correctional or detention facilities that have a history of TBI are much more likely than non-TBI survivors to present with the following: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	-Mental health problems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	-Substance use disorders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	-Difficulty controlling anger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	-Suicidal ideations or attempts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316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4646A-C539-2D4A-D2A9-7BCAA668D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AD494-B973-7591-66E6-46C37C363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4892040" cy="6857999"/>
          </a:xfrm>
          <a:solidFill>
            <a:srgbClr val="0055A5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Housing Instability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093C6-366E-C591-2EB1-B27FCED01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6106" y="1338759"/>
            <a:ext cx="6629400" cy="4180480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California has the highest rate of homeless individuals in the nation.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endParaRPr lang="en-US"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70% of homeless individuals with TBI experienced their first brain injury before they became homeless.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endParaRPr lang="en-US"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People who experience homelessness have a much greater risk for having a prior TBI and for experiencing an additional TBI.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4697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FC88C-6654-86B7-5AAC-4CBD80B75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F0815-AB44-BE82-1D0F-C0A46063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4892040" cy="6857999"/>
          </a:xfrm>
          <a:solidFill>
            <a:srgbClr val="0055A5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Health Disparities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28B7B-BA9A-AA02-4165-4F58DA567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6648" y="619782"/>
            <a:ext cx="6810939" cy="6857998"/>
          </a:xfrm>
        </p:spPr>
        <p:txBody>
          <a:bodyPr>
            <a:normAutofit/>
          </a:bodyPr>
          <a:lstStyle/>
          <a:p>
            <a:pPr marL="0" lvl="0" indent="0">
              <a:lnSpc>
                <a:spcPct val="110000"/>
              </a:lnSpc>
              <a:spcBef>
                <a:spcPts val="0"/>
              </a:spcBef>
              <a:buSzPts val="2400"/>
              <a:buNone/>
            </a:pP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People in rural areas have greater risk of dying from brain injury: </a:t>
            </a:r>
            <a:endParaRPr lang="en-US"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More time needed for emergency medical care to arrive and to deliver the patient to a trauma center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Less access to a Level 1 trauma center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Difficulty getting specialized care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endParaRPr lang="en-US"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SzPts val="2400"/>
              <a:buNone/>
            </a:pPr>
            <a:r>
              <a:rPr lang="en-US" sz="24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Survivors with lower incomes or who are uninsured: </a:t>
            </a:r>
            <a:endParaRPr lang="en-US"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Less likely to receive treatment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Less likely to receive inpatient services and rehabilitation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SzPts val="2400"/>
              <a:buFont typeface="Roboto"/>
              <a:buChar char="•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More likely to die in the hospital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1798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B8961-A234-3000-4EA3-20CDA39FD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56034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Support Brain Injury Survivors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609C8-8104-2F7B-82E4-D0C45F252D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7507" y="2038392"/>
            <a:ext cx="6558194" cy="278121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Be patient and understanding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Offer help with daily tasks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Encourage rest and self-care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Avoid overstimulation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Support emotional well-being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Be mindful of differing communication styles</a:t>
            </a:r>
          </a:p>
          <a:p>
            <a:endParaRPr lang="en-US" dirty="0"/>
          </a:p>
        </p:txBody>
      </p:sp>
      <p:pic>
        <p:nvPicPr>
          <p:cNvPr id="6" name="Content Placeholder 5" descr="A doctor and an old person">
            <a:extLst>
              <a:ext uri="{FF2B5EF4-FFF2-40B4-BE49-F238E27FC236}">
                <a16:creationId xmlns:a16="http://schemas.microsoft.com/office/drawing/2014/main" id="{83E73F22-C5DF-514A-9426-F2DB48885B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539" y="1153667"/>
            <a:ext cx="4257326" cy="5089341"/>
          </a:xfrm>
        </p:spPr>
      </p:pic>
    </p:spTree>
    <p:extLst>
      <p:ext uri="{BB962C8B-B14F-4D97-AF65-F5344CB8AC3E}">
        <p14:creationId xmlns:p14="http://schemas.microsoft.com/office/powerpoint/2010/main" val="9465240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8015E9-DCC5-8266-522F-5616D13EB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F5FB4-D430-F816-083B-7DF2419DB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2568"/>
            <a:ext cx="12192000" cy="856034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Preventing TBIs</a:t>
            </a:r>
            <a:endParaRPr lang="en-US" sz="4400" b="1" dirty="0">
              <a:solidFill>
                <a:srgbClr val="0055A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7D5E42-41C1-A0A7-04FC-FF60FA25A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8135" y="2428557"/>
            <a:ext cx="5554132" cy="200088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Wear seatbelts and helmets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Fall-proof homes and workplaces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Practice safe sports techniques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Encourage awareness and education</a:t>
            </a:r>
          </a:p>
          <a:p>
            <a:endParaRPr lang="en-US" dirty="0"/>
          </a:p>
        </p:txBody>
      </p:sp>
      <p:pic>
        <p:nvPicPr>
          <p:cNvPr id="6" name="Content Placeholder 5" descr="A person wearing a helmet and riding a bicycle&#10;&#10;">
            <a:extLst>
              <a:ext uri="{FF2B5EF4-FFF2-40B4-BE49-F238E27FC236}">
                <a16:creationId xmlns:a16="http://schemas.microsoft.com/office/drawing/2014/main" id="{CF710717-F071-03E5-6815-1241EE4B65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281948" y="1373123"/>
            <a:ext cx="4271917" cy="4486275"/>
          </a:xfrm>
        </p:spPr>
      </p:pic>
    </p:spTree>
    <p:extLst>
      <p:ext uri="{BB962C8B-B14F-4D97-AF65-F5344CB8AC3E}">
        <p14:creationId xmlns:p14="http://schemas.microsoft.com/office/powerpoint/2010/main" val="14139743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D6BA7-4EA5-CC5C-3F25-461962BF8B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9D5F7-369B-EB4B-D8C2-7ED093AA2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Key Takeaways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9E0EC71-62AC-EABE-F9BC-AFCD62C6D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70409" y="2067622"/>
            <a:ext cx="2813304" cy="2722755"/>
          </a:xfrm>
          <a:prstGeom prst="rect">
            <a:avLst/>
          </a:prstGeom>
          <a:solidFill>
            <a:srgbClr val="0055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F23FC1-9ABF-A89F-2273-85806532FF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68588" y="2067622"/>
            <a:ext cx="2813304" cy="2680655"/>
          </a:xfrm>
          <a:prstGeom prst="rect">
            <a:avLst/>
          </a:prstGeom>
          <a:solidFill>
            <a:srgbClr val="0055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2E98BA-8E6C-E951-5A28-37F923096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66767" y="2084119"/>
            <a:ext cx="2813304" cy="2722754"/>
          </a:xfrm>
          <a:prstGeom prst="rect">
            <a:avLst/>
          </a:prstGeom>
          <a:solidFill>
            <a:srgbClr val="0055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5AE35-8C2D-C74B-CB59-C06705E4C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2472974"/>
            <a:ext cx="2813304" cy="2722754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Recovery is unique for everyone. 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Progress takes time.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B29A72C-1B81-DFD3-208C-1D16AEF2D28A}"/>
              </a:ext>
            </a:extLst>
          </p:cNvPr>
          <p:cNvSpPr txBox="1">
            <a:spLocks/>
          </p:cNvSpPr>
          <p:nvPr/>
        </p:nvSpPr>
        <p:spPr>
          <a:xfrm>
            <a:off x="4817379" y="2472973"/>
            <a:ext cx="2813304" cy="268065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None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Certain populations are at greater risk for TBI and poorer outcomes.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3AD0DC4-9388-E831-0C28-297604B9C9A7}"/>
              </a:ext>
            </a:extLst>
          </p:cNvPr>
          <p:cNvSpPr txBox="1">
            <a:spLocks/>
          </p:cNvSpPr>
          <p:nvPr/>
        </p:nvSpPr>
        <p:spPr>
          <a:xfrm>
            <a:off x="8415558" y="2489469"/>
            <a:ext cx="2813304" cy="272275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30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Early diagnosis and consistent care are critical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218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F2659-0849-4EA3-3FA5-0663E39BE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Overview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6094F71-2F89-8860-1841-ACBBD6A69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72184" y="1580960"/>
            <a:ext cx="2813304" cy="4351338"/>
          </a:xfrm>
          <a:prstGeom prst="rect">
            <a:avLst/>
          </a:prstGeom>
          <a:solidFill>
            <a:srgbClr val="0055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27B46A-4005-6AF2-30F9-384D0E9B2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80204" y="1580960"/>
            <a:ext cx="2813304" cy="4351338"/>
          </a:xfrm>
          <a:prstGeom prst="rect">
            <a:avLst/>
          </a:prstGeom>
          <a:solidFill>
            <a:srgbClr val="0055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D2892E-EE1E-CC6F-CED7-584DAD7487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88224" y="1580960"/>
            <a:ext cx="2813304" cy="4351338"/>
          </a:xfrm>
          <a:prstGeom prst="rect">
            <a:avLst/>
          </a:prstGeom>
          <a:solidFill>
            <a:srgbClr val="0055A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A971E77-50F5-7AB2-1DC3-BECDF48476F5}"/>
              </a:ext>
            </a:extLst>
          </p:cNvPr>
          <p:cNvSpPr txBox="1">
            <a:spLocks/>
          </p:cNvSpPr>
          <p:nvPr/>
        </p:nvSpPr>
        <p:spPr>
          <a:xfrm>
            <a:off x="2496312" y="2113120"/>
            <a:ext cx="765048" cy="1030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72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81D24-81D0-F683-4FCD-66B9487B7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7637" y="4746442"/>
            <a:ext cx="2362397" cy="90980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Introduce Public to TBI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D0CCF8A-A989-CEC6-308F-94ACA1FFCD71}"/>
              </a:ext>
            </a:extLst>
          </p:cNvPr>
          <p:cNvSpPr txBox="1">
            <a:spLocks/>
          </p:cNvSpPr>
          <p:nvPr/>
        </p:nvSpPr>
        <p:spPr>
          <a:xfrm>
            <a:off x="5704332" y="2113120"/>
            <a:ext cx="765048" cy="1030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72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60B147D-F1DF-3E47-1F52-F10373E3AF43}"/>
              </a:ext>
            </a:extLst>
          </p:cNvPr>
          <p:cNvSpPr txBox="1">
            <a:spLocks/>
          </p:cNvSpPr>
          <p:nvPr/>
        </p:nvSpPr>
        <p:spPr>
          <a:xfrm>
            <a:off x="5000416" y="4751358"/>
            <a:ext cx="2172880" cy="8999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lt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Increase Awareness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3A01F9B-551B-C061-6FAF-B5AB1F23F562}"/>
              </a:ext>
            </a:extLst>
          </p:cNvPr>
          <p:cNvSpPr txBox="1">
            <a:spLocks/>
          </p:cNvSpPr>
          <p:nvPr/>
        </p:nvSpPr>
        <p:spPr>
          <a:xfrm>
            <a:off x="8912352" y="2113120"/>
            <a:ext cx="765048" cy="1030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72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E11F430-B334-871C-8B14-75DE3EFB6A8B}"/>
              </a:ext>
            </a:extLst>
          </p:cNvPr>
          <p:cNvSpPr txBox="1">
            <a:spLocks/>
          </p:cNvSpPr>
          <p:nvPr/>
        </p:nvSpPr>
        <p:spPr>
          <a:xfrm>
            <a:off x="8200521" y="4596254"/>
            <a:ext cx="2188710" cy="121018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Provide Community Resources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5625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4C7DD-DA8B-0087-A0B3-50F238DD1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258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the Department of Rehabilitation Serves TBI-impacted Californians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3FBBA-A81D-35BD-9BD1-EBA705CAD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2262" y="1524000"/>
            <a:ext cx="9207476" cy="5334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Direct Support</a:t>
            </a: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State-funded TBI Program Sites providing services and resources to individuals living with TBI.</a:t>
            </a:r>
          </a:p>
          <a:p>
            <a:pPr marL="0" indent="0">
              <a:buNone/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Services include:</a:t>
            </a:r>
          </a:p>
          <a:p>
            <a:pPr lvl="6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Enhanced Information and Assistance​</a:t>
            </a:r>
          </a:p>
          <a:p>
            <a:pPr lvl="6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Community Navigation​</a:t>
            </a:r>
          </a:p>
          <a:p>
            <a:pPr lvl="6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Person Centered Case Coordination​</a:t>
            </a:r>
          </a:p>
          <a:p>
            <a:pPr lvl="6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Community Reintegration​</a:t>
            </a:r>
          </a:p>
          <a:p>
            <a:pPr lvl="6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Supported Living​</a:t>
            </a:r>
          </a:p>
          <a:p>
            <a:pPr lvl="6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Vocational Supportive Services​</a:t>
            </a:r>
          </a:p>
          <a:p>
            <a:pPr lvl="6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Public and professional education services</a:t>
            </a:r>
          </a:p>
          <a:p>
            <a:pPr marL="0" indent="0">
              <a:buNone/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For information on partnering with the TBI program or becoming a TBI program site, please email at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TBI Information email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5457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5EA40-717F-BB27-03BF-2A30E371B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794" y="1061883"/>
            <a:ext cx="3569110" cy="90467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TBI Program Sites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4201FF-A67F-485F-27CF-D17E35C31D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69235" y="2323505"/>
            <a:ext cx="3758228" cy="2210990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buSzPts val="2400"/>
            </a:pPr>
            <a:r>
              <a:rPr lang="en-US" sz="2400" u="sng" dirty="0">
                <a:solidFill>
                  <a:schemeClr val="hlink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  <a:hlinkClick r:id="rId2"/>
              </a:rPr>
              <a:t>DOR TBI Program Sites</a:t>
            </a:r>
            <a:endParaRPr lang="en-US"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>
              <a:lnSpc>
                <a:spcPct val="100000"/>
              </a:lnSpc>
              <a:buSzPts val="2400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TBI sites are subject to change. </a:t>
            </a:r>
          </a:p>
          <a:p>
            <a:pPr lvl="0">
              <a:lnSpc>
                <a:spcPct val="100000"/>
              </a:lnSpc>
              <a:buSzPts val="2400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Please confirm with the site before referring.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Content Placeholder 5" descr="Table of TBI Program Sites">
            <a:extLst>
              <a:ext uri="{FF2B5EF4-FFF2-40B4-BE49-F238E27FC236}">
                <a16:creationId xmlns:a16="http://schemas.microsoft.com/office/drawing/2014/main" id="{06219059-647B-C3D4-006F-8F00C36520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8373" y="220002"/>
            <a:ext cx="7581446" cy="6417996"/>
          </a:xfrm>
        </p:spPr>
      </p:pic>
    </p:spTree>
    <p:extLst>
      <p:ext uri="{BB962C8B-B14F-4D97-AF65-F5344CB8AC3E}">
        <p14:creationId xmlns:p14="http://schemas.microsoft.com/office/powerpoint/2010/main" val="31280658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086BC-6E88-2C6D-6161-5784141AC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59536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TBI Resources Directory</a:t>
            </a:r>
          </a:p>
        </p:txBody>
      </p:sp>
      <p:pic>
        <p:nvPicPr>
          <p:cNvPr id="6" name="Content Placeholder 5" descr="&#10;Image of Traumatic Brain Injury Resource Directory web page&#10;">
            <a:extLst>
              <a:ext uri="{FF2B5EF4-FFF2-40B4-BE49-F238E27FC236}">
                <a16:creationId xmlns:a16="http://schemas.microsoft.com/office/drawing/2014/main" id="{764A2465-5614-F839-B4DA-C89206BD40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50851" y="958241"/>
            <a:ext cx="7490297" cy="4664345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C2C63C-7D17-1BE9-7845-90DB69B3FD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199" y="5815711"/>
            <a:ext cx="10515600" cy="859536"/>
          </a:xfrm>
        </p:spPr>
        <p:txBody>
          <a:bodyPr>
            <a:normAutofit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</a:pPr>
            <a:r>
              <a:rPr lang="en-US" sz="26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Resource available on the </a:t>
            </a:r>
            <a:r>
              <a:rPr lang="en-US" sz="2600" u="sng" dirty="0">
                <a:solidFill>
                  <a:schemeClr val="hlink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  <a:hlinkClick r:id="rId3"/>
              </a:rPr>
              <a:t>DOR TBI</a:t>
            </a:r>
            <a:r>
              <a:rPr lang="en-US" sz="26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website.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8623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66108-FBFE-EBB8-CA4A-1E4862D0F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E32F6-EC20-E537-0D01-D2F9B7BFA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4892040" cy="6857999"/>
          </a:xfrm>
          <a:solidFill>
            <a:srgbClr val="0055A5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Suggested Screening Tools for TBI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DA854-4658-3F16-6A2A-215A70093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4104" y="2395727"/>
            <a:ext cx="6629400" cy="3346705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NASHIA The HELPS Brain Injury Screening Tool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Ohio State TBI Identification Method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1387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33FB6-6080-D220-D8D1-653D10D1A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F125E-45B1-3DBF-C9EE-80CEF8849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4777" y="1805961"/>
            <a:ext cx="8502445" cy="4351338"/>
          </a:xfrm>
        </p:spPr>
        <p:txBody>
          <a:bodyPr>
            <a:normAutofit/>
          </a:bodyPr>
          <a:lstStyle/>
          <a:p>
            <a:pPr lvl="0" indent="-264795">
              <a:lnSpc>
                <a:spcPct val="150000"/>
              </a:lnSpc>
              <a:spcBef>
                <a:spcPts val="0"/>
              </a:spcBef>
              <a:buClr>
                <a:srgbClr val="0055A5"/>
              </a:buClr>
              <a:buSzPct val="100000"/>
              <a:buFont typeface="Roboto"/>
              <a:buChar char="•"/>
            </a:pPr>
            <a:r>
              <a:rPr lang="en-US" u="sng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BIAA Brain Injury Association of America </a:t>
            </a:r>
            <a:endParaRPr lang="en-US" dirty="0">
              <a:solidFill>
                <a:srgbClr val="0055A5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 indent="-264795">
              <a:lnSpc>
                <a:spcPct val="150000"/>
              </a:lnSpc>
              <a:buClr>
                <a:srgbClr val="0055A5"/>
              </a:buClr>
              <a:buSzPct val="100000"/>
              <a:buFont typeface="Roboto"/>
              <a:buChar char="•"/>
            </a:pPr>
            <a:r>
              <a:rPr lang="en-US" u="sng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CDC: Traumatic Brain Injury &amp; Concussion</a:t>
            </a:r>
            <a:endParaRPr lang="en-US" dirty="0">
              <a:solidFill>
                <a:srgbClr val="0055A5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 indent="-264795">
              <a:lnSpc>
                <a:spcPct val="150000"/>
              </a:lnSpc>
              <a:buClr>
                <a:srgbClr val="0055A5"/>
              </a:buClr>
              <a:buSzPct val="100000"/>
              <a:buFont typeface="Roboto"/>
              <a:buChar char="•"/>
            </a:pPr>
            <a:r>
              <a:rPr lang="en-US" u="sng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CDC: Health Disparities in TBI</a:t>
            </a:r>
            <a:endParaRPr lang="en-US" dirty="0">
              <a:solidFill>
                <a:srgbClr val="0055A5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 indent="-264795">
              <a:lnSpc>
                <a:spcPct val="150000"/>
              </a:lnSpc>
              <a:buClr>
                <a:srgbClr val="0055A5"/>
              </a:buClr>
              <a:buSzPct val="100000"/>
              <a:buFont typeface="Roboto"/>
              <a:buChar char="•"/>
            </a:pPr>
            <a:r>
              <a:rPr lang="en-US" u="sng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Couples’ Relationships After Traumatic Brain Injury</a:t>
            </a:r>
            <a:endParaRPr lang="en-US" dirty="0">
              <a:solidFill>
                <a:srgbClr val="0055A5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pPr lvl="0" indent="-264795">
              <a:lnSpc>
                <a:spcPct val="150000"/>
              </a:lnSpc>
              <a:buClr>
                <a:srgbClr val="0055A5"/>
              </a:buClr>
              <a:buSzPct val="100000"/>
              <a:buFont typeface="Roboto"/>
              <a:buChar char="•"/>
            </a:pPr>
            <a:r>
              <a:rPr lang="en-US" u="sng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Social Skills After Traumatic Brain Injury</a:t>
            </a:r>
            <a:endParaRPr lang="en-US" dirty="0">
              <a:solidFill>
                <a:srgbClr val="0055A5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592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2E1EB52-E26E-B2B3-2ECA-91E9B97F1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4846320" cy="6858000"/>
          </a:xfrm>
          <a:prstGeom prst="rect">
            <a:avLst/>
          </a:prstGeom>
          <a:solidFill>
            <a:srgbClr val="0055A5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A2F69F-04AD-BCFD-B627-26A7E2CC3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890" y="1897062"/>
            <a:ext cx="4064540" cy="306387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is Brain Injury Awareness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D6AE6-BC20-DED1-A060-7B3F9AD81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9772" y="1003012"/>
            <a:ext cx="6371338" cy="4851974"/>
          </a:xfrm>
        </p:spPr>
        <p:txBody>
          <a:bodyPr>
            <a:normAutofit/>
          </a:bodyPr>
          <a:lstStyle/>
          <a:p>
            <a:r>
              <a:rPr lang="en-US" sz="2400" dirty="0"/>
              <a:t>Major cause of death and disability</a:t>
            </a:r>
          </a:p>
          <a:p>
            <a:endParaRPr lang="en-US" sz="2400" dirty="0"/>
          </a:p>
          <a:p>
            <a:r>
              <a:rPr lang="en-US" sz="2400" dirty="0"/>
              <a:t>Short and long-term chronic health concerns</a:t>
            </a:r>
          </a:p>
          <a:p>
            <a:endParaRPr lang="en-US" sz="2400" dirty="0"/>
          </a:p>
          <a:p>
            <a:r>
              <a:rPr lang="en-US" sz="2400" dirty="0"/>
              <a:t>Frequently underdiagnosed</a:t>
            </a:r>
          </a:p>
          <a:p>
            <a:endParaRPr lang="en-US" sz="2400" dirty="0"/>
          </a:p>
          <a:p>
            <a:r>
              <a:rPr lang="en-US" sz="2400" dirty="0"/>
              <a:t>Growing public health concern</a:t>
            </a:r>
          </a:p>
          <a:p>
            <a:endParaRPr lang="en-US" sz="2400" dirty="0"/>
          </a:p>
          <a:p>
            <a:r>
              <a:rPr lang="en-US" sz="2400" dirty="0"/>
              <a:t>Over 200,000 TBI-related emergency department visits and hospitalizations each year in California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189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5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DB63E-DB55-6342-A8A8-3261597E4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095"/>
            <a:ext cx="10515600" cy="841884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Brain Injury?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0F946-F87F-DBD1-21BF-95744C7C2A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94001"/>
            <a:ext cx="10515600" cy="1924685"/>
          </a:xfrm>
          <a:solidFill>
            <a:schemeClr val="bg1"/>
          </a:solidFill>
          <a:ln>
            <a:noFill/>
          </a:ln>
        </p:spPr>
        <p:txBody>
          <a:bodyPr>
            <a:normAutofit fontScale="85000" lnSpcReduction="10000"/>
          </a:bodyPr>
          <a:lstStyle/>
          <a:p>
            <a:pPr marL="0" lvl="0" indent="0" algn="ctr">
              <a:spcBef>
                <a:spcPts val="0"/>
              </a:spcBef>
              <a:buNone/>
            </a:pPr>
            <a:endParaRPr lang="en-US" sz="3200" b="1" dirty="0">
              <a:solidFill>
                <a:srgbClr val="0055A5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34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Acquired (ABI)</a:t>
            </a:r>
          </a:p>
          <a:p>
            <a:pPr marL="546100" indent="-4572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2200"/>
            </a:pPr>
            <a:r>
              <a:rPr lang="en-US" sz="31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Any brain injury that occurs after birth</a:t>
            </a:r>
          </a:p>
          <a:p>
            <a:pPr marL="546100" indent="-4572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2200"/>
            </a:pPr>
            <a:r>
              <a:rPr lang="en-US" sz="31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Caused by internal trauma (non TBI) and external trauma (TBI)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43F334-3257-198A-2DAA-940B3377F7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3963924"/>
            <a:ext cx="10515600" cy="2345626"/>
          </a:xfr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 marL="0" lv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4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Traumatic (TBI)</a:t>
            </a:r>
          </a:p>
          <a:p>
            <a:pPr marL="546100" indent="-457200">
              <a:lnSpc>
                <a:spcPct val="150000"/>
              </a:lnSpc>
              <a:spcBef>
                <a:spcPts val="0"/>
              </a:spcBef>
              <a:buSzPts val="2200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Occurs when an external force causes damage to the brain </a:t>
            </a:r>
          </a:p>
          <a:p>
            <a:pPr marL="546100" indent="-457200">
              <a:lnSpc>
                <a:spcPct val="150000"/>
              </a:lnSpc>
              <a:spcBef>
                <a:spcPts val="0"/>
              </a:spcBef>
              <a:buSzPts val="2200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Can range from mild (like a concussion) to severe</a:t>
            </a:r>
          </a:p>
          <a:p>
            <a:pPr marL="546100" indent="-457200">
              <a:lnSpc>
                <a:spcPct val="150000"/>
              </a:lnSpc>
              <a:spcBef>
                <a:spcPts val="0"/>
              </a:spcBef>
              <a:buSzPts val="2200"/>
            </a:pPr>
            <a:r>
              <a:rPr lang="en-US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Can affect physical, cognitive, emotional, and </a:t>
            </a:r>
            <a:r>
              <a:rPr lang="en-US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behavioral functions</a:t>
            </a:r>
            <a:endParaRPr lang="en-US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  <a:p>
            <a:endParaRPr lang="en-US" dirty="0"/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0AD70EE5-7CBE-37D2-9F19-A6EC7CD28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39562" y="3127249"/>
            <a:ext cx="912876" cy="836676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036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E100299-6DAA-F2D2-3EC2-EB815F1F7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79008" y="0"/>
            <a:ext cx="6412992" cy="6858000"/>
          </a:xfrm>
          <a:prstGeom prst="rect">
            <a:avLst/>
          </a:prstGeom>
          <a:solidFill>
            <a:srgbClr val="0055A5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4E68B7-26D0-3F06-4ED0-79223C277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768" y="2614549"/>
            <a:ext cx="3998976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b="1" dirty="0">
                <a:solidFill>
                  <a:srgbClr val="0055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Causes of ABI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4676D-4C80-EE21-6CB5-620A8458A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9504" y="1253331"/>
            <a:ext cx="4191000" cy="4351338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Stroke</a:t>
            </a:r>
          </a:p>
          <a:p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Anoxia</a:t>
            </a:r>
          </a:p>
          <a:p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Brain tumor</a:t>
            </a:r>
          </a:p>
          <a:p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Poisoning</a:t>
            </a:r>
          </a:p>
          <a:p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Drugs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814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ED1D5-0840-18C0-E949-68F6DDE94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Brain Injury Symptoms (1 of 3)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2398E-7226-3E9E-5C72-3FD45C595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207" y="1690689"/>
            <a:ext cx="10808011" cy="4208666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Brain injury symptoms can vary based on the individual and the severity of their injury.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person may not recognize or admit they are having problems.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person may not understand how symptoms affect their daily lives.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Brain injuries can affect multiple aspects of a person’s life.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oogle Shape;155;p21">
            <a:extLst>
              <a:ext uri="{FF2B5EF4-FFF2-40B4-BE49-F238E27FC236}">
                <a16:creationId xmlns:a16="http://schemas.microsoft.com/office/drawing/2014/main" id="{B7C4915E-F642-682C-14D2-212BAE1FF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635613" y="4326194"/>
            <a:ext cx="2353262" cy="23865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9702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12F1E-7841-44CD-20DD-165029CEBD8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6165" y="601856"/>
            <a:ext cx="8359670" cy="965190"/>
          </a:xfrm>
        </p:spPr>
        <p:txBody>
          <a:bodyPr>
            <a:noAutofit/>
          </a:bodyPr>
          <a:lstStyle/>
          <a:p>
            <a:pPr rtl="0" eaLnBrk="1" latinLnBrk="0" hangingPunct="1"/>
            <a:r>
              <a:rPr lang="en-US" b="1" i="0" kern="1200" baseline="0" dirty="0">
                <a:solidFill>
                  <a:srgbClr val="0055A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Brain Injury Symptoms (2 of 3)</a:t>
            </a:r>
            <a:endParaRPr lang="en-US" dirty="0">
              <a:solidFill>
                <a:srgbClr val="0055A5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9A7CBE5-74A8-B3F6-BD0D-DD67903DF8E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920219" y="2018251"/>
            <a:ext cx="2513264" cy="736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0055A5"/>
                </a:solidFill>
                <a:latin typeface="Roboto"/>
                <a:ea typeface="Roboto"/>
                <a:cs typeface="Roboto"/>
                <a:sym typeface="Roboto"/>
              </a:rPr>
              <a:t>Physical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8E7BE-1A80-F31C-0C7E-A0AAC731EB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595" y="2754913"/>
            <a:ext cx="4376350" cy="3501231"/>
          </a:xfrm>
        </p:spPr>
        <p:txBody>
          <a:bodyPr>
            <a:normAutofit/>
          </a:bodyPr>
          <a:lstStyle/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Balance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Dizziness and Vertigo 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Fatigue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Headaches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Vision 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Light and Sound Sensitivity</a:t>
            </a:r>
          </a:p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9D0E44F-C204-2965-8C56-2E575D5EBB01}"/>
              </a:ext>
            </a:extLst>
          </p:cNvPr>
          <p:cNvSpPr txBox="1">
            <a:spLocks/>
          </p:cNvSpPr>
          <p:nvPr/>
        </p:nvSpPr>
        <p:spPr>
          <a:xfrm>
            <a:off x="6501645" y="2018251"/>
            <a:ext cx="2513264" cy="736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Cognitive</a:t>
            </a:r>
            <a:endParaRPr lang="en-US" sz="4000" b="1" dirty="0">
              <a:solidFill>
                <a:srgbClr val="0055A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3AE42-53FB-D933-4275-94003FC90D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2754269"/>
            <a:ext cx="4615250" cy="3501231"/>
          </a:xfrm>
        </p:spPr>
        <p:txBody>
          <a:bodyPr>
            <a:normAutofit/>
          </a:bodyPr>
          <a:lstStyle/>
          <a:p>
            <a:pPr marL="457200" lvl="0" indent="-342900">
              <a:lnSpc>
                <a:spcPct val="150000"/>
              </a:lnSpc>
              <a:spcBef>
                <a:spcPts val="360"/>
              </a:spcBef>
              <a:buSzPts val="1800"/>
              <a:buFont typeface="Roboto"/>
              <a:buChar char="➔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Confusion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SzPts val="1800"/>
              <a:buFont typeface="Roboto"/>
              <a:buChar char="➔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Easily Overwhelmed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SzPts val="1800"/>
              <a:buFont typeface="Roboto"/>
              <a:buChar char="➔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Decision Making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SzPts val="1800"/>
              <a:buFont typeface="Roboto"/>
              <a:buChar char="➔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Motivation and Initiative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SzPts val="1800"/>
              <a:buFont typeface="Roboto"/>
              <a:buChar char="➔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Concentration and Memory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SzPts val="1800"/>
              <a:buFont typeface="Roboto"/>
              <a:buChar char="➔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Difficulty Sustaining Attention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501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EF8943-587E-B3EE-8EFE-9E29A873A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02783-72CE-E873-B218-F62F4F012DE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3782" y="621575"/>
            <a:ext cx="8315075" cy="905606"/>
          </a:xfrm>
        </p:spPr>
        <p:txBody>
          <a:bodyPr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900" b="1" i="0" kern="1200" baseline="0" dirty="0">
                <a:solidFill>
                  <a:srgbClr val="0055A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Brain Injury Symptoms (3 of 3)</a:t>
            </a:r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68B79AD-9017-F696-2F26-36019E13835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703018" y="1548291"/>
            <a:ext cx="2987549" cy="9388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Emotional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DCDC2-6693-5FBE-1632-C90E0C28DF1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6699" y="2271478"/>
            <a:ext cx="7030995" cy="3962208"/>
          </a:xfrm>
        </p:spPr>
        <p:txBody>
          <a:bodyPr>
            <a:normAutofit/>
          </a:bodyPr>
          <a:lstStyle/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Anhedonia (apathy)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Anxiety or nervousness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Angered easily, irritable, mood swings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Sadness, depression, increased risk for suicide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Lack of motivation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Flooding (easily overwhelmed)</a:t>
            </a:r>
          </a:p>
          <a:p>
            <a:pPr marL="457200" lvl="0" indent="-34290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ts val="1800"/>
              <a:buFont typeface="Roboto"/>
              <a:buChar char="➔"/>
            </a:pPr>
            <a:r>
              <a:rPr lang="en-US" sz="2400" dirty="0">
                <a:solidFill>
                  <a:schemeClr val="dk1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Social isolation, sensitive to criticism</a:t>
            </a:r>
            <a:endParaRPr lang="en-US" sz="2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6171FFB-1BD2-A483-C5A2-E9F0FF983BC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7865124" y="1527181"/>
            <a:ext cx="2130083" cy="9388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Sleep</a:t>
            </a: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637CC3-264F-FF5A-71A5-56114723BEF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500171" y="2271478"/>
            <a:ext cx="4990072" cy="4351338"/>
          </a:xfrm>
        </p:spPr>
        <p:txBody>
          <a:bodyPr>
            <a:normAutofit/>
          </a:bodyPr>
          <a:lstStyle/>
          <a:p>
            <a:pPr marL="457200" lvl="0" indent="-342900">
              <a:lnSpc>
                <a:spcPct val="150000"/>
              </a:lnSpc>
              <a:spcBef>
                <a:spcPts val="360"/>
              </a:spcBef>
              <a:buSzPts val="1800"/>
              <a:buFont typeface="Roboto"/>
              <a:buChar char="➔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Insomnia: Difficulty falling asleep or staying asleep</a:t>
            </a:r>
          </a:p>
          <a:p>
            <a:pPr marL="457200" lvl="0" indent="-342900">
              <a:lnSpc>
                <a:spcPct val="150000"/>
              </a:lnSpc>
              <a:spcBef>
                <a:spcPts val="360"/>
              </a:spcBef>
              <a:buSzPts val="1800"/>
              <a:buFont typeface="Roboto"/>
              <a:buChar char="➔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Obstructive sleep apnea</a:t>
            </a:r>
          </a:p>
          <a:p>
            <a:pPr marL="457200" lvl="0" indent="-342900">
              <a:lnSpc>
                <a:spcPct val="150000"/>
              </a:lnSpc>
              <a:spcBef>
                <a:spcPts val="360"/>
              </a:spcBef>
              <a:buSzPts val="1800"/>
              <a:buFont typeface="Roboto"/>
              <a:buChar char="➔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Sleeping less than usual</a:t>
            </a:r>
          </a:p>
          <a:p>
            <a:pPr marL="457200" lvl="0" indent="-342900">
              <a:lnSpc>
                <a:spcPct val="150000"/>
              </a:lnSpc>
              <a:spcBef>
                <a:spcPts val="360"/>
              </a:spcBef>
              <a:buSzPts val="1800"/>
              <a:buFont typeface="Roboto"/>
              <a:buChar char="➔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Sleeping more than usual</a:t>
            </a:r>
          </a:p>
          <a:p>
            <a:pPr marL="457200" lvl="0" indent="-342900">
              <a:lnSpc>
                <a:spcPct val="150000"/>
              </a:lnSpc>
              <a:spcBef>
                <a:spcPts val="360"/>
              </a:spcBef>
              <a:buSzPts val="1800"/>
              <a:buFont typeface="Roboto"/>
              <a:buChar char="➔"/>
            </a:pPr>
            <a:r>
              <a:rPr lang="en-US" sz="24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Vivid dreams or nightmares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666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DF93A-4DF7-DC70-743D-D43469FEF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28473"/>
            <a:ext cx="10518776" cy="630936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rgbClr val="0055A5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Brain Injury Survivors Speak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A7DEB-188D-7C78-BF4E-780C26289E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6324" y="1397699"/>
            <a:ext cx="6457124" cy="4873625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“The E.R. said I was ‘fine’, that I ‘just’ had a concussion and should rest for the day. 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 couldn’t remember how to drive; how old my kids were or where I lived. It’s like someone had taken out a big chunk of my brain, but I knew my name and birthday and that’s all it took to decide I was ‘fine.’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That day ruined my life, and no one seemed to think it was a big deal.”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-TBI survivor</a:t>
            </a:r>
          </a:p>
          <a:p>
            <a:endParaRPr lang="en-US" dirty="0"/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B36D0D90-31E6-3BAE-5588-9755063DE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64" b="9864"/>
          <a:stretch>
            <a:fillRect/>
          </a:stretch>
        </p:blipFill>
        <p:spPr>
          <a:xfrm>
            <a:off x="7296912" y="1068515"/>
            <a:ext cx="4592004" cy="4873625"/>
          </a:xfrm>
        </p:spPr>
      </p:pic>
    </p:spTree>
    <p:extLst>
      <p:ext uri="{BB962C8B-B14F-4D97-AF65-F5344CB8AC3E}">
        <p14:creationId xmlns:p14="http://schemas.microsoft.com/office/powerpoint/2010/main" val="2257844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dbfaf865-e56e-4857-a81d-ecb252d13756" xsi:nil="true"/>
    <_ip_UnifiedCompliancePolicyProperties xmlns="http://schemas.microsoft.com/sharepoint/v3" xsi:nil="true"/>
    <Notes xmlns="d81cb60f-af67-475a-b8bc-990750b32052" xsi:nil="true"/>
    <lcf76f155ced4ddcb4097134ff3c332f xmlns="d81cb60f-af67-475a-b8bc-990750b3205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2F1AF6B474A549B0F8E23E535A07EA" ma:contentTypeVersion="19" ma:contentTypeDescription="Create a new document." ma:contentTypeScope="" ma:versionID="2e0817502a855c6e844712bab38d7cbd">
  <xsd:schema xmlns:xsd="http://www.w3.org/2001/XMLSchema" xmlns:xs="http://www.w3.org/2001/XMLSchema" xmlns:p="http://schemas.microsoft.com/office/2006/metadata/properties" xmlns:ns1="http://schemas.microsoft.com/sharepoint/v3" xmlns:ns2="d81cb60f-af67-475a-b8bc-990750b32052" xmlns:ns3="dbfaf865-e56e-4857-a81d-ecb252d13756" targetNamespace="http://schemas.microsoft.com/office/2006/metadata/properties" ma:root="true" ma:fieldsID="99c80a0bd0be3b41f1e0d9893b3d378c" ns1:_="" ns2:_="" ns3:_="">
    <xsd:import namespace="http://schemas.microsoft.com/sharepoint/v3"/>
    <xsd:import namespace="d81cb60f-af67-475a-b8bc-990750b32052"/>
    <xsd:import namespace="dbfaf865-e56e-4857-a81d-ecb252d137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1cb60f-af67-475a-b8bc-990750b320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171fb6ad-7b86-40de-8bd9-9451c639491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  <xsd:element name="Notes" ma:index="25" nillable="true" ma:displayName="Notes" ma:format="Dropdown" ma:internalName="Note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faf865-e56e-4857-a81d-ecb252d13756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6e49d4c4-1574-49f2-b3f7-50e29f554a08}" ma:internalName="TaxCatchAll" ma:showField="CatchAllData" ma:web="dbfaf865-e56e-4857-a81d-ecb252d137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106CB6-ED90-42D5-AA95-0F21869862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172AFE1-6D7B-4835-B67F-1C3D99444CAC}">
  <ds:schemaRefs>
    <ds:schemaRef ds:uri="http://purl.org/dc/terms/"/>
    <ds:schemaRef ds:uri="d81cb60f-af67-475a-b8bc-990750b32052"/>
    <ds:schemaRef ds:uri="http://schemas.microsoft.com/sharepoint/v3"/>
    <ds:schemaRef ds:uri="dbfaf865-e56e-4857-a81d-ecb252d13756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6C07587-7C26-42A6-B5D8-D3F65EFB17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81cb60f-af67-475a-b8bc-990750b32052"/>
    <ds:schemaRef ds:uri="dbfaf865-e56e-4857-a81d-ecb252d137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daa842e6-9257-4536-8577-77b8f34f9507}" enabled="1" method="Standard" siteId="{19ed7054-9d97-43c7-92b1-6781b6b95b6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1815</TotalTime>
  <Words>1113</Words>
  <Application>Microsoft Office PowerPoint</Application>
  <PresentationFormat>Widescreen</PresentationFormat>
  <Paragraphs>192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Aptos</vt:lpstr>
      <vt:lpstr>Aptos Display</vt:lpstr>
      <vt:lpstr>Arial</vt:lpstr>
      <vt:lpstr>Roboto</vt:lpstr>
      <vt:lpstr>Office Theme</vt:lpstr>
      <vt:lpstr>TBI 101</vt:lpstr>
      <vt:lpstr>Overview</vt:lpstr>
      <vt:lpstr>Why is Brain Injury Awareness Important?</vt:lpstr>
      <vt:lpstr>What Is Brain Injury?</vt:lpstr>
      <vt:lpstr>Common Causes of ABI</vt:lpstr>
      <vt:lpstr>Brain Injury Symptoms (1 of 3)</vt:lpstr>
      <vt:lpstr>Brain Injury Symptoms (2 of 3)</vt:lpstr>
      <vt:lpstr>Brain Injury Symptoms (3 of 3)</vt:lpstr>
      <vt:lpstr>Brain Injury Survivors Speak</vt:lpstr>
      <vt:lpstr>TBI Diagnosis</vt:lpstr>
      <vt:lpstr>Treatment and Recovery</vt:lpstr>
      <vt:lpstr>TBI &amp; Substance Use: Key Facts</vt:lpstr>
      <vt:lpstr>Intimate Partner Violence</vt:lpstr>
      <vt:lpstr>Incarceration</vt:lpstr>
      <vt:lpstr>Housing Instability</vt:lpstr>
      <vt:lpstr>Health Disparities</vt:lpstr>
      <vt:lpstr>How to Support Brain Injury Survivors</vt:lpstr>
      <vt:lpstr>Preventing TBIs</vt:lpstr>
      <vt:lpstr>Key Takeaways </vt:lpstr>
      <vt:lpstr>How the Department of Rehabilitation Serves TBI-impacted Californians</vt:lpstr>
      <vt:lpstr>TBI Program Sites</vt:lpstr>
      <vt:lpstr>TBI Resources Directory</vt:lpstr>
      <vt:lpstr>Suggested Screening Tools for TBI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Saechao, Peter@DOR</dc:creator>
  <cp:lastModifiedBy>Saechao, Peter@DOR</cp:lastModifiedBy>
  <cp:revision>2</cp:revision>
  <dcterms:created xsi:type="dcterms:W3CDTF">2025-12-18T19:49:02Z</dcterms:created>
  <dcterms:modified xsi:type="dcterms:W3CDTF">2026-02-26T21:15:49Z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0x010100F02F1AF6B474A549B0F8E23E535A07EA</vt:lpwstr>
  </property>
  <property fmtid="{D5CDD505-2E9C-101B-9397-08002B2CF9AE}" pid="3" name="MediaServiceImageTags">
    <vt:lpwstr/>
  </property>
</Properties>
</file>