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77" r:id="rId7"/>
    <p:sldId id="258" r:id="rId8"/>
    <p:sldId id="272" r:id="rId9"/>
    <p:sldId id="273" r:id="rId10"/>
    <p:sldId id="259" r:id="rId11"/>
    <p:sldId id="262" r:id="rId12"/>
    <p:sldId id="264" r:id="rId13"/>
    <p:sldId id="276" r:id="rId14"/>
    <p:sldId id="260" r:id="rId15"/>
    <p:sldId id="268" r:id="rId16"/>
    <p:sldId id="261" r:id="rId17"/>
    <p:sldId id="263" r:id="rId18"/>
    <p:sldId id="269" r:id="rId19"/>
    <p:sldId id="265" r:id="rId20"/>
    <p:sldId id="26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D48465-40F8-46BD-AC38-D126C53DD3AB}" v="2" dt="2024-04-11T13:00:12.124"/>
    <p1510:client id="{87309266-C19D-41C0-8F56-D7264A74DF42}" v="13" dt="2024-04-11T12:39:57.0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6357" autoAdjust="0"/>
  </p:normalViewPr>
  <p:slideViewPr>
    <p:cSldViewPr snapToGrid="0">
      <p:cViewPr varScale="1">
        <p:scale>
          <a:sx n="110" d="100"/>
          <a:sy n="110" d="100"/>
        </p:scale>
        <p:origin x="516"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E3EB3-F5C3-88F7-B07C-F85FE4137384}"/>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5A7C2BE5-9847-A180-91EC-A2703B341F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0E72C4E-67F4-60B8-3695-EAC9840151CD}"/>
              </a:ext>
            </a:extLst>
          </p:cNvPr>
          <p:cNvSpPr>
            <a:spLocks noGrp="1"/>
          </p:cNvSpPr>
          <p:nvPr>
            <p:ph type="dt" sz="half" idx="10"/>
          </p:nvPr>
        </p:nvSpPr>
        <p:spPr/>
        <p:txBody>
          <a:bodyPr/>
          <a:lstStyle/>
          <a:p>
            <a:fld id="{7524E5AE-72BF-46B4-9B4F-2A46F2B577A8}" type="datetimeFigureOut">
              <a:rPr lang="en-US" smtClean="0"/>
              <a:t>4/11/2024</a:t>
            </a:fld>
            <a:endParaRPr lang="en-US"/>
          </a:p>
        </p:txBody>
      </p:sp>
      <p:sp>
        <p:nvSpPr>
          <p:cNvPr id="5" name="Footer Placeholder 4">
            <a:extLst>
              <a:ext uri="{FF2B5EF4-FFF2-40B4-BE49-F238E27FC236}">
                <a16:creationId xmlns:a16="http://schemas.microsoft.com/office/drawing/2014/main" id="{F14A02D9-4C2D-A567-E460-19DAB86F74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DEBA6-E57C-7AEC-13A6-42EE0E5C17BE}"/>
              </a:ext>
            </a:extLst>
          </p:cNvPr>
          <p:cNvSpPr>
            <a:spLocks noGrp="1"/>
          </p:cNvSpPr>
          <p:nvPr>
            <p:ph type="sldNum" sz="quarter" idx="12"/>
          </p:nvPr>
        </p:nvSpPr>
        <p:spPr/>
        <p:txBody>
          <a:bodyPr/>
          <a:lstStyle/>
          <a:p>
            <a:fld id="{5A961446-AFEA-4DDF-83CB-73152B944C98}" type="slidenum">
              <a:rPr lang="en-US" smtClean="0"/>
              <a:t>‹#›</a:t>
            </a:fld>
            <a:endParaRPr lang="en-US"/>
          </a:p>
        </p:txBody>
      </p:sp>
    </p:spTree>
    <p:extLst>
      <p:ext uri="{BB962C8B-B14F-4D97-AF65-F5344CB8AC3E}">
        <p14:creationId xmlns:p14="http://schemas.microsoft.com/office/powerpoint/2010/main" val="3776842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4FF96-879D-9C4F-596F-423CB234FE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9EDCEF-9137-9603-A4A9-60D1E9D1C6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5214E7-4618-EAC7-4BA5-95841784AB45}"/>
              </a:ext>
            </a:extLst>
          </p:cNvPr>
          <p:cNvSpPr>
            <a:spLocks noGrp="1"/>
          </p:cNvSpPr>
          <p:nvPr>
            <p:ph type="dt" sz="half" idx="10"/>
          </p:nvPr>
        </p:nvSpPr>
        <p:spPr/>
        <p:txBody>
          <a:bodyPr/>
          <a:lstStyle/>
          <a:p>
            <a:fld id="{7524E5AE-72BF-46B4-9B4F-2A46F2B577A8}" type="datetimeFigureOut">
              <a:rPr lang="en-US" smtClean="0"/>
              <a:t>4/11/2024</a:t>
            </a:fld>
            <a:endParaRPr lang="en-US"/>
          </a:p>
        </p:txBody>
      </p:sp>
      <p:sp>
        <p:nvSpPr>
          <p:cNvPr id="5" name="Footer Placeholder 4">
            <a:extLst>
              <a:ext uri="{FF2B5EF4-FFF2-40B4-BE49-F238E27FC236}">
                <a16:creationId xmlns:a16="http://schemas.microsoft.com/office/drawing/2014/main" id="{9D6B5251-EADE-A828-72C7-0CD63A6141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0C2928-DF3C-0DC3-08D6-44F044EEB9B6}"/>
              </a:ext>
            </a:extLst>
          </p:cNvPr>
          <p:cNvSpPr>
            <a:spLocks noGrp="1"/>
          </p:cNvSpPr>
          <p:nvPr>
            <p:ph type="sldNum" sz="quarter" idx="12"/>
          </p:nvPr>
        </p:nvSpPr>
        <p:spPr/>
        <p:txBody>
          <a:bodyPr/>
          <a:lstStyle/>
          <a:p>
            <a:fld id="{5A961446-AFEA-4DDF-83CB-73152B944C98}" type="slidenum">
              <a:rPr lang="en-US" smtClean="0"/>
              <a:t>‹#›</a:t>
            </a:fld>
            <a:endParaRPr lang="en-US"/>
          </a:p>
        </p:txBody>
      </p:sp>
    </p:spTree>
    <p:extLst>
      <p:ext uri="{BB962C8B-B14F-4D97-AF65-F5344CB8AC3E}">
        <p14:creationId xmlns:p14="http://schemas.microsoft.com/office/powerpoint/2010/main" val="1067914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9E9DAE-4593-91E7-8ADE-6128252F2D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79743C-A9F3-581F-61B4-DB46E96DC7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02E911-72EF-40BB-EF8B-A7451F23C587}"/>
              </a:ext>
            </a:extLst>
          </p:cNvPr>
          <p:cNvSpPr>
            <a:spLocks noGrp="1"/>
          </p:cNvSpPr>
          <p:nvPr>
            <p:ph type="dt" sz="half" idx="10"/>
          </p:nvPr>
        </p:nvSpPr>
        <p:spPr/>
        <p:txBody>
          <a:bodyPr/>
          <a:lstStyle/>
          <a:p>
            <a:fld id="{7524E5AE-72BF-46B4-9B4F-2A46F2B577A8}" type="datetimeFigureOut">
              <a:rPr lang="en-US" smtClean="0"/>
              <a:t>4/11/2024</a:t>
            </a:fld>
            <a:endParaRPr lang="en-US"/>
          </a:p>
        </p:txBody>
      </p:sp>
      <p:sp>
        <p:nvSpPr>
          <p:cNvPr id="5" name="Footer Placeholder 4">
            <a:extLst>
              <a:ext uri="{FF2B5EF4-FFF2-40B4-BE49-F238E27FC236}">
                <a16:creationId xmlns:a16="http://schemas.microsoft.com/office/drawing/2014/main" id="{8B18A1B0-08AC-DE19-1F29-4A68295B6D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847527-AF95-3D5C-6139-382F06EEBBD5}"/>
              </a:ext>
            </a:extLst>
          </p:cNvPr>
          <p:cNvSpPr>
            <a:spLocks noGrp="1"/>
          </p:cNvSpPr>
          <p:nvPr>
            <p:ph type="sldNum" sz="quarter" idx="12"/>
          </p:nvPr>
        </p:nvSpPr>
        <p:spPr/>
        <p:txBody>
          <a:bodyPr/>
          <a:lstStyle/>
          <a:p>
            <a:fld id="{5A961446-AFEA-4DDF-83CB-73152B944C98}" type="slidenum">
              <a:rPr lang="en-US" smtClean="0"/>
              <a:t>‹#›</a:t>
            </a:fld>
            <a:endParaRPr lang="en-US"/>
          </a:p>
        </p:txBody>
      </p:sp>
    </p:spTree>
    <p:extLst>
      <p:ext uri="{BB962C8B-B14F-4D97-AF65-F5344CB8AC3E}">
        <p14:creationId xmlns:p14="http://schemas.microsoft.com/office/powerpoint/2010/main" val="2841378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4BF72-2F0F-E77F-C97C-570CC004CCA4}"/>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7DC35F00-F7DD-4647-794D-EEEDFE3A3A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34715-15D1-3C68-5E61-3E1080C63DD5}"/>
              </a:ext>
            </a:extLst>
          </p:cNvPr>
          <p:cNvSpPr>
            <a:spLocks noGrp="1"/>
          </p:cNvSpPr>
          <p:nvPr>
            <p:ph type="dt" sz="half" idx="10"/>
          </p:nvPr>
        </p:nvSpPr>
        <p:spPr/>
        <p:txBody>
          <a:bodyPr/>
          <a:lstStyle/>
          <a:p>
            <a:fld id="{7524E5AE-72BF-46B4-9B4F-2A46F2B577A8}" type="datetimeFigureOut">
              <a:rPr lang="en-US" smtClean="0"/>
              <a:t>4/11/2024</a:t>
            </a:fld>
            <a:endParaRPr lang="en-US"/>
          </a:p>
        </p:txBody>
      </p:sp>
      <p:sp>
        <p:nvSpPr>
          <p:cNvPr id="5" name="Footer Placeholder 4">
            <a:extLst>
              <a:ext uri="{FF2B5EF4-FFF2-40B4-BE49-F238E27FC236}">
                <a16:creationId xmlns:a16="http://schemas.microsoft.com/office/drawing/2014/main" id="{E2BED409-C455-5CFF-0794-1178EA33CD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9D5D98-877C-C827-B92C-635572B8323F}"/>
              </a:ext>
            </a:extLst>
          </p:cNvPr>
          <p:cNvSpPr>
            <a:spLocks noGrp="1"/>
          </p:cNvSpPr>
          <p:nvPr>
            <p:ph type="sldNum" sz="quarter" idx="12"/>
          </p:nvPr>
        </p:nvSpPr>
        <p:spPr/>
        <p:txBody>
          <a:bodyPr/>
          <a:lstStyle/>
          <a:p>
            <a:fld id="{5A961446-AFEA-4DDF-83CB-73152B944C98}" type="slidenum">
              <a:rPr lang="en-US" smtClean="0"/>
              <a:t>‹#›</a:t>
            </a:fld>
            <a:endParaRPr lang="en-US"/>
          </a:p>
        </p:txBody>
      </p:sp>
    </p:spTree>
    <p:extLst>
      <p:ext uri="{BB962C8B-B14F-4D97-AF65-F5344CB8AC3E}">
        <p14:creationId xmlns:p14="http://schemas.microsoft.com/office/powerpoint/2010/main" val="2799774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58805-BF55-2431-9FCF-A97C5CC601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9EDE01-F94A-F7E2-2A90-1A7EC8528C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581B38-FF1F-64AF-FAEB-8C53D360C719}"/>
              </a:ext>
            </a:extLst>
          </p:cNvPr>
          <p:cNvSpPr>
            <a:spLocks noGrp="1"/>
          </p:cNvSpPr>
          <p:nvPr>
            <p:ph type="dt" sz="half" idx="10"/>
          </p:nvPr>
        </p:nvSpPr>
        <p:spPr/>
        <p:txBody>
          <a:bodyPr/>
          <a:lstStyle/>
          <a:p>
            <a:fld id="{7524E5AE-72BF-46B4-9B4F-2A46F2B577A8}" type="datetimeFigureOut">
              <a:rPr lang="en-US" smtClean="0"/>
              <a:t>4/11/2024</a:t>
            </a:fld>
            <a:endParaRPr lang="en-US"/>
          </a:p>
        </p:txBody>
      </p:sp>
      <p:sp>
        <p:nvSpPr>
          <p:cNvPr id="5" name="Footer Placeholder 4">
            <a:extLst>
              <a:ext uri="{FF2B5EF4-FFF2-40B4-BE49-F238E27FC236}">
                <a16:creationId xmlns:a16="http://schemas.microsoft.com/office/drawing/2014/main" id="{6CC05D2D-2E6B-593A-92B9-B39AC98A2E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EBDD88-C8BF-B7FA-5907-FD5321D6CB29}"/>
              </a:ext>
            </a:extLst>
          </p:cNvPr>
          <p:cNvSpPr>
            <a:spLocks noGrp="1"/>
          </p:cNvSpPr>
          <p:nvPr>
            <p:ph type="sldNum" sz="quarter" idx="12"/>
          </p:nvPr>
        </p:nvSpPr>
        <p:spPr/>
        <p:txBody>
          <a:bodyPr/>
          <a:lstStyle/>
          <a:p>
            <a:fld id="{5A961446-AFEA-4DDF-83CB-73152B944C98}" type="slidenum">
              <a:rPr lang="en-US" smtClean="0"/>
              <a:t>‹#›</a:t>
            </a:fld>
            <a:endParaRPr lang="en-US"/>
          </a:p>
        </p:txBody>
      </p:sp>
    </p:spTree>
    <p:extLst>
      <p:ext uri="{BB962C8B-B14F-4D97-AF65-F5344CB8AC3E}">
        <p14:creationId xmlns:p14="http://schemas.microsoft.com/office/powerpoint/2010/main" val="124038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2F040-A599-77AB-65B2-9D7F114DE9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57C7C8-696F-A8FB-62F3-4F22C31FEC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74E318-2A43-674D-6BE0-34FAD72986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1C0778-753C-0AFC-262D-2AACC5B9F161}"/>
              </a:ext>
            </a:extLst>
          </p:cNvPr>
          <p:cNvSpPr>
            <a:spLocks noGrp="1"/>
          </p:cNvSpPr>
          <p:nvPr>
            <p:ph type="dt" sz="half" idx="10"/>
          </p:nvPr>
        </p:nvSpPr>
        <p:spPr/>
        <p:txBody>
          <a:bodyPr/>
          <a:lstStyle/>
          <a:p>
            <a:fld id="{7524E5AE-72BF-46B4-9B4F-2A46F2B577A8}" type="datetimeFigureOut">
              <a:rPr lang="en-US" smtClean="0"/>
              <a:t>4/11/2024</a:t>
            </a:fld>
            <a:endParaRPr lang="en-US"/>
          </a:p>
        </p:txBody>
      </p:sp>
      <p:sp>
        <p:nvSpPr>
          <p:cNvPr id="6" name="Footer Placeholder 5">
            <a:extLst>
              <a:ext uri="{FF2B5EF4-FFF2-40B4-BE49-F238E27FC236}">
                <a16:creationId xmlns:a16="http://schemas.microsoft.com/office/drawing/2014/main" id="{D56BD6FD-0C1D-8871-B1B8-596E8551E4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8BA6EF-6FBF-CF6D-CAE4-5C8E460E2F77}"/>
              </a:ext>
            </a:extLst>
          </p:cNvPr>
          <p:cNvSpPr>
            <a:spLocks noGrp="1"/>
          </p:cNvSpPr>
          <p:nvPr>
            <p:ph type="sldNum" sz="quarter" idx="12"/>
          </p:nvPr>
        </p:nvSpPr>
        <p:spPr/>
        <p:txBody>
          <a:bodyPr/>
          <a:lstStyle/>
          <a:p>
            <a:fld id="{5A961446-AFEA-4DDF-83CB-73152B944C98}" type="slidenum">
              <a:rPr lang="en-US" smtClean="0"/>
              <a:t>‹#›</a:t>
            </a:fld>
            <a:endParaRPr lang="en-US"/>
          </a:p>
        </p:txBody>
      </p:sp>
    </p:spTree>
    <p:extLst>
      <p:ext uri="{BB962C8B-B14F-4D97-AF65-F5344CB8AC3E}">
        <p14:creationId xmlns:p14="http://schemas.microsoft.com/office/powerpoint/2010/main" val="2566268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C745A-ACDA-6C25-0CF2-D107440934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206799-9193-3846-2BDF-D5982ABCE2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2737D7-3737-945F-9BD0-25D8B8D692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B9991D-C9EC-65DA-4214-AEFA8479F5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5022D6-0FDD-99E3-8D25-F5DDF79719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38D412-8A8B-A6DE-25FC-E04A73BE41B7}"/>
              </a:ext>
            </a:extLst>
          </p:cNvPr>
          <p:cNvSpPr>
            <a:spLocks noGrp="1"/>
          </p:cNvSpPr>
          <p:nvPr>
            <p:ph type="dt" sz="half" idx="10"/>
          </p:nvPr>
        </p:nvSpPr>
        <p:spPr/>
        <p:txBody>
          <a:bodyPr/>
          <a:lstStyle/>
          <a:p>
            <a:fld id="{7524E5AE-72BF-46B4-9B4F-2A46F2B577A8}" type="datetimeFigureOut">
              <a:rPr lang="en-US" smtClean="0"/>
              <a:t>4/11/2024</a:t>
            </a:fld>
            <a:endParaRPr lang="en-US"/>
          </a:p>
        </p:txBody>
      </p:sp>
      <p:sp>
        <p:nvSpPr>
          <p:cNvPr id="8" name="Footer Placeholder 7">
            <a:extLst>
              <a:ext uri="{FF2B5EF4-FFF2-40B4-BE49-F238E27FC236}">
                <a16:creationId xmlns:a16="http://schemas.microsoft.com/office/drawing/2014/main" id="{34CAB533-4C23-28E5-9471-5E4211C2BB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7D769E-F895-2560-EA54-0E821CF2C943}"/>
              </a:ext>
            </a:extLst>
          </p:cNvPr>
          <p:cNvSpPr>
            <a:spLocks noGrp="1"/>
          </p:cNvSpPr>
          <p:nvPr>
            <p:ph type="sldNum" sz="quarter" idx="12"/>
          </p:nvPr>
        </p:nvSpPr>
        <p:spPr/>
        <p:txBody>
          <a:bodyPr/>
          <a:lstStyle/>
          <a:p>
            <a:fld id="{5A961446-AFEA-4DDF-83CB-73152B944C98}" type="slidenum">
              <a:rPr lang="en-US" smtClean="0"/>
              <a:t>‹#›</a:t>
            </a:fld>
            <a:endParaRPr lang="en-US"/>
          </a:p>
        </p:txBody>
      </p:sp>
    </p:spTree>
    <p:extLst>
      <p:ext uri="{BB962C8B-B14F-4D97-AF65-F5344CB8AC3E}">
        <p14:creationId xmlns:p14="http://schemas.microsoft.com/office/powerpoint/2010/main" val="412079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62B57-400E-F556-3CE3-7FEF520139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C4F89A-DDC8-F334-E434-5A1C589C2D2E}"/>
              </a:ext>
            </a:extLst>
          </p:cNvPr>
          <p:cNvSpPr>
            <a:spLocks noGrp="1"/>
          </p:cNvSpPr>
          <p:nvPr>
            <p:ph type="dt" sz="half" idx="10"/>
          </p:nvPr>
        </p:nvSpPr>
        <p:spPr/>
        <p:txBody>
          <a:bodyPr/>
          <a:lstStyle/>
          <a:p>
            <a:fld id="{7524E5AE-72BF-46B4-9B4F-2A46F2B577A8}" type="datetimeFigureOut">
              <a:rPr lang="en-US" smtClean="0"/>
              <a:t>4/11/2024</a:t>
            </a:fld>
            <a:endParaRPr lang="en-US"/>
          </a:p>
        </p:txBody>
      </p:sp>
      <p:sp>
        <p:nvSpPr>
          <p:cNvPr id="4" name="Footer Placeholder 3">
            <a:extLst>
              <a:ext uri="{FF2B5EF4-FFF2-40B4-BE49-F238E27FC236}">
                <a16:creationId xmlns:a16="http://schemas.microsoft.com/office/drawing/2014/main" id="{9828BF1C-2E84-0B5E-1A1D-D17DCC2437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91C872-965F-5895-2D92-43D44AD59A14}"/>
              </a:ext>
            </a:extLst>
          </p:cNvPr>
          <p:cNvSpPr>
            <a:spLocks noGrp="1"/>
          </p:cNvSpPr>
          <p:nvPr>
            <p:ph type="sldNum" sz="quarter" idx="12"/>
          </p:nvPr>
        </p:nvSpPr>
        <p:spPr/>
        <p:txBody>
          <a:bodyPr/>
          <a:lstStyle/>
          <a:p>
            <a:fld id="{5A961446-AFEA-4DDF-83CB-73152B944C98}" type="slidenum">
              <a:rPr lang="en-US" smtClean="0"/>
              <a:t>‹#›</a:t>
            </a:fld>
            <a:endParaRPr lang="en-US"/>
          </a:p>
        </p:txBody>
      </p:sp>
    </p:spTree>
    <p:extLst>
      <p:ext uri="{BB962C8B-B14F-4D97-AF65-F5344CB8AC3E}">
        <p14:creationId xmlns:p14="http://schemas.microsoft.com/office/powerpoint/2010/main" val="3522727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1A26A0-CE71-8DE9-D6B9-1F6FFF898F96}"/>
              </a:ext>
            </a:extLst>
          </p:cNvPr>
          <p:cNvSpPr>
            <a:spLocks noGrp="1"/>
          </p:cNvSpPr>
          <p:nvPr>
            <p:ph type="dt" sz="half" idx="10"/>
          </p:nvPr>
        </p:nvSpPr>
        <p:spPr/>
        <p:txBody>
          <a:bodyPr/>
          <a:lstStyle/>
          <a:p>
            <a:fld id="{7524E5AE-72BF-46B4-9B4F-2A46F2B577A8}" type="datetimeFigureOut">
              <a:rPr lang="en-US" smtClean="0"/>
              <a:t>4/11/2024</a:t>
            </a:fld>
            <a:endParaRPr lang="en-US"/>
          </a:p>
        </p:txBody>
      </p:sp>
      <p:sp>
        <p:nvSpPr>
          <p:cNvPr id="3" name="Footer Placeholder 2">
            <a:extLst>
              <a:ext uri="{FF2B5EF4-FFF2-40B4-BE49-F238E27FC236}">
                <a16:creationId xmlns:a16="http://schemas.microsoft.com/office/drawing/2014/main" id="{2A60ABAB-F2ED-5420-B2E7-7804E2D525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681FA3-CB3B-F373-0DDF-AEBA98BF28EA}"/>
              </a:ext>
            </a:extLst>
          </p:cNvPr>
          <p:cNvSpPr>
            <a:spLocks noGrp="1"/>
          </p:cNvSpPr>
          <p:nvPr>
            <p:ph type="sldNum" sz="quarter" idx="12"/>
          </p:nvPr>
        </p:nvSpPr>
        <p:spPr/>
        <p:txBody>
          <a:bodyPr/>
          <a:lstStyle/>
          <a:p>
            <a:fld id="{5A961446-AFEA-4DDF-83CB-73152B944C98}" type="slidenum">
              <a:rPr lang="en-US" smtClean="0"/>
              <a:t>‹#›</a:t>
            </a:fld>
            <a:endParaRPr lang="en-US"/>
          </a:p>
        </p:txBody>
      </p:sp>
    </p:spTree>
    <p:extLst>
      <p:ext uri="{BB962C8B-B14F-4D97-AF65-F5344CB8AC3E}">
        <p14:creationId xmlns:p14="http://schemas.microsoft.com/office/powerpoint/2010/main" val="3117711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F9CB3-E36E-9144-8EA9-FDEFFDB5C9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224350-093D-0946-C6FB-0A48C30B71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D8439F-804B-8E18-66E3-F0BC62D707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6B7E8A-ED13-D6F3-40E4-A4EB8D3457CA}"/>
              </a:ext>
            </a:extLst>
          </p:cNvPr>
          <p:cNvSpPr>
            <a:spLocks noGrp="1"/>
          </p:cNvSpPr>
          <p:nvPr>
            <p:ph type="dt" sz="half" idx="10"/>
          </p:nvPr>
        </p:nvSpPr>
        <p:spPr/>
        <p:txBody>
          <a:bodyPr/>
          <a:lstStyle/>
          <a:p>
            <a:fld id="{7524E5AE-72BF-46B4-9B4F-2A46F2B577A8}" type="datetimeFigureOut">
              <a:rPr lang="en-US" smtClean="0"/>
              <a:t>4/11/2024</a:t>
            </a:fld>
            <a:endParaRPr lang="en-US"/>
          </a:p>
        </p:txBody>
      </p:sp>
      <p:sp>
        <p:nvSpPr>
          <p:cNvPr id="6" name="Footer Placeholder 5">
            <a:extLst>
              <a:ext uri="{FF2B5EF4-FFF2-40B4-BE49-F238E27FC236}">
                <a16:creationId xmlns:a16="http://schemas.microsoft.com/office/drawing/2014/main" id="{1F302F23-3CAC-36E3-15A1-59A7D6609D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2D8933-BB48-C407-B49B-BA34B7586367}"/>
              </a:ext>
            </a:extLst>
          </p:cNvPr>
          <p:cNvSpPr>
            <a:spLocks noGrp="1"/>
          </p:cNvSpPr>
          <p:nvPr>
            <p:ph type="sldNum" sz="quarter" idx="12"/>
          </p:nvPr>
        </p:nvSpPr>
        <p:spPr/>
        <p:txBody>
          <a:bodyPr/>
          <a:lstStyle/>
          <a:p>
            <a:fld id="{5A961446-AFEA-4DDF-83CB-73152B944C98}" type="slidenum">
              <a:rPr lang="en-US" smtClean="0"/>
              <a:t>‹#›</a:t>
            </a:fld>
            <a:endParaRPr lang="en-US"/>
          </a:p>
        </p:txBody>
      </p:sp>
    </p:spTree>
    <p:extLst>
      <p:ext uri="{BB962C8B-B14F-4D97-AF65-F5344CB8AC3E}">
        <p14:creationId xmlns:p14="http://schemas.microsoft.com/office/powerpoint/2010/main" val="3258871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C11D9-574B-FD1B-1608-5E62E01031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229E47-A191-C655-233F-326FC28A2B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AAA604-9BAE-F6DE-745E-D871108E23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9A136F-686F-6694-66AE-B9EB5F0AAFD6}"/>
              </a:ext>
            </a:extLst>
          </p:cNvPr>
          <p:cNvSpPr>
            <a:spLocks noGrp="1"/>
          </p:cNvSpPr>
          <p:nvPr>
            <p:ph type="dt" sz="half" idx="10"/>
          </p:nvPr>
        </p:nvSpPr>
        <p:spPr/>
        <p:txBody>
          <a:bodyPr/>
          <a:lstStyle/>
          <a:p>
            <a:fld id="{7524E5AE-72BF-46B4-9B4F-2A46F2B577A8}" type="datetimeFigureOut">
              <a:rPr lang="en-US" smtClean="0"/>
              <a:t>4/11/2024</a:t>
            </a:fld>
            <a:endParaRPr lang="en-US"/>
          </a:p>
        </p:txBody>
      </p:sp>
      <p:sp>
        <p:nvSpPr>
          <p:cNvPr id="6" name="Footer Placeholder 5">
            <a:extLst>
              <a:ext uri="{FF2B5EF4-FFF2-40B4-BE49-F238E27FC236}">
                <a16:creationId xmlns:a16="http://schemas.microsoft.com/office/drawing/2014/main" id="{866E6930-B284-2277-4819-4F9F6C5870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F96912-A0DB-0275-E575-F00163931495}"/>
              </a:ext>
            </a:extLst>
          </p:cNvPr>
          <p:cNvSpPr>
            <a:spLocks noGrp="1"/>
          </p:cNvSpPr>
          <p:nvPr>
            <p:ph type="sldNum" sz="quarter" idx="12"/>
          </p:nvPr>
        </p:nvSpPr>
        <p:spPr/>
        <p:txBody>
          <a:bodyPr/>
          <a:lstStyle/>
          <a:p>
            <a:fld id="{5A961446-AFEA-4DDF-83CB-73152B944C98}" type="slidenum">
              <a:rPr lang="en-US" smtClean="0"/>
              <a:t>‹#›</a:t>
            </a:fld>
            <a:endParaRPr lang="en-US"/>
          </a:p>
        </p:txBody>
      </p:sp>
    </p:spTree>
    <p:extLst>
      <p:ext uri="{BB962C8B-B14F-4D97-AF65-F5344CB8AC3E}">
        <p14:creationId xmlns:p14="http://schemas.microsoft.com/office/powerpoint/2010/main" val="4270835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1CECA0-0099-0046-0BD8-E46AE31AF9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75AD54-3B42-E409-352A-C47D49DAEA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162018-13B4-D2AA-F0FF-1E892C3ECF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24E5AE-72BF-46B4-9B4F-2A46F2B577A8}" type="datetimeFigureOut">
              <a:rPr lang="en-US" smtClean="0"/>
              <a:t>4/11/2024</a:t>
            </a:fld>
            <a:endParaRPr lang="en-US"/>
          </a:p>
        </p:txBody>
      </p:sp>
      <p:sp>
        <p:nvSpPr>
          <p:cNvPr id="5" name="Footer Placeholder 4">
            <a:extLst>
              <a:ext uri="{FF2B5EF4-FFF2-40B4-BE49-F238E27FC236}">
                <a16:creationId xmlns:a16="http://schemas.microsoft.com/office/drawing/2014/main" id="{627FAEBD-D3B3-B8CD-3E14-C9579E4E5C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8FDE56D-3DD7-1292-0304-8A782B48E7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61446-AFEA-4DDF-83CB-73152B944C98}" type="slidenum">
              <a:rPr lang="en-US" smtClean="0"/>
              <a:t>‹#›</a:t>
            </a:fld>
            <a:endParaRPr lang="en-US"/>
          </a:p>
        </p:txBody>
      </p:sp>
    </p:spTree>
    <p:extLst>
      <p:ext uri="{BB962C8B-B14F-4D97-AF65-F5344CB8AC3E}">
        <p14:creationId xmlns:p14="http://schemas.microsoft.com/office/powerpoint/2010/main" val="2819581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8D044-5631-070E-0BA3-AF4D57ADA645}"/>
              </a:ext>
            </a:extLst>
          </p:cNvPr>
          <p:cNvSpPr>
            <a:spLocks noGrp="1"/>
          </p:cNvSpPr>
          <p:nvPr>
            <p:ph type="ctrTitle"/>
          </p:nvPr>
        </p:nvSpPr>
        <p:spPr>
          <a:ln w="57150">
            <a:solidFill>
              <a:schemeClr val="accent1">
                <a:lumMod val="75000"/>
              </a:schemeClr>
            </a:solidFill>
          </a:ln>
        </p:spPr>
        <p:txBody>
          <a:bodyPr>
            <a:normAutofit/>
          </a:bodyPr>
          <a:lstStyle/>
          <a:p>
            <a:r>
              <a:rPr lang="en-US" sz="7200" b="1" dirty="0"/>
              <a:t>DOR Update</a:t>
            </a:r>
            <a:br>
              <a:rPr lang="en-US" sz="7200" b="1" dirty="0"/>
            </a:br>
            <a:endParaRPr lang="en-US" dirty="0"/>
          </a:p>
        </p:txBody>
      </p:sp>
      <p:sp>
        <p:nvSpPr>
          <p:cNvPr id="3" name="Subtitle 2">
            <a:extLst>
              <a:ext uri="{FF2B5EF4-FFF2-40B4-BE49-F238E27FC236}">
                <a16:creationId xmlns:a16="http://schemas.microsoft.com/office/drawing/2014/main" id="{072E6C0A-0BBE-EF51-E8DA-B07EF2C09C58}"/>
              </a:ext>
            </a:extLst>
          </p:cNvPr>
          <p:cNvSpPr>
            <a:spLocks noGrp="1"/>
          </p:cNvSpPr>
          <p:nvPr>
            <p:ph type="subTitle" idx="1"/>
          </p:nvPr>
        </p:nvSpPr>
        <p:spPr>
          <a:xfrm>
            <a:off x="1524000" y="4079730"/>
            <a:ext cx="9144000" cy="1655762"/>
          </a:xfrm>
        </p:spPr>
        <p:txBody>
          <a:bodyPr vert="horz" lIns="91440" tIns="45720" rIns="91440" bIns="45720" rtlCol="0" anchor="t">
            <a:normAutofit/>
          </a:bodyPr>
          <a:lstStyle/>
          <a:p>
            <a:r>
              <a:rPr lang="en-US" sz="4000" b="1" dirty="0"/>
              <a:t>TBI Subcommittee Meetings</a:t>
            </a:r>
            <a:br>
              <a:rPr lang="en-US" sz="4000" b="1" dirty="0"/>
            </a:br>
            <a:r>
              <a:rPr lang="en-US" sz="4000" b="1" dirty="0"/>
              <a:t>April 11, 2024</a:t>
            </a:r>
            <a:endParaRPr lang="en-US" sz="4000" dirty="0"/>
          </a:p>
        </p:txBody>
      </p:sp>
      <p:pic>
        <p:nvPicPr>
          <p:cNvPr id="4" name="Picture 3">
            <a:extLst>
              <a:ext uri="{FF2B5EF4-FFF2-40B4-BE49-F238E27FC236}">
                <a16:creationId xmlns:a16="http://schemas.microsoft.com/office/drawing/2014/main" id="{9DF19B82-A14F-F630-8CF2-C3A96F9DE52F}"/>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9291" y="5735492"/>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FEF3D6F6-2787-0498-4D6B-68DA7F41DF6A}"/>
              </a:ext>
              <a:ext uri="{C183D7F6-B498-43B3-948B-1728B52AA6E4}">
                <adec:decorative xmlns:adec="http://schemas.microsoft.com/office/drawing/2017/decorative" val="1"/>
              </a:ext>
            </a:extLst>
          </p:cNvPr>
          <p:cNvSpPr txBox="1"/>
          <p:nvPr/>
        </p:nvSpPr>
        <p:spPr>
          <a:xfrm>
            <a:off x="419450" y="6115574"/>
            <a:ext cx="10343625" cy="377301"/>
          </a:xfrm>
          <a:prstGeom prst="rect">
            <a:avLst/>
          </a:prstGeom>
          <a:solidFill>
            <a:schemeClr val="accent1">
              <a:lumMod val="75000"/>
            </a:schemeClr>
          </a:solidFill>
        </p:spPr>
        <p:txBody>
          <a:bodyPr wrap="square" rtlCol="0">
            <a:spAutoFit/>
          </a:bodyPr>
          <a:lstStyle/>
          <a:p>
            <a:endParaRPr lang="en-US" dirty="0"/>
          </a:p>
        </p:txBody>
      </p:sp>
    </p:spTree>
    <p:extLst>
      <p:ext uri="{BB962C8B-B14F-4D97-AF65-F5344CB8AC3E}">
        <p14:creationId xmlns:p14="http://schemas.microsoft.com/office/powerpoint/2010/main" val="1090013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109762-8B75-E09C-1C0C-DEF69BD056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779EFE-188F-AFDA-E99C-203496E197A8}"/>
              </a:ext>
            </a:extLst>
          </p:cNvPr>
          <p:cNvSpPr>
            <a:spLocks noGrp="1"/>
          </p:cNvSpPr>
          <p:nvPr>
            <p:ph type="title"/>
          </p:nvPr>
        </p:nvSpPr>
        <p:spPr>
          <a:xfrm>
            <a:off x="838200" y="365125"/>
            <a:ext cx="10515600" cy="1325563"/>
          </a:xfrm>
        </p:spPr>
        <p:txBody>
          <a:bodyPr/>
          <a:lstStyle/>
          <a:p>
            <a:r>
              <a:rPr lang="en-US" b="1" dirty="0"/>
              <a:t>HCBS Contracts – Part III</a:t>
            </a:r>
          </a:p>
        </p:txBody>
      </p:sp>
      <p:sp>
        <p:nvSpPr>
          <p:cNvPr id="3" name="Content Placeholder 2">
            <a:extLst>
              <a:ext uri="{FF2B5EF4-FFF2-40B4-BE49-F238E27FC236}">
                <a16:creationId xmlns:a16="http://schemas.microsoft.com/office/drawing/2014/main" id="{112B2FB7-182B-49E4-C86E-D20259579C03}"/>
              </a:ext>
            </a:extLst>
          </p:cNvPr>
          <p:cNvSpPr>
            <a:spLocks noGrp="1"/>
          </p:cNvSpPr>
          <p:nvPr>
            <p:ph idx="1"/>
          </p:nvPr>
        </p:nvSpPr>
        <p:spPr>
          <a:xfrm>
            <a:off x="838200" y="1825625"/>
            <a:ext cx="10515600" cy="4351338"/>
          </a:xfrm>
        </p:spPr>
        <p:txBody>
          <a:bodyPr vert="horz" lIns="91440" tIns="45720" rIns="91440" bIns="45720" rtlCol="0" anchor="t">
            <a:normAutofit/>
          </a:bodyPr>
          <a:lstStyle/>
          <a:p>
            <a:r>
              <a:rPr lang="en-US" b="1" dirty="0"/>
              <a:t>Update</a:t>
            </a:r>
          </a:p>
          <a:p>
            <a:pPr lvl="1"/>
            <a:r>
              <a:rPr lang="en-US" sz="2400" dirty="0"/>
              <a:t>Currently HCBS contracts for services ends June 30, 2024 for most providers</a:t>
            </a:r>
            <a:endParaRPr lang="en-US" dirty="0"/>
          </a:p>
          <a:p>
            <a:pPr lvl="1"/>
            <a:r>
              <a:rPr lang="en-US" dirty="0"/>
              <a:t>DOR will consider extending the contract period through September 30th, 2024 on a case-by-case basis and dependent on the program’s history of timely invoicing, reporting, expenditure of funds, and availability of funding</a:t>
            </a:r>
          </a:p>
          <a:p>
            <a:pPr lvl="1"/>
            <a:r>
              <a:rPr lang="en-US" dirty="0"/>
              <a:t>DOR is preparing amendment packages for programs interested in amending their contract. </a:t>
            </a:r>
          </a:p>
          <a:p>
            <a:pPr lvl="1"/>
            <a:r>
              <a:rPr lang="en-US" dirty="0"/>
              <a:t>Currently all programs are expecting to spend their total contract amount.</a:t>
            </a:r>
          </a:p>
          <a:p>
            <a:pPr lvl="2"/>
            <a:endParaRPr lang="en-US" b="1" dirty="0"/>
          </a:p>
          <a:p>
            <a:pPr marL="0" indent="0">
              <a:buNone/>
            </a:pPr>
            <a:endParaRPr lang="en-US" dirty="0">
              <a:cs typeface="Arial" panose="020B0604020202020204"/>
            </a:endParaRPr>
          </a:p>
        </p:txBody>
      </p:sp>
      <p:pic>
        <p:nvPicPr>
          <p:cNvPr id="6" name="Picture 5">
            <a:extLst>
              <a:ext uri="{FF2B5EF4-FFF2-40B4-BE49-F238E27FC236}">
                <a16:creationId xmlns:a16="http://schemas.microsoft.com/office/drawing/2014/main" id="{F861DA2A-FED9-6E64-B274-C039B34BFE05}"/>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41813" y="5796881"/>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FA419E08-BD93-CA33-EAAA-4D858323F17F}"/>
              </a:ext>
              <a:ext uri="{C183D7F6-B498-43B3-948B-1728B52AA6E4}">
                <adec:decorative xmlns:adec="http://schemas.microsoft.com/office/drawing/2017/decorative" val="1"/>
              </a:ext>
            </a:extLst>
          </p:cNvPr>
          <p:cNvSpPr txBox="1"/>
          <p:nvPr/>
        </p:nvSpPr>
        <p:spPr>
          <a:xfrm>
            <a:off x="419450" y="6115574"/>
            <a:ext cx="10343625" cy="377301"/>
          </a:xfrm>
          <a:prstGeom prst="rect">
            <a:avLst/>
          </a:prstGeom>
          <a:solidFill>
            <a:schemeClr val="accent1">
              <a:lumMod val="75000"/>
            </a:schemeClr>
          </a:solidFill>
        </p:spPr>
        <p:txBody>
          <a:bodyPr wrap="square" rtlCol="0">
            <a:spAutoFit/>
          </a:bodyPr>
          <a:lstStyle/>
          <a:p>
            <a:endParaRPr lang="en-US" dirty="0"/>
          </a:p>
        </p:txBody>
      </p:sp>
    </p:spTree>
    <p:extLst>
      <p:ext uri="{BB962C8B-B14F-4D97-AF65-F5344CB8AC3E}">
        <p14:creationId xmlns:p14="http://schemas.microsoft.com/office/powerpoint/2010/main" val="1357969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5E149-FDE8-C5D9-E15F-BA6E380DF5F7}"/>
              </a:ext>
            </a:extLst>
          </p:cNvPr>
          <p:cNvSpPr>
            <a:spLocks noGrp="1"/>
          </p:cNvSpPr>
          <p:nvPr>
            <p:ph type="title"/>
          </p:nvPr>
        </p:nvSpPr>
        <p:spPr/>
        <p:txBody>
          <a:bodyPr/>
          <a:lstStyle/>
          <a:p>
            <a:r>
              <a:rPr lang="en-US" b="1" dirty="0"/>
              <a:t>TBI State-Funded Grants – Part I</a:t>
            </a:r>
          </a:p>
        </p:txBody>
      </p:sp>
      <p:sp>
        <p:nvSpPr>
          <p:cNvPr id="3" name="Content Placeholder 2">
            <a:extLst>
              <a:ext uri="{FF2B5EF4-FFF2-40B4-BE49-F238E27FC236}">
                <a16:creationId xmlns:a16="http://schemas.microsoft.com/office/drawing/2014/main" id="{93F21CA5-AA0E-9765-7CB8-17ACE8D3F3E6}"/>
              </a:ext>
            </a:extLst>
          </p:cNvPr>
          <p:cNvSpPr>
            <a:spLocks noGrp="1"/>
          </p:cNvSpPr>
          <p:nvPr>
            <p:ph idx="1"/>
          </p:nvPr>
        </p:nvSpPr>
        <p:spPr/>
        <p:txBody>
          <a:bodyPr/>
          <a:lstStyle/>
          <a:p>
            <a:r>
              <a:rPr lang="en-US" b="1" dirty="0"/>
              <a:t>Background</a:t>
            </a:r>
          </a:p>
          <a:p>
            <a:pPr lvl="1"/>
            <a:r>
              <a:rPr lang="en-US" dirty="0"/>
              <a:t>State General Fund used to sustain network of six community service provider. </a:t>
            </a:r>
          </a:p>
          <a:p>
            <a:pPr lvl="1"/>
            <a:r>
              <a:rPr lang="en-US" dirty="0"/>
              <a:t>TBI sites provide supportive living, community reintegration, vocational supportive services, information and referral and public and professional education to individuals with TBI. </a:t>
            </a:r>
          </a:p>
          <a:p>
            <a:r>
              <a:rPr lang="en-US" b="1" dirty="0"/>
              <a:t>Time Period</a:t>
            </a:r>
          </a:p>
          <a:p>
            <a:pPr lvl="1"/>
            <a:r>
              <a:rPr lang="en-US" dirty="0"/>
              <a:t>April 1, 2022 – June 30, 2024</a:t>
            </a:r>
          </a:p>
          <a:p>
            <a:r>
              <a:rPr lang="en-US" b="1" dirty="0"/>
              <a:t>Grant Award Amount</a:t>
            </a:r>
          </a:p>
          <a:p>
            <a:pPr lvl="1"/>
            <a:r>
              <a:rPr lang="en-US" dirty="0"/>
              <a:t>$437,500 total </a:t>
            </a:r>
          </a:p>
          <a:p>
            <a:endParaRPr lang="en-US" dirty="0"/>
          </a:p>
        </p:txBody>
      </p:sp>
      <p:pic>
        <p:nvPicPr>
          <p:cNvPr id="4" name="Picture 3">
            <a:extLst>
              <a:ext uri="{FF2B5EF4-FFF2-40B4-BE49-F238E27FC236}">
                <a16:creationId xmlns:a16="http://schemas.microsoft.com/office/drawing/2014/main" id="{412586F1-0168-28D5-BE54-6CD05D82E280}"/>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41813" y="5796881"/>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FA44C728-6D38-442A-B5EE-903D4752A656}"/>
              </a:ext>
              <a:ext uri="{C183D7F6-B498-43B3-948B-1728B52AA6E4}">
                <adec:decorative xmlns:adec="http://schemas.microsoft.com/office/drawing/2017/decorative" val="1"/>
              </a:ext>
            </a:extLst>
          </p:cNvPr>
          <p:cNvSpPr txBox="1"/>
          <p:nvPr/>
        </p:nvSpPr>
        <p:spPr>
          <a:xfrm>
            <a:off x="419450" y="6115574"/>
            <a:ext cx="10343625" cy="377301"/>
          </a:xfrm>
          <a:prstGeom prst="rect">
            <a:avLst/>
          </a:prstGeom>
          <a:solidFill>
            <a:schemeClr val="accent1">
              <a:lumMod val="75000"/>
            </a:schemeClr>
          </a:solidFill>
        </p:spPr>
        <p:txBody>
          <a:bodyPr wrap="square" rtlCol="0">
            <a:spAutoFit/>
          </a:bodyPr>
          <a:lstStyle/>
          <a:p>
            <a:endParaRPr lang="en-US" dirty="0"/>
          </a:p>
        </p:txBody>
      </p:sp>
    </p:spTree>
    <p:extLst>
      <p:ext uri="{BB962C8B-B14F-4D97-AF65-F5344CB8AC3E}">
        <p14:creationId xmlns:p14="http://schemas.microsoft.com/office/powerpoint/2010/main" val="1637410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B2A3D-F7EB-505B-6CC1-7BC16AA17C6A}"/>
              </a:ext>
            </a:extLst>
          </p:cNvPr>
          <p:cNvSpPr>
            <a:spLocks noGrp="1"/>
          </p:cNvSpPr>
          <p:nvPr>
            <p:ph type="title"/>
          </p:nvPr>
        </p:nvSpPr>
        <p:spPr>
          <a:xfrm>
            <a:off x="838200" y="365125"/>
            <a:ext cx="10515600" cy="1325563"/>
          </a:xfrm>
        </p:spPr>
        <p:txBody>
          <a:bodyPr/>
          <a:lstStyle/>
          <a:p>
            <a:r>
              <a:rPr lang="en-US" b="1" dirty="0"/>
              <a:t>TBI State-Funded Grants – Part II</a:t>
            </a:r>
          </a:p>
        </p:txBody>
      </p:sp>
      <p:sp>
        <p:nvSpPr>
          <p:cNvPr id="3" name="Content Placeholder 2">
            <a:extLst>
              <a:ext uri="{FF2B5EF4-FFF2-40B4-BE49-F238E27FC236}">
                <a16:creationId xmlns:a16="http://schemas.microsoft.com/office/drawing/2014/main" id="{EAA3F3BE-1456-17AF-3CE8-9DB96B06D8F1}"/>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lvl="1" indent="0">
              <a:spcBef>
                <a:spcPts val="1000"/>
              </a:spcBef>
              <a:buNone/>
            </a:pPr>
            <a:r>
              <a:rPr lang="en-US" sz="2800" b="1" dirty="0"/>
              <a:t>Update</a:t>
            </a:r>
          </a:p>
          <a:p>
            <a:r>
              <a:rPr lang="en-US" dirty="0"/>
              <a:t>DOR released a Request for Application (RFA) for grants effective October 1, 2024 through June 30, 2027.</a:t>
            </a:r>
          </a:p>
          <a:p>
            <a:r>
              <a:rPr lang="en-US" dirty="0"/>
              <a:t>Funding for up to 12 TBI program sites for $300,000 per year. </a:t>
            </a:r>
          </a:p>
          <a:p>
            <a:r>
              <a:rPr lang="en-US" dirty="0"/>
              <a:t>Bidders Conference: Tues. April 23 at 11:00 am</a:t>
            </a:r>
          </a:p>
          <a:p>
            <a:r>
              <a:rPr lang="en-US" dirty="0"/>
              <a:t>Application Due Date: Mon. May 6, 2024 by 3:00 pm</a:t>
            </a:r>
          </a:p>
          <a:p>
            <a:r>
              <a:rPr lang="en-US" dirty="0"/>
              <a:t>Website: https://www.dor.ca.gov/Home/ContractGrantSolicitations</a:t>
            </a:r>
          </a:p>
        </p:txBody>
      </p:sp>
      <p:pic>
        <p:nvPicPr>
          <p:cNvPr id="4" name="Picture 3">
            <a:extLst>
              <a:ext uri="{FF2B5EF4-FFF2-40B4-BE49-F238E27FC236}">
                <a16:creationId xmlns:a16="http://schemas.microsoft.com/office/drawing/2014/main" id="{70736E4E-E7AA-BD71-4005-10BC8203C438}"/>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41813" y="5796881"/>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0C79B747-34D2-06C7-A416-BA5B1C47C933}"/>
              </a:ext>
              <a:ext uri="{C183D7F6-B498-43B3-948B-1728B52AA6E4}">
                <adec:decorative xmlns:adec="http://schemas.microsoft.com/office/drawing/2017/decorative" val="1"/>
              </a:ext>
            </a:extLst>
          </p:cNvPr>
          <p:cNvSpPr txBox="1"/>
          <p:nvPr/>
        </p:nvSpPr>
        <p:spPr>
          <a:xfrm>
            <a:off x="419450" y="6115574"/>
            <a:ext cx="10343625" cy="377301"/>
          </a:xfrm>
          <a:prstGeom prst="rect">
            <a:avLst/>
          </a:prstGeom>
          <a:solidFill>
            <a:schemeClr val="accent1">
              <a:lumMod val="75000"/>
            </a:schemeClr>
          </a:solidFill>
        </p:spPr>
        <p:txBody>
          <a:bodyPr wrap="square" rtlCol="0">
            <a:spAutoFit/>
          </a:bodyPr>
          <a:lstStyle/>
          <a:p>
            <a:endParaRPr lang="en-US" dirty="0"/>
          </a:p>
        </p:txBody>
      </p:sp>
    </p:spTree>
    <p:extLst>
      <p:ext uri="{BB962C8B-B14F-4D97-AF65-F5344CB8AC3E}">
        <p14:creationId xmlns:p14="http://schemas.microsoft.com/office/powerpoint/2010/main" val="1503572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B2A3D-F7EB-505B-6CC1-7BC16AA17C6A}"/>
              </a:ext>
            </a:extLst>
          </p:cNvPr>
          <p:cNvSpPr>
            <a:spLocks noGrp="1"/>
          </p:cNvSpPr>
          <p:nvPr>
            <p:ph type="title"/>
          </p:nvPr>
        </p:nvSpPr>
        <p:spPr>
          <a:xfrm>
            <a:off x="838200" y="365125"/>
            <a:ext cx="10515600" cy="1325563"/>
          </a:xfrm>
        </p:spPr>
        <p:txBody>
          <a:bodyPr/>
          <a:lstStyle/>
          <a:p>
            <a:r>
              <a:rPr lang="en-US" b="1" dirty="0"/>
              <a:t>TBI State-Funded Grants – Part III</a:t>
            </a:r>
          </a:p>
        </p:txBody>
      </p:sp>
      <p:sp>
        <p:nvSpPr>
          <p:cNvPr id="3" name="Content Placeholder 2">
            <a:extLst>
              <a:ext uri="{FF2B5EF4-FFF2-40B4-BE49-F238E27FC236}">
                <a16:creationId xmlns:a16="http://schemas.microsoft.com/office/drawing/2014/main" id="{EAA3F3BE-1456-17AF-3CE8-9DB96B06D8F1}"/>
              </a:ext>
            </a:extLst>
          </p:cNvPr>
          <p:cNvSpPr>
            <a:spLocks noGrp="1"/>
          </p:cNvSpPr>
          <p:nvPr>
            <p:ph idx="1"/>
          </p:nvPr>
        </p:nvSpPr>
        <p:spPr>
          <a:xfrm>
            <a:off x="838200" y="1825625"/>
            <a:ext cx="10515600" cy="4351338"/>
          </a:xfrm>
        </p:spPr>
        <p:txBody>
          <a:bodyPr>
            <a:normAutofit/>
          </a:bodyPr>
          <a:lstStyle/>
          <a:p>
            <a:pPr marL="0" indent="0">
              <a:buNone/>
            </a:pPr>
            <a:r>
              <a:rPr lang="en-US" dirty="0"/>
              <a:t>Amendments</a:t>
            </a:r>
          </a:p>
          <a:p>
            <a:pPr lvl="1"/>
            <a:r>
              <a:rPr lang="en-US" dirty="0"/>
              <a:t>Time period will be extended for a 3-month period (July 2024 – September 2024) to allow for the RFA award process. </a:t>
            </a:r>
          </a:p>
          <a:p>
            <a:pPr lvl="1"/>
            <a:r>
              <a:rPr lang="en-US" dirty="0"/>
              <a:t>DOR will send grant packets to the 6 state-funded grant providers for a three-month extension at $43,750.</a:t>
            </a:r>
          </a:p>
          <a:p>
            <a:endParaRPr lang="en-US" dirty="0"/>
          </a:p>
        </p:txBody>
      </p:sp>
      <p:pic>
        <p:nvPicPr>
          <p:cNvPr id="6" name="Picture 5">
            <a:extLst>
              <a:ext uri="{FF2B5EF4-FFF2-40B4-BE49-F238E27FC236}">
                <a16:creationId xmlns:a16="http://schemas.microsoft.com/office/drawing/2014/main" id="{3DEE2524-9AE7-AB1C-DA95-9BFDABF16962}"/>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41813" y="5796881"/>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0B28ADE2-2371-AE81-73FD-3C9721D72565}"/>
              </a:ext>
              <a:ext uri="{C183D7F6-B498-43B3-948B-1728B52AA6E4}">
                <adec:decorative xmlns:adec="http://schemas.microsoft.com/office/drawing/2017/decorative" val="1"/>
              </a:ext>
            </a:extLst>
          </p:cNvPr>
          <p:cNvSpPr txBox="1"/>
          <p:nvPr/>
        </p:nvSpPr>
        <p:spPr>
          <a:xfrm>
            <a:off x="419450" y="6115574"/>
            <a:ext cx="10343625" cy="377301"/>
          </a:xfrm>
          <a:prstGeom prst="rect">
            <a:avLst/>
          </a:prstGeom>
          <a:solidFill>
            <a:schemeClr val="accent1">
              <a:lumMod val="75000"/>
            </a:schemeClr>
          </a:solidFill>
        </p:spPr>
        <p:txBody>
          <a:bodyPr wrap="square" rtlCol="0">
            <a:spAutoFit/>
          </a:bodyPr>
          <a:lstStyle/>
          <a:p>
            <a:endParaRPr lang="en-US" dirty="0"/>
          </a:p>
        </p:txBody>
      </p:sp>
    </p:spTree>
    <p:extLst>
      <p:ext uri="{BB962C8B-B14F-4D97-AF65-F5344CB8AC3E}">
        <p14:creationId xmlns:p14="http://schemas.microsoft.com/office/powerpoint/2010/main" val="3262412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5D807-4DDA-382D-7B44-DE436408B2DE}"/>
              </a:ext>
            </a:extLst>
          </p:cNvPr>
          <p:cNvSpPr>
            <a:spLocks noGrp="1"/>
          </p:cNvSpPr>
          <p:nvPr>
            <p:ph type="title"/>
          </p:nvPr>
        </p:nvSpPr>
        <p:spPr/>
        <p:txBody>
          <a:bodyPr>
            <a:normAutofit/>
          </a:bodyPr>
          <a:lstStyle/>
          <a:p>
            <a:r>
              <a:rPr lang="en-US" sz="4400" b="1" dirty="0"/>
              <a:t>Public Health Workforce Service Contracts </a:t>
            </a:r>
            <a:r>
              <a:rPr lang="en-US" b="1" dirty="0"/>
              <a:t>– Part I</a:t>
            </a:r>
          </a:p>
        </p:txBody>
      </p:sp>
      <p:sp>
        <p:nvSpPr>
          <p:cNvPr id="3" name="Content Placeholder 2">
            <a:extLst>
              <a:ext uri="{FF2B5EF4-FFF2-40B4-BE49-F238E27FC236}">
                <a16:creationId xmlns:a16="http://schemas.microsoft.com/office/drawing/2014/main" id="{59931469-0A1C-8844-2BF5-D3CEED1B501C}"/>
              </a:ext>
            </a:extLst>
          </p:cNvPr>
          <p:cNvSpPr>
            <a:spLocks noGrp="1"/>
          </p:cNvSpPr>
          <p:nvPr>
            <p:ph idx="1"/>
          </p:nvPr>
        </p:nvSpPr>
        <p:spPr/>
        <p:txBody>
          <a:bodyPr>
            <a:normAutofit/>
          </a:bodyPr>
          <a:lstStyle/>
          <a:p>
            <a:pPr>
              <a:spcBef>
                <a:spcPts val="240"/>
              </a:spcBef>
              <a:spcAft>
                <a:spcPts val="240"/>
              </a:spcAft>
            </a:pPr>
            <a:r>
              <a:rPr lang="en-US" sz="2800" b="1" dirty="0">
                <a:effectLst/>
                <a:latin typeface="Arial" panose="020B0604020202020204" pitchFamily="34" charset="0"/>
                <a:ea typeface="Calibri" panose="020F0502020204030204" pitchFamily="34" charset="0"/>
              </a:rPr>
              <a:t>Background:</a:t>
            </a:r>
          </a:p>
          <a:p>
            <a:pPr lvl="1">
              <a:spcBef>
                <a:spcPts val="240"/>
              </a:spcBef>
              <a:spcAft>
                <a:spcPts val="240"/>
              </a:spcAft>
            </a:pPr>
            <a:r>
              <a:rPr lang="en-US" sz="2200" dirty="0">
                <a:solidFill>
                  <a:srgbClr val="000000"/>
                </a:solidFill>
                <a:effectLst/>
                <a:latin typeface="Arial" panose="020B0604020202020204" pitchFamily="34" charset="0"/>
                <a:ea typeface="Arial" panose="020B0604020202020204" pitchFamily="34" charset="0"/>
              </a:rPr>
              <a:t>In accordance with the Expanding the Public Health Workforce (EPHW) Spending Plan funding and the American Rescue Plan Act of 2021, (ARPA) the DOR distributed funding to four TBI service grantees via service contracts. </a:t>
            </a:r>
            <a:endParaRPr lang="en-US" sz="2200" dirty="0">
              <a:effectLst/>
              <a:latin typeface="Arial" panose="020B0604020202020204" pitchFamily="34" charset="0"/>
              <a:ea typeface="Calibri" panose="020F0502020204030204" pitchFamily="34" charset="0"/>
            </a:endParaRPr>
          </a:p>
          <a:p>
            <a:pPr lvl="1">
              <a:spcBef>
                <a:spcPts val="240"/>
              </a:spcBef>
              <a:spcAft>
                <a:spcPts val="240"/>
              </a:spcAft>
            </a:pPr>
            <a:r>
              <a:rPr lang="en-US" dirty="0">
                <a:effectLst/>
                <a:latin typeface="Arial" panose="020B0604020202020204" pitchFamily="34" charset="0"/>
                <a:ea typeface="Calibri" panose="020F0502020204030204" pitchFamily="34" charset="0"/>
              </a:rPr>
              <a:t>Funding provides work experience including peer support to individuals with TBI. </a:t>
            </a:r>
          </a:p>
          <a:p>
            <a:r>
              <a:rPr lang="en-US" b="1" dirty="0"/>
              <a:t>Time Period</a:t>
            </a:r>
          </a:p>
          <a:p>
            <a:pPr lvl="1"/>
            <a:r>
              <a:rPr lang="en-US" dirty="0"/>
              <a:t>July 1, 2023 – September 30, 2024</a:t>
            </a:r>
          </a:p>
          <a:p>
            <a:r>
              <a:rPr lang="en-US" b="1" dirty="0"/>
              <a:t>Award Amount</a:t>
            </a:r>
          </a:p>
          <a:p>
            <a:pPr lvl="1"/>
            <a:r>
              <a:rPr lang="en-US" dirty="0"/>
              <a:t>$18,337.00 each. One time funding</a:t>
            </a:r>
          </a:p>
          <a:p>
            <a:pPr marL="457200" lvl="1" indent="0">
              <a:buNone/>
            </a:pPr>
            <a:endParaRPr lang="en-US" dirty="0"/>
          </a:p>
        </p:txBody>
      </p:sp>
      <p:pic>
        <p:nvPicPr>
          <p:cNvPr id="4" name="Picture 3">
            <a:extLst>
              <a:ext uri="{FF2B5EF4-FFF2-40B4-BE49-F238E27FC236}">
                <a16:creationId xmlns:a16="http://schemas.microsoft.com/office/drawing/2014/main" id="{AD0277C2-CCE3-5BA3-8522-6854A24D8767}"/>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41813" y="5796881"/>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D57F7DC3-61D8-8652-90D5-8C273D0BA575}"/>
              </a:ext>
              <a:ext uri="{C183D7F6-B498-43B3-948B-1728B52AA6E4}">
                <adec:decorative xmlns:adec="http://schemas.microsoft.com/office/drawing/2017/decorative" val="1"/>
              </a:ext>
            </a:extLst>
          </p:cNvPr>
          <p:cNvSpPr txBox="1"/>
          <p:nvPr/>
        </p:nvSpPr>
        <p:spPr>
          <a:xfrm>
            <a:off x="419450" y="6115574"/>
            <a:ext cx="10343625" cy="377301"/>
          </a:xfrm>
          <a:prstGeom prst="rect">
            <a:avLst/>
          </a:prstGeom>
          <a:solidFill>
            <a:schemeClr val="accent1">
              <a:lumMod val="75000"/>
            </a:schemeClr>
          </a:solidFill>
        </p:spPr>
        <p:txBody>
          <a:bodyPr wrap="square" rtlCol="0">
            <a:spAutoFit/>
          </a:bodyPr>
          <a:lstStyle/>
          <a:p>
            <a:endParaRPr lang="en-US" dirty="0"/>
          </a:p>
        </p:txBody>
      </p:sp>
    </p:spTree>
    <p:extLst>
      <p:ext uri="{BB962C8B-B14F-4D97-AF65-F5344CB8AC3E}">
        <p14:creationId xmlns:p14="http://schemas.microsoft.com/office/powerpoint/2010/main" val="1152619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5D807-4DDA-382D-7B44-DE436408B2DE}"/>
              </a:ext>
            </a:extLst>
          </p:cNvPr>
          <p:cNvSpPr>
            <a:spLocks noGrp="1"/>
          </p:cNvSpPr>
          <p:nvPr>
            <p:ph type="title"/>
          </p:nvPr>
        </p:nvSpPr>
        <p:spPr>
          <a:xfrm>
            <a:off x="838200" y="365125"/>
            <a:ext cx="10515600" cy="1325563"/>
          </a:xfrm>
        </p:spPr>
        <p:txBody>
          <a:bodyPr/>
          <a:lstStyle/>
          <a:p>
            <a:r>
              <a:rPr lang="en-US" sz="4400" b="1" dirty="0"/>
              <a:t>Public Health Workforce Service Contracts </a:t>
            </a:r>
            <a:r>
              <a:rPr lang="en-US" b="1" dirty="0"/>
              <a:t>– Part II</a:t>
            </a:r>
          </a:p>
        </p:txBody>
      </p:sp>
      <p:sp>
        <p:nvSpPr>
          <p:cNvPr id="3" name="Content Placeholder 2">
            <a:extLst>
              <a:ext uri="{FF2B5EF4-FFF2-40B4-BE49-F238E27FC236}">
                <a16:creationId xmlns:a16="http://schemas.microsoft.com/office/drawing/2014/main" id="{59931469-0A1C-8844-2BF5-D3CEED1B501C}"/>
              </a:ext>
            </a:extLst>
          </p:cNvPr>
          <p:cNvSpPr>
            <a:spLocks noGrp="1"/>
          </p:cNvSpPr>
          <p:nvPr>
            <p:ph idx="1"/>
          </p:nvPr>
        </p:nvSpPr>
        <p:spPr>
          <a:xfrm>
            <a:off x="838200" y="1825625"/>
            <a:ext cx="10515600" cy="4351338"/>
          </a:xfrm>
        </p:spPr>
        <p:txBody>
          <a:bodyPr>
            <a:normAutofit/>
          </a:bodyPr>
          <a:lstStyle/>
          <a:p>
            <a:r>
              <a:rPr lang="en-US" b="1" dirty="0"/>
              <a:t>Update</a:t>
            </a:r>
          </a:p>
          <a:p>
            <a:pPr lvl="1"/>
            <a:r>
              <a:rPr lang="en-US" dirty="0"/>
              <a:t>Service Contracts are executed</a:t>
            </a:r>
          </a:p>
          <a:p>
            <a:pPr lvl="1"/>
            <a:r>
              <a:rPr lang="en-US" dirty="0"/>
              <a:t>Reporting is required</a:t>
            </a:r>
          </a:p>
          <a:p>
            <a:pPr lvl="2"/>
            <a:r>
              <a:rPr lang="en-US" dirty="0"/>
              <a:t>July 1, 2023 to March 31, 2024</a:t>
            </a:r>
          </a:p>
          <a:p>
            <a:pPr lvl="2"/>
            <a:r>
              <a:rPr lang="en-US" dirty="0"/>
              <a:t>April 1, 2024 to September 30, 2024</a:t>
            </a:r>
          </a:p>
          <a:p>
            <a:pPr lvl="2"/>
            <a:r>
              <a:rPr lang="en-US" dirty="0"/>
              <a:t>Link will be sent through Survey Monkey</a:t>
            </a:r>
          </a:p>
          <a:p>
            <a:pPr lvl="1"/>
            <a:endParaRPr lang="en-US" dirty="0"/>
          </a:p>
        </p:txBody>
      </p:sp>
      <p:pic>
        <p:nvPicPr>
          <p:cNvPr id="6" name="Picture 5">
            <a:extLst>
              <a:ext uri="{FF2B5EF4-FFF2-40B4-BE49-F238E27FC236}">
                <a16:creationId xmlns:a16="http://schemas.microsoft.com/office/drawing/2014/main" id="{134E89C8-C3D2-679F-B45F-5FAF26C981BF}"/>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41813" y="5796881"/>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DCE4E42D-EBD6-4BBD-1660-4CC984F9418E}"/>
              </a:ext>
              <a:ext uri="{C183D7F6-B498-43B3-948B-1728B52AA6E4}">
                <adec:decorative xmlns:adec="http://schemas.microsoft.com/office/drawing/2017/decorative" val="1"/>
              </a:ext>
            </a:extLst>
          </p:cNvPr>
          <p:cNvSpPr txBox="1"/>
          <p:nvPr/>
        </p:nvSpPr>
        <p:spPr>
          <a:xfrm>
            <a:off x="419450" y="6115574"/>
            <a:ext cx="10343625" cy="377301"/>
          </a:xfrm>
          <a:prstGeom prst="rect">
            <a:avLst/>
          </a:prstGeom>
          <a:solidFill>
            <a:schemeClr val="accent1">
              <a:lumMod val="75000"/>
            </a:schemeClr>
          </a:solidFill>
        </p:spPr>
        <p:txBody>
          <a:bodyPr wrap="square" rtlCol="0">
            <a:spAutoFit/>
          </a:bodyPr>
          <a:lstStyle/>
          <a:p>
            <a:endParaRPr lang="en-US" dirty="0"/>
          </a:p>
        </p:txBody>
      </p:sp>
    </p:spTree>
    <p:extLst>
      <p:ext uri="{BB962C8B-B14F-4D97-AF65-F5344CB8AC3E}">
        <p14:creationId xmlns:p14="http://schemas.microsoft.com/office/powerpoint/2010/main" val="807395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2D6FA-AB99-F2D0-5D83-ACD0907D134E}"/>
              </a:ext>
            </a:extLst>
          </p:cNvPr>
          <p:cNvSpPr>
            <a:spLocks noGrp="1"/>
          </p:cNvSpPr>
          <p:nvPr>
            <p:ph type="title"/>
          </p:nvPr>
        </p:nvSpPr>
        <p:spPr>
          <a:xfrm>
            <a:off x="838200" y="365125"/>
            <a:ext cx="10515600" cy="1325563"/>
          </a:xfrm>
        </p:spPr>
        <p:txBody>
          <a:bodyPr/>
          <a:lstStyle/>
          <a:p>
            <a:r>
              <a:rPr lang="en-US" b="1" dirty="0"/>
              <a:t>Reporting – Part I</a:t>
            </a:r>
          </a:p>
        </p:txBody>
      </p:sp>
      <p:sp>
        <p:nvSpPr>
          <p:cNvPr id="3" name="Content Placeholder 2">
            <a:extLst>
              <a:ext uri="{FF2B5EF4-FFF2-40B4-BE49-F238E27FC236}">
                <a16:creationId xmlns:a16="http://schemas.microsoft.com/office/drawing/2014/main" id="{57385D85-9276-1065-C2B4-79900C1976E9}"/>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indent="0">
              <a:buNone/>
            </a:pPr>
            <a:r>
              <a:rPr lang="en-US" b="1" dirty="0"/>
              <a:t>CATBI Packets </a:t>
            </a:r>
            <a:endParaRPr lang="en-US" b="1" dirty="0">
              <a:cs typeface="Arial"/>
            </a:endParaRPr>
          </a:p>
          <a:p>
            <a:pPr lvl="1"/>
            <a:r>
              <a:rPr lang="en-US" b="1" dirty="0"/>
              <a:t>Background: </a:t>
            </a:r>
            <a:r>
              <a:rPr lang="en-US" dirty="0"/>
              <a:t>This is data on the consumer and their progress completed at intake, six months, 12 months, 18 months, and annually afterwards. This is completed by the CATBI sites and emailed to the DOR. </a:t>
            </a:r>
          </a:p>
          <a:p>
            <a:pPr marL="0" indent="0">
              <a:buNone/>
            </a:pPr>
            <a:r>
              <a:rPr lang="en-US" b="1" dirty="0"/>
              <a:t>Update</a:t>
            </a:r>
          </a:p>
          <a:p>
            <a:pPr lvl="1"/>
            <a:r>
              <a:rPr lang="en-US" sz="2800" dirty="0"/>
              <a:t>Uploaded data packets and sent access information to St. Jude</a:t>
            </a:r>
          </a:p>
          <a:p>
            <a:pPr marL="0" indent="0">
              <a:buNone/>
            </a:pPr>
            <a:endParaRPr lang="en-US" dirty="0"/>
          </a:p>
          <a:p>
            <a:endParaRPr lang="en-US" dirty="0"/>
          </a:p>
        </p:txBody>
      </p:sp>
      <p:pic>
        <p:nvPicPr>
          <p:cNvPr id="8" name="Picture 7">
            <a:extLst>
              <a:ext uri="{FF2B5EF4-FFF2-40B4-BE49-F238E27FC236}">
                <a16:creationId xmlns:a16="http://schemas.microsoft.com/office/drawing/2014/main" id="{CF003B14-AAE1-3B93-AC9F-2E1142B3A22B}"/>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41813" y="5796881"/>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DB1CE4F2-8ED2-FECE-8CC6-5C85F3FB0928}"/>
              </a:ext>
              <a:ext uri="{C183D7F6-B498-43B3-948B-1728B52AA6E4}">
                <adec:decorative xmlns:adec="http://schemas.microsoft.com/office/drawing/2017/decorative" val="1"/>
              </a:ext>
            </a:extLst>
          </p:cNvPr>
          <p:cNvSpPr txBox="1"/>
          <p:nvPr/>
        </p:nvSpPr>
        <p:spPr>
          <a:xfrm>
            <a:off x="419450" y="6115574"/>
            <a:ext cx="10343625" cy="377301"/>
          </a:xfrm>
          <a:prstGeom prst="rect">
            <a:avLst/>
          </a:prstGeom>
          <a:solidFill>
            <a:schemeClr val="accent1">
              <a:lumMod val="75000"/>
            </a:schemeClr>
          </a:solidFill>
        </p:spPr>
        <p:txBody>
          <a:bodyPr wrap="square" rtlCol="0">
            <a:spAutoFit/>
          </a:bodyPr>
          <a:lstStyle/>
          <a:p>
            <a:endParaRPr lang="en-US" dirty="0"/>
          </a:p>
        </p:txBody>
      </p:sp>
    </p:spTree>
    <p:extLst>
      <p:ext uri="{BB962C8B-B14F-4D97-AF65-F5344CB8AC3E}">
        <p14:creationId xmlns:p14="http://schemas.microsoft.com/office/powerpoint/2010/main" val="3896718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32AAC-5ED7-F85B-4318-19BC3EEFE172}"/>
              </a:ext>
            </a:extLst>
          </p:cNvPr>
          <p:cNvSpPr>
            <a:spLocks noGrp="1"/>
          </p:cNvSpPr>
          <p:nvPr>
            <p:ph type="title"/>
          </p:nvPr>
        </p:nvSpPr>
        <p:spPr>
          <a:xfrm>
            <a:off x="838200" y="365125"/>
            <a:ext cx="10515600" cy="1325563"/>
          </a:xfrm>
        </p:spPr>
        <p:txBody>
          <a:bodyPr/>
          <a:lstStyle/>
          <a:p>
            <a:r>
              <a:rPr lang="en-US" b="1" dirty="0"/>
              <a:t>Reporting – Part II</a:t>
            </a:r>
          </a:p>
        </p:txBody>
      </p:sp>
      <p:sp>
        <p:nvSpPr>
          <p:cNvPr id="3" name="Content Placeholder 2">
            <a:extLst>
              <a:ext uri="{FF2B5EF4-FFF2-40B4-BE49-F238E27FC236}">
                <a16:creationId xmlns:a16="http://schemas.microsoft.com/office/drawing/2014/main" id="{207B2B9B-774E-E286-504E-79553E287500}"/>
              </a:ext>
            </a:extLst>
          </p:cNvPr>
          <p:cNvSpPr>
            <a:spLocks noGrp="1"/>
          </p:cNvSpPr>
          <p:nvPr>
            <p:ph idx="1"/>
          </p:nvPr>
        </p:nvSpPr>
        <p:spPr>
          <a:xfrm>
            <a:off x="838200" y="1825625"/>
            <a:ext cx="10515600" cy="4351338"/>
          </a:xfrm>
        </p:spPr>
        <p:txBody>
          <a:bodyPr vert="horz" lIns="91440" tIns="45720" rIns="91440" bIns="45720" rtlCol="0" anchor="t">
            <a:normAutofit/>
          </a:bodyPr>
          <a:lstStyle/>
          <a:p>
            <a:pPr marL="0" lvl="0" indent="0">
              <a:buNone/>
            </a:pPr>
            <a:r>
              <a:rPr lang="en-US" b="1" dirty="0"/>
              <a:t>Quarterly Reporting</a:t>
            </a:r>
          </a:p>
          <a:p>
            <a:pPr lvl="1"/>
            <a:r>
              <a:rPr lang="en-US" dirty="0"/>
              <a:t>Background: This is data from the service sites and their progress quarterly progress for their service goals. The data is submitted through Survey Monkey to the DOR. DOR collects the data, compares responses to previous quarters, and compiles reviews the data.</a:t>
            </a:r>
          </a:p>
          <a:p>
            <a:pPr marL="0" lvl="0" indent="0">
              <a:buNone/>
            </a:pPr>
            <a:r>
              <a:rPr lang="en-US" b="1" dirty="0"/>
              <a:t>Update</a:t>
            </a:r>
            <a:endParaRPr lang="en-US" b="1" dirty="0">
              <a:cs typeface="Arial" panose="020B0604020202020204"/>
            </a:endParaRPr>
          </a:p>
          <a:p>
            <a:pPr lvl="1"/>
            <a:r>
              <a:rPr lang="en-US" dirty="0"/>
              <a:t>Providers reported data for the following quarters</a:t>
            </a:r>
          </a:p>
          <a:p>
            <a:pPr lvl="2"/>
            <a:r>
              <a:rPr lang="en-US" dirty="0"/>
              <a:t>Quarter 1 (July 2023 – September 2023) </a:t>
            </a:r>
          </a:p>
          <a:p>
            <a:pPr lvl="2"/>
            <a:r>
              <a:rPr lang="en-US" dirty="0"/>
              <a:t>Quarter 2 (October 2023 – December 2023)</a:t>
            </a:r>
          </a:p>
          <a:p>
            <a:pPr lvl="1"/>
            <a:r>
              <a:rPr lang="en-US" dirty="0">
                <a:cs typeface="Arial"/>
              </a:rPr>
              <a:t>DOR will request Quarter 3 (January 2024 – March 2024)</a:t>
            </a:r>
          </a:p>
          <a:p>
            <a:endParaRPr lang="en-US" dirty="0"/>
          </a:p>
        </p:txBody>
      </p:sp>
      <p:pic>
        <p:nvPicPr>
          <p:cNvPr id="8" name="Picture 7">
            <a:extLst>
              <a:ext uri="{FF2B5EF4-FFF2-40B4-BE49-F238E27FC236}">
                <a16:creationId xmlns:a16="http://schemas.microsoft.com/office/drawing/2014/main" id="{292AEC8A-78CE-3A80-86EB-2138D965EDFC}"/>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41813" y="5796881"/>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8C8ED81B-CEFF-6814-80F2-A95C38F614CA}"/>
              </a:ext>
              <a:ext uri="{C183D7F6-B498-43B3-948B-1728B52AA6E4}">
                <adec:decorative xmlns:adec="http://schemas.microsoft.com/office/drawing/2017/decorative" val="1"/>
              </a:ext>
            </a:extLst>
          </p:cNvPr>
          <p:cNvSpPr txBox="1"/>
          <p:nvPr/>
        </p:nvSpPr>
        <p:spPr>
          <a:xfrm>
            <a:off x="419450" y="6115574"/>
            <a:ext cx="10343625" cy="377301"/>
          </a:xfrm>
          <a:prstGeom prst="rect">
            <a:avLst/>
          </a:prstGeom>
          <a:solidFill>
            <a:schemeClr val="accent1">
              <a:lumMod val="75000"/>
            </a:schemeClr>
          </a:solidFill>
        </p:spPr>
        <p:txBody>
          <a:bodyPr wrap="square" rtlCol="0">
            <a:spAutoFit/>
          </a:bodyPr>
          <a:lstStyle/>
          <a:p>
            <a:endParaRPr lang="en-US" dirty="0"/>
          </a:p>
        </p:txBody>
      </p:sp>
    </p:spTree>
    <p:extLst>
      <p:ext uri="{BB962C8B-B14F-4D97-AF65-F5344CB8AC3E}">
        <p14:creationId xmlns:p14="http://schemas.microsoft.com/office/powerpoint/2010/main" val="4035029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1E90F-8FA0-165D-4389-9F7AE9D0C5E7}"/>
              </a:ext>
            </a:extLst>
          </p:cNvPr>
          <p:cNvSpPr>
            <a:spLocks noGrp="1"/>
          </p:cNvSpPr>
          <p:nvPr>
            <p:ph type="title"/>
          </p:nvPr>
        </p:nvSpPr>
        <p:spPr/>
        <p:txBody>
          <a:bodyPr/>
          <a:lstStyle/>
          <a:p>
            <a:r>
              <a:rPr lang="en-US" sz="4400" b="1" dirty="0"/>
              <a:t>Updates</a:t>
            </a:r>
            <a:endParaRPr lang="en-US" dirty="0"/>
          </a:p>
        </p:txBody>
      </p:sp>
      <p:sp>
        <p:nvSpPr>
          <p:cNvPr id="3" name="Content Placeholder 2">
            <a:extLst>
              <a:ext uri="{FF2B5EF4-FFF2-40B4-BE49-F238E27FC236}">
                <a16:creationId xmlns:a16="http://schemas.microsoft.com/office/drawing/2014/main" id="{0EE78E8D-E3B5-6AD3-BE83-AF7063C31C6F}"/>
              </a:ext>
            </a:extLst>
          </p:cNvPr>
          <p:cNvSpPr>
            <a:spLocks noGrp="1"/>
          </p:cNvSpPr>
          <p:nvPr>
            <p:ph idx="1"/>
          </p:nvPr>
        </p:nvSpPr>
        <p:spPr/>
        <p:txBody>
          <a:bodyPr>
            <a:normAutofit/>
          </a:bodyPr>
          <a:lstStyle/>
          <a:p>
            <a:r>
              <a:rPr lang="en-US" dirty="0"/>
              <a:t>DOR Update</a:t>
            </a:r>
          </a:p>
          <a:p>
            <a:r>
              <a:rPr lang="en-US" dirty="0"/>
              <a:t>Staffing</a:t>
            </a:r>
          </a:p>
          <a:p>
            <a:r>
              <a:rPr lang="en-US" dirty="0"/>
              <a:t>TBI State Partnership Program Grant </a:t>
            </a:r>
          </a:p>
          <a:p>
            <a:r>
              <a:rPr lang="en-US" dirty="0"/>
              <a:t>Home and Community Based Services (HCBS) Contracts</a:t>
            </a:r>
          </a:p>
          <a:p>
            <a:r>
              <a:rPr lang="en-US" dirty="0"/>
              <a:t>TBI State-Funded Grants</a:t>
            </a:r>
          </a:p>
          <a:p>
            <a:r>
              <a:rPr lang="en-US" dirty="0"/>
              <a:t>Public Health Workforce Service Contracts</a:t>
            </a:r>
          </a:p>
          <a:p>
            <a:r>
              <a:rPr lang="en-US" dirty="0"/>
              <a:t>Reporting</a:t>
            </a:r>
          </a:p>
          <a:p>
            <a:pPr marL="0" indent="0">
              <a:buNone/>
            </a:pPr>
            <a:endParaRPr lang="en-US" dirty="0"/>
          </a:p>
        </p:txBody>
      </p:sp>
      <p:pic>
        <p:nvPicPr>
          <p:cNvPr id="4" name="Picture 3">
            <a:extLst>
              <a:ext uri="{FF2B5EF4-FFF2-40B4-BE49-F238E27FC236}">
                <a16:creationId xmlns:a16="http://schemas.microsoft.com/office/drawing/2014/main" id="{3CE282EC-C795-E586-C237-0D36BCDCE408}"/>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41813" y="5796881"/>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8D037D5A-F6CE-8E81-60D0-7E0C30B7DA44}"/>
              </a:ext>
              <a:ext uri="{C183D7F6-B498-43B3-948B-1728B52AA6E4}">
                <adec:decorative xmlns:adec="http://schemas.microsoft.com/office/drawing/2017/decorative" val="1"/>
              </a:ext>
            </a:extLst>
          </p:cNvPr>
          <p:cNvSpPr txBox="1"/>
          <p:nvPr/>
        </p:nvSpPr>
        <p:spPr>
          <a:xfrm>
            <a:off x="419450" y="6115574"/>
            <a:ext cx="10343625" cy="377301"/>
          </a:xfrm>
          <a:prstGeom prst="rect">
            <a:avLst/>
          </a:prstGeom>
          <a:solidFill>
            <a:schemeClr val="accent1">
              <a:lumMod val="75000"/>
            </a:schemeClr>
          </a:solidFill>
        </p:spPr>
        <p:txBody>
          <a:bodyPr wrap="square" rtlCol="0">
            <a:spAutoFit/>
          </a:bodyPr>
          <a:lstStyle/>
          <a:p>
            <a:endParaRPr lang="en-US" dirty="0"/>
          </a:p>
        </p:txBody>
      </p:sp>
    </p:spTree>
    <p:extLst>
      <p:ext uri="{BB962C8B-B14F-4D97-AF65-F5344CB8AC3E}">
        <p14:creationId xmlns:p14="http://schemas.microsoft.com/office/powerpoint/2010/main" val="3596494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D8667-6391-E9C6-E14C-C13AA86288B2}"/>
              </a:ext>
            </a:extLst>
          </p:cNvPr>
          <p:cNvSpPr>
            <a:spLocks noGrp="1"/>
          </p:cNvSpPr>
          <p:nvPr>
            <p:ph type="title"/>
          </p:nvPr>
        </p:nvSpPr>
        <p:spPr/>
        <p:txBody>
          <a:bodyPr/>
          <a:lstStyle/>
          <a:p>
            <a:r>
              <a:rPr lang="en-US" b="1" dirty="0"/>
              <a:t>DOR Update</a:t>
            </a:r>
          </a:p>
        </p:txBody>
      </p:sp>
      <p:sp>
        <p:nvSpPr>
          <p:cNvPr id="3" name="Content Placeholder 2">
            <a:extLst>
              <a:ext uri="{FF2B5EF4-FFF2-40B4-BE49-F238E27FC236}">
                <a16:creationId xmlns:a16="http://schemas.microsoft.com/office/drawing/2014/main" id="{E2983900-720A-E2E7-6DCE-53125416D5E3}"/>
              </a:ext>
            </a:extLst>
          </p:cNvPr>
          <p:cNvSpPr>
            <a:spLocks noGrp="1"/>
          </p:cNvSpPr>
          <p:nvPr>
            <p:ph idx="1"/>
          </p:nvPr>
        </p:nvSpPr>
        <p:spPr/>
        <p:txBody>
          <a:bodyPr>
            <a:normAutofit fontScale="92500"/>
          </a:bodyPr>
          <a:lstStyle/>
          <a:p>
            <a:pPr algn="l" rtl="0" fontAlgn="base">
              <a:buFont typeface="Arial" panose="020B0604020202020204" pitchFamily="34" charset="0"/>
              <a:buChar char="•"/>
            </a:pPr>
            <a:r>
              <a:rPr lang="en-US" b="0" i="0" u="none" strike="noStrike" dirty="0">
                <a:solidFill>
                  <a:srgbClr val="000000"/>
                </a:solidFill>
                <a:effectLst/>
                <a:latin typeface="Arial" panose="020B0604020202020204" pitchFamily="34" charset="0"/>
              </a:rPr>
              <a:t>After 60 years, the Department of Rehabilitation is changing its name! </a:t>
            </a:r>
            <a:r>
              <a:rPr lang="en-US" b="0" i="0" dirty="0">
                <a:solidFill>
                  <a:srgbClr val="000000"/>
                </a:solidFill>
                <a:effectLst/>
                <a:latin typeface="Arial" panose="020B0604020202020204" pitchFamily="34" charset="0"/>
              </a:rPr>
              <a:t>​</a:t>
            </a:r>
          </a:p>
          <a:p>
            <a:pPr algn="l" rtl="0" fontAlgn="base">
              <a:buFont typeface="Arial" panose="020B0604020202020204" pitchFamily="34" charset="0"/>
              <a:buChar char="•"/>
            </a:pPr>
            <a:r>
              <a:rPr lang="en-US" b="0" i="0" u="none" strike="noStrike" dirty="0">
                <a:solidFill>
                  <a:srgbClr val="000000"/>
                </a:solidFill>
                <a:effectLst/>
                <a:latin typeface="Arial" panose="020B0604020202020204" pitchFamily="34" charset="0"/>
              </a:rPr>
              <a:t>DOR is seeking a new name to better represent the communities we serve and the services we offer. The new name will be designed to resonate with the diverse spectrum of disability, culture, perspectives, and lived experiences within the disability community, as well as with employers across different sectors and educators within the K-12 and higher education institutions. </a:t>
            </a:r>
            <a:r>
              <a:rPr lang="en-US" b="0" i="0" dirty="0">
                <a:solidFill>
                  <a:srgbClr val="000000"/>
                </a:solidFill>
                <a:effectLst/>
                <a:latin typeface="Arial" panose="020B0604020202020204" pitchFamily="34" charset="0"/>
              </a:rPr>
              <a:t>​</a:t>
            </a:r>
          </a:p>
          <a:p>
            <a:pPr algn="l" rtl="0" fontAlgn="base">
              <a:buFont typeface="Arial" panose="020B0604020202020204" pitchFamily="34" charset="0"/>
              <a:buChar char="•"/>
            </a:pPr>
            <a:r>
              <a:rPr lang="en-US" b="0" i="0" u="none" strike="noStrike" dirty="0">
                <a:solidFill>
                  <a:srgbClr val="000000"/>
                </a:solidFill>
                <a:effectLst/>
                <a:latin typeface="Arial" panose="020B0604020202020204" pitchFamily="34" charset="0"/>
              </a:rPr>
              <a:t>The DOR is hosting an informational webinar to solicit feedback on our new name. </a:t>
            </a:r>
            <a:r>
              <a:rPr lang="en-US" b="0" i="0" dirty="0">
                <a:solidFill>
                  <a:srgbClr val="000000"/>
                </a:solidFill>
                <a:effectLst/>
                <a:latin typeface="Arial" panose="020B0604020202020204" pitchFamily="34" charset="0"/>
              </a:rPr>
              <a:t>​Stakeholders can attend</a:t>
            </a:r>
          </a:p>
          <a:p>
            <a:pPr lvl="1" fontAlgn="base"/>
            <a:r>
              <a:rPr lang="en-US" b="0" i="0" u="none" strike="noStrike" dirty="0">
                <a:solidFill>
                  <a:srgbClr val="000000"/>
                </a:solidFill>
                <a:effectLst/>
                <a:latin typeface="Arial" panose="020B0604020202020204" pitchFamily="34" charset="0"/>
              </a:rPr>
              <a:t>Thursday, April 11 from noon to 1 p.m. </a:t>
            </a:r>
            <a:endParaRPr lang="en-US" b="0" i="0" dirty="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3626309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FEE34-E913-8DD9-B6DE-98482938988B}"/>
              </a:ext>
            </a:extLst>
          </p:cNvPr>
          <p:cNvSpPr>
            <a:spLocks noGrp="1"/>
          </p:cNvSpPr>
          <p:nvPr>
            <p:ph type="title"/>
          </p:nvPr>
        </p:nvSpPr>
        <p:spPr/>
        <p:txBody>
          <a:bodyPr/>
          <a:lstStyle/>
          <a:p>
            <a:r>
              <a:rPr lang="en-US" sz="4400" b="1" dirty="0"/>
              <a:t>Staffing</a:t>
            </a:r>
            <a:endParaRPr lang="en-US" dirty="0"/>
          </a:p>
        </p:txBody>
      </p:sp>
      <p:sp>
        <p:nvSpPr>
          <p:cNvPr id="3" name="Content Placeholder 2">
            <a:extLst>
              <a:ext uri="{FF2B5EF4-FFF2-40B4-BE49-F238E27FC236}">
                <a16:creationId xmlns:a16="http://schemas.microsoft.com/office/drawing/2014/main" id="{99717022-65DE-DC32-6B5E-9111BBE6A3D9}"/>
              </a:ext>
            </a:extLst>
          </p:cNvPr>
          <p:cNvSpPr>
            <a:spLocks noGrp="1"/>
          </p:cNvSpPr>
          <p:nvPr>
            <p:ph idx="1"/>
          </p:nvPr>
        </p:nvSpPr>
        <p:spPr/>
        <p:txBody>
          <a:bodyPr vert="horz" lIns="91440" tIns="45720" rIns="91440" bIns="45720" rtlCol="0" anchor="t">
            <a:normAutofit/>
          </a:bodyPr>
          <a:lstStyle/>
          <a:p>
            <a:pPr marL="0" indent="0">
              <a:buNone/>
            </a:pPr>
            <a:r>
              <a:rPr lang="en-US" b="1" dirty="0"/>
              <a:t>DOR TBI Program Staffing</a:t>
            </a:r>
          </a:p>
          <a:p>
            <a:pPr lvl="1"/>
            <a:r>
              <a:rPr lang="en-US" sz="2800" dirty="0"/>
              <a:t>Tanya Thee, Associate Governmental Program Analyst</a:t>
            </a:r>
          </a:p>
          <a:p>
            <a:pPr lvl="1"/>
            <a:r>
              <a:rPr lang="en-US" sz="2800" dirty="0"/>
              <a:t>Matt Berube, Associate Governmental Program Analyst</a:t>
            </a:r>
          </a:p>
          <a:p>
            <a:pPr lvl="1"/>
            <a:r>
              <a:rPr lang="en-US" sz="2800" dirty="0"/>
              <a:t>Michelle Davis, Retired Annuitant </a:t>
            </a:r>
            <a:endParaRPr lang="en-US" sz="2800" dirty="0">
              <a:cs typeface="Arial"/>
            </a:endParaRPr>
          </a:p>
          <a:p>
            <a:pPr lvl="1"/>
            <a:r>
              <a:rPr lang="en-US" sz="2800" dirty="0">
                <a:cs typeface="Arial"/>
              </a:rPr>
              <a:t>Maria Gonzales, Office Technician</a:t>
            </a:r>
          </a:p>
          <a:p>
            <a:pPr lvl="1"/>
            <a:r>
              <a:rPr lang="en-US" sz="2800" dirty="0"/>
              <a:t>Regina Cademarti, Chief, Independent Living and Assistive Technology Section</a:t>
            </a:r>
          </a:p>
          <a:p>
            <a:pPr lvl="1"/>
            <a:endParaRPr lang="en-US" sz="2800" dirty="0">
              <a:cs typeface="Arial" panose="020B0604020202020204"/>
            </a:endParaRPr>
          </a:p>
          <a:p>
            <a:pPr lvl="1"/>
            <a:endParaRPr lang="en-US" dirty="0">
              <a:cs typeface="Arial" panose="020B0604020202020204"/>
            </a:endParaRPr>
          </a:p>
          <a:p>
            <a:endParaRPr lang="en-US" dirty="0">
              <a:cs typeface="Arial" panose="020B0604020202020204"/>
            </a:endParaRPr>
          </a:p>
        </p:txBody>
      </p:sp>
      <p:pic>
        <p:nvPicPr>
          <p:cNvPr id="4" name="Picture 3">
            <a:extLst>
              <a:ext uri="{FF2B5EF4-FFF2-40B4-BE49-F238E27FC236}">
                <a16:creationId xmlns:a16="http://schemas.microsoft.com/office/drawing/2014/main" id="{313194BB-B9AB-A441-231A-7E5FCA67AFFA}"/>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41813" y="5796881"/>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C971ABAF-5F6E-C5DE-E15F-35AC1DF244A0}"/>
              </a:ext>
              <a:ext uri="{C183D7F6-B498-43B3-948B-1728B52AA6E4}">
                <adec:decorative xmlns:adec="http://schemas.microsoft.com/office/drawing/2017/decorative" val="1"/>
              </a:ext>
            </a:extLst>
          </p:cNvPr>
          <p:cNvSpPr txBox="1"/>
          <p:nvPr/>
        </p:nvSpPr>
        <p:spPr>
          <a:xfrm>
            <a:off x="419450" y="6115574"/>
            <a:ext cx="10343625" cy="377301"/>
          </a:xfrm>
          <a:prstGeom prst="rect">
            <a:avLst/>
          </a:prstGeom>
          <a:solidFill>
            <a:schemeClr val="accent1">
              <a:lumMod val="75000"/>
            </a:schemeClr>
          </a:solidFill>
        </p:spPr>
        <p:txBody>
          <a:bodyPr wrap="square" rtlCol="0">
            <a:spAutoFit/>
          </a:bodyPr>
          <a:lstStyle/>
          <a:p>
            <a:endParaRPr lang="en-US" dirty="0"/>
          </a:p>
        </p:txBody>
      </p:sp>
    </p:spTree>
    <p:extLst>
      <p:ext uri="{BB962C8B-B14F-4D97-AF65-F5344CB8AC3E}">
        <p14:creationId xmlns:p14="http://schemas.microsoft.com/office/powerpoint/2010/main" val="99515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EDE7B-9799-E1EE-DD3C-3440E5D67614}"/>
              </a:ext>
            </a:extLst>
          </p:cNvPr>
          <p:cNvSpPr>
            <a:spLocks noGrp="1"/>
          </p:cNvSpPr>
          <p:nvPr>
            <p:ph type="title"/>
          </p:nvPr>
        </p:nvSpPr>
        <p:spPr>
          <a:xfrm>
            <a:off x="838200" y="365125"/>
            <a:ext cx="10515600" cy="1325563"/>
          </a:xfrm>
        </p:spPr>
        <p:txBody>
          <a:bodyPr/>
          <a:lstStyle/>
          <a:p>
            <a:r>
              <a:rPr lang="en-US" b="1" dirty="0"/>
              <a:t>TBI State Partnership Program (SPP) Federal Grant – Part I</a:t>
            </a:r>
          </a:p>
        </p:txBody>
      </p:sp>
      <p:sp>
        <p:nvSpPr>
          <p:cNvPr id="3" name="Content Placeholder 2">
            <a:extLst>
              <a:ext uri="{FF2B5EF4-FFF2-40B4-BE49-F238E27FC236}">
                <a16:creationId xmlns:a16="http://schemas.microsoft.com/office/drawing/2014/main" id="{7CDAD61D-4D65-90E3-A4DD-24A540E0B0AA}"/>
              </a:ext>
            </a:extLst>
          </p:cNvPr>
          <p:cNvSpPr>
            <a:spLocks noGrp="1"/>
          </p:cNvSpPr>
          <p:nvPr>
            <p:ph idx="1"/>
          </p:nvPr>
        </p:nvSpPr>
        <p:spPr>
          <a:xfrm>
            <a:off x="838200" y="1825625"/>
            <a:ext cx="10515600" cy="4351338"/>
          </a:xfrm>
        </p:spPr>
        <p:txBody>
          <a:bodyPr vert="horz" lIns="91440" tIns="45720" rIns="91440" bIns="45720" rtlCol="0" anchor="t">
            <a:normAutofit lnSpcReduction="10000"/>
          </a:bodyPr>
          <a:lstStyle/>
          <a:p>
            <a:r>
              <a:rPr lang="en-US" b="1" dirty="0"/>
              <a:t>Background</a:t>
            </a:r>
          </a:p>
          <a:p>
            <a:pPr lvl="1"/>
            <a:r>
              <a:rPr lang="en-US" dirty="0"/>
              <a:t>Expands the work of the TBI Advisory Board, Committees, and Program staff. The goal is to improve the delivery and quality of person-centered services available to TBI survivors, their families, and caregivers by fostering partnerships, providing public education about TBI, and informing culturally competent policies statewide.</a:t>
            </a:r>
          </a:p>
          <a:p>
            <a:r>
              <a:rPr lang="en-US" b="1" dirty="0"/>
              <a:t>Funder </a:t>
            </a:r>
            <a:r>
              <a:rPr lang="en-US" dirty="0"/>
              <a:t>Administration for Community Living </a:t>
            </a:r>
            <a:endParaRPr lang="en-US" b="1" dirty="0"/>
          </a:p>
          <a:p>
            <a:r>
              <a:rPr lang="en-US" b="1" dirty="0"/>
              <a:t>Time Period</a:t>
            </a:r>
          </a:p>
          <a:p>
            <a:pPr lvl="1"/>
            <a:r>
              <a:rPr lang="en-US" dirty="0"/>
              <a:t>August 1, 2021 – July 31, 2026 </a:t>
            </a:r>
          </a:p>
          <a:p>
            <a:r>
              <a:rPr lang="en-US" b="1" dirty="0"/>
              <a:t>Amount</a:t>
            </a:r>
          </a:p>
          <a:p>
            <a:pPr lvl="1"/>
            <a:r>
              <a:rPr lang="en-US" dirty="0"/>
              <a:t>$200,178 per year or $1,000,890 for five years</a:t>
            </a:r>
          </a:p>
          <a:p>
            <a:endParaRPr lang="en-US" b="1" dirty="0"/>
          </a:p>
        </p:txBody>
      </p:sp>
      <p:sp>
        <p:nvSpPr>
          <p:cNvPr id="8" name="TextBox 7">
            <a:extLst>
              <a:ext uri="{FF2B5EF4-FFF2-40B4-BE49-F238E27FC236}">
                <a16:creationId xmlns:a16="http://schemas.microsoft.com/office/drawing/2014/main" id="{ED5EA93C-E58C-B2F6-72D2-CCED91F4C492}"/>
              </a:ext>
              <a:ext uri="{C183D7F6-B498-43B3-948B-1728B52AA6E4}">
                <adec:decorative xmlns:adec="http://schemas.microsoft.com/office/drawing/2017/decorative" val="1"/>
              </a:ext>
            </a:extLst>
          </p:cNvPr>
          <p:cNvSpPr txBox="1"/>
          <p:nvPr/>
        </p:nvSpPr>
        <p:spPr>
          <a:xfrm>
            <a:off x="419450" y="6115574"/>
            <a:ext cx="10343625" cy="377301"/>
          </a:xfrm>
          <a:prstGeom prst="rect">
            <a:avLst/>
          </a:prstGeom>
          <a:solidFill>
            <a:schemeClr val="accent1">
              <a:lumMod val="75000"/>
            </a:schemeClr>
          </a:solidFill>
        </p:spPr>
        <p:txBody>
          <a:bodyPr wrap="square" rtlCol="0">
            <a:spAutoFit/>
          </a:bodyPr>
          <a:lstStyle/>
          <a:p>
            <a:endParaRPr lang="en-US" dirty="0"/>
          </a:p>
        </p:txBody>
      </p:sp>
      <p:pic>
        <p:nvPicPr>
          <p:cNvPr id="9" name="Picture 8">
            <a:extLst>
              <a:ext uri="{FF2B5EF4-FFF2-40B4-BE49-F238E27FC236}">
                <a16:creationId xmlns:a16="http://schemas.microsoft.com/office/drawing/2014/main" id="{134E89C8-C3D2-679F-B45F-5FAF26C981BF}"/>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41813" y="5796881"/>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975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EDE7B-9799-E1EE-DD3C-3440E5D67614}"/>
              </a:ext>
            </a:extLst>
          </p:cNvPr>
          <p:cNvSpPr>
            <a:spLocks noGrp="1"/>
          </p:cNvSpPr>
          <p:nvPr>
            <p:ph type="title"/>
          </p:nvPr>
        </p:nvSpPr>
        <p:spPr>
          <a:xfrm>
            <a:off x="838200" y="365125"/>
            <a:ext cx="10515600" cy="1325563"/>
          </a:xfrm>
        </p:spPr>
        <p:txBody>
          <a:bodyPr/>
          <a:lstStyle/>
          <a:p>
            <a:r>
              <a:rPr lang="en-US" b="1" dirty="0"/>
              <a:t>TBI State Partnership Program (SPP) Federal Grant – Part II</a:t>
            </a:r>
          </a:p>
        </p:txBody>
      </p:sp>
      <p:sp>
        <p:nvSpPr>
          <p:cNvPr id="3" name="Content Placeholder 2">
            <a:extLst>
              <a:ext uri="{FF2B5EF4-FFF2-40B4-BE49-F238E27FC236}">
                <a16:creationId xmlns:a16="http://schemas.microsoft.com/office/drawing/2014/main" id="{7CDAD61D-4D65-90E3-A4DD-24A540E0B0AA}"/>
              </a:ext>
            </a:extLst>
          </p:cNvPr>
          <p:cNvSpPr>
            <a:spLocks noGrp="1"/>
          </p:cNvSpPr>
          <p:nvPr>
            <p:ph idx="1"/>
          </p:nvPr>
        </p:nvSpPr>
        <p:spPr>
          <a:xfrm>
            <a:off x="838200" y="1825625"/>
            <a:ext cx="10515600" cy="4351338"/>
          </a:xfrm>
        </p:spPr>
        <p:txBody>
          <a:bodyPr vert="horz" lIns="91440" tIns="45720" rIns="91440" bIns="45720" rtlCol="0" anchor="t">
            <a:normAutofit/>
          </a:bodyPr>
          <a:lstStyle/>
          <a:p>
            <a:r>
              <a:rPr lang="en-US" b="1" dirty="0"/>
              <a:t>Reporting – Biannual Narrative Report </a:t>
            </a:r>
          </a:p>
          <a:p>
            <a:pPr lvl="1"/>
            <a:r>
              <a:rPr lang="en-US" dirty="0"/>
              <a:t>August 1 – January 31: Due February 29, 2024 - Submitted</a:t>
            </a:r>
          </a:p>
          <a:p>
            <a:pPr lvl="1"/>
            <a:r>
              <a:rPr lang="en-US" dirty="0"/>
              <a:t>February 1 – July 31: Due August 30, 2024 </a:t>
            </a:r>
          </a:p>
          <a:p>
            <a:pPr lvl="1"/>
            <a:endParaRPr lang="en-US" dirty="0"/>
          </a:p>
          <a:p>
            <a:pPr algn="l" rtl="0" fontAlgn="base">
              <a:buFont typeface="Arial" panose="020B0604020202020204" pitchFamily="34" charset="0"/>
              <a:buChar char="•"/>
            </a:pPr>
            <a:r>
              <a:rPr lang="en-US" b="0" i="0" u="none" strike="noStrike" dirty="0">
                <a:solidFill>
                  <a:srgbClr val="000000"/>
                </a:solidFill>
                <a:effectLst/>
                <a:latin typeface="Arial" panose="020B0604020202020204" pitchFamily="34" charset="0"/>
              </a:rPr>
              <a:t>Total $138,884 unobligated funds</a:t>
            </a:r>
            <a:r>
              <a:rPr lang="en-US" b="0" i="0" dirty="0">
                <a:solidFill>
                  <a:srgbClr val="000000"/>
                </a:solidFill>
                <a:effectLst/>
                <a:latin typeface="Arial" panose="020B0604020202020204" pitchFamily="34" charset="0"/>
              </a:rPr>
              <a:t>​ that can be used for TBI State Partnership Program Activities </a:t>
            </a:r>
          </a:p>
          <a:p>
            <a:pPr lvl="1" fontAlgn="base"/>
            <a:r>
              <a:rPr lang="en-US" b="0" i="0" u="none" strike="noStrike" dirty="0">
                <a:solidFill>
                  <a:srgbClr val="000000"/>
                </a:solidFill>
                <a:effectLst/>
                <a:latin typeface="Arial" panose="020B0604020202020204" pitchFamily="34" charset="0"/>
              </a:rPr>
              <a:t>8/1/2021-7/31/2022: $68,926 unobligated balance </a:t>
            </a:r>
            <a:r>
              <a:rPr lang="en-US" b="0" i="0" dirty="0">
                <a:solidFill>
                  <a:srgbClr val="000000"/>
                </a:solidFill>
                <a:effectLst/>
                <a:latin typeface="Arial" panose="020B0604020202020204" pitchFamily="34" charset="0"/>
              </a:rPr>
              <a:t>​</a:t>
            </a:r>
          </a:p>
          <a:p>
            <a:pPr lvl="1" fontAlgn="base"/>
            <a:r>
              <a:rPr lang="en-US" b="0" i="0" u="none" strike="noStrike" dirty="0">
                <a:solidFill>
                  <a:srgbClr val="000000"/>
                </a:solidFill>
                <a:effectLst/>
                <a:latin typeface="Arial" panose="020B0604020202020204" pitchFamily="34" charset="0"/>
              </a:rPr>
              <a:t>8/1/2022-7/31/2023: $69,958 unobligated balance</a:t>
            </a:r>
            <a:endParaRPr lang="en-US" b="0" i="0" dirty="0">
              <a:solidFill>
                <a:srgbClr val="000000"/>
              </a:solidFill>
              <a:effectLst/>
              <a:latin typeface="Arial" panose="020B0604020202020204" pitchFamily="34" charset="0"/>
            </a:endParaRPr>
          </a:p>
          <a:p>
            <a:endParaRPr lang="en-US" dirty="0"/>
          </a:p>
          <a:p>
            <a:pPr marL="457200" lvl="1" indent="0">
              <a:buNone/>
            </a:pPr>
            <a:endParaRPr lang="en-US" dirty="0"/>
          </a:p>
          <a:p>
            <a:pPr marL="457200" lvl="1" indent="0">
              <a:buNone/>
            </a:pPr>
            <a:endParaRPr lang="en-US" dirty="0"/>
          </a:p>
          <a:p>
            <a:pPr marL="457200" lvl="1" indent="0">
              <a:buNone/>
            </a:pPr>
            <a:endParaRPr lang="en-US" dirty="0"/>
          </a:p>
          <a:p>
            <a:endParaRPr lang="en-US" b="1" dirty="0"/>
          </a:p>
        </p:txBody>
      </p:sp>
      <p:sp>
        <p:nvSpPr>
          <p:cNvPr id="4" name="TextBox 3">
            <a:extLst>
              <a:ext uri="{FF2B5EF4-FFF2-40B4-BE49-F238E27FC236}">
                <a16:creationId xmlns:a16="http://schemas.microsoft.com/office/drawing/2014/main" id="{534023CD-6662-F2E3-49E0-89B23DF00804}"/>
              </a:ext>
              <a:ext uri="{C183D7F6-B498-43B3-948B-1728B52AA6E4}">
                <adec:decorative xmlns:adec="http://schemas.microsoft.com/office/drawing/2017/decorative" val="1"/>
              </a:ext>
            </a:extLst>
          </p:cNvPr>
          <p:cNvSpPr txBox="1"/>
          <p:nvPr/>
        </p:nvSpPr>
        <p:spPr>
          <a:xfrm>
            <a:off x="419450" y="6115574"/>
            <a:ext cx="10343625" cy="377301"/>
          </a:xfrm>
          <a:prstGeom prst="rect">
            <a:avLst/>
          </a:prstGeom>
          <a:solidFill>
            <a:schemeClr val="accent1">
              <a:lumMod val="75000"/>
            </a:schemeClr>
          </a:solidFill>
        </p:spPr>
        <p:txBody>
          <a:bodyPr wrap="square" rtlCol="0">
            <a:spAutoFit/>
          </a:bodyPr>
          <a:lstStyle/>
          <a:p>
            <a:endParaRPr lang="en-US" dirty="0"/>
          </a:p>
        </p:txBody>
      </p:sp>
      <p:pic>
        <p:nvPicPr>
          <p:cNvPr id="5" name="Picture 4">
            <a:extLst>
              <a:ext uri="{FF2B5EF4-FFF2-40B4-BE49-F238E27FC236}">
                <a16:creationId xmlns:a16="http://schemas.microsoft.com/office/drawing/2014/main" id="{2E1C7D02-6088-EA4D-D49F-27A4A15580AF}"/>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41813" y="5796881"/>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7684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20DD0-B8C3-0C5F-881B-DDBC0390CEFF}"/>
              </a:ext>
            </a:extLst>
          </p:cNvPr>
          <p:cNvSpPr>
            <a:spLocks noGrp="1"/>
          </p:cNvSpPr>
          <p:nvPr>
            <p:ph type="title"/>
          </p:nvPr>
        </p:nvSpPr>
        <p:spPr/>
        <p:txBody>
          <a:bodyPr/>
          <a:lstStyle/>
          <a:p>
            <a:r>
              <a:rPr lang="en-US" b="1" dirty="0"/>
              <a:t>TBI Providers </a:t>
            </a:r>
            <a:endParaRPr lang="en-US" dirty="0"/>
          </a:p>
        </p:txBody>
      </p:sp>
      <p:graphicFrame>
        <p:nvGraphicFramePr>
          <p:cNvPr id="4" name="Content Placeholder 3">
            <a:extLst>
              <a:ext uri="{FF2B5EF4-FFF2-40B4-BE49-F238E27FC236}">
                <a16:creationId xmlns:a16="http://schemas.microsoft.com/office/drawing/2014/main" id="{030199F5-FEF3-1590-F178-89C86D4A42FF}"/>
              </a:ext>
            </a:extLst>
          </p:cNvPr>
          <p:cNvGraphicFramePr>
            <a:graphicFrameLocks noGrp="1"/>
          </p:cNvGraphicFramePr>
          <p:nvPr>
            <p:ph idx="1"/>
            <p:extLst>
              <p:ext uri="{D42A27DB-BD31-4B8C-83A1-F6EECF244321}">
                <p14:modId xmlns:p14="http://schemas.microsoft.com/office/powerpoint/2010/main" val="4118211227"/>
              </p:ext>
            </p:extLst>
          </p:nvPr>
        </p:nvGraphicFramePr>
        <p:xfrm>
          <a:off x="838200" y="1399742"/>
          <a:ext cx="10515600" cy="5364480"/>
        </p:xfrm>
        <a:graphic>
          <a:graphicData uri="http://schemas.openxmlformats.org/drawingml/2006/table">
            <a:tbl>
              <a:tblPr firstRow="1" bandRow="1">
                <a:tableStyleId>{5C22544A-7EE6-4342-B048-85BDC9FD1C3A}</a:tableStyleId>
              </a:tblPr>
              <a:tblGrid>
                <a:gridCol w="6012180">
                  <a:extLst>
                    <a:ext uri="{9D8B030D-6E8A-4147-A177-3AD203B41FA5}">
                      <a16:colId xmlns:a16="http://schemas.microsoft.com/office/drawing/2014/main" val="41335058"/>
                    </a:ext>
                  </a:extLst>
                </a:gridCol>
                <a:gridCol w="1516380">
                  <a:extLst>
                    <a:ext uri="{9D8B030D-6E8A-4147-A177-3AD203B41FA5}">
                      <a16:colId xmlns:a16="http://schemas.microsoft.com/office/drawing/2014/main" val="4097805420"/>
                    </a:ext>
                  </a:extLst>
                </a:gridCol>
                <a:gridCol w="1371600">
                  <a:extLst>
                    <a:ext uri="{9D8B030D-6E8A-4147-A177-3AD203B41FA5}">
                      <a16:colId xmlns:a16="http://schemas.microsoft.com/office/drawing/2014/main" val="602483278"/>
                    </a:ext>
                  </a:extLst>
                </a:gridCol>
                <a:gridCol w="1615440">
                  <a:extLst>
                    <a:ext uri="{9D8B030D-6E8A-4147-A177-3AD203B41FA5}">
                      <a16:colId xmlns:a16="http://schemas.microsoft.com/office/drawing/2014/main" val="748024572"/>
                    </a:ext>
                  </a:extLst>
                </a:gridCol>
              </a:tblGrid>
              <a:tr h="370840">
                <a:tc>
                  <a:txBody>
                    <a:bodyPr/>
                    <a:lstStyle/>
                    <a:p>
                      <a:r>
                        <a:rPr lang="en-US" dirty="0"/>
                        <a:t>Provider Name</a:t>
                      </a:r>
                    </a:p>
                  </a:txBody>
                  <a:tcPr/>
                </a:tc>
                <a:tc>
                  <a:txBody>
                    <a:bodyPr/>
                    <a:lstStyle/>
                    <a:p>
                      <a:r>
                        <a:rPr lang="en-US" dirty="0"/>
                        <a:t>State -Funded Site</a:t>
                      </a:r>
                    </a:p>
                  </a:txBody>
                  <a:tcPr/>
                </a:tc>
                <a:tc>
                  <a:txBody>
                    <a:bodyPr/>
                    <a:lstStyle/>
                    <a:p>
                      <a:r>
                        <a:rPr lang="en-US" dirty="0"/>
                        <a:t>HCBS Funded</a:t>
                      </a:r>
                    </a:p>
                  </a:txBody>
                  <a:tcPr/>
                </a:tc>
                <a:tc>
                  <a:txBody>
                    <a:bodyPr/>
                    <a:lstStyle/>
                    <a:p>
                      <a:r>
                        <a:rPr lang="en-US" dirty="0"/>
                        <a:t>Public Health Workforce</a:t>
                      </a:r>
                    </a:p>
                  </a:txBody>
                  <a:tcPr/>
                </a:tc>
                <a:extLst>
                  <a:ext uri="{0D108BD9-81ED-4DB2-BD59-A6C34878D82A}">
                    <a16:rowId xmlns:a16="http://schemas.microsoft.com/office/drawing/2014/main" val="2506631813"/>
                  </a:ext>
                </a:extLst>
              </a:tr>
              <a:tr h="370840">
                <a:tc>
                  <a:txBody>
                    <a:bodyPr/>
                    <a:lstStyle/>
                    <a:p>
                      <a:pPr algn="l" fontAlgn="b"/>
                      <a:r>
                        <a:rPr lang="en-US" sz="1600" b="0" i="0" u="none" strike="noStrike" dirty="0">
                          <a:solidFill>
                            <a:srgbClr val="000000"/>
                          </a:solidFill>
                          <a:effectLst/>
                          <a:latin typeface="Arial" panose="020B0604020202020204" pitchFamily="34" charset="0"/>
                        </a:rPr>
                        <a:t>Brain Injury Center of Ventura County </a:t>
                      </a:r>
                    </a:p>
                  </a:txBody>
                  <a:tcPr marL="0" marR="0" marT="0" marB="0" anchor="b"/>
                </a:tc>
                <a:tc>
                  <a:txBody>
                    <a:bodyPr/>
                    <a:lstStyle/>
                    <a:p>
                      <a:r>
                        <a:rPr lang="en-US" dirty="0"/>
                        <a:t>X</a:t>
                      </a:r>
                    </a:p>
                  </a:txBody>
                  <a:tcPr/>
                </a:tc>
                <a:tc>
                  <a:txBody>
                    <a:bodyPr/>
                    <a:lstStyle/>
                    <a:p>
                      <a:r>
                        <a:rPr lang="en-US" dirty="0"/>
                        <a:t>X</a:t>
                      </a:r>
                    </a:p>
                  </a:txBody>
                  <a:tcPr/>
                </a:tc>
                <a:tc>
                  <a:txBody>
                    <a:bodyPr/>
                    <a:lstStyle/>
                    <a:p>
                      <a:r>
                        <a:rPr lang="en-US" dirty="0"/>
                        <a:t>X</a:t>
                      </a:r>
                    </a:p>
                  </a:txBody>
                  <a:tcPr/>
                </a:tc>
                <a:extLst>
                  <a:ext uri="{0D108BD9-81ED-4DB2-BD59-A6C34878D82A}">
                    <a16:rowId xmlns:a16="http://schemas.microsoft.com/office/drawing/2014/main" val="987391240"/>
                  </a:ext>
                </a:extLst>
              </a:tr>
              <a:tr h="370840">
                <a:tc>
                  <a:txBody>
                    <a:bodyPr/>
                    <a:lstStyle/>
                    <a:p>
                      <a:pPr algn="l" fontAlgn="b"/>
                      <a:r>
                        <a:rPr lang="en-US" sz="1600" b="0" i="0" u="none" strike="noStrike" dirty="0">
                          <a:solidFill>
                            <a:srgbClr val="000000"/>
                          </a:solidFill>
                          <a:effectLst/>
                          <a:latin typeface="Arial" panose="020B0604020202020204" pitchFamily="34" charset="0"/>
                        </a:rPr>
                        <a:t>Central Coast Center for Independent Living </a:t>
                      </a:r>
                    </a:p>
                  </a:txBody>
                  <a:tcPr marL="0" marR="0" marT="0" marB="0" anchor="b"/>
                </a:tc>
                <a:tc>
                  <a:txBody>
                    <a:bodyPr/>
                    <a:lstStyle/>
                    <a:p>
                      <a:r>
                        <a:rPr lang="en-US" dirty="0"/>
                        <a:t>X</a:t>
                      </a:r>
                    </a:p>
                  </a:txBody>
                  <a:tcPr/>
                </a:tc>
                <a:tc>
                  <a:txBody>
                    <a:bodyPr/>
                    <a:lstStyle/>
                    <a:p>
                      <a:r>
                        <a:rPr lang="en-US" dirty="0"/>
                        <a:t>X</a:t>
                      </a:r>
                    </a:p>
                  </a:txBody>
                  <a:tcPr/>
                </a:tc>
                <a:tc>
                  <a:txBody>
                    <a:bodyPr/>
                    <a:lstStyle/>
                    <a:p>
                      <a:r>
                        <a:rPr lang="en-US" dirty="0"/>
                        <a:t>X</a:t>
                      </a:r>
                    </a:p>
                  </a:txBody>
                  <a:tcPr/>
                </a:tc>
                <a:extLst>
                  <a:ext uri="{0D108BD9-81ED-4DB2-BD59-A6C34878D82A}">
                    <a16:rowId xmlns:a16="http://schemas.microsoft.com/office/drawing/2014/main" val="4250061703"/>
                  </a:ext>
                </a:extLst>
              </a:tr>
              <a:tr h="370840">
                <a:tc>
                  <a:txBody>
                    <a:bodyPr/>
                    <a:lstStyle/>
                    <a:p>
                      <a:pPr algn="l" fontAlgn="b"/>
                      <a:r>
                        <a:rPr lang="en-US" sz="1600" b="0" i="0" u="none" strike="noStrike" dirty="0">
                          <a:solidFill>
                            <a:srgbClr val="000000"/>
                          </a:solidFill>
                          <a:effectLst/>
                          <a:latin typeface="Arial" panose="020B0604020202020204" pitchFamily="34" charset="0"/>
                        </a:rPr>
                        <a:t>Disability Resources Agency for Independent Living </a:t>
                      </a:r>
                    </a:p>
                  </a:txBody>
                  <a:tcPr marL="0" marR="0" marT="0" marB="0" anchor="b"/>
                </a:tc>
                <a:tc>
                  <a:txBody>
                    <a:bodyPr/>
                    <a:lstStyle/>
                    <a:p>
                      <a:endParaRPr lang="en-US" dirty="0"/>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1276670831"/>
                  </a:ext>
                </a:extLst>
              </a:tr>
              <a:tr h="370840">
                <a:tc>
                  <a:txBody>
                    <a:bodyPr/>
                    <a:lstStyle/>
                    <a:p>
                      <a:pPr algn="l" fontAlgn="b"/>
                      <a:r>
                        <a:rPr lang="en-US" sz="1600" b="0" i="0" u="none" strike="noStrike" dirty="0">
                          <a:solidFill>
                            <a:srgbClr val="000000"/>
                          </a:solidFill>
                          <a:effectLst/>
                          <a:latin typeface="Arial"/>
                        </a:rPr>
                        <a:t>FREED Center for Independent Living</a:t>
                      </a:r>
                    </a:p>
                  </a:txBody>
                  <a:tcPr marL="0" marR="0" marT="0" marB="0" anchor="b"/>
                </a:tc>
                <a:tc>
                  <a:txBody>
                    <a:bodyPr/>
                    <a:lstStyle/>
                    <a:p>
                      <a:endParaRPr lang="en-US" dirty="0"/>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1132326537"/>
                  </a:ext>
                </a:extLst>
              </a:tr>
              <a:tr h="370840">
                <a:tc>
                  <a:txBody>
                    <a:bodyPr/>
                    <a:lstStyle/>
                    <a:p>
                      <a:pPr algn="l" fontAlgn="b"/>
                      <a:r>
                        <a:rPr lang="en-US" sz="1600" b="0" i="0" u="none" strike="noStrike" dirty="0">
                          <a:solidFill>
                            <a:srgbClr val="000000"/>
                          </a:solidFill>
                          <a:effectLst/>
                          <a:latin typeface="Arial"/>
                        </a:rPr>
                        <a:t>Independent Living Center of Southern California</a:t>
                      </a:r>
                    </a:p>
                  </a:txBody>
                  <a:tcPr marL="0" marR="0" marT="0" marB="0" anchor="b"/>
                </a:tc>
                <a:tc>
                  <a:txBody>
                    <a:bodyPr/>
                    <a:lstStyle/>
                    <a:p>
                      <a:r>
                        <a:rPr lang="en-US" dirty="0"/>
                        <a:t>X</a:t>
                      </a:r>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2932790360"/>
                  </a:ext>
                </a:extLst>
              </a:tr>
              <a:tr h="370840">
                <a:tc>
                  <a:txBody>
                    <a:bodyPr/>
                    <a:lstStyle/>
                    <a:p>
                      <a:pPr algn="l" fontAlgn="b"/>
                      <a:r>
                        <a:rPr lang="en-US" sz="1600" b="0" i="0" u="none" strike="noStrike" dirty="0">
                          <a:solidFill>
                            <a:srgbClr val="000000"/>
                          </a:solidFill>
                          <a:effectLst/>
                          <a:latin typeface="Arial" panose="020B0604020202020204" pitchFamily="34" charset="0"/>
                        </a:rPr>
                        <a:t>Jodi House</a:t>
                      </a:r>
                    </a:p>
                  </a:txBody>
                  <a:tcPr marL="0" marR="0" marT="0" marB="0" anchor="b"/>
                </a:tc>
                <a:tc>
                  <a:txBody>
                    <a:bodyPr/>
                    <a:lstStyle/>
                    <a:p>
                      <a:r>
                        <a:rPr lang="en-US" dirty="0"/>
                        <a:t>X</a:t>
                      </a:r>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3579704389"/>
                  </a:ext>
                </a:extLst>
              </a:tr>
              <a:tr h="370840">
                <a:tc>
                  <a:txBody>
                    <a:bodyPr/>
                    <a:lstStyle/>
                    <a:p>
                      <a:pPr algn="l" fontAlgn="b"/>
                      <a:r>
                        <a:rPr lang="en-US" sz="1600" b="0" i="0" u="none" strike="noStrike" dirty="0">
                          <a:solidFill>
                            <a:srgbClr val="000000"/>
                          </a:solidFill>
                          <a:effectLst/>
                          <a:latin typeface="Arial" panose="020B0604020202020204" pitchFamily="34" charset="0"/>
                        </a:rPr>
                        <a:t>Mercy</a:t>
                      </a:r>
                    </a:p>
                  </a:txBody>
                  <a:tcPr marL="0" marR="0" marT="0" marB="0" anchor="b"/>
                </a:tc>
                <a:tc>
                  <a:txBody>
                    <a:bodyPr/>
                    <a:lstStyle/>
                    <a:p>
                      <a:endParaRPr lang="en-US" dirty="0"/>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2996510084"/>
                  </a:ext>
                </a:extLst>
              </a:tr>
              <a:tr h="370840">
                <a:tc>
                  <a:txBody>
                    <a:bodyPr/>
                    <a:lstStyle/>
                    <a:p>
                      <a:pPr algn="l" fontAlgn="b"/>
                      <a:r>
                        <a:rPr lang="en-US" sz="1600" b="0" i="0" u="none" strike="noStrike" dirty="0">
                          <a:solidFill>
                            <a:srgbClr val="000000"/>
                          </a:solidFill>
                          <a:effectLst/>
                          <a:latin typeface="Arial"/>
                        </a:rPr>
                        <a:t>Resources for Independence Central Valley </a:t>
                      </a:r>
                      <a:endParaRPr lang="en-US" sz="1600" b="0" i="0" u="none" strike="noStrike">
                        <a:solidFill>
                          <a:srgbClr val="000000"/>
                        </a:solidFill>
                        <a:effectLst/>
                        <a:latin typeface="Arial" panose="020B0604020202020204" pitchFamily="34" charset="0"/>
                      </a:endParaRPr>
                    </a:p>
                  </a:txBody>
                  <a:tcPr marL="0" marR="0" marT="0" marB="0" anchor="b"/>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X</a:t>
                      </a:r>
                    </a:p>
                  </a:txBody>
                  <a:tcPr/>
                </a:tc>
                <a:tc>
                  <a:txBody>
                    <a:bodyPr/>
                    <a:lstStyle/>
                    <a:p>
                      <a:endParaRPr lang="en-US" dirty="0"/>
                    </a:p>
                  </a:txBody>
                  <a:tcPr/>
                </a:tc>
                <a:extLst>
                  <a:ext uri="{0D108BD9-81ED-4DB2-BD59-A6C34878D82A}">
                    <a16:rowId xmlns:a16="http://schemas.microsoft.com/office/drawing/2014/main" val="2788283206"/>
                  </a:ext>
                </a:extLst>
              </a:tr>
              <a:tr h="370840">
                <a:tc>
                  <a:txBody>
                    <a:bodyPr/>
                    <a:lstStyle/>
                    <a:p>
                      <a:pPr algn="l" fontAlgn="b"/>
                      <a:r>
                        <a:rPr lang="en-US" sz="1600" b="0" i="0" u="none" strike="noStrike" dirty="0">
                          <a:solidFill>
                            <a:srgbClr val="000000"/>
                          </a:solidFill>
                          <a:effectLst/>
                          <a:latin typeface="Arial" panose="020B0604020202020204" pitchFamily="34" charset="0"/>
                        </a:rPr>
                        <a:t>Rolling Start</a:t>
                      </a:r>
                    </a:p>
                  </a:txBody>
                  <a:tcPr marL="0" marR="0" marT="0" marB="0" anchor="b"/>
                </a:tc>
                <a:tc>
                  <a:txBody>
                    <a:bodyPr/>
                    <a:lstStyle/>
                    <a:p>
                      <a:endParaRPr lang="en-US" dirty="0"/>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2317708215"/>
                  </a:ext>
                </a:extLst>
              </a:tr>
              <a:tr h="370840">
                <a:tc>
                  <a:txBody>
                    <a:bodyPr/>
                    <a:lstStyle/>
                    <a:p>
                      <a:pPr algn="l" fontAlgn="b"/>
                      <a:r>
                        <a:rPr lang="en-US" sz="1600" b="0" i="0" u="none" strike="noStrike" dirty="0">
                          <a:solidFill>
                            <a:srgbClr val="000000"/>
                          </a:solidFill>
                          <a:effectLst/>
                          <a:latin typeface="Arial" panose="020B0604020202020204" pitchFamily="34" charset="0"/>
                        </a:rPr>
                        <a:t>San Diego Brain Injury Foundation</a:t>
                      </a:r>
                    </a:p>
                  </a:txBody>
                  <a:tcPr marL="0" marR="0" marT="0" marB="0" anchor="b"/>
                </a:tc>
                <a:tc>
                  <a:txBody>
                    <a:bodyPr/>
                    <a:lstStyle/>
                    <a:p>
                      <a:r>
                        <a:rPr lang="en-US" dirty="0"/>
                        <a:t>X</a:t>
                      </a:r>
                    </a:p>
                  </a:txBody>
                  <a:tcPr/>
                </a:tc>
                <a:tc>
                  <a:txBody>
                    <a:bodyPr/>
                    <a:lstStyle/>
                    <a:p>
                      <a:r>
                        <a:rPr lang="en-US" dirty="0"/>
                        <a:t>X</a:t>
                      </a:r>
                    </a:p>
                  </a:txBody>
                  <a:tcPr/>
                </a:tc>
                <a:tc>
                  <a:txBody>
                    <a:bodyPr/>
                    <a:lstStyle/>
                    <a:p>
                      <a:r>
                        <a:rPr lang="en-US" dirty="0"/>
                        <a:t>X</a:t>
                      </a:r>
                    </a:p>
                  </a:txBody>
                  <a:tcPr/>
                </a:tc>
                <a:extLst>
                  <a:ext uri="{0D108BD9-81ED-4DB2-BD59-A6C34878D82A}">
                    <a16:rowId xmlns:a16="http://schemas.microsoft.com/office/drawing/2014/main" val="2280053027"/>
                  </a:ext>
                </a:extLst>
              </a:tr>
              <a:tr h="370840">
                <a:tc>
                  <a:txBody>
                    <a:bodyPr/>
                    <a:lstStyle/>
                    <a:p>
                      <a:pPr algn="l" fontAlgn="b"/>
                      <a:r>
                        <a:rPr lang="en-US" sz="1600" b="0" i="0" u="none" strike="noStrike" dirty="0">
                          <a:solidFill>
                            <a:srgbClr val="000000"/>
                          </a:solidFill>
                          <a:effectLst/>
                          <a:latin typeface="Arial"/>
                        </a:rPr>
                        <a:t>Southern California Resource Services for Independent Living</a:t>
                      </a:r>
                    </a:p>
                  </a:txBody>
                  <a:tcPr marL="0" marR="0" marT="0" marB="0" anchor="b"/>
                </a:tc>
                <a:tc>
                  <a:txBody>
                    <a:bodyPr/>
                    <a:lstStyle/>
                    <a:p>
                      <a:endParaRPr lang="en-US" dirty="0"/>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3736470371"/>
                  </a:ext>
                </a:extLst>
              </a:tr>
              <a:tr h="370840">
                <a:tc>
                  <a:txBody>
                    <a:bodyPr/>
                    <a:lstStyle/>
                    <a:p>
                      <a:pPr algn="l" fontAlgn="b"/>
                      <a:r>
                        <a:rPr lang="en-US" sz="1600" b="0" i="0" u="none" strike="noStrike" dirty="0">
                          <a:solidFill>
                            <a:srgbClr val="000000"/>
                          </a:solidFill>
                          <a:effectLst/>
                          <a:latin typeface="Arial" panose="020B0604020202020204" pitchFamily="34" charset="0"/>
                        </a:rPr>
                        <a:t>St. Jude </a:t>
                      </a:r>
                    </a:p>
                  </a:txBody>
                  <a:tcPr marL="0" marR="0" marT="0" marB="0" anchor="b"/>
                </a:tc>
                <a:tc>
                  <a:txBody>
                    <a:bodyPr/>
                    <a:lstStyle/>
                    <a:p>
                      <a:r>
                        <a:rPr lang="en-US" dirty="0"/>
                        <a:t>X</a:t>
                      </a:r>
                    </a:p>
                  </a:txBody>
                  <a:tcPr/>
                </a:tc>
                <a:tc>
                  <a:txBody>
                    <a:bodyPr/>
                    <a:lstStyle/>
                    <a:p>
                      <a:r>
                        <a:rPr lang="en-US" dirty="0"/>
                        <a:t>X</a:t>
                      </a:r>
                    </a:p>
                  </a:txBody>
                  <a:tcPr/>
                </a:tc>
                <a:tc>
                  <a:txBody>
                    <a:bodyPr/>
                    <a:lstStyle/>
                    <a:p>
                      <a:r>
                        <a:rPr lang="en-US" dirty="0"/>
                        <a:t>X</a:t>
                      </a:r>
                    </a:p>
                  </a:txBody>
                  <a:tcPr/>
                </a:tc>
                <a:extLst>
                  <a:ext uri="{0D108BD9-81ED-4DB2-BD59-A6C34878D82A}">
                    <a16:rowId xmlns:a16="http://schemas.microsoft.com/office/drawing/2014/main" val="1337576989"/>
                  </a:ext>
                </a:extLst>
              </a:tr>
            </a:tbl>
          </a:graphicData>
        </a:graphic>
      </p:graphicFrame>
    </p:spTree>
    <p:extLst>
      <p:ext uri="{BB962C8B-B14F-4D97-AF65-F5344CB8AC3E}">
        <p14:creationId xmlns:p14="http://schemas.microsoft.com/office/powerpoint/2010/main" val="1620055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5A6C5-27DD-716A-BDCB-69A253BB280F}"/>
              </a:ext>
            </a:extLst>
          </p:cNvPr>
          <p:cNvSpPr>
            <a:spLocks noGrp="1"/>
          </p:cNvSpPr>
          <p:nvPr>
            <p:ph type="title"/>
          </p:nvPr>
        </p:nvSpPr>
        <p:spPr>
          <a:xfrm>
            <a:off x="838200" y="365125"/>
            <a:ext cx="10515600" cy="1325563"/>
          </a:xfrm>
        </p:spPr>
        <p:txBody>
          <a:bodyPr/>
          <a:lstStyle/>
          <a:p>
            <a:r>
              <a:rPr lang="en-US" b="1" dirty="0"/>
              <a:t>HCBS Contracts – Part I</a:t>
            </a:r>
          </a:p>
        </p:txBody>
      </p:sp>
      <p:sp>
        <p:nvSpPr>
          <p:cNvPr id="3" name="Content Placeholder 2">
            <a:extLst>
              <a:ext uri="{FF2B5EF4-FFF2-40B4-BE49-F238E27FC236}">
                <a16:creationId xmlns:a16="http://schemas.microsoft.com/office/drawing/2014/main" id="{7A3237F9-E43A-4BAA-B867-2E9EC83CC867}"/>
              </a:ext>
            </a:extLst>
          </p:cNvPr>
          <p:cNvSpPr>
            <a:spLocks noGrp="1"/>
          </p:cNvSpPr>
          <p:nvPr>
            <p:ph idx="1"/>
          </p:nvPr>
        </p:nvSpPr>
        <p:spPr>
          <a:xfrm>
            <a:off x="838200" y="1825625"/>
            <a:ext cx="10515600" cy="4351338"/>
          </a:xfrm>
        </p:spPr>
        <p:txBody>
          <a:bodyPr>
            <a:normAutofit/>
          </a:bodyPr>
          <a:lstStyle/>
          <a:p>
            <a:r>
              <a:rPr lang="en-US" b="1" dirty="0"/>
              <a:t>Background</a:t>
            </a:r>
          </a:p>
          <a:p>
            <a:pPr lvl="1"/>
            <a:r>
              <a:rPr lang="en-US" dirty="0"/>
              <a:t>Through funding from the American Rescue Plan Act and Department of Health Care Services, DOR expanded its TBI program to serve unserved and underserved populations through a network of services and supports for individuals with TBI, their families, and caregivers through June 2024. </a:t>
            </a:r>
          </a:p>
          <a:p>
            <a:r>
              <a:rPr lang="en-US" b="1" dirty="0"/>
              <a:t>Contract Award Amount</a:t>
            </a:r>
          </a:p>
          <a:p>
            <a:pPr lvl="1"/>
            <a:r>
              <a:rPr lang="en-US" dirty="0"/>
              <a:t>DOR received 4.6 million dollars in funding – contract amount varied for all programs. Range from $174,050 - $625,000</a:t>
            </a:r>
          </a:p>
          <a:p>
            <a:r>
              <a:rPr lang="en-US" b="1" dirty="0"/>
              <a:t>Time Period</a:t>
            </a:r>
          </a:p>
          <a:p>
            <a:pPr lvl="1"/>
            <a:r>
              <a:rPr lang="en-US" dirty="0"/>
              <a:t> April 1, 2022 to June 30, 2024</a:t>
            </a:r>
          </a:p>
          <a:p>
            <a:endParaRPr lang="en-US" dirty="0"/>
          </a:p>
        </p:txBody>
      </p:sp>
      <p:pic>
        <p:nvPicPr>
          <p:cNvPr id="6" name="Picture 5">
            <a:extLst>
              <a:ext uri="{FF2B5EF4-FFF2-40B4-BE49-F238E27FC236}">
                <a16:creationId xmlns:a16="http://schemas.microsoft.com/office/drawing/2014/main" id="{73E12955-8092-2302-AD04-C1B7CF5E1A43}"/>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41813" y="5796881"/>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440FA4AF-9BFC-604B-57D7-5BC7896C4CD0}"/>
              </a:ext>
              <a:ext uri="{C183D7F6-B498-43B3-948B-1728B52AA6E4}">
                <adec:decorative xmlns:adec="http://schemas.microsoft.com/office/drawing/2017/decorative" val="1"/>
              </a:ext>
            </a:extLst>
          </p:cNvPr>
          <p:cNvSpPr txBox="1"/>
          <p:nvPr/>
        </p:nvSpPr>
        <p:spPr>
          <a:xfrm>
            <a:off x="419450" y="6115574"/>
            <a:ext cx="10343625" cy="377301"/>
          </a:xfrm>
          <a:prstGeom prst="rect">
            <a:avLst/>
          </a:prstGeom>
          <a:solidFill>
            <a:schemeClr val="accent1">
              <a:lumMod val="75000"/>
            </a:schemeClr>
          </a:solidFill>
        </p:spPr>
        <p:txBody>
          <a:bodyPr wrap="square" rtlCol="0">
            <a:spAutoFit/>
          </a:bodyPr>
          <a:lstStyle/>
          <a:p>
            <a:endParaRPr lang="en-US" dirty="0"/>
          </a:p>
        </p:txBody>
      </p:sp>
    </p:spTree>
    <p:extLst>
      <p:ext uri="{BB962C8B-B14F-4D97-AF65-F5344CB8AC3E}">
        <p14:creationId xmlns:p14="http://schemas.microsoft.com/office/powerpoint/2010/main" val="2660418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5A6C5-27DD-716A-BDCB-69A253BB280F}"/>
              </a:ext>
            </a:extLst>
          </p:cNvPr>
          <p:cNvSpPr>
            <a:spLocks noGrp="1"/>
          </p:cNvSpPr>
          <p:nvPr>
            <p:ph type="title"/>
          </p:nvPr>
        </p:nvSpPr>
        <p:spPr>
          <a:xfrm>
            <a:off x="838200" y="365125"/>
            <a:ext cx="10515600" cy="1325563"/>
          </a:xfrm>
        </p:spPr>
        <p:txBody>
          <a:bodyPr/>
          <a:lstStyle/>
          <a:p>
            <a:r>
              <a:rPr lang="en-US" b="1" dirty="0"/>
              <a:t>HCBS Contracts – Part II</a:t>
            </a:r>
          </a:p>
        </p:txBody>
      </p:sp>
      <p:sp>
        <p:nvSpPr>
          <p:cNvPr id="3" name="Content Placeholder 2">
            <a:extLst>
              <a:ext uri="{FF2B5EF4-FFF2-40B4-BE49-F238E27FC236}">
                <a16:creationId xmlns:a16="http://schemas.microsoft.com/office/drawing/2014/main" id="{7A3237F9-E43A-4BAA-B867-2E9EC83CC867}"/>
              </a:ext>
            </a:extLst>
          </p:cNvPr>
          <p:cNvSpPr>
            <a:spLocks noGrp="1"/>
          </p:cNvSpPr>
          <p:nvPr>
            <p:ph idx="1"/>
          </p:nvPr>
        </p:nvSpPr>
        <p:spPr>
          <a:xfrm>
            <a:off x="838200" y="1825625"/>
            <a:ext cx="10515600" cy="4351338"/>
          </a:xfrm>
        </p:spPr>
        <p:txBody>
          <a:bodyPr vert="horz" lIns="91440" tIns="45720" rIns="91440" bIns="45720" rtlCol="0" anchor="t">
            <a:normAutofit/>
          </a:bodyPr>
          <a:lstStyle/>
          <a:p>
            <a:r>
              <a:rPr lang="en-US" b="1" dirty="0"/>
              <a:t>Update </a:t>
            </a:r>
          </a:p>
          <a:p>
            <a:pPr lvl="1"/>
            <a:r>
              <a:rPr lang="en-US" dirty="0"/>
              <a:t>TBI Staff continue to meet monthly with the HCBS providers to connect and discuss invoicing, reporting, and/or contract amendments to ensure funds can be spent. </a:t>
            </a:r>
          </a:p>
          <a:p>
            <a:pPr lvl="1"/>
            <a:r>
              <a:rPr lang="en-US" dirty="0">
                <a:cs typeface="Arial"/>
              </a:rPr>
              <a:t>Invoicing Update</a:t>
            </a:r>
            <a:endParaRPr lang="en-US" dirty="0"/>
          </a:p>
          <a:p>
            <a:pPr marL="0" indent="0">
              <a:buNone/>
            </a:pPr>
            <a:endParaRPr lang="en-US" dirty="0">
              <a:cs typeface="Arial" panose="020B0604020202020204"/>
            </a:endParaRPr>
          </a:p>
        </p:txBody>
      </p:sp>
      <p:pic>
        <p:nvPicPr>
          <p:cNvPr id="6" name="Picture 5">
            <a:extLst>
              <a:ext uri="{FF2B5EF4-FFF2-40B4-BE49-F238E27FC236}">
                <a16:creationId xmlns:a16="http://schemas.microsoft.com/office/drawing/2014/main" id="{61DD38C7-0697-77ED-8661-FF3E8FA60D83}"/>
              </a:ext>
              <a:ext uri="{C183D7F6-B498-43B3-948B-1728B52AA6E4}">
                <adec:decorative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41813" y="5796881"/>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AA93EC35-EB61-2191-DC99-028F8D571831}"/>
              </a:ext>
              <a:ext uri="{C183D7F6-B498-43B3-948B-1728B52AA6E4}">
                <adec:decorative xmlns:adec="http://schemas.microsoft.com/office/drawing/2017/decorative" val="1"/>
              </a:ext>
            </a:extLst>
          </p:cNvPr>
          <p:cNvSpPr txBox="1"/>
          <p:nvPr/>
        </p:nvSpPr>
        <p:spPr>
          <a:xfrm>
            <a:off x="419450" y="6115574"/>
            <a:ext cx="10343625" cy="377301"/>
          </a:xfrm>
          <a:prstGeom prst="rect">
            <a:avLst/>
          </a:prstGeom>
          <a:solidFill>
            <a:schemeClr val="accent1">
              <a:lumMod val="75000"/>
            </a:schemeClr>
          </a:solidFill>
        </p:spPr>
        <p:txBody>
          <a:bodyPr wrap="square" rtlCol="0">
            <a:spAutoFit/>
          </a:bodyPr>
          <a:lstStyle/>
          <a:p>
            <a:endParaRPr lang="en-US" dirty="0"/>
          </a:p>
        </p:txBody>
      </p:sp>
      <p:graphicFrame>
        <p:nvGraphicFramePr>
          <p:cNvPr id="4" name="Table 3">
            <a:extLst>
              <a:ext uri="{FF2B5EF4-FFF2-40B4-BE49-F238E27FC236}">
                <a16:creationId xmlns:a16="http://schemas.microsoft.com/office/drawing/2014/main" id="{C9719361-ED9E-15AA-1E8F-23B8EE456EE3}"/>
              </a:ext>
            </a:extLst>
          </p:cNvPr>
          <p:cNvGraphicFramePr>
            <a:graphicFrameLocks noGrp="1"/>
          </p:cNvGraphicFramePr>
          <p:nvPr>
            <p:extLst>
              <p:ext uri="{D42A27DB-BD31-4B8C-83A1-F6EECF244321}">
                <p14:modId xmlns:p14="http://schemas.microsoft.com/office/powerpoint/2010/main" val="3838235435"/>
              </p:ext>
            </p:extLst>
          </p:nvPr>
        </p:nvGraphicFramePr>
        <p:xfrm>
          <a:off x="1582614" y="3860241"/>
          <a:ext cx="8628838" cy="1490495"/>
        </p:xfrm>
        <a:graphic>
          <a:graphicData uri="http://schemas.openxmlformats.org/drawingml/2006/table">
            <a:tbl>
              <a:tblPr firstRow="1" bandRow="1">
                <a:tableStyleId>{5C22544A-7EE6-4342-B048-85BDC9FD1C3A}</a:tableStyleId>
              </a:tblPr>
              <a:tblGrid>
                <a:gridCol w="1352800">
                  <a:extLst>
                    <a:ext uri="{9D8B030D-6E8A-4147-A177-3AD203B41FA5}">
                      <a16:colId xmlns:a16="http://schemas.microsoft.com/office/drawing/2014/main" val="2506705483"/>
                    </a:ext>
                  </a:extLst>
                </a:gridCol>
                <a:gridCol w="2347813">
                  <a:extLst>
                    <a:ext uri="{9D8B030D-6E8A-4147-A177-3AD203B41FA5}">
                      <a16:colId xmlns:a16="http://schemas.microsoft.com/office/drawing/2014/main" val="4199414161"/>
                    </a:ext>
                  </a:extLst>
                </a:gridCol>
                <a:gridCol w="1984374">
                  <a:extLst>
                    <a:ext uri="{9D8B030D-6E8A-4147-A177-3AD203B41FA5}">
                      <a16:colId xmlns:a16="http://schemas.microsoft.com/office/drawing/2014/main" val="3924869435"/>
                    </a:ext>
                  </a:extLst>
                </a:gridCol>
                <a:gridCol w="2943851">
                  <a:extLst>
                    <a:ext uri="{9D8B030D-6E8A-4147-A177-3AD203B41FA5}">
                      <a16:colId xmlns:a16="http://schemas.microsoft.com/office/drawing/2014/main" val="269726846"/>
                    </a:ext>
                  </a:extLst>
                </a:gridCol>
              </a:tblGrid>
              <a:tr h="377976">
                <a:tc>
                  <a:txBody>
                    <a:bodyPr/>
                    <a:lstStyle/>
                    <a:p>
                      <a:r>
                        <a:rPr lang="en-US" dirty="0"/>
                        <a:t>Month</a:t>
                      </a:r>
                    </a:p>
                  </a:txBody>
                  <a:tcPr/>
                </a:tc>
                <a:tc>
                  <a:txBody>
                    <a:bodyPr/>
                    <a:lstStyle/>
                    <a:p>
                      <a:r>
                        <a:rPr lang="en-US" dirty="0"/>
                        <a:t>Amount  Invoiced</a:t>
                      </a:r>
                    </a:p>
                  </a:txBody>
                  <a:tcPr/>
                </a:tc>
                <a:tc>
                  <a:txBody>
                    <a:bodyPr/>
                    <a:lstStyle/>
                    <a:p>
                      <a:r>
                        <a:rPr lang="en-US" dirty="0"/>
                        <a:t>Percent Spent</a:t>
                      </a:r>
                    </a:p>
                  </a:txBody>
                  <a:tcPr/>
                </a:tc>
                <a:tc>
                  <a:txBody>
                    <a:bodyPr/>
                    <a:lstStyle/>
                    <a:p>
                      <a:pPr lvl="0">
                        <a:buNone/>
                      </a:pPr>
                      <a:r>
                        <a:rPr lang="en-US" dirty="0"/>
                        <a:t>Amount Remaining</a:t>
                      </a:r>
                    </a:p>
                  </a:txBody>
                  <a:tcPr/>
                </a:tc>
                <a:extLst>
                  <a:ext uri="{0D108BD9-81ED-4DB2-BD59-A6C34878D82A}">
                    <a16:rowId xmlns:a16="http://schemas.microsoft.com/office/drawing/2014/main" val="1818864391"/>
                  </a:ext>
                </a:extLst>
              </a:tr>
              <a:tr h="370839">
                <a:tc>
                  <a:txBody>
                    <a:bodyPr/>
                    <a:lstStyle/>
                    <a:p>
                      <a:pPr lvl="0">
                        <a:buNone/>
                      </a:pPr>
                      <a:r>
                        <a:rPr lang="en-US" dirty="0"/>
                        <a:t>Apr. 2024</a:t>
                      </a:r>
                    </a:p>
                  </a:txBody>
                  <a:tcPr/>
                </a:tc>
                <a:tc>
                  <a:txBody>
                    <a:bodyPr/>
                    <a:lstStyle/>
                    <a:p>
                      <a:pPr lvl="0">
                        <a:buNone/>
                      </a:pPr>
                      <a:r>
                        <a:rPr lang="en-US" dirty="0"/>
                        <a:t>$3,559,971</a:t>
                      </a:r>
                    </a:p>
                  </a:txBody>
                  <a:tcPr/>
                </a:tc>
                <a:tc>
                  <a:txBody>
                    <a:bodyPr/>
                    <a:lstStyle/>
                    <a:p>
                      <a:pPr lvl="0">
                        <a:buNone/>
                      </a:pPr>
                      <a:r>
                        <a:rPr lang="en-US" dirty="0"/>
                        <a:t>76%</a:t>
                      </a:r>
                    </a:p>
                  </a:txBody>
                  <a:tcPr/>
                </a:tc>
                <a:tc>
                  <a:txBody>
                    <a:bodyPr/>
                    <a:lstStyle/>
                    <a:p>
                      <a:pPr lvl="0">
                        <a:buNone/>
                      </a:pPr>
                      <a:r>
                        <a:rPr lang="en-US" dirty="0"/>
                        <a:t>$1,108,545</a:t>
                      </a:r>
                    </a:p>
                  </a:txBody>
                  <a:tcPr/>
                </a:tc>
                <a:extLst>
                  <a:ext uri="{0D108BD9-81ED-4DB2-BD59-A6C34878D82A}">
                    <a16:rowId xmlns:a16="http://schemas.microsoft.com/office/drawing/2014/main" val="328347954"/>
                  </a:ext>
                </a:extLst>
              </a:tr>
              <a:tr h="370840">
                <a:tc>
                  <a:txBody>
                    <a:bodyPr/>
                    <a:lstStyle/>
                    <a:p>
                      <a:r>
                        <a:rPr lang="en-US" dirty="0"/>
                        <a:t>Mar.  2024</a:t>
                      </a:r>
                    </a:p>
                  </a:txBody>
                  <a:tcPr/>
                </a:tc>
                <a:tc>
                  <a:txBody>
                    <a:bodyPr/>
                    <a:lstStyle/>
                    <a:p>
                      <a:r>
                        <a:rPr lang="en-US" dirty="0"/>
                        <a:t>$3,138,152</a:t>
                      </a:r>
                    </a:p>
                  </a:txBody>
                  <a:tcPr/>
                </a:tc>
                <a:tc>
                  <a:txBody>
                    <a:bodyPr/>
                    <a:lstStyle/>
                    <a:p>
                      <a:r>
                        <a:rPr lang="en-US" dirty="0"/>
                        <a:t>67%</a:t>
                      </a:r>
                    </a:p>
                  </a:txBody>
                  <a:tcPr/>
                </a:tc>
                <a:tc>
                  <a:txBody>
                    <a:bodyPr/>
                    <a:lstStyle/>
                    <a:p>
                      <a:pPr lvl="0">
                        <a:buNone/>
                      </a:pPr>
                      <a:r>
                        <a:rPr lang="en-US" dirty="0"/>
                        <a:t>$1,530,364</a:t>
                      </a:r>
                    </a:p>
                  </a:txBody>
                  <a:tcPr/>
                </a:tc>
                <a:extLst>
                  <a:ext uri="{0D108BD9-81ED-4DB2-BD59-A6C34878D82A}">
                    <a16:rowId xmlns:a16="http://schemas.microsoft.com/office/drawing/2014/main" val="4211233443"/>
                  </a:ext>
                </a:extLst>
              </a:tr>
              <a:tr h="370840">
                <a:tc>
                  <a:txBody>
                    <a:bodyPr/>
                    <a:lstStyle/>
                    <a:p>
                      <a:r>
                        <a:rPr lang="en-US" dirty="0"/>
                        <a:t>Feb. 2024</a:t>
                      </a:r>
                    </a:p>
                  </a:txBody>
                  <a:tcPr/>
                </a:tc>
                <a:tc>
                  <a:txBody>
                    <a:bodyPr/>
                    <a:lstStyle/>
                    <a:p>
                      <a:r>
                        <a:rPr lang="en-US" dirty="0"/>
                        <a:t>$2,823,559</a:t>
                      </a:r>
                    </a:p>
                  </a:txBody>
                  <a:tcPr/>
                </a:tc>
                <a:tc>
                  <a:txBody>
                    <a:bodyPr/>
                    <a:lstStyle/>
                    <a:p>
                      <a:r>
                        <a:rPr lang="en-US" dirty="0"/>
                        <a:t>60%</a:t>
                      </a:r>
                    </a:p>
                  </a:txBody>
                  <a:tcPr/>
                </a:tc>
                <a:tc>
                  <a:txBody>
                    <a:bodyPr/>
                    <a:lstStyle/>
                    <a:p>
                      <a:pPr lvl="0">
                        <a:buNone/>
                      </a:pPr>
                      <a:r>
                        <a:rPr lang="en-US" dirty="0"/>
                        <a:t>$1,844,957</a:t>
                      </a:r>
                    </a:p>
                  </a:txBody>
                  <a:tcPr/>
                </a:tc>
                <a:extLst>
                  <a:ext uri="{0D108BD9-81ED-4DB2-BD59-A6C34878D82A}">
                    <a16:rowId xmlns:a16="http://schemas.microsoft.com/office/drawing/2014/main" val="1816174431"/>
                  </a:ext>
                </a:extLst>
              </a:tr>
            </a:tbl>
          </a:graphicData>
        </a:graphic>
      </p:graphicFrame>
    </p:spTree>
    <p:extLst>
      <p:ext uri="{BB962C8B-B14F-4D97-AF65-F5344CB8AC3E}">
        <p14:creationId xmlns:p14="http://schemas.microsoft.com/office/powerpoint/2010/main" val="2954214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47749FB56F9824EA041A5B7CC3454F4" ma:contentTypeVersion="8" ma:contentTypeDescription="Create a new document." ma:contentTypeScope="" ma:versionID="5cc18caa8469f907fc94329bec479e09">
  <xsd:schema xmlns:xsd="http://www.w3.org/2001/XMLSchema" xmlns:xs="http://www.w3.org/2001/XMLSchema" xmlns:p="http://schemas.microsoft.com/office/2006/metadata/properties" xmlns:ns1="http://schemas.microsoft.com/sharepoint/v3" xmlns:ns2="a546c683-78c0-4fce-968b-021355c11822" xmlns:ns3="d0046d2a-7c6f-4e50-8f22-41c382604b6e" targetNamespace="http://schemas.microsoft.com/office/2006/metadata/properties" ma:root="true" ma:fieldsID="55e448de4d540f070851489a8318285c" ns1:_="" ns2:_="" ns3:_="">
    <xsd:import namespace="http://schemas.microsoft.com/sharepoint/v3"/>
    <xsd:import namespace="a546c683-78c0-4fce-968b-021355c11822"/>
    <xsd:import namespace="d0046d2a-7c6f-4e50-8f22-41c382604b6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1:_ip_UnifiedCompliancePolicyProperties" minOccurs="0"/>
                <xsd:element ref="ns1:_ip_UnifiedCompliancePolicyUIAction"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Unified Compliance Policy Properties" ma:hidden="true" ma:internalName="_ip_UnifiedCompliancePolicyProperties">
      <xsd:simpleType>
        <xsd:restriction base="dms:Note"/>
      </xsd:simpleType>
    </xsd:element>
    <xsd:element name="_ip_UnifiedCompliancePolicyUIAction" ma:index="1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546c683-78c0-4fce-968b-021355c118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0046d2a-7c6f-4e50-8f22-41c382604b6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CA003E-98A0-4A89-A002-A091830677EA}">
  <ds:schemaRefs>
    <ds:schemaRef ds:uri="a546c683-78c0-4fce-968b-021355c11822"/>
    <ds:schemaRef ds:uri="http://schemas.microsoft.com/sharepoint/v3"/>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purl.org/dc/terms/"/>
    <ds:schemaRef ds:uri="http://purl.org/dc/dcmitype/"/>
    <ds:schemaRef ds:uri="d0046d2a-7c6f-4e50-8f22-41c382604b6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780B50C-1321-4268-A281-00A7F8633A28}">
  <ds:schemaRefs>
    <ds:schemaRef ds:uri="http://schemas.microsoft.com/sharepoint/v3/contenttype/forms"/>
  </ds:schemaRefs>
</ds:datastoreItem>
</file>

<file path=customXml/itemProps3.xml><?xml version="1.0" encoding="utf-8"?>
<ds:datastoreItem xmlns:ds="http://schemas.openxmlformats.org/officeDocument/2006/customXml" ds:itemID="{E4739268-D3EF-4A8E-A7E4-8F1DFD0497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546c683-78c0-4fce-968b-021355c11822"/>
    <ds:schemaRef ds:uri="d0046d2a-7c6f-4e50-8f22-41c382604b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884</TotalTime>
  <Words>1151</Words>
  <Application>Microsoft Office PowerPoint</Application>
  <PresentationFormat>Widescreen</PresentationFormat>
  <Paragraphs>161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DOR Update </vt:lpstr>
      <vt:lpstr>Updates</vt:lpstr>
      <vt:lpstr>DOR Update</vt:lpstr>
      <vt:lpstr>Staffing</vt:lpstr>
      <vt:lpstr>TBI State Partnership Program (SPP) Federal Grant – Part I</vt:lpstr>
      <vt:lpstr>TBI State Partnership Program (SPP) Federal Grant – Part II</vt:lpstr>
      <vt:lpstr>TBI Providers </vt:lpstr>
      <vt:lpstr>HCBS Contracts – Part I</vt:lpstr>
      <vt:lpstr>HCBS Contracts – Part II</vt:lpstr>
      <vt:lpstr>HCBS Contracts – Part III</vt:lpstr>
      <vt:lpstr>TBI State-Funded Grants – Part I</vt:lpstr>
      <vt:lpstr>TBI State-Funded Grants – Part II</vt:lpstr>
      <vt:lpstr>TBI State-Funded Grants – Part III</vt:lpstr>
      <vt:lpstr>Public Health Workforce Service Contracts – Part I</vt:lpstr>
      <vt:lpstr>Public Health Workforce Service Contracts – Part II</vt:lpstr>
      <vt:lpstr>Reporting – Part I</vt:lpstr>
      <vt:lpstr>Reporting – Part 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DOR Update CATBI Monthly Meeting February 13, 2024</dc:title>
  <dc:creator>Cademarti, Regina@DOR</dc:creator>
  <cp:lastModifiedBy>Cademarti, Regina@DOR</cp:lastModifiedBy>
  <cp:revision>182</cp:revision>
  <dcterms:created xsi:type="dcterms:W3CDTF">2024-02-13T01:55:08Z</dcterms:created>
  <dcterms:modified xsi:type="dcterms:W3CDTF">2024-04-11T15:02:32Z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0x010100D47749FB56F9824EA041A5B7CC3454F4</vt:lpwstr>
  </property>
</Properties>
</file>