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8" r:id="rId3"/>
    <p:sldId id="259" r:id="rId4"/>
    <p:sldId id="270" r:id="rId5"/>
    <p:sldId id="273" r:id="rId6"/>
    <p:sldId id="260" r:id="rId7"/>
    <p:sldId id="264" r:id="rId8"/>
    <p:sldId id="278" r:id="rId9"/>
    <p:sldId id="266" r:id="rId10"/>
    <p:sldId id="286" r:id="rId11"/>
    <p:sldId id="267" r:id="rId12"/>
    <p:sldId id="276" r:id="rId13"/>
    <p:sldId id="268" r:id="rId14"/>
    <p:sldId id="275" r:id="rId15"/>
    <p:sldId id="318" r:id="rId16"/>
    <p:sldId id="306" r:id="rId17"/>
    <p:sldId id="309" r:id="rId18"/>
    <p:sldId id="316" r:id="rId19"/>
    <p:sldId id="261" r:id="rId20"/>
    <p:sldId id="296" r:id="rId21"/>
    <p:sldId id="291" r:id="rId22"/>
    <p:sldId id="297" r:id="rId23"/>
    <p:sldId id="295" r:id="rId24"/>
    <p:sldId id="298" r:id="rId25"/>
    <p:sldId id="305" r:id="rId26"/>
    <p:sldId id="289" r:id="rId27"/>
    <p:sldId id="315" r:id="rId28"/>
    <p:sldId id="308" r:id="rId29"/>
    <p:sldId id="310" r:id="rId30"/>
    <p:sldId id="258" r:id="rId31"/>
    <p:sldId id="312" r:id="rId32"/>
    <p:sldId id="311" r:id="rId33"/>
    <p:sldId id="317"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SS Executive Summary" id="{577D3708-50ED-47FC-9E00-B0A102DABA5A}">
          <p14:sldIdLst>
            <p14:sldId id="256"/>
            <p14:sldId id="288"/>
            <p14:sldId id="259"/>
            <p14:sldId id="270"/>
            <p14:sldId id="273"/>
            <p14:sldId id="260"/>
            <p14:sldId id="264"/>
            <p14:sldId id="278"/>
            <p14:sldId id="266"/>
            <p14:sldId id="286"/>
            <p14:sldId id="267"/>
            <p14:sldId id="276"/>
            <p14:sldId id="268"/>
            <p14:sldId id="275"/>
            <p14:sldId id="318"/>
            <p14:sldId id="306"/>
            <p14:sldId id="309"/>
            <p14:sldId id="316"/>
          </p14:sldIdLst>
        </p14:section>
        <p14:section name="Dashboard Demonstration" id="{B1280D59-520F-4E98-9D05-C7289E8F9FD1}">
          <p14:sldIdLst>
            <p14:sldId id="261"/>
            <p14:sldId id="296"/>
            <p14:sldId id="291"/>
            <p14:sldId id="297"/>
            <p14:sldId id="295"/>
            <p14:sldId id="298"/>
            <p14:sldId id="305"/>
            <p14:sldId id="289"/>
            <p14:sldId id="315"/>
          </p14:sldIdLst>
        </p14:section>
        <p14:section name="Next Steps" id="{E33F5598-E26D-4BD6-A65B-901B4199DAA4}">
          <p14:sldIdLst>
            <p14:sldId id="308"/>
            <p14:sldId id="310"/>
            <p14:sldId id="258"/>
            <p14:sldId id="312"/>
            <p14:sldId id="311"/>
            <p14:sldId id="317"/>
          </p14:sldIdLst>
        </p14:section>
        <p14:section name="Contact Information" id="{B64EC38A-E09F-406E-B11D-CBA5D9573413}">
          <p14:sldIdLst>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80241" autoAdjust="0"/>
  </p:normalViewPr>
  <p:slideViewPr>
    <p:cSldViewPr snapToGrid="0">
      <p:cViewPr varScale="1">
        <p:scale>
          <a:sx n="86" d="100"/>
          <a:sy n="86" d="100"/>
        </p:scale>
        <p:origin x="1416" y="96"/>
      </p:cViewPr>
      <p:guideLst/>
    </p:cSldViewPr>
  </p:slideViewPr>
  <p:outlineViewPr>
    <p:cViewPr>
      <p:scale>
        <a:sx n="33" d="100"/>
        <a:sy n="33" d="100"/>
      </p:scale>
      <p:origin x="0" y="-28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Alicia@DOR" userId="93921a8e-1b8e-4511-ae31-3ab46156c779" providerId="ADAL" clId="{359F3B6C-0741-4B93-A0B3-D4E14D1F1E28}"/>
    <pc:docChg chg="modSld">
      <pc:chgData name="Lucas, Alicia@DOR" userId="93921a8e-1b8e-4511-ae31-3ab46156c779" providerId="ADAL" clId="{359F3B6C-0741-4B93-A0B3-D4E14D1F1E28}" dt="2022-02-28T18:06:58.744" v="2" actId="20577"/>
      <pc:docMkLst>
        <pc:docMk/>
      </pc:docMkLst>
      <pc:sldChg chg="modSp mod">
        <pc:chgData name="Lucas, Alicia@DOR" userId="93921a8e-1b8e-4511-ae31-3ab46156c779" providerId="ADAL" clId="{359F3B6C-0741-4B93-A0B3-D4E14D1F1E28}" dt="2022-02-28T18:06:58.744" v="2" actId="20577"/>
        <pc:sldMkLst>
          <pc:docMk/>
          <pc:sldMk cId="1134496581" sldId="312"/>
        </pc:sldMkLst>
        <pc:spChg chg="mod">
          <ac:chgData name="Lucas, Alicia@DOR" userId="93921a8e-1b8e-4511-ae31-3ab46156c779" providerId="ADAL" clId="{359F3B6C-0741-4B93-A0B3-D4E14D1F1E28}" dt="2022-02-28T18:06:58.744" v="2" actId="20577"/>
          <ac:spMkLst>
            <pc:docMk/>
            <pc:sldMk cId="1134496581" sldId="312"/>
            <ac:spMk id="10" creationId="{358CE817-3B2C-45F5-B97B-4D9A957397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1" dirty="0">
                <a:solidFill>
                  <a:schemeClr val="tx1"/>
                </a:solidFill>
              </a:rPr>
              <a:t>SFY 2020/21 Survey Completion Timeline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2415971801242538"/>
          <c:y val="0.19134613766683931"/>
          <c:w val="0.66101209308528808"/>
          <c:h val="0.7091192705032302"/>
        </c:manualLayout>
      </c:layout>
      <c:barChart>
        <c:barDir val="bar"/>
        <c:grouping val="stacked"/>
        <c:varyColors val="0"/>
        <c:ser>
          <c:idx val="0"/>
          <c:order val="0"/>
          <c:tx>
            <c:strRef>
              <c:f>Sheet1!$B$1</c:f>
              <c:strCache>
                <c:ptCount val="1"/>
                <c:pt idx="0">
                  <c:v>JAN</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1F-71A7-4D3C-9BAA-533CB19844AC}"/>
              </c:ext>
            </c:extLst>
          </c:dPt>
          <c:dPt>
            <c:idx val="1"/>
            <c:invertIfNegative val="0"/>
            <c:bubble3D val="0"/>
            <c:spPr>
              <a:noFill/>
              <a:ln>
                <a:noFill/>
              </a:ln>
              <a:effectLst/>
            </c:spPr>
            <c:extLst>
              <c:ext xmlns:c16="http://schemas.microsoft.com/office/drawing/2014/chart" uri="{C3380CC4-5D6E-409C-BE32-E72D297353CC}">
                <c16:uniqueId val="{0000000D-71A7-4D3C-9BAA-533CB19844AC}"/>
              </c:ext>
            </c:extLst>
          </c:dPt>
          <c:dPt>
            <c:idx val="2"/>
            <c:invertIfNegative val="0"/>
            <c:bubble3D val="0"/>
            <c:spPr>
              <a:noFill/>
              <a:ln>
                <a:noFill/>
              </a:ln>
              <a:effectLst/>
            </c:spPr>
            <c:extLst>
              <c:ext xmlns:c16="http://schemas.microsoft.com/office/drawing/2014/chart" uri="{C3380CC4-5D6E-409C-BE32-E72D297353CC}">
                <c16:uniqueId val="{0000000E-71A7-4D3C-9BAA-533CB19844AC}"/>
              </c:ext>
            </c:extLst>
          </c:dPt>
          <c:dPt>
            <c:idx val="3"/>
            <c:invertIfNegative val="0"/>
            <c:bubble3D val="0"/>
            <c:spPr>
              <a:noFill/>
              <a:ln>
                <a:noFill/>
              </a:ln>
              <a:effectLst/>
            </c:spPr>
            <c:extLst>
              <c:ext xmlns:c16="http://schemas.microsoft.com/office/drawing/2014/chart" uri="{C3380CC4-5D6E-409C-BE32-E72D297353CC}">
                <c16:uniqueId val="{0000000F-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71A7-4D3C-9BAA-533CB19844AC}"/>
            </c:ext>
          </c:extLst>
        </c:ser>
        <c:ser>
          <c:idx val="1"/>
          <c:order val="1"/>
          <c:tx>
            <c:strRef>
              <c:f>Sheet1!$C$1</c:f>
              <c:strCache>
                <c:ptCount val="1"/>
                <c:pt idx="0">
                  <c:v>FEB</c:v>
                </c:pt>
              </c:strCache>
            </c:strRef>
          </c:tx>
          <c:spPr>
            <a:solidFill>
              <a:schemeClr val="accent2"/>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20-71A7-4D3C-9BAA-533CB19844AC}"/>
              </c:ext>
            </c:extLst>
          </c:dPt>
          <c:dPt>
            <c:idx val="1"/>
            <c:invertIfNegative val="0"/>
            <c:bubble3D val="0"/>
            <c:spPr>
              <a:noFill/>
              <a:ln>
                <a:noFill/>
              </a:ln>
              <a:effectLst/>
            </c:spPr>
            <c:extLst>
              <c:ext xmlns:c16="http://schemas.microsoft.com/office/drawing/2014/chart" uri="{C3380CC4-5D6E-409C-BE32-E72D297353CC}">
                <c16:uniqueId val="{00000010-71A7-4D3C-9BAA-533CB19844AC}"/>
              </c:ext>
            </c:extLst>
          </c:dPt>
          <c:dPt>
            <c:idx val="2"/>
            <c:invertIfNegative val="0"/>
            <c:bubble3D val="0"/>
            <c:spPr>
              <a:noFill/>
              <a:ln>
                <a:noFill/>
              </a:ln>
              <a:effectLst/>
            </c:spPr>
            <c:extLst>
              <c:ext xmlns:c16="http://schemas.microsoft.com/office/drawing/2014/chart" uri="{C3380CC4-5D6E-409C-BE32-E72D297353CC}">
                <c16:uniqueId val="{00000011-71A7-4D3C-9BAA-533CB19844AC}"/>
              </c:ext>
            </c:extLst>
          </c:dPt>
          <c:dPt>
            <c:idx val="3"/>
            <c:invertIfNegative val="0"/>
            <c:bubble3D val="0"/>
            <c:spPr>
              <a:noFill/>
              <a:ln>
                <a:noFill/>
              </a:ln>
              <a:effectLst/>
            </c:spPr>
            <c:extLst>
              <c:ext xmlns:c16="http://schemas.microsoft.com/office/drawing/2014/chart" uri="{C3380CC4-5D6E-409C-BE32-E72D297353CC}">
                <c16:uniqueId val="{00000012-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Sheet1!$C$2:$C$5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1-71A7-4D3C-9BAA-533CB19844AC}"/>
            </c:ext>
          </c:extLst>
        </c:ser>
        <c:ser>
          <c:idx val="2"/>
          <c:order val="2"/>
          <c:tx>
            <c:strRef>
              <c:f>Sheet1!$D$1</c:f>
              <c:strCache>
                <c:ptCount val="1"/>
                <c:pt idx="0">
                  <c:v>MAR</c:v>
                </c:pt>
              </c:strCache>
            </c:strRef>
          </c:tx>
          <c:spPr>
            <a:solidFill>
              <a:schemeClr val="accent3"/>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21-71A7-4D3C-9BAA-533CB19844AC}"/>
              </c:ext>
            </c:extLst>
          </c:dPt>
          <c:dPt>
            <c:idx val="1"/>
            <c:invertIfNegative val="0"/>
            <c:bubble3D val="0"/>
            <c:spPr>
              <a:noFill/>
              <a:ln>
                <a:noFill/>
              </a:ln>
              <a:effectLst/>
            </c:spPr>
            <c:extLst>
              <c:ext xmlns:c16="http://schemas.microsoft.com/office/drawing/2014/chart" uri="{C3380CC4-5D6E-409C-BE32-E72D297353CC}">
                <c16:uniqueId val="{00000013-71A7-4D3C-9BAA-533CB19844AC}"/>
              </c:ext>
            </c:extLst>
          </c:dPt>
          <c:dPt>
            <c:idx val="2"/>
            <c:invertIfNegative val="0"/>
            <c:bubble3D val="0"/>
            <c:spPr>
              <a:noFill/>
              <a:ln>
                <a:noFill/>
              </a:ln>
              <a:effectLst/>
            </c:spPr>
            <c:extLst>
              <c:ext xmlns:c16="http://schemas.microsoft.com/office/drawing/2014/chart" uri="{C3380CC4-5D6E-409C-BE32-E72D297353CC}">
                <c16:uniqueId val="{00000014-71A7-4D3C-9BAA-533CB19844AC}"/>
              </c:ext>
            </c:extLst>
          </c:dPt>
          <c:dPt>
            <c:idx val="3"/>
            <c:invertIfNegative val="0"/>
            <c:bubble3D val="0"/>
            <c:spPr>
              <a:noFill/>
              <a:ln>
                <a:noFill/>
              </a:ln>
              <a:effectLst/>
            </c:spPr>
            <c:extLst>
              <c:ext xmlns:c16="http://schemas.microsoft.com/office/drawing/2014/chart" uri="{C3380CC4-5D6E-409C-BE32-E72D297353CC}">
                <c16:uniqueId val="{00000015-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Sheet1!$D$2:$D$5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71A7-4D3C-9BAA-533CB19844AC}"/>
            </c:ext>
          </c:extLst>
        </c:ser>
        <c:ser>
          <c:idx val="3"/>
          <c:order val="3"/>
          <c:tx>
            <c:strRef>
              <c:f>Sheet1!$E$1</c:f>
              <c:strCache>
                <c:ptCount val="1"/>
                <c:pt idx="0">
                  <c:v>APR</c:v>
                </c:pt>
              </c:strCache>
            </c:strRef>
          </c:tx>
          <c:spPr>
            <a:solidFill>
              <a:schemeClr val="accent4"/>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6-71A7-4D3C-9BAA-533CB19844AC}"/>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22-71A7-4D3C-9BAA-533CB19844AC}"/>
              </c:ext>
            </c:extLst>
          </c:dPt>
          <c:dPt>
            <c:idx val="2"/>
            <c:invertIfNegative val="0"/>
            <c:bubble3D val="0"/>
            <c:spPr>
              <a:noFill/>
              <a:ln>
                <a:noFill/>
              </a:ln>
              <a:effectLst/>
            </c:spPr>
            <c:extLst>
              <c:ext xmlns:c16="http://schemas.microsoft.com/office/drawing/2014/chart" uri="{C3380CC4-5D6E-409C-BE32-E72D297353CC}">
                <c16:uniqueId val="{00000017-71A7-4D3C-9BAA-533CB19844AC}"/>
              </c:ext>
            </c:extLst>
          </c:dPt>
          <c:dPt>
            <c:idx val="3"/>
            <c:invertIfNegative val="0"/>
            <c:bubble3D val="0"/>
            <c:spPr>
              <a:noFill/>
              <a:ln>
                <a:noFill/>
              </a:ln>
              <a:effectLst/>
            </c:spPr>
            <c:extLst>
              <c:ext xmlns:c16="http://schemas.microsoft.com/office/drawing/2014/chart" uri="{C3380CC4-5D6E-409C-BE32-E72D297353CC}">
                <c16:uniqueId val="{00000018-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Sheet1!$E$2:$E$5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4-71A7-4D3C-9BAA-533CB19844AC}"/>
            </c:ext>
          </c:extLst>
        </c:ser>
        <c:ser>
          <c:idx val="4"/>
          <c:order val="4"/>
          <c:tx>
            <c:strRef>
              <c:f>Sheet1!$F$1</c:f>
              <c:strCache>
                <c:ptCount val="1"/>
                <c:pt idx="0">
                  <c:v>MAY</c:v>
                </c:pt>
              </c:strCache>
            </c:strRef>
          </c:tx>
          <c:spPr>
            <a:solidFill>
              <a:schemeClr val="accent5"/>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9-71A7-4D3C-9BAA-533CB19844AC}"/>
              </c:ext>
            </c:extLst>
          </c:dPt>
          <c:dPt>
            <c:idx val="1"/>
            <c:invertIfNegative val="0"/>
            <c:bubble3D val="0"/>
            <c:spPr>
              <a:noFill/>
              <a:ln>
                <a:noFill/>
              </a:ln>
              <a:effectLst/>
            </c:spPr>
            <c:extLst>
              <c:ext xmlns:c16="http://schemas.microsoft.com/office/drawing/2014/chart" uri="{C3380CC4-5D6E-409C-BE32-E72D297353CC}">
                <c16:uniqueId val="{0000001E-71A7-4D3C-9BAA-533CB19844AC}"/>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1A-71A7-4D3C-9BAA-533CB19844AC}"/>
              </c:ext>
            </c:extLst>
          </c:dPt>
          <c:dPt>
            <c:idx val="3"/>
            <c:invertIfNegative val="0"/>
            <c:bubble3D val="0"/>
            <c:spPr>
              <a:noFill/>
              <a:ln>
                <a:noFill/>
              </a:ln>
              <a:effectLst/>
            </c:spPr>
            <c:extLst>
              <c:ext xmlns:c16="http://schemas.microsoft.com/office/drawing/2014/chart" uri="{C3380CC4-5D6E-409C-BE32-E72D297353CC}">
                <c16:uniqueId val="{0000001B-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Sheet1!$F$2:$F$5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5-71A7-4D3C-9BAA-533CB19844AC}"/>
            </c:ext>
          </c:extLst>
        </c:ser>
        <c:ser>
          <c:idx val="5"/>
          <c:order val="5"/>
          <c:tx>
            <c:strRef>
              <c:f>Sheet1!$G$1</c:f>
              <c:strCache>
                <c:ptCount val="1"/>
                <c:pt idx="0">
                  <c:v>JUN</c:v>
                </c:pt>
              </c:strCache>
            </c:strRef>
          </c:tx>
          <c:spPr>
            <a:solidFill>
              <a:schemeClr val="accent6"/>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C-71A7-4D3C-9BAA-533CB19844AC}"/>
              </c:ext>
            </c:extLst>
          </c:dPt>
          <c:dPt>
            <c:idx val="1"/>
            <c:invertIfNegative val="0"/>
            <c:bubble3D val="0"/>
            <c:spPr>
              <a:noFill/>
              <a:ln>
                <a:noFill/>
              </a:ln>
              <a:effectLst/>
            </c:spPr>
            <c:extLst>
              <c:ext xmlns:c16="http://schemas.microsoft.com/office/drawing/2014/chart" uri="{C3380CC4-5D6E-409C-BE32-E72D297353CC}">
                <c16:uniqueId val="{0000001D-71A7-4D3C-9BAA-533CB19844AC}"/>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23-71A7-4D3C-9BAA-533CB19844AC}"/>
              </c:ext>
            </c:extLst>
          </c:dPt>
          <c:dPt>
            <c:idx val="3"/>
            <c:invertIfNegative val="0"/>
            <c:bubble3D val="0"/>
            <c:spPr>
              <a:noFill/>
              <a:ln>
                <a:noFill/>
              </a:ln>
              <a:effectLst/>
            </c:spPr>
            <c:extLst>
              <c:ext xmlns:c16="http://schemas.microsoft.com/office/drawing/2014/chart" uri="{C3380CC4-5D6E-409C-BE32-E72D297353CC}">
                <c16:uniqueId val="{00000029-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Sheet1!$G$2:$G$5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6-71A7-4D3C-9BAA-533CB19844AC}"/>
            </c:ext>
          </c:extLst>
        </c:ser>
        <c:ser>
          <c:idx val="6"/>
          <c:order val="6"/>
          <c:tx>
            <c:strRef>
              <c:f>Sheet1!$H$1</c:f>
              <c:strCache>
                <c:ptCount val="1"/>
                <c:pt idx="0">
                  <c:v>JUL</c:v>
                </c:pt>
              </c:strCache>
            </c:strRef>
          </c:tx>
          <c:spPr>
            <a:no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2A-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Sheet1!$H$2:$H$5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7-71A7-4D3C-9BAA-533CB19844AC}"/>
            </c:ext>
          </c:extLst>
        </c:ser>
        <c:ser>
          <c:idx val="7"/>
          <c:order val="7"/>
          <c:tx>
            <c:strRef>
              <c:f>Sheet1!$I$1</c:f>
              <c:strCache>
                <c:ptCount val="1"/>
                <c:pt idx="0">
                  <c:v>AUG</c:v>
                </c:pt>
              </c:strCache>
            </c:strRef>
          </c:tx>
          <c:spPr>
            <a:no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2B-71A7-4D3C-9BAA-533CB19844AC}"/>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28-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Planning</c:v>
                </c:pt>
                <c:pt idx="1">
                  <c:v>Response Collection</c:v>
                </c:pt>
                <c:pt idx="2">
                  <c:v>Data Analysis</c:v>
                </c:pt>
                <c:pt idx="3">
                  <c:v>Reporting</c:v>
                </c:pt>
              </c:strCache>
            </c:strRef>
          </c:cat>
          <c:val>
            <c:numRef>
              <c:f>Sheet1!$I$2:$I$5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71A7-4D3C-9BAA-533CB19844AC}"/>
            </c:ext>
          </c:extLst>
        </c:ser>
        <c:ser>
          <c:idx val="8"/>
          <c:order val="8"/>
          <c:tx>
            <c:strRef>
              <c:f>Sheet1!$J$1</c:f>
              <c:strCache>
                <c:ptCount val="1"/>
                <c:pt idx="0">
                  <c:v>SEP</c:v>
                </c:pt>
              </c:strCache>
            </c:strRef>
          </c:tx>
          <c:spPr>
            <a:no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27-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Sheet1!$J$2:$J$5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9-71A7-4D3C-9BAA-533CB19844AC}"/>
            </c:ext>
          </c:extLst>
        </c:ser>
        <c:ser>
          <c:idx val="9"/>
          <c:order val="9"/>
          <c:tx>
            <c:strRef>
              <c:f>Sheet1!$K$1</c:f>
              <c:strCache>
                <c:ptCount val="1"/>
                <c:pt idx="0">
                  <c:v>OCT</c:v>
                </c:pt>
              </c:strCache>
            </c:strRef>
          </c:tx>
          <c:spPr>
            <a:no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26-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Sheet1!$K$2:$K$5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A-71A7-4D3C-9BAA-533CB19844AC}"/>
            </c:ext>
          </c:extLst>
        </c:ser>
        <c:ser>
          <c:idx val="10"/>
          <c:order val="10"/>
          <c:tx>
            <c:strRef>
              <c:f>Sheet1!$L$1</c:f>
              <c:strCache>
                <c:ptCount val="1"/>
                <c:pt idx="0">
                  <c:v>NOV</c:v>
                </c:pt>
              </c:strCache>
            </c:strRef>
          </c:tx>
          <c:spPr>
            <a:no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25-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Survey Planning</c:v>
                </c:pt>
                <c:pt idx="1">
                  <c:v>Response Collection</c:v>
                </c:pt>
                <c:pt idx="2">
                  <c:v>Data Analysis</c:v>
                </c:pt>
                <c:pt idx="3">
                  <c:v>Reporting</c:v>
                </c:pt>
              </c:strCache>
            </c:strRef>
          </c:cat>
          <c:val>
            <c:numRef>
              <c:f>Sheet1!$L$2:$L$5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B-71A7-4D3C-9BAA-533CB19844AC}"/>
            </c:ext>
          </c:extLst>
        </c:ser>
        <c:ser>
          <c:idx val="11"/>
          <c:order val="11"/>
          <c:tx>
            <c:strRef>
              <c:f>Sheet1!$M$1</c:f>
              <c:strCache>
                <c:ptCount val="1"/>
                <c:pt idx="0">
                  <c:v>DEC</c:v>
                </c:pt>
              </c:strCache>
            </c:strRef>
          </c:tx>
          <c:spPr>
            <a:no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24-71A7-4D3C-9BAA-533CB19844AC}"/>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c:f>
              <c:strCache>
                <c:ptCount val="4"/>
                <c:pt idx="0">
                  <c:v>Survey Planning</c:v>
                </c:pt>
                <c:pt idx="1">
                  <c:v>Response Collection</c:v>
                </c:pt>
                <c:pt idx="2">
                  <c:v>Data Analysis</c:v>
                </c:pt>
                <c:pt idx="3">
                  <c:v>Reporting</c:v>
                </c:pt>
              </c:strCache>
            </c:strRef>
          </c:cat>
          <c:val>
            <c:numRef>
              <c:f>Sheet1!$M$2:$M$5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C-71A7-4D3C-9BAA-533CB19844AC}"/>
            </c:ext>
          </c:extLst>
        </c:ser>
        <c:dLbls>
          <c:dLblPos val="ctr"/>
          <c:showLegendKey val="0"/>
          <c:showVal val="1"/>
          <c:showCatName val="0"/>
          <c:showSerName val="0"/>
          <c:showPercent val="0"/>
          <c:showBubbleSize val="0"/>
        </c:dLbls>
        <c:gapWidth val="10"/>
        <c:overlap val="100"/>
        <c:axId val="363616856"/>
        <c:axId val="363618496"/>
      </c:barChart>
      <c:catAx>
        <c:axId val="36361685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3618496"/>
        <c:crosses val="autoZero"/>
        <c:auto val="1"/>
        <c:lblAlgn val="ctr"/>
        <c:lblOffset val="100"/>
        <c:noMultiLvlLbl val="0"/>
      </c:catAx>
      <c:valAx>
        <c:axId val="363618496"/>
        <c:scaling>
          <c:orientation val="minMax"/>
          <c:max val="12"/>
        </c:scaling>
        <c:delete val="0"/>
        <c:axPos val="t"/>
        <c:numFmt formatCode="#,##0;\-#,##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3616856"/>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AF553-6C24-4699-8FEB-CC4A0EF9BB5F}"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93360-B675-4892-B54D-F3D29F2B5018}" type="slidenum">
              <a:rPr lang="en-US" smtClean="0"/>
              <a:t>‹#›</a:t>
            </a:fld>
            <a:endParaRPr lang="en-US"/>
          </a:p>
        </p:txBody>
      </p:sp>
    </p:spTree>
    <p:extLst>
      <p:ext uri="{BB962C8B-B14F-4D97-AF65-F5344CB8AC3E}">
        <p14:creationId xmlns:p14="http://schemas.microsoft.com/office/powerpoint/2010/main" val="201065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9D51C6-0508-497E-9B38-F5E980AA7549}" type="slidenum">
              <a:rPr lang="en-US" smtClean="0"/>
              <a:t>2</a:t>
            </a:fld>
            <a:endParaRPr lang="en-US"/>
          </a:p>
        </p:txBody>
      </p:sp>
    </p:spTree>
    <p:extLst>
      <p:ext uri="{BB962C8B-B14F-4D97-AF65-F5344CB8AC3E}">
        <p14:creationId xmlns:p14="http://schemas.microsoft.com/office/powerpoint/2010/main" val="32874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21</a:t>
            </a:fld>
            <a:endParaRPr lang="en-US"/>
          </a:p>
        </p:txBody>
      </p:sp>
    </p:spTree>
    <p:extLst>
      <p:ext uri="{BB962C8B-B14F-4D97-AF65-F5344CB8AC3E}">
        <p14:creationId xmlns:p14="http://schemas.microsoft.com/office/powerpoint/2010/main" val="240683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7" lvl="1" indent="0">
              <a:buNone/>
            </a:pPr>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22</a:t>
            </a:fld>
            <a:endParaRPr lang="en-US"/>
          </a:p>
        </p:txBody>
      </p:sp>
    </p:spTree>
    <p:extLst>
      <p:ext uri="{BB962C8B-B14F-4D97-AF65-F5344CB8AC3E}">
        <p14:creationId xmlns:p14="http://schemas.microsoft.com/office/powerpoint/2010/main" val="3331588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23</a:t>
            </a:fld>
            <a:endParaRPr lang="en-US"/>
          </a:p>
        </p:txBody>
      </p:sp>
    </p:spTree>
    <p:extLst>
      <p:ext uri="{BB962C8B-B14F-4D97-AF65-F5344CB8AC3E}">
        <p14:creationId xmlns:p14="http://schemas.microsoft.com/office/powerpoint/2010/main" val="27039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588">
              <a:lnSpc>
                <a:spcPct val="100000"/>
              </a:lnSpc>
              <a:spcBef>
                <a:spcPts val="0"/>
              </a:spcBef>
              <a:buNone/>
            </a:pPr>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24</a:t>
            </a:fld>
            <a:endParaRPr lang="en-US"/>
          </a:p>
        </p:txBody>
      </p:sp>
    </p:spTree>
    <p:extLst>
      <p:ext uri="{BB962C8B-B14F-4D97-AF65-F5344CB8AC3E}">
        <p14:creationId xmlns:p14="http://schemas.microsoft.com/office/powerpoint/2010/main" val="109940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26</a:t>
            </a:fld>
            <a:endParaRPr lang="en-US"/>
          </a:p>
        </p:txBody>
      </p:sp>
    </p:spTree>
    <p:extLst>
      <p:ext uri="{BB962C8B-B14F-4D97-AF65-F5344CB8AC3E}">
        <p14:creationId xmlns:p14="http://schemas.microsoft.com/office/powerpoint/2010/main" val="233882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16BBC-3F56-455D-B0A7-4924F76420EC}" type="slidenum">
              <a:rPr lang="en-US" smtClean="0"/>
              <a:t>29</a:t>
            </a:fld>
            <a:endParaRPr lang="en-US"/>
          </a:p>
        </p:txBody>
      </p:sp>
    </p:spTree>
    <p:extLst>
      <p:ext uri="{BB962C8B-B14F-4D97-AF65-F5344CB8AC3E}">
        <p14:creationId xmlns:p14="http://schemas.microsoft.com/office/powerpoint/2010/main" val="82878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93360-B675-4892-B54D-F3D29F2B5018}" type="slidenum">
              <a:rPr lang="en-US" smtClean="0"/>
              <a:t>30</a:t>
            </a:fld>
            <a:endParaRPr lang="en-US"/>
          </a:p>
        </p:txBody>
      </p:sp>
    </p:spTree>
    <p:extLst>
      <p:ext uri="{BB962C8B-B14F-4D97-AF65-F5344CB8AC3E}">
        <p14:creationId xmlns:p14="http://schemas.microsoft.com/office/powerpoint/2010/main" val="293306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93360-B675-4892-B54D-F3D29F2B5018}" type="slidenum">
              <a:rPr lang="en-US" smtClean="0"/>
              <a:t>34</a:t>
            </a:fld>
            <a:endParaRPr lang="en-US"/>
          </a:p>
        </p:txBody>
      </p:sp>
    </p:spTree>
    <p:extLst>
      <p:ext uri="{BB962C8B-B14F-4D97-AF65-F5344CB8AC3E}">
        <p14:creationId xmlns:p14="http://schemas.microsoft.com/office/powerpoint/2010/main" val="351409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3</a:t>
            </a:fld>
            <a:endParaRPr lang="en-US"/>
          </a:p>
        </p:txBody>
      </p:sp>
    </p:spTree>
    <p:extLst>
      <p:ext uri="{BB962C8B-B14F-4D97-AF65-F5344CB8AC3E}">
        <p14:creationId xmlns:p14="http://schemas.microsoft.com/office/powerpoint/2010/main" val="320061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93360-B675-4892-B54D-F3D29F2B5018}" type="slidenum">
              <a:rPr lang="en-US" smtClean="0"/>
              <a:t>6</a:t>
            </a:fld>
            <a:endParaRPr lang="en-US"/>
          </a:p>
        </p:txBody>
      </p:sp>
    </p:spTree>
    <p:extLst>
      <p:ext uri="{BB962C8B-B14F-4D97-AF65-F5344CB8AC3E}">
        <p14:creationId xmlns:p14="http://schemas.microsoft.com/office/powerpoint/2010/main" val="401525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Difference is calculated as the satisfaction score of individuals whose city does have a DOR office minus the satisfaction score of individuals whose city does not have a DOR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Satisfaction level = “Satisfied” → (based scores between 71.5% - 85.7% or a six out of seven rating).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A93360-B675-4892-B54D-F3D29F2B5018}" type="slidenum">
              <a:rPr lang="en-US" smtClean="0"/>
              <a:t>12</a:t>
            </a:fld>
            <a:endParaRPr lang="en-US"/>
          </a:p>
        </p:txBody>
      </p:sp>
    </p:spTree>
    <p:extLst>
      <p:ext uri="{BB962C8B-B14F-4D97-AF65-F5344CB8AC3E}">
        <p14:creationId xmlns:p14="http://schemas.microsoft.com/office/powerpoint/2010/main" val="260278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the 849 survey participants, 76.1% (646) identified a total of 1,385 employment barriers. On average, each respondent reported two reasons for being unemployed. </a:t>
            </a:r>
            <a:r>
              <a:rPr lang="en-US" sz="18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Currently a Student</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(22.7%, 314), </a:t>
            </a:r>
            <a:r>
              <a:rPr lang="en-US" sz="18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Still Looking for Employment</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(18.4%, 255), and </a:t>
            </a:r>
            <a:r>
              <a:rPr lang="en-US" sz="18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Needs Additional Assistance</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(12.2%, 169) were the most commonly reported unemployment reasons. </a:t>
            </a:r>
          </a:p>
        </p:txBody>
      </p:sp>
      <p:sp>
        <p:nvSpPr>
          <p:cNvPr id="4" name="Slide Number Placeholder 3"/>
          <p:cNvSpPr>
            <a:spLocks noGrp="1"/>
          </p:cNvSpPr>
          <p:nvPr>
            <p:ph type="sldNum" sz="quarter" idx="5"/>
          </p:nvPr>
        </p:nvSpPr>
        <p:spPr/>
        <p:txBody>
          <a:bodyPr/>
          <a:lstStyle/>
          <a:p>
            <a:fld id="{F5A93360-B675-4892-B54D-F3D29F2B5018}" type="slidenum">
              <a:rPr lang="en-US" smtClean="0"/>
              <a:t>13</a:t>
            </a:fld>
            <a:endParaRPr lang="en-US"/>
          </a:p>
        </p:txBody>
      </p:sp>
    </p:spTree>
    <p:extLst>
      <p:ext uri="{BB962C8B-B14F-4D97-AF65-F5344CB8AC3E}">
        <p14:creationId xmlns:p14="http://schemas.microsoft.com/office/powerpoint/2010/main" val="129846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93360-B675-4892-B54D-F3D29F2B5018}" type="slidenum">
              <a:rPr lang="en-US" smtClean="0"/>
              <a:t>14</a:t>
            </a:fld>
            <a:endParaRPr lang="en-US"/>
          </a:p>
        </p:txBody>
      </p:sp>
    </p:spTree>
    <p:extLst>
      <p:ext uri="{BB962C8B-B14F-4D97-AF65-F5344CB8AC3E}">
        <p14:creationId xmlns:p14="http://schemas.microsoft.com/office/powerpoint/2010/main" val="145603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15</a:t>
            </a:fld>
            <a:endParaRPr lang="en-US"/>
          </a:p>
        </p:txBody>
      </p:sp>
    </p:spTree>
    <p:extLst>
      <p:ext uri="{BB962C8B-B14F-4D97-AF65-F5344CB8AC3E}">
        <p14:creationId xmlns:p14="http://schemas.microsoft.com/office/powerpoint/2010/main" val="228718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19</a:t>
            </a:fld>
            <a:endParaRPr lang="en-US"/>
          </a:p>
        </p:txBody>
      </p:sp>
    </p:spTree>
    <p:extLst>
      <p:ext uri="{BB962C8B-B14F-4D97-AF65-F5344CB8AC3E}">
        <p14:creationId xmlns:p14="http://schemas.microsoft.com/office/powerpoint/2010/main" val="52495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D51C6-0508-497E-9B38-F5E980AA7549}" type="slidenum">
              <a:rPr lang="en-US" smtClean="0"/>
              <a:t>20</a:t>
            </a:fld>
            <a:endParaRPr lang="en-US"/>
          </a:p>
        </p:txBody>
      </p:sp>
    </p:spTree>
    <p:extLst>
      <p:ext uri="{BB962C8B-B14F-4D97-AF65-F5344CB8AC3E}">
        <p14:creationId xmlns:p14="http://schemas.microsoft.com/office/powerpoint/2010/main" val="10825855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9DAD9C-1DBD-4B18-A5CE-DCBB0BE2B611}"/>
              </a:ext>
            </a:extLst>
          </p:cNvPr>
          <p:cNvSpPr/>
          <p:nvPr/>
        </p:nvSpPr>
        <p:spPr>
          <a:xfrm>
            <a:off x="0" y="0"/>
            <a:ext cx="12192000" cy="5257800"/>
          </a:xfrm>
          <a:prstGeom prst="rect">
            <a:avLst/>
          </a:prstGeom>
          <a:gradFill flip="none" rotWithShape="1">
            <a:gsLst>
              <a:gs pos="0">
                <a:schemeClr val="accent1"/>
              </a:gs>
              <a:gs pos="68000">
                <a:schemeClr val="accent1">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 Department of Rehabilitation: Employment, Independence, and Equity">
            <a:extLst>
              <a:ext uri="{FF2B5EF4-FFF2-40B4-BE49-F238E27FC236}">
                <a16:creationId xmlns:a16="http://schemas.microsoft.com/office/drawing/2014/main" id="{751AFFE0-4455-402A-A617-16F33AA6556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856" t="10598" r="28164" b="51635"/>
          <a:stretch/>
        </p:blipFill>
        <p:spPr>
          <a:xfrm>
            <a:off x="5166555" y="516416"/>
            <a:ext cx="1858889" cy="1848442"/>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2" name="Title 1">
            <a:extLst>
              <a:ext uri="{FF2B5EF4-FFF2-40B4-BE49-F238E27FC236}">
                <a16:creationId xmlns:a16="http://schemas.microsoft.com/office/drawing/2014/main" id="{13CA092E-B959-473D-8E27-E0A9A7EAE6BC}"/>
              </a:ext>
            </a:extLst>
          </p:cNvPr>
          <p:cNvSpPr>
            <a:spLocks noGrp="1"/>
          </p:cNvSpPr>
          <p:nvPr>
            <p:ph type="ctrTitle" hasCustomPrompt="1"/>
          </p:nvPr>
        </p:nvSpPr>
        <p:spPr>
          <a:xfrm>
            <a:off x="1524000" y="3159177"/>
            <a:ext cx="9144000" cy="1304303"/>
          </a:xfrm>
        </p:spPr>
        <p:txBody>
          <a:bodyPr anchor="b">
            <a:noAutofit/>
          </a:bodyPr>
          <a:lstStyle>
            <a:lvl1pPr algn="ctr">
              <a:defRPr sz="4800">
                <a:solidFill>
                  <a:schemeClr val="bg1"/>
                </a:solidFill>
              </a:defRPr>
            </a:lvl1pPr>
          </a:lstStyle>
          <a:p>
            <a:r>
              <a:rPr lang="en-US" dirty="0"/>
              <a:t>Consumer Satisfaction Survey Interactive Dashboard</a:t>
            </a:r>
          </a:p>
        </p:txBody>
      </p:sp>
      <p:sp>
        <p:nvSpPr>
          <p:cNvPr id="3" name="Subtitle 2">
            <a:extLst>
              <a:ext uri="{FF2B5EF4-FFF2-40B4-BE49-F238E27FC236}">
                <a16:creationId xmlns:a16="http://schemas.microsoft.com/office/drawing/2014/main" id="{0F69D3F0-A805-41C2-9F1E-232F70333D06}"/>
              </a:ext>
            </a:extLst>
          </p:cNvPr>
          <p:cNvSpPr>
            <a:spLocks noGrp="1"/>
          </p:cNvSpPr>
          <p:nvPr>
            <p:ph type="subTitle" idx="1"/>
          </p:nvPr>
        </p:nvSpPr>
        <p:spPr>
          <a:xfrm>
            <a:off x="1524000" y="5387248"/>
            <a:ext cx="9144000" cy="132202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7029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D001FF9-7BB7-4A8C-B6EE-F515A1FE9DB3}"/>
              </a:ext>
            </a:extLst>
          </p:cNvPr>
          <p:cNvSpPr/>
          <p:nvPr/>
        </p:nvSpPr>
        <p:spPr>
          <a:xfrm>
            <a:off x="838200" y="253999"/>
            <a:ext cx="10515600" cy="6350002"/>
          </a:xfrm>
          <a:prstGeom prst="roundRect">
            <a:avLst>
              <a:gd name="adj" fmla="val 2796"/>
            </a:avLst>
          </a:prstGeom>
          <a:gradFill flip="none" rotWithShape="1">
            <a:gsLst>
              <a:gs pos="0">
                <a:schemeClr val="bg1">
                  <a:lumMod val="95000"/>
                </a:schemeClr>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009650" y="346075"/>
            <a:ext cx="7772400" cy="952500"/>
          </a:xfrm>
        </p:spPr>
        <p:txBody>
          <a:bodyPr>
            <a:normAutofit/>
          </a:bodyPr>
          <a:lstStyle>
            <a:lvl1pPr algn="ctr">
              <a:defRPr sz="3600" b="1">
                <a:solidFill>
                  <a:schemeClr val="tx1"/>
                </a:solidFill>
              </a:defRPr>
            </a:lvl1pPr>
          </a:lstStyle>
          <a:p>
            <a:r>
              <a:rPr lang="en-US" dirty="0"/>
              <a:t>EXAMPLE #1</a:t>
            </a:r>
          </a:p>
        </p:txBody>
      </p:sp>
      <p:sp>
        <p:nvSpPr>
          <p:cNvPr id="5" name="Table Placeholder 4">
            <a:extLst>
              <a:ext uri="{FF2B5EF4-FFF2-40B4-BE49-F238E27FC236}">
                <a16:creationId xmlns:a16="http://schemas.microsoft.com/office/drawing/2014/main" id="{5F9490E7-B037-4684-ACF1-D3BB987700B4}"/>
              </a:ext>
            </a:extLst>
          </p:cNvPr>
          <p:cNvSpPr>
            <a:spLocks noGrp="1"/>
          </p:cNvSpPr>
          <p:nvPr>
            <p:ph type="tbl" sz="quarter" idx="10"/>
          </p:nvPr>
        </p:nvSpPr>
        <p:spPr>
          <a:xfrm>
            <a:off x="1066800" y="1298575"/>
            <a:ext cx="10058400" cy="5121275"/>
          </a:xfrm>
          <a:solidFill>
            <a:schemeClr val="bg1"/>
          </a:solidFill>
          <a:ln w="15875">
            <a:solidFill>
              <a:schemeClr val="tx1"/>
            </a:solidFill>
          </a:ln>
        </p:spPr>
        <p:txBody>
          <a:bodyPr/>
          <a:lstStyle/>
          <a:p>
            <a:r>
              <a:rPr lang="en-US"/>
              <a:t>Click icon to add table</a:t>
            </a:r>
            <a:endParaRPr lang="en-US" dirty="0"/>
          </a:p>
        </p:txBody>
      </p:sp>
      <p:sp>
        <p:nvSpPr>
          <p:cNvPr id="21" name="Picture Placeholder 20">
            <a:extLst>
              <a:ext uri="{FF2B5EF4-FFF2-40B4-BE49-F238E27FC236}">
                <a16:creationId xmlns:a16="http://schemas.microsoft.com/office/drawing/2014/main" id="{693A390A-FF92-486B-B0C8-C034A8C8CBF1}"/>
              </a:ext>
            </a:extLst>
          </p:cNvPr>
          <p:cNvSpPr>
            <a:spLocks noGrp="1"/>
          </p:cNvSpPr>
          <p:nvPr>
            <p:ph type="pic" sz="quarter" idx="11"/>
          </p:nvPr>
        </p:nvSpPr>
        <p:spPr>
          <a:xfrm>
            <a:off x="8782050" y="352425"/>
            <a:ext cx="2286000" cy="952500"/>
          </a:xfrm>
        </p:spPr>
        <p:txBody>
          <a:bodyPr/>
          <a:lstStyle/>
          <a:p>
            <a:r>
              <a:rPr lang="en-US"/>
              <a:t>Click icon to add picture</a:t>
            </a:r>
            <a:endParaRPr lang="en-US" dirty="0"/>
          </a:p>
        </p:txBody>
      </p:sp>
    </p:spTree>
    <p:extLst>
      <p:ext uri="{BB962C8B-B14F-4D97-AF65-F5344CB8AC3E}">
        <p14:creationId xmlns:p14="http://schemas.microsoft.com/office/powerpoint/2010/main" val="308801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108997" y="2320492"/>
            <a:ext cx="2683652" cy="1537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5EEF0BE3-4C0F-4958-8756-1C8A2F262C79}"/>
              </a:ext>
            </a:extLst>
          </p:cNvPr>
          <p:cNvSpPr>
            <a:spLocks noGrp="1"/>
          </p:cNvSpPr>
          <p:nvPr>
            <p:ph sz="half" idx="10"/>
          </p:nvPr>
        </p:nvSpPr>
        <p:spPr>
          <a:xfrm>
            <a:off x="4482612" y="2320492"/>
            <a:ext cx="2683652" cy="1537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25FF962-F05C-448B-AFDF-6126AC29C36A}"/>
              </a:ext>
            </a:extLst>
          </p:cNvPr>
          <p:cNvSpPr>
            <a:spLocks noGrp="1"/>
          </p:cNvSpPr>
          <p:nvPr>
            <p:ph sz="half" idx="11"/>
          </p:nvPr>
        </p:nvSpPr>
        <p:spPr>
          <a:xfrm>
            <a:off x="8399351" y="2320492"/>
            <a:ext cx="2683652" cy="1537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2BE08F1-8D7E-476F-A714-3263301FFDC1}"/>
              </a:ext>
            </a:extLst>
          </p:cNvPr>
          <p:cNvSpPr>
            <a:spLocks noGrp="1"/>
          </p:cNvSpPr>
          <p:nvPr>
            <p:ph sz="half" idx="12"/>
          </p:nvPr>
        </p:nvSpPr>
        <p:spPr>
          <a:xfrm>
            <a:off x="2574149" y="4537508"/>
            <a:ext cx="2683652" cy="1537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A1E4416-4CDE-4AC1-A468-2B30AF7D175F}"/>
              </a:ext>
            </a:extLst>
          </p:cNvPr>
          <p:cNvSpPr>
            <a:spLocks noGrp="1"/>
          </p:cNvSpPr>
          <p:nvPr>
            <p:ph sz="half" idx="13"/>
          </p:nvPr>
        </p:nvSpPr>
        <p:spPr>
          <a:xfrm>
            <a:off x="5845887" y="4537508"/>
            <a:ext cx="2683652" cy="1537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97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96675" y="2317958"/>
            <a:ext cx="3709938" cy="1358629"/>
          </a:xfrm>
          <a:solidFill>
            <a:schemeClr val="tx1">
              <a:lumMod val="75000"/>
              <a:lumOff val="25000"/>
            </a:schemeClr>
          </a:solidFill>
        </p:spPr>
        <p:txBody>
          <a:bodyPr>
            <a:noAutofit/>
          </a:bodyPr>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5EEF0BE3-4C0F-4958-8756-1C8A2F262C79}"/>
              </a:ext>
            </a:extLst>
          </p:cNvPr>
          <p:cNvSpPr>
            <a:spLocks noGrp="1"/>
          </p:cNvSpPr>
          <p:nvPr>
            <p:ph sz="half" idx="10"/>
          </p:nvPr>
        </p:nvSpPr>
        <p:spPr>
          <a:xfrm>
            <a:off x="4266029" y="2317958"/>
            <a:ext cx="3709938" cy="1358629"/>
          </a:xfrm>
          <a:solidFill>
            <a:schemeClr val="tx1">
              <a:lumMod val="75000"/>
              <a:lumOff val="25000"/>
            </a:schemeClr>
          </a:solidFill>
        </p:spPr>
        <p:txBody>
          <a:bodyPr>
            <a:noAutofit/>
          </a:bodyPr>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25FF962-F05C-448B-AFDF-6126AC29C36A}"/>
              </a:ext>
            </a:extLst>
          </p:cNvPr>
          <p:cNvSpPr>
            <a:spLocks noGrp="1"/>
          </p:cNvSpPr>
          <p:nvPr>
            <p:ph sz="half" idx="11"/>
          </p:nvPr>
        </p:nvSpPr>
        <p:spPr>
          <a:xfrm>
            <a:off x="8335383" y="2317958"/>
            <a:ext cx="3709938" cy="1358629"/>
          </a:xfrm>
          <a:solidFill>
            <a:schemeClr val="tx1">
              <a:lumMod val="75000"/>
              <a:lumOff val="25000"/>
            </a:schemeClr>
          </a:solidFill>
        </p:spPr>
        <p:txBody>
          <a:bodyPr>
            <a:noAutofit/>
          </a:bodyPr>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2BE08F1-8D7E-476F-A714-3263301FFDC1}"/>
              </a:ext>
            </a:extLst>
          </p:cNvPr>
          <p:cNvSpPr>
            <a:spLocks noGrp="1"/>
          </p:cNvSpPr>
          <p:nvPr>
            <p:ph sz="half" idx="12"/>
          </p:nvPr>
        </p:nvSpPr>
        <p:spPr>
          <a:xfrm>
            <a:off x="196675" y="3676587"/>
            <a:ext cx="3856617" cy="3181413"/>
          </a:xfrm>
        </p:spPr>
        <p:txBody>
          <a:bodyPr>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A1E4416-4CDE-4AC1-A468-2B30AF7D175F}"/>
              </a:ext>
            </a:extLst>
          </p:cNvPr>
          <p:cNvSpPr>
            <a:spLocks noGrp="1"/>
          </p:cNvSpPr>
          <p:nvPr>
            <p:ph sz="half" idx="13"/>
          </p:nvPr>
        </p:nvSpPr>
        <p:spPr>
          <a:xfrm>
            <a:off x="4266029" y="3676587"/>
            <a:ext cx="3856617" cy="3181413"/>
          </a:xfrm>
        </p:spPr>
        <p:txBody>
          <a:bodyPr>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E48E6F33-0D5A-453A-8A4F-78F7E562CD2E}"/>
              </a:ext>
            </a:extLst>
          </p:cNvPr>
          <p:cNvSpPr>
            <a:spLocks noGrp="1"/>
          </p:cNvSpPr>
          <p:nvPr>
            <p:ph sz="half" idx="14"/>
          </p:nvPr>
        </p:nvSpPr>
        <p:spPr>
          <a:xfrm>
            <a:off x="8335383" y="3676587"/>
            <a:ext cx="3856617" cy="3181413"/>
          </a:xfrm>
        </p:spPr>
        <p:txBody>
          <a:bodyPr>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427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3CF01-A17C-49D2-ADB8-037A892FA6D2}"/>
              </a:ext>
            </a:extLst>
          </p:cNvPr>
          <p:cNvSpPr/>
          <p:nvPr/>
        </p:nvSpPr>
        <p:spPr>
          <a:xfrm>
            <a:off x="0" y="0"/>
            <a:ext cx="12192000" cy="33401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688181" y="1594913"/>
            <a:ext cx="10815638" cy="1325563"/>
          </a:xfrm>
        </p:spPr>
        <p:txBody>
          <a:bodyPr>
            <a:normAutofit/>
          </a:bodyPr>
          <a:lstStyle>
            <a:lvl1pPr algn="ctr">
              <a:defRPr sz="4000" b="1">
                <a:solidFill>
                  <a:schemeClr val="bg1"/>
                </a:solidFill>
              </a:defRPr>
            </a:lvl1pPr>
          </a:lstStyle>
          <a:p>
            <a:r>
              <a:rPr lang="en-US" dirty="0"/>
              <a:t>Thank you for your attention and feedback</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5544682" y="448010"/>
            <a:ext cx="1102636" cy="1096439"/>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9" name="Content Placeholder 2">
            <a:extLst>
              <a:ext uri="{FF2B5EF4-FFF2-40B4-BE49-F238E27FC236}">
                <a16:creationId xmlns:a16="http://schemas.microsoft.com/office/drawing/2014/main" id="{42BE08F1-8D7E-476F-A714-3263301FFDC1}"/>
              </a:ext>
            </a:extLst>
          </p:cNvPr>
          <p:cNvSpPr>
            <a:spLocks noGrp="1"/>
          </p:cNvSpPr>
          <p:nvPr>
            <p:ph sz="half" idx="12"/>
          </p:nvPr>
        </p:nvSpPr>
        <p:spPr>
          <a:xfrm>
            <a:off x="196675" y="3676587"/>
            <a:ext cx="3856617" cy="2521013"/>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A1E4416-4CDE-4AC1-A468-2B30AF7D175F}"/>
              </a:ext>
            </a:extLst>
          </p:cNvPr>
          <p:cNvSpPr>
            <a:spLocks noGrp="1"/>
          </p:cNvSpPr>
          <p:nvPr>
            <p:ph sz="half" idx="13"/>
          </p:nvPr>
        </p:nvSpPr>
        <p:spPr>
          <a:xfrm>
            <a:off x="4167692" y="3676587"/>
            <a:ext cx="3856617" cy="2521013"/>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E48E6F33-0D5A-453A-8A4F-78F7E562CD2E}"/>
              </a:ext>
            </a:extLst>
          </p:cNvPr>
          <p:cNvSpPr>
            <a:spLocks noGrp="1"/>
          </p:cNvSpPr>
          <p:nvPr>
            <p:ph sz="half" idx="14"/>
          </p:nvPr>
        </p:nvSpPr>
        <p:spPr>
          <a:xfrm>
            <a:off x="8138709" y="3682874"/>
            <a:ext cx="3856617" cy="2521013"/>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77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3759200" y="133351"/>
            <a:ext cx="8280400" cy="659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1083269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A52B4D96-B489-437C-91E1-12CE875DC244}"/>
              </a:ext>
            </a:extLst>
          </p:cNvPr>
          <p:cNvSpPr>
            <a:spLocks noGrp="1"/>
          </p:cNvSpPr>
          <p:nvPr>
            <p:ph sz="half" idx="10"/>
          </p:nvPr>
        </p:nvSpPr>
        <p:spPr>
          <a:xfrm>
            <a:off x="3733800" y="755650"/>
            <a:ext cx="8280400" cy="251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3D66765A-D10B-4BFC-A5B5-4FB17EB92E0F}"/>
              </a:ext>
            </a:extLst>
          </p:cNvPr>
          <p:cNvSpPr>
            <a:spLocks noGrp="1"/>
          </p:cNvSpPr>
          <p:nvPr>
            <p:ph sz="half" idx="12"/>
          </p:nvPr>
        </p:nvSpPr>
        <p:spPr>
          <a:xfrm>
            <a:off x="3733800" y="4127501"/>
            <a:ext cx="8280400" cy="251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22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A52B4D96-B489-437C-91E1-12CE875DC244}"/>
              </a:ext>
            </a:extLst>
          </p:cNvPr>
          <p:cNvSpPr>
            <a:spLocks noGrp="1"/>
          </p:cNvSpPr>
          <p:nvPr>
            <p:ph sz="half" idx="10"/>
          </p:nvPr>
        </p:nvSpPr>
        <p:spPr>
          <a:xfrm>
            <a:off x="3733800" y="114299"/>
            <a:ext cx="8280400" cy="2616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D66765A-D10B-4BFC-A5B5-4FB17EB92E0F}"/>
              </a:ext>
            </a:extLst>
          </p:cNvPr>
          <p:cNvSpPr>
            <a:spLocks noGrp="1"/>
          </p:cNvSpPr>
          <p:nvPr>
            <p:ph sz="half" idx="12"/>
          </p:nvPr>
        </p:nvSpPr>
        <p:spPr>
          <a:xfrm>
            <a:off x="3733800" y="4127501"/>
            <a:ext cx="8280400" cy="251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06FA2293-B366-4BBC-9193-B009F6D82D49}"/>
              </a:ext>
            </a:extLst>
          </p:cNvPr>
          <p:cNvSpPr>
            <a:spLocks noGrp="1"/>
          </p:cNvSpPr>
          <p:nvPr>
            <p:ph sz="half" idx="13"/>
          </p:nvPr>
        </p:nvSpPr>
        <p:spPr>
          <a:xfrm>
            <a:off x="3733800" y="3023541"/>
            <a:ext cx="8280400" cy="8109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86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3759200" y="133351"/>
            <a:ext cx="8280400" cy="659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726343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3CF01-A17C-49D2-ADB8-037A892FA6D2}"/>
              </a:ext>
            </a:extLst>
          </p:cNvPr>
          <p:cNvSpPr/>
          <p:nvPr/>
        </p:nvSpPr>
        <p:spPr>
          <a:xfrm>
            <a:off x="0" y="0"/>
            <a:ext cx="12192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983435"/>
            <a:ext cx="11912600" cy="3156298"/>
          </a:xfrm>
        </p:spPr>
        <p:txBody>
          <a:bodyPr>
            <a:normAutofit/>
          </a:bodyPr>
          <a:lstStyle>
            <a:lvl1pPr algn="ct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5477878" y="488971"/>
            <a:ext cx="1236245" cy="1229297"/>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174257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3759200" y="133351"/>
            <a:ext cx="5918200" cy="1911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1532C3C4-951A-415F-A5D0-F601DE46247D}"/>
              </a:ext>
            </a:extLst>
          </p:cNvPr>
          <p:cNvSpPr>
            <a:spLocks noGrp="1"/>
          </p:cNvSpPr>
          <p:nvPr>
            <p:ph sz="half" idx="10"/>
          </p:nvPr>
        </p:nvSpPr>
        <p:spPr>
          <a:xfrm>
            <a:off x="3759200" y="2228851"/>
            <a:ext cx="5918200" cy="1911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19605449-04ED-4E4F-A606-FEF1616EC1C9}"/>
              </a:ext>
            </a:extLst>
          </p:cNvPr>
          <p:cNvSpPr>
            <a:spLocks noGrp="1"/>
          </p:cNvSpPr>
          <p:nvPr>
            <p:ph sz="half" idx="11"/>
          </p:nvPr>
        </p:nvSpPr>
        <p:spPr>
          <a:xfrm>
            <a:off x="3759200" y="4381502"/>
            <a:ext cx="5918200" cy="1911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94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73CD-A5E1-4473-8281-B05A9B3BC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CED27-788F-489D-9D71-A851243B4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5BD5F-C2DA-40CB-BB04-72139B0DCB85}"/>
              </a:ext>
            </a:extLst>
          </p:cNvPr>
          <p:cNvSpPr>
            <a:spLocks noGrp="1"/>
          </p:cNvSpPr>
          <p:nvPr>
            <p:ph type="dt" sz="half" idx="10"/>
          </p:nvPr>
        </p:nvSpPr>
        <p:spPr/>
        <p:txBody>
          <a:bodyPr/>
          <a:lstStyle/>
          <a:p>
            <a:fld id="{655330B9-994A-4150-9F13-52566E41C8C6}" type="datetimeFigureOut">
              <a:rPr lang="en-US" smtClean="0"/>
              <a:t>2/28/2022</a:t>
            </a:fld>
            <a:endParaRPr lang="en-US"/>
          </a:p>
        </p:txBody>
      </p:sp>
      <p:sp>
        <p:nvSpPr>
          <p:cNvPr id="5" name="Footer Placeholder 4">
            <a:extLst>
              <a:ext uri="{FF2B5EF4-FFF2-40B4-BE49-F238E27FC236}">
                <a16:creationId xmlns:a16="http://schemas.microsoft.com/office/drawing/2014/main" id="{8412D624-AE1F-41E4-9842-57140A229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E332C-E8E4-44B0-BFBA-F44E4113E208}"/>
              </a:ext>
            </a:extLst>
          </p:cNvPr>
          <p:cNvSpPr>
            <a:spLocks noGrp="1"/>
          </p:cNvSpPr>
          <p:nvPr>
            <p:ph type="sldNum" sz="quarter" idx="12"/>
          </p:nvPr>
        </p:nvSpPr>
        <p:spPr/>
        <p:txBody>
          <a:bodyPr/>
          <a:lstStyle/>
          <a:p>
            <a:fld id="{264FEDD0-105F-4CF5-B5AF-2FECE12DF76A}" type="slidenum">
              <a:rPr lang="en-US" smtClean="0"/>
              <a:t>‹#›</a:t>
            </a:fld>
            <a:endParaRPr lang="en-US"/>
          </a:p>
        </p:txBody>
      </p:sp>
    </p:spTree>
    <p:extLst>
      <p:ext uri="{BB962C8B-B14F-4D97-AF65-F5344CB8AC3E}">
        <p14:creationId xmlns:p14="http://schemas.microsoft.com/office/powerpoint/2010/main" val="408373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6015736" y="133351"/>
            <a:ext cx="6023864" cy="659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588873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4460" y="114300"/>
            <a:ext cx="5639816"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523553"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120520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3CF01-A17C-49D2-ADB8-037A892FA6D2}"/>
              </a:ext>
              <a:ext uri="{C183D7F6-B498-43B3-948B-1728B52AA6E4}">
                <adec:decorative xmlns:adec="http://schemas.microsoft.com/office/drawing/2017/decorative" val="1"/>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8E0E8B-78CC-434A-976A-211F66292D4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27" name="Content Placeholder 26">
            <a:extLst>
              <a:ext uri="{FF2B5EF4-FFF2-40B4-BE49-F238E27FC236}">
                <a16:creationId xmlns:a16="http://schemas.microsoft.com/office/drawing/2014/main" id="{A4B3C173-CD1F-48C6-9853-5EC7764F66C5}"/>
              </a:ext>
            </a:extLst>
          </p:cNvPr>
          <p:cNvSpPr>
            <a:spLocks noGrp="1"/>
          </p:cNvSpPr>
          <p:nvPr>
            <p:ph sz="half" idx="1"/>
          </p:nvPr>
        </p:nvSpPr>
        <p:spPr>
          <a:xfrm>
            <a:off x="3759200" y="133352"/>
            <a:ext cx="3814618" cy="1307519"/>
          </a:xfrm>
          <a:custGeom>
            <a:avLst/>
            <a:gdLst>
              <a:gd name="connsiteX0" fmla="*/ 156107 w 3814618"/>
              <a:gd name="connsiteY0" fmla="*/ 0 h 1307519"/>
              <a:gd name="connsiteX1" fmla="*/ 3658511 w 3814618"/>
              <a:gd name="connsiteY1" fmla="*/ 0 h 1307519"/>
              <a:gd name="connsiteX2" fmla="*/ 3814618 w 3814618"/>
              <a:gd name="connsiteY2" fmla="*/ 156107 h 1307519"/>
              <a:gd name="connsiteX3" fmla="*/ 3814618 w 3814618"/>
              <a:gd name="connsiteY3" fmla="*/ 780519 h 1307519"/>
              <a:gd name="connsiteX4" fmla="*/ 3658511 w 3814618"/>
              <a:gd name="connsiteY4" fmla="*/ 936626 h 1307519"/>
              <a:gd name="connsiteX5" fmla="*/ 2028467 w 3814618"/>
              <a:gd name="connsiteY5" fmla="*/ 936626 h 1307519"/>
              <a:gd name="connsiteX6" fmla="*/ 2028467 w 3814618"/>
              <a:gd name="connsiteY6" fmla="*/ 1122072 h 1307519"/>
              <a:gd name="connsiteX7" fmla="*/ 2149625 w 3814618"/>
              <a:gd name="connsiteY7" fmla="*/ 1122072 h 1307519"/>
              <a:gd name="connsiteX8" fmla="*/ 1907309 w 3814618"/>
              <a:gd name="connsiteY8" fmla="*/ 1307519 h 1307519"/>
              <a:gd name="connsiteX9" fmla="*/ 1664993 w 3814618"/>
              <a:gd name="connsiteY9" fmla="*/ 1122072 h 1307519"/>
              <a:gd name="connsiteX10" fmla="*/ 1786151 w 3814618"/>
              <a:gd name="connsiteY10" fmla="*/ 1122072 h 1307519"/>
              <a:gd name="connsiteX11" fmla="*/ 1786151 w 3814618"/>
              <a:gd name="connsiteY11" fmla="*/ 936626 h 1307519"/>
              <a:gd name="connsiteX12" fmla="*/ 156107 w 3814618"/>
              <a:gd name="connsiteY12" fmla="*/ 936626 h 1307519"/>
              <a:gd name="connsiteX13" fmla="*/ 0 w 3814618"/>
              <a:gd name="connsiteY13" fmla="*/ 780519 h 1307519"/>
              <a:gd name="connsiteX14" fmla="*/ 0 w 3814618"/>
              <a:gd name="connsiteY14" fmla="*/ 156107 h 1307519"/>
              <a:gd name="connsiteX15" fmla="*/ 156107 w 3814618"/>
              <a:gd name="connsiteY15" fmla="*/ 0 h 130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4618" h="1307519">
                <a:moveTo>
                  <a:pt x="156107" y="0"/>
                </a:moveTo>
                <a:lnTo>
                  <a:pt x="3658511" y="0"/>
                </a:lnTo>
                <a:cubicBezTo>
                  <a:pt x="3744727" y="0"/>
                  <a:pt x="3814618" y="69891"/>
                  <a:pt x="3814618" y="156107"/>
                </a:cubicBezTo>
                <a:lnTo>
                  <a:pt x="3814618" y="780519"/>
                </a:lnTo>
                <a:cubicBezTo>
                  <a:pt x="3814618" y="866735"/>
                  <a:pt x="3744727" y="936626"/>
                  <a:pt x="3658511" y="936626"/>
                </a:cubicBezTo>
                <a:lnTo>
                  <a:pt x="2028467" y="936626"/>
                </a:lnTo>
                <a:lnTo>
                  <a:pt x="2028467" y="1122072"/>
                </a:lnTo>
                <a:lnTo>
                  <a:pt x="2149625" y="1122072"/>
                </a:lnTo>
                <a:lnTo>
                  <a:pt x="1907309" y="1307519"/>
                </a:lnTo>
                <a:lnTo>
                  <a:pt x="1664993" y="1122072"/>
                </a:lnTo>
                <a:lnTo>
                  <a:pt x="1786151" y="1122072"/>
                </a:lnTo>
                <a:lnTo>
                  <a:pt x="1786151" y="936626"/>
                </a:lnTo>
                <a:lnTo>
                  <a:pt x="156107" y="936626"/>
                </a:lnTo>
                <a:cubicBezTo>
                  <a:pt x="69891" y="936626"/>
                  <a:pt x="0" y="866735"/>
                  <a:pt x="0" y="780519"/>
                </a:cubicBezTo>
                <a:lnTo>
                  <a:pt x="0" y="156107"/>
                </a:lnTo>
                <a:cubicBezTo>
                  <a:pt x="0" y="69891"/>
                  <a:pt x="69891" y="0"/>
                  <a:pt x="156107" y="0"/>
                </a:cubicBezTo>
                <a:close/>
              </a:path>
            </a:pathLst>
          </a:custGeom>
          <a:solidFill>
            <a:schemeClr val="bg1">
              <a:lumMod val="85000"/>
            </a:schemeClr>
          </a:solidFill>
        </p:spPr>
        <p:txBody>
          <a:bodyPr wrap="square">
            <a:noAutofit/>
          </a:bodyPr>
          <a:lstStyle/>
          <a:p>
            <a:pPr lvl="0"/>
            <a:r>
              <a:rPr lang="en-US"/>
              <a:t>Click to edit Master text styles</a:t>
            </a:r>
          </a:p>
        </p:txBody>
      </p:sp>
      <p:sp>
        <p:nvSpPr>
          <p:cNvPr id="6" name="Content Placeholder 2">
            <a:extLst>
              <a:ext uri="{FF2B5EF4-FFF2-40B4-BE49-F238E27FC236}">
                <a16:creationId xmlns:a16="http://schemas.microsoft.com/office/drawing/2014/main" id="{3193BBBF-65D1-4BA8-B3CB-168B87414F16}"/>
              </a:ext>
            </a:extLst>
          </p:cNvPr>
          <p:cNvSpPr>
            <a:spLocks noGrp="1"/>
          </p:cNvSpPr>
          <p:nvPr>
            <p:ph sz="half" idx="10"/>
          </p:nvPr>
        </p:nvSpPr>
        <p:spPr>
          <a:xfrm>
            <a:off x="7726218" y="133352"/>
            <a:ext cx="4173174" cy="936626"/>
          </a:xfrm>
        </p:spPr>
        <p:txBody>
          <a:bodyPr>
            <a:noAutofit/>
          </a:bodyPr>
          <a:lstStyle>
            <a:lvl1pPr>
              <a:defRPr sz="2400"/>
            </a:lvl1pPr>
          </a:lstStyle>
          <a:p>
            <a:pPr lvl="0"/>
            <a:r>
              <a:rPr lang="en-US"/>
              <a:t>Click to edit Master text styles</a:t>
            </a:r>
          </a:p>
        </p:txBody>
      </p:sp>
      <p:sp>
        <p:nvSpPr>
          <p:cNvPr id="28" name="Content Placeholder 27">
            <a:extLst>
              <a:ext uri="{FF2B5EF4-FFF2-40B4-BE49-F238E27FC236}">
                <a16:creationId xmlns:a16="http://schemas.microsoft.com/office/drawing/2014/main" id="{7DEA4C65-4D68-4200-A065-FB644932B729}"/>
              </a:ext>
            </a:extLst>
          </p:cNvPr>
          <p:cNvSpPr>
            <a:spLocks noGrp="1"/>
          </p:cNvSpPr>
          <p:nvPr>
            <p:ph sz="half" idx="11"/>
          </p:nvPr>
        </p:nvSpPr>
        <p:spPr>
          <a:xfrm>
            <a:off x="3759200" y="1547019"/>
            <a:ext cx="3814618" cy="1307519"/>
          </a:xfrm>
          <a:custGeom>
            <a:avLst/>
            <a:gdLst>
              <a:gd name="connsiteX0" fmla="*/ 156107 w 3814618"/>
              <a:gd name="connsiteY0" fmla="*/ 0 h 1307519"/>
              <a:gd name="connsiteX1" fmla="*/ 3658511 w 3814618"/>
              <a:gd name="connsiteY1" fmla="*/ 0 h 1307519"/>
              <a:gd name="connsiteX2" fmla="*/ 3814618 w 3814618"/>
              <a:gd name="connsiteY2" fmla="*/ 156107 h 1307519"/>
              <a:gd name="connsiteX3" fmla="*/ 3814618 w 3814618"/>
              <a:gd name="connsiteY3" fmla="*/ 780519 h 1307519"/>
              <a:gd name="connsiteX4" fmla="*/ 3658511 w 3814618"/>
              <a:gd name="connsiteY4" fmla="*/ 936626 h 1307519"/>
              <a:gd name="connsiteX5" fmla="*/ 2028467 w 3814618"/>
              <a:gd name="connsiteY5" fmla="*/ 936626 h 1307519"/>
              <a:gd name="connsiteX6" fmla="*/ 2028467 w 3814618"/>
              <a:gd name="connsiteY6" fmla="*/ 1122072 h 1307519"/>
              <a:gd name="connsiteX7" fmla="*/ 2149625 w 3814618"/>
              <a:gd name="connsiteY7" fmla="*/ 1122072 h 1307519"/>
              <a:gd name="connsiteX8" fmla="*/ 1907309 w 3814618"/>
              <a:gd name="connsiteY8" fmla="*/ 1307519 h 1307519"/>
              <a:gd name="connsiteX9" fmla="*/ 1664993 w 3814618"/>
              <a:gd name="connsiteY9" fmla="*/ 1122072 h 1307519"/>
              <a:gd name="connsiteX10" fmla="*/ 1786151 w 3814618"/>
              <a:gd name="connsiteY10" fmla="*/ 1122072 h 1307519"/>
              <a:gd name="connsiteX11" fmla="*/ 1786151 w 3814618"/>
              <a:gd name="connsiteY11" fmla="*/ 936626 h 1307519"/>
              <a:gd name="connsiteX12" fmla="*/ 156107 w 3814618"/>
              <a:gd name="connsiteY12" fmla="*/ 936626 h 1307519"/>
              <a:gd name="connsiteX13" fmla="*/ 0 w 3814618"/>
              <a:gd name="connsiteY13" fmla="*/ 780519 h 1307519"/>
              <a:gd name="connsiteX14" fmla="*/ 0 w 3814618"/>
              <a:gd name="connsiteY14" fmla="*/ 156107 h 1307519"/>
              <a:gd name="connsiteX15" fmla="*/ 156107 w 3814618"/>
              <a:gd name="connsiteY15" fmla="*/ 0 h 130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4618" h="1307519">
                <a:moveTo>
                  <a:pt x="156107" y="0"/>
                </a:moveTo>
                <a:lnTo>
                  <a:pt x="3658511" y="0"/>
                </a:lnTo>
                <a:cubicBezTo>
                  <a:pt x="3744727" y="0"/>
                  <a:pt x="3814618" y="69891"/>
                  <a:pt x="3814618" y="156107"/>
                </a:cubicBezTo>
                <a:lnTo>
                  <a:pt x="3814618" y="780519"/>
                </a:lnTo>
                <a:cubicBezTo>
                  <a:pt x="3814618" y="866735"/>
                  <a:pt x="3744727" y="936626"/>
                  <a:pt x="3658511" y="936626"/>
                </a:cubicBezTo>
                <a:lnTo>
                  <a:pt x="2028467" y="936626"/>
                </a:lnTo>
                <a:lnTo>
                  <a:pt x="2028467" y="1122072"/>
                </a:lnTo>
                <a:lnTo>
                  <a:pt x="2149625" y="1122072"/>
                </a:lnTo>
                <a:lnTo>
                  <a:pt x="1907309" y="1307519"/>
                </a:lnTo>
                <a:lnTo>
                  <a:pt x="1664993" y="1122072"/>
                </a:lnTo>
                <a:lnTo>
                  <a:pt x="1786151" y="1122072"/>
                </a:lnTo>
                <a:lnTo>
                  <a:pt x="1786151" y="936626"/>
                </a:lnTo>
                <a:lnTo>
                  <a:pt x="156107" y="936626"/>
                </a:lnTo>
                <a:cubicBezTo>
                  <a:pt x="69891" y="936626"/>
                  <a:pt x="0" y="866735"/>
                  <a:pt x="0" y="780519"/>
                </a:cubicBezTo>
                <a:lnTo>
                  <a:pt x="0" y="156107"/>
                </a:lnTo>
                <a:cubicBezTo>
                  <a:pt x="0" y="69891"/>
                  <a:pt x="69891" y="0"/>
                  <a:pt x="156107" y="0"/>
                </a:cubicBezTo>
                <a:close/>
              </a:path>
            </a:pathLst>
          </a:custGeom>
          <a:solidFill>
            <a:schemeClr val="bg1">
              <a:lumMod val="85000"/>
            </a:schemeClr>
          </a:solidFill>
        </p:spPr>
        <p:txBody>
          <a:bodyPr wrap="square">
            <a:noAutofit/>
          </a:bodyPr>
          <a:lstStyle/>
          <a:p>
            <a:pPr lvl="0"/>
            <a:r>
              <a:rPr lang="en-US"/>
              <a:t>Click to edit Master text styles</a:t>
            </a:r>
          </a:p>
        </p:txBody>
      </p:sp>
      <p:sp>
        <p:nvSpPr>
          <p:cNvPr id="9" name="Content Placeholder 2">
            <a:extLst>
              <a:ext uri="{FF2B5EF4-FFF2-40B4-BE49-F238E27FC236}">
                <a16:creationId xmlns:a16="http://schemas.microsoft.com/office/drawing/2014/main" id="{FF19FAE1-28BF-4B87-8DA9-67D4E32428C3}"/>
              </a:ext>
            </a:extLst>
          </p:cNvPr>
          <p:cNvSpPr>
            <a:spLocks noGrp="1"/>
          </p:cNvSpPr>
          <p:nvPr>
            <p:ph sz="half" idx="12"/>
          </p:nvPr>
        </p:nvSpPr>
        <p:spPr>
          <a:xfrm>
            <a:off x="7726218" y="1547019"/>
            <a:ext cx="4173174" cy="936626"/>
          </a:xfrm>
        </p:spPr>
        <p:txBody>
          <a:bodyPr>
            <a:noAutofit/>
          </a:bodyPr>
          <a:lstStyle>
            <a:lvl1pPr>
              <a:defRPr sz="2400"/>
            </a:lvl1pPr>
          </a:lstStyle>
          <a:p>
            <a:pPr lvl="0"/>
            <a:r>
              <a:rPr lang="en-US"/>
              <a:t>Click to edit Master text styles</a:t>
            </a:r>
          </a:p>
        </p:txBody>
      </p:sp>
      <p:sp>
        <p:nvSpPr>
          <p:cNvPr id="29" name="Content Placeholder 28">
            <a:extLst>
              <a:ext uri="{FF2B5EF4-FFF2-40B4-BE49-F238E27FC236}">
                <a16:creationId xmlns:a16="http://schemas.microsoft.com/office/drawing/2014/main" id="{25B0E932-499F-4799-9270-8DC7B7062F81}"/>
              </a:ext>
            </a:extLst>
          </p:cNvPr>
          <p:cNvSpPr>
            <a:spLocks noGrp="1"/>
          </p:cNvSpPr>
          <p:nvPr>
            <p:ph sz="half" idx="13"/>
          </p:nvPr>
        </p:nvSpPr>
        <p:spPr>
          <a:xfrm>
            <a:off x="3759200" y="2960686"/>
            <a:ext cx="3814618" cy="1307519"/>
          </a:xfrm>
          <a:custGeom>
            <a:avLst/>
            <a:gdLst>
              <a:gd name="connsiteX0" fmla="*/ 156107 w 3814618"/>
              <a:gd name="connsiteY0" fmla="*/ 0 h 1307519"/>
              <a:gd name="connsiteX1" fmla="*/ 3658511 w 3814618"/>
              <a:gd name="connsiteY1" fmla="*/ 0 h 1307519"/>
              <a:gd name="connsiteX2" fmla="*/ 3814618 w 3814618"/>
              <a:gd name="connsiteY2" fmla="*/ 156107 h 1307519"/>
              <a:gd name="connsiteX3" fmla="*/ 3814618 w 3814618"/>
              <a:gd name="connsiteY3" fmla="*/ 780519 h 1307519"/>
              <a:gd name="connsiteX4" fmla="*/ 3658511 w 3814618"/>
              <a:gd name="connsiteY4" fmla="*/ 936626 h 1307519"/>
              <a:gd name="connsiteX5" fmla="*/ 2028467 w 3814618"/>
              <a:gd name="connsiteY5" fmla="*/ 936626 h 1307519"/>
              <a:gd name="connsiteX6" fmla="*/ 2028467 w 3814618"/>
              <a:gd name="connsiteY6" fmla="*/ 1122072 h 1307519"/>
              <a:gd name="connsiteX7" fmla="*/ 2149625 w 3814618"/>
              <a:gd name="connsiteY7" fmla="*/ 1122072 h 1307519"/>
              <a:gd name="connsiteX8" fmla="*/ 1907309 w 3814618"/>
              <a:gd name="connsiteY8" fmla="*/ 1307519 h 1307519"/>
              <a:gd name="connsiteX9" fmla="*/ 1664993 w 3814618"/>
              <a:gd name="connsiteY9" fmla="*/ 1122072 h 1307519"/>
              <a:gd name="connsiteX10" fmla="*/ 1786151 w 3814618"/>
              <a:gd name="connsiteY10" fmla="*/ 1122072 h 1307519"/>
              <a:gd name="connsiteX11" fmla="*/ 1786151 w 3814618"/>
              <a:gd name="connsiteY11" fmla="*/ 936626 h 1307519"/>
              <a:gd name="connsiteX12" fmla="*/ 156107 w 3814618"/>
              <a:gd name="connsiteY12" fmla="*/ 936626 h 1307519"/>
              <a:gd name="connsiteX13" fmla="*/ 0 w 3814618"/>
              <a:gd name="connsiteY13" fmla="*/ 780519 h 1307519"/>
              <a:gd name="connsiteX14" fmla="*/ 0 w 3814618"/>
              <a:gd name="connsiteY14" fmla="*/ 156107 h 1307519"/>
              <a:gd name="connsiteX15" fmla="*/ 156107 w 3814618"/>
              <a:gd name="connsiteY15" fmla="*/ 0 h 130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4618" h="1307519">
                <a:moveTo>
                  <a:pt x="156107" y="0"/>
                </a:moveTo>
                <a:lnTo>
                  <a:pt x="3658511" y="0"/>
                </a:lnTo>
                <a:cubicBezTo>
                  <a:pt x="3744727" y="0"/>
                  <a:pt x="3814618" y="69891"/>
                  <a:pt x="3814618" y="156107"/>
                </a:cubicBezTo>
                <a:lnTo>
                  <a:pt x="3814618" y="780519"/>
                </a:lnTo>
                <a:cubicBezTo>
                  <a:pt x="3814618" y="866735"/>
                  <a:pt x="3744727" y="936626"/>
                  <a:pt x="3658511" y="936626"/>
                </a:cubicBezTo>
                <a:lnTo>
                  <a:pt x="2028467" y="936626"/>
                </a:lnTo>
                <a:lnTo>
                  <a:pt x="2028467" y="1122072"/>
                </a:lnTo>
                <a:lnTo>
                  <a:pt x="2149625" y="1122072"/>
                </a:lnTo>
                <a:lnTo>
                  <a:pt x="1907309" y="1307519"/>
                </a:lnTo>
                <a:lnTo>
                  <a:pt x="1664993" y="1122072"/>
                </a:lnTo>
                <a:lnTo>
                  <a:pt x="1786151" y="1122072"/>
                </a:lnTo>
                <a:lnTo>
                  <a:pt x="1786151" y="936626"/>
                </a:lnTo>
                <a:lnTo>
                  <a:pt x="156107" y="936626"/>
                </a:lnTo>
                <a:cubicBezTo>
                  <a:pt x="69891" y="936626"/>
                  <a:pt x="0" y="866735"/>
                  <a:pt x="0" y="780519"/>
                </a:cubicBezTo>
                <a:lnTo>
                  <a:pt x="0" y="156107"/>
                </a:lnTo>
                <a:cubicBezTo>
                  <a:pt x="0" y="69891"/>
                  <a:pt x="69891" y="0"/>
                  <a:pt x="156107" y="0"/>
                </a:cubicBezTo>
                <a:close/>
              </a:path>
            </a:pathLst>
          </a:custGeom>
          <a:solidFill>
            <a:schemeClr val="bg1">
              <a:lumMod val="85000"/>
            </a:schemeClr>
          </a:solidFill>
        </p:spPr>
        <p:txBody>
          <a:bodyPr wrap="square">
            <a:noAutofit/>
          </a:bodyPr>
          <a:lstStyle/>
          <a:p>
            <a:pPr lvl="0"/>
            <a:r>
              <a:rPr lang="en-US"/>
              <a:t>Click to edit Master text styles</a:t>
            </a:r>
          </a:p>
        </p:txBody>
      </p:sp>
      <p:sp>
        <p:nvSpPr>
          <p:cNvPr id="12" name="Content Placeholder 2">
            <a:extLst>
              <a:ext uri="{FF2B5EF4-FFF2-40B4-BE49-F238E27FC236}">
                <a16:creationId xmlns:a16="http://schemas.microsoft.com/office/drawing/2014/main" id="{091B6B0B-E32C-4266-A5C3-62AF0597C969}"/>
              </a:ext>
            </a:extLst>
          </p:cNvPr>
          <p:cNvSpPr>
            <a:spLocks noGrp="1"/>
          </p:cNvSpPr>
          <p:nvPr>
            <p:ph sz="half" idx="14"/>
          </p:nvPr>
        </p:nvSpPr>
        <p:spPr>
          <a:xfrm>
            <a:off x="7726218" y="2960686"/>
            <a:ext cx="4173174" cy="936626"/>
          </a:xfrm>
        </p:spPr>
        <p:txBody>
          <a:bodyPr>
            <a:noAutofit/>
          </a:bodyPr>
          <a:lstStyle>
            <a:lvl1pPr>
              <a:defRPr sz="2400"/>
            </a:lvl1pPr>
          </a:lstStyle>
          <a:p>
            <a:pPr lvl="0"/>
            <a:r>
              <a:rPr lang="en-US"/>
              <a:t>Click to edit Master text styles</a:t>
            </a:r>
          </a:p>
        </p:txBody>
      </p:sp>
      <p:sp>
        <p:nvSpPr>
          <p:cNvPr id="30" name="Content Placeholder 29">
            <a:extLst>
              <a:ext uri="{FF2B5EF4-FFF2-40B4-BE49-F238E27FC236}">
                <a16:creationId xmlns:a16="http://schemas.microsoft.com/office/drawing/2014/main" id="{F7263CA3-2ADC-4AF4-A1E3-825F31648E78}"/>
              </a:ext>
            </a:extLst>
          </p:cNvPr>
          <p:cNvSpPr>
            <a:spLocks noGrp="1"/>
          </p:cNvSpPr>
          <p:nvPr>
            <p:ph sz="half" idx="15"/>
          </p:nvPr>
        </p:nvSpPr>
        <p:spPr>
          <a:xfrm>
            <a:off x="3759200" y="4374353"/>
            <a:ext cx="3814618" cy="1307521"/>
          </a:xfrm>
          <a:custGeom>
            <a:avLst/>
            <a:gdLst>
              <a:gd name="connsiteX0" fmla="*/ 156107 w 3814618"/>
              <a:gd name="connsiteY0" fmla="*/ 0 h 1307521"/>
              <a:gd name="connsiteX1" fmla="*/ 3658511 w 3814618"/>
              <a:gd name="connsiteY1" fmla="*/ 0 h 1307521"/>
              <a:gd name="connsiteX2" fmla="*/ 3814618 w 3814618"/>
              <a:gd name="connsiteY2" fmla="*/ 156107 h 1307521"/>
              <a:gd name="connsiteX3" fmla="*/ 3814618 w 3814618"/>
              <a:gd name="connsiteY3" fmla="*/ 780519 h 1307521"/>
              <a:gd name="connsiteX4" fmla="*/ 3658511 w 3814618"/>
              <a:gd name="connsiteY4" fmla="*/ 936626 h 1307521"/>
              <a:gd name="connsiteX5" fmla="*/ 2028467 w 3814618"/>
              <a:gd name="connsiteY5" fmla="*/ 936626 h 1307521"/>
              <a:gd name="connsiteX6" fmla="*/ 2028467 w 3814618"/>
              <a:gd name="connsiteY6" fmla="*/ 1122074 h 1307521"/>
              <a:gd name="connsiteX7" fmla="*/ 2149625 w 3814618"/>
              <a:gd name="connsiteY7" fmla="*/ 1122074 h 1307521"/>
              <a:gd name="connsiteX8" fmla="*/ 1907309 w 3814618"/>
              <a:gd name="connsiteY8" fmla="*/ 1307521 h 1307521"/>
              <a:gd name="connsiteX9" fmla="*/ 1664993 w 3814618"/>
              <a:gd name="connsiteY9" fmla="*/ 1122074 h 1307521"/>
              <a:gd name="connsiteX10" fmla="*/ 1786151 w 3814618"/>
              <a:gd name="connsiteY10" fmla="*/ 1122074 h 1307521"/>
              <a:gd name="connsiteX11" fmla="*/ 1786151 w 3814618"/>
              <a:gd name="connsiteY11" fmla="*/ 936626 h 1307521"/>
              <a:gd name="connsiteX12" fmla="*/ 156107 w 3814618"/>
              <a:gd name="connsiteY12" fmla="*/ 936626 h 1307521"/>
              <a:gd name="connsiteX13" fmla="*/ 0 w 3814618"/>
              <a:gd name="connsiteY13" fmla="*/ 780519 h 1307521"/>
              <a:gd name="connsiteX14" fmla="*/ 0 w 3814618"/>
              <a:gd name="connsiteY14" fmla="*/ 156107 h 1307521"/>
              <a:gd name="connsiteX15" fmla="*/ 156107 w 3814618"/>
              <a:gd name="connsiteY15" fmla="*/ 0 h 130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4618" h="1307521">
                <a:moveTo>
                  <a:pt x="156107" y="0"/>
                </a:moveTo>
                <a:lnTo>
                  <a:pt x="3658511" y="0"/>
                </a:lnTo>
                <a:cubicBezTo>
                  <a:pt x="3744727" y="0"/>
                  <a:pt x="3814618" y="69891"/>
                  <a:pt x="3814618" y="156107"/>
                </a:cubicBezTo>
                <a:lnTo>
                  <a:pt x="3814618" y="780519"/>
                </a:lnTo>
                <a:cubicBezTo>
                  <a:pt x="3814618" y="866735"/>
                  <a:pt x="3744727" y="936626"/>
                  <a:pt x="3658511" y="936626"/>
                </a:cubicBezTo>
                <a:lnTo>
                  <a:pt x="2028467" y="936626"/>
                </a:lnTo>
                <a:lnTo>
                  <a:pt x="2028467" y="1122074"/>
                </a:lnTo>
                <a:lnTo>
                  <a:pt x="2149625" y="1122074"/>
                </a:lnTo>
                <a:lnTo>
                  <a:pt x="1907309" y="1307521"/>
                </a:lnTo>
                <a:lnTo>
                  <a:pt x="1664993" y="1122074"/>
                </a:lnTo>
                <a:lnTo>
                  <a:pt x="1786151" y="1122074"/>
                </a:lnTo>
                <a:lnTo>
                  <a:pt x="1786151" y="936626"/>
                </a:lnTo>
                <a:lnTo>
                  <a:pt x="156107" y="936626"/>
                </a:lnTo>
                <a:cubicBezTo>
                  <a:pt x="69891" y="936626"/>
                  <a:pt x="0" y="866735"/>
                  <a:pt x="0" y="780519"/>
                </a:cubicBezTo>
                <a:lnTo>
                  <a:pt x="0" y="156107"/>
                </a:lnTo>
                <a:cubicBezTo>
                  <a:pt x="0" y="69891"/>
                  <a:pt x="69891" y="0"/>
                  <a:pt x="156107" y="0"/>
                </a:cubicBezTo>
                <a:close/>
              </a:path>
            </a:pathLst>
          </a:custGeom>
          <a:solidFill>
            <a:schemeClr val="bg1">
              <a:lumMod val="85000"/>
            </a:schemeClr>
          </a:solidFill>
        </p:spPr>
        <p:txBody>
          <a:bodyPr wrap="square">
            <a:noAutofit/>
          </a:body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0A6D51A5-ACED-4ECF-A45A-33EA1EDA6FA0}"/>
              </a:ext>
            </a:extLst>
          </p:cNvPr>
          <p:cNvSpPr>
            <a:spLocks noGrp="1"/>
          </p:cNvSpPr>
          <p:nvPr>
            <p:ph sz="half" idx="16"/>
          </p:nvPr>
        </p:nvSpPr>
        <p:spPr>
          <a:xfrm>
            <a:off x="7726218" y="4374353"/>
            <a:ext cx="4173174" cy="936626"/>
          </a:xfrm>
        </p:spPr>
        <p:txBody>
          <a:bodyPr>
            <a:noAutofit/>
          </a:bodyPr>
          <a:lstStyle>
            <a:lvl1pPr>
              <a:defRPr sz="2400"/>
            </a:lvl1pPr>
          </a:lstStyle>
          <a:p>
            <a:pPr lvl="0"/>
            <a:r>
              <a:rPr lang="en-US"/>
              <a:t>Click to edit Master text styles</a:t>
            </a:r>
          </a:p>
        </p:txBody>
      </p:sp>
      <p:sp>
        <p:nvSpPr>
          <p:cNvPr id="15" name="Content Placeholder 2">
            <a:extLst>
              <a:ext uri="{FF2B5EF4-FFF2-40B4-BE49-F238E27FC236}">
                <a16:creationId xmlns:a16="http://schemas.microsoft.com/office/drawing/2014/main" id="{BA637579-837D-4A29-AF39-DEE96EEE44F8}"/>
              </a:ext>
            </a:extLst>
          </p:cNvPr>
          <p:cNvSpPr>
            <a:spLocks noGrp="1"/>
          </p:cNvSpPr>
          <p:nvPr>
            <p:ph sz="half" idx="17"/>
          </p:nvPr>
        </p:nvSpPr>
        <p:spPr>
          <a:xfrm>
            <a:off x="3759200" y="5788022"/>
            <a:ext cx="3814618" cy="936626"/>
          </a:xfrm>
          <a:prstGeom prst="roundRect">
            <a:avLst/>
          </a:prstGeom>
          <a:solidFill>
            <a:schemeClr val="bg1">
              <a:lumMod val="85000"/>
            </a:schemeClr>
          </a:solidFill>
        </p:spPr>
        <p:txBody>
          <a:bodyPr/>
          <a:lstStyle/>
          <a:p>
            <a:pPr lvl="0"/>
            <a:r>
              <a:rPr lang="en-US"/>
              <a:t>Click to edit Master text styles</a:t>
            </a:r>
          </a:p>
        </p:txBody>
      </p:sp>
      <p:sp>
        <p:nvSpPr>
          <p:cNvPr id="16" name="Content Placeholder 2">
            <a:extLst>
              <a:ext uri="{FF2B5EF4-FFF2-40B4-BE49-F238E27FC236}">
                <a16:creationId xmlns:a16="http://schemas.microsoft.com/office/drawing/2014/main" id="{8BC43429-B997-4D0E-A5B0-DF62F8D6B19D}"/>
              </a:ext>
            </a:extLst>
          </p:cNvPr>
          <p:cNvSpPr>
            <a:spLocks noGrp="1"/>
          </p:cNvSpPr>
          <p:nvPr>
            <p:ph sz="half" idx="18"/>
          </p:nvPr>
        </p:nvSpPr>
        <p:spPr>
          <a:xfrm>
            <a:off x="7726218" y="5788022"/>
            <a:ext cx="4173174" cy="936626"/>
          </a:xfrm>
        </p:spPr>
        <p:txBody>
          <a:bodyPr>
            <a:no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1286054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3759200" y="133351"/>
            <a:ext cx="8280400" cy="6591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5" name="Picture Placeholder 4" descr="Screenshot of the entire dashboard to illustrate length and dimensions.">
            <a:extLst>
              <a:ext uri="{FF2B5EF4-FFF2-40B4-BE49-F238E27FC236}">
                <a16:creationId xmlns:a16="http://schemas.microsoft.com/office/drawing/2014/main" id="{C6E22F5E-F79A-4E09-840C-A6DC0084F920}"/>
              </a:ext>
            </a:extLst>
          </p:cNvPr>
          <p:cNvSpPr>
            <a:spLocks noGrp="1"/>
          </p:cNvSpPr>
          <p:nvPr>
            <p:ph type="pic" sz="quarter" idx="10"/>
          </p:nvPr>
        </p:nvSpPr>
        <p:spPr>
          <a:xfrm>
            <a:off x="3889375" y="114300"/>
            <a:ext cx="2206625" cy="6743700"/>
          </a:xfrm>
        </p:spPr>
        <p:txBody>
          <a:bodyPr/>
          <a:lstStyle/>
          <a:p>
            <a:r>
              <a:rPr lang="en-US"/>
              <a:t>Click icon to add picture</a:t>
            </a:r>
          </a:p>
        </p:txBody>
      </p:sp>
    </p:spTree>
    <p:extLst>
      <p:ext uri="{BB962C8B-B14F-4D97-AF65-F5344CB8AC3E}">
        <p14:creationId xmlns:p14="http://schemas.microsoft.com/office/powerpoint/2010/main" val="421623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wo Content">
    <p:bg>
      <p:bgPr>
        <a:gradFill flip="none" rotWithShape="1">
          <a:gsLst>
            <a:gs pos="0">
              <a:schemeClr val="accent1"/>
            </a:gs>
            <a:gs pos="61000">
              <a:schemeClr val="accent1">
                <a:lumMod val="75000"/>
              </a:schemeClr>
            </a:gs>
          </a:gsLst>
          <a:lin ang="5400000" scaled="1"/>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8E0E8B-78CC-434A-976A-211F66292D4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5675184" y="361692"/>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6997" y="1476828"/>
            <a:ext cx="11934371" cy="1074058"/>
          </a:xfrm>
        </p:spPr>
        <p:txBody>
          <a:bodyPr>
            <a:normAutofit/>
          </a:bodyPr>
          <a:lstStyle>
            <a:lvl1pPr>
              <a:defRPr sz="4000" b="1">
                <a:solidFill>
                  <a:schemeClr val="bg1"/>
                </a:solidFill>
              </a:defRPr>
            </a:lvl1pPr>
          </a:lstStyle>
          <a:p>
            <a:r>
              <a:rPr lang="en-US" dirty="0"/>
              <a:t>CLICK TO EDIT MASTER TITLE STYLE</a:t>
            </a:r>
          </a:p>
        </p:txBody>
      </p:sp>
      <p:sp>
        <p:nvSpPr>
          <p:cNvPr id="13" name="Content Placeholder 2" descr="Subtitle">
            <a:extLst>
              <a:ext uri="{FF2B5EF4-FFF2-40B4-BE49-F238E27FC236}">
                <a16:creationId xmlns:a16="http://schemas.microsoft.com/office/drawing/2014/main" id="{150B853D-246A-4E4C-B4C9-C929F0719F4F}"/>
              </a:ext>
            </a:extLst>
          </p:cNvPr>
          <p:cNvSpPr>
            <a:spLocks noGrp="1"/>
          </p:cNvSpPr>
          <p:nvPr>
            <p:ph sz="half" idx="13"/>
          </p:nvPr>
        </p:nvSpPr>
        <p:spPr>
          <a:xfrm>
            <a:off x="284847" y="2605314"/>
            <a:ext cx="11618673" cy="714829"/>
          </a:xfrm>
          <a:noFill/>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8C93DC87-2C06-4229-AD48-BA9B54881293}"/>
              </a:ext>
            </a:extLst>
          </p:cNvPr>
          <p:cNvSpPr>
            <a:spLocks noGrp="1"/>
          </p:cNvSpPr>
          <p:nvPr>
            <p:ph sz="half" idx="12"/>
          </p:nvPr>
        </p:nvSpPr>
        <p:spPr>
          <a:xfrm>
            <a:off x="286663" y="3428999"/>
            <a:ext cx="11618673" cy="3247571"/>
          </a:xfrm>
          <a:prstGeom prst="roundRect">
            <a:avLst>
              <a:gd name="adj" fmla="val 10410"/>
            </a:avLst>
          </a:prstGeom>
          <a:solidFill>
            <a:schemeClr val="bg1">
              <a:lumMod val="95000"/>
            </a:schemeClr>
          </a:solidFill>
        </p:spPr>
        <p:txBody>
          <a:bodyPr/>
          <a:lstStyle>
            <a:lvl1pPr>
              <a:defRPr/>
            </a:lvl1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464462" y="4252686"/>
            <a:ext cx="3635827" cy="2243622"/>
          </a:xfrm>
          <a:prstGeom prst="round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txBody>
          <a:bodyPr/>
          <a:lstStyle>
            <a:lvl1pPr>
              <a:defRPr/>
            </a:lvl1pPr>
            <a:lvl2pPr>
              <a:defRPr/>
            </a:lvl2pPr>
          </a:lstStyle>
          <a:p>
            <a:pPr lvl="0"/>
            <a:r>
              <a:rPr lang="en-US"/>
              <a:t>Click to edit Master text styles</a:t>
            </a:r>
          </a:p>
          <a:p>
            <a:pPr lvl="1"/>
            <a:r>
              <a:rPr lang="en-US"/>
              <a:t>Second level</a:t>
            </a:r>
          </a:p>
        </p:txBody>
      </p:sp>
      <p:sp>
        <p:nvSpPr>
          <p:cNvPr id="14" name="Content Placeholder 2" descr="email contact 1">
            <a:extLst>
              <a:ext uri="{FF2B5EF4-FFF2-40B4-BE49-F238E27FC236}">
                <a16:creationId xmlns:a16="http://schemas.microsoft.com/office/drawing/2014/main" id="{6497C7E4-2D24-4A8E-B1B2-382828C533CE}"/>
              </a:ext>
            </a:extLst>
          </p:cNvPr>
          <p:cNvSpPr>
            <a:spLocks noGrp="1"/>
          </p:cNvSpPr>
          <p:nvPr>
            <p:ph sz="half" idx="14"/>
          </p:nvPr>
        </p:nvSpPr>
        <p:spPr>
          <a:xfrm>
            <a:off x="1260929" y="5675085"/>
            <a:ext cx="2042891" cy="625279"/>
          </a:xfrm>
          <a:prstGeom prst="roundRect">
            <a:avLst/>
          </a:prstGeom>
          <a:solidFill>
            <a:schemeClr val="accent1"/>
          </a:solidFill>
          <a:ln>
            <a:solidFill>
              <a:schemeClr val="accent1">
                <a:lumMod val="50000"/>
              </a:schemeClr>
            </a:solidFill>
          </a:ln>
          <a:effectLst>
            <a:outerShdw blurRad="50800" dist="38100" dir="2700000" algn="tl" rotWithShape="0">
              <a:prstClr val="black">
                <a:alpha val="40000"/>
              </a:prstClr>
            </a:outerShdw>
          </a:effectLst>
        </p:spPr>
        <p:txBody>
          <a:bodyPr/>
          <a:lstStyle>
            <a:lvl1pPr marL="0" indent="0">
              <a:buNone/>
              <a:defRPr/>
            </a:lvl1pPr>
          </a:lstStyle>
          <a:p>
            <a:pPr lvl="0"/>
            <a:r>
              <a:rPr lang="en-US"/>
              <a:t>Click to edit Master text styles</a:t>
            </a:r>
          </a:p>
          <a:p>
            <a:pPr lvl="1"/>
            <a:r>
              <a:rPr lang="en-US"/>
              <a:t>Second level</a:t>
            </a:r>
          </a:p>
        </p:txBody>
      </p:sp>
      <p:sp>
        <p:nvSpPr>
          <p:cNvPr id="6" name="Content Placeholder 2">
            <a:extLst>
              <a:ext uri="{FF2B5EF4-FFF2-40B4-BE49-F238E27FC236}">
                <a16:creationId xmlns:a16="http://schemas.microsoft.com/office/drawing/2014/main" id="{E25499A5-C454-4D7F-85E6-2820E0BE3722}"/>
              </a:ext>
            </a:extLst>
          </p:cNvPr>
          <p:cNvSpPr>
            <a:spLocks noGrp="1"/>
          </p:cNvSpPr>
          <p:nvPr>
            <p:ph sz="half" idx="10" hasCustomPrompt="1"/>
          </p:nvPr>
        </p:nvSpPr>
        <p:spPr>
          <a:xfrm>
            <a:off x="4278087" y="4252686"/>
            <a:ext cx="3635827" cy="2243622"/>
          </a:xfrm>
          <a:prstGeom prst="round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txBody>
          <a:bodyPr/>
          <a:lstStyle>
            <a:lvl1pPr>
              <a:defRPr/>
            </a:lvl1pPr>
          </a:lstStyle>
          <a:p>
            <a:pPr lvl="0"/>
            <a:r>
              <a:rPr lang="en-US" dirty="0"/>
              <a:t>2</a:t>
            </a:r>
          </a:p>
          <a:p>
            <a:pPr lvl="1"/>
            <a:endParaRPr lang="en-US" dirty="0"/>
          </a:p>
        </p:txBody>
      </p:sp>
      <p:sp>
        <p:nvSpPr>
          <p:cNvPr id="15" name="Content Placeholder 2">
            <a:extLst>
              <a:ext uri="{FF2B5EF4-FFF2-40B4-BE49-F238E27FC236}">
                <a16:creationId xmlns:a16="http://schemas.microsoft.com/office/drawing/2014/main" id="{805474F7-DEB6-4562-A9B0-97C7F9897AAB}"/>
              </a:ext>
            </a:extLst>
          </p:cNvPr>
          <p:cNvSpPr>
            <a:spLocks noGrp="1"/>
          </p:cNvSpPr>
          <p:nvPr>
            <p:ph sz="half" idx="15"/>
          </p:nvPr>
        </p:nvSpPr>
        <p:spPr>
          <a:xfrm>
            <a:off x="5072736" y="5675085"/>
            <a:ext cx="2042891" cy="625279"/>
          </a:xfrm>
          <a:prstGeom prst="roundRect">
            <a:avLst/>
          </a:prstGeom>
          <a:solidFill>
            <a:schemeClr val="accent1"/>
          </a:solidFill>
          <a:ln>
            <a:solidFill>
              <a:schemeClr val="accent1">
                <a:lumMod val="50000"/>
              </a:schemeClr>
            </a:solidFill>
          </a:ln>
          <a:effectLst>
            <a:outerShdw blurRad="50800" dist="38100" dir="2700000" algn="tl" rotWithShape="0">
              <a:prstClr val="black">
                <a:alpha val="40000"/>
              </a:prstClr>
            </a:outerShdw>
          </a:effectLst>
        </p:spPr>
        <p:txBody>
          <a:bodyPr/>
          <a:lstStyle>
            <a:lvl1pPr>
              <a:defRPr/>
            </a:lvl1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39ADF5C9-AD71-4ADD-B278-D6E9533B7B6D}"/>
              </a:ext>
            </a:extLst>
          </p:cNvPr>
          <p:cNvSpPr>
            <a:spLocks noGrp="1"/>
          </p:cNvSpPr>
          <p:nvPr>
            <p:ph sz="half" idx="11" hasCustomPrompt="1"/>
          </p:nvPr>
        </p:nvSpPr>
        <p:spPr>
          <a:xfrm>
            <a:off x="8091711" y="4252686"/>
            <a:ext cx="3635827" cy="2243622"/>
          </a:xfrm>
          <a:prstGeom prst="round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txBody>
          <a:bodyPr/>
          <a:lstStyle>
            <a:lvl1pPr>
              <a:defRPr/>
            </a:lvl1pPr>
          </a:lstStyle>
          <a:p>
            <a:pPr lvl="0"/>
            <a:r>
              <a:rPr lang="en-US" dirty="0"/>
              <a:t>3</a:t>
            </a:r>
          </a:p>
          <a:p>
            <a:pPr lvl="1"/>
            <a:endParaRPr lang="en-US" dirty="0"/>
          </a:p>
        </p:txBody>
      </p:sp>
      <p:sp>
        <p:nvSpPr>
          <p:cNvPr id="16" name="Content Placeholder 2">
            <a:extLst>
              <a:ext uri="{FF2B5EF4-FFF2-40B4-BE49-F238E27FC236}">
                <a16:creationId xmlns:a16="http://schemas.microsoft.com/office/drawing/2014/main" id="{3F8BA0BD-5523-4E85-893D-5FA883E25DC7}"/>
              </a:ext>
            </a:extLst>
          </p:cNvPr>
          <p:cNvSpPr>
            <a:spLocks noGrp="1"/>
          </p:cNvSpPr>
          <p:nvPr>
            <p:ph sz="half" idx="16"/>
          </p:nvPr>
        </p:nvSpPr>
        <p:spPr>
          <a:xfrm>
            <a:off x="8888178" y="5675085"/>
            <a:ext cx="2042891" cy="625279"/>
          </a:xfrm>
          <a:prstGeom prst="roundRect">
            <a:avLst/>
          </a:prstGeom>
          <a:solidFill>
            <a:schemeClr val="accent1"/>
          </a:solidFill>
          <a:ln>
            <a:solidFill>
              <a:schemeClr val="accent1">
                <a:lumMod val="50000"/>
              </a:schemeClr>
            </a:solidFill>
          </a:ln>
          <a:effectLst>
            <a:outerShdw blurRad="50800" dist="38100" dir="2700000" algn="tl" rotWithShape="0">
              <a:prstClr val="black">
                <a:alpha val="40000"/>
              </a:prstClr>
            </a:outerShdw>
          </a:effectLst>
        </p:spPr>
        <p:txBody>
          <a:bodyPr/>
          <a:lstStyle>
            <a:lvl1pPr>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59227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AED3-3EE2-4408-B708-3551AB35D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A4123-064A-48D4-8690-0652F13CEB3B}"/>
              </a:ext>
            </a:extLst>
          </p:cNvPr>
          <p:cNvSpPr>
            <a:spLocks noGrp="1"/>
          </p:cNvSpPr>
          <p:nvPr>
            <p:ph type="dt" sz="half" idx="10"/>
          </p:nvPr>
        </p:nvSpPr>
        <p:spPr/>
        <p:txBody>
          <a:bodyPr/>
          <a:lstStyle/>
          <a:p>
            <a:fld id="{655330B9-994A-4150-9F13-52566E41C8C6}" type="datetimeFigureOut">
              <a:rPr lang="en-US" smtClean="0"/>
              <a:t>2/28/2022</a:t>
            </a:fld>
            <a:endParaRPr lang="en-US"/>
          </a:p>
        </p:txBody>
      </p:sp>
      <p:sp>
        <p:nvSpPr>
          <p:cNvPr id="4" name="Footer Placeholder 3">
            <a:extLst>
              <a:ext uri="{FF2B5EF4-FFF2-40B4-BE49-F238E27FC236}">
                <a16:creationId xmlns:a16="http://schemas.microsoft.com/office/drawing/2014/main" id="{2517897D-CFF1-45DE-A21F-964AA5AB5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3A6A1B-B4CC-4673-9711-F6B55CC03954}"/>
              </a:ext>
            </a:extLst>
          </p:cNvPr>
          <p:cNvSpPr>
            <a:spLocks noGrp="1"/>
          </p:cNvSpPr>
          <p:nvPr>
            <p:ph type="sldNum" sz="quarter" idx="12"/>
          </p:nvPr>
        </p:nvSpPr>
        <p:spPr/>
        <p:txBody>
          <a:bodyPr/>
          <a:lstStyle/>
          <a:p>
            <a:fld id="{264FEDD0-105F-4CF5-B5AF-2FECE12DF76A}" type="slidenum">
              <a:rPr lang="en-US" smtClean="0"/>
              <a:t>‹#›</a:t>
            </a:fld>
            <a:endParaRPr lang="en-US"/>
          </a:p>
        </p:txBody>
      </p:sp>
    </p:spTree>
    <p:extLst>
      <p:ext uri="{BB962C8B-B14F-4D97-AF65-F5344CB8AC3E}">
        <p14:creationId xmlns:p14="http://schemas.microsoft.com/office/powerpoint/2010/main" val="193974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3759200" y="133352"/>
            <a:ext cx="8280400" cy="2197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36068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27000" y="114300"/>
            <a:ext cx="3352800" cy="5473699"/>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1382585" y="5804549"/>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A122B0EA-B1C3-4D64-8CD6-6673E5299393}"/>
              </a:ext>
            </a:extLst>
          </p:cNvPr>
          <p:cNvSpPr>
            <a:spLocks noGrp="1"/>
          </p:cNvSpPr>
          <p:nvPr>
            <p:ph sz="half" idx="10"/>
          </p:nvPr>
        </p:nvSpPr>
        <p:spPr>
          <a:xfrm>
            <a:off x="3759200" y="2557588"/>
            <a:ext cx="8280400" cy="1949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ED0FD38-C6A9-42F8-A77C-D9BB6654A329}"/>
              </a:ext>
            </a:extLst>
          </p:cNvPr>
          <p:cNvSpPr>
            <a:spLocks noGrp="1"/>
          </p:cNvSpPr>
          <p:nvPr>
            <p:ph sz="half" idx="11"/>
          </p:nvPr>
        </p:nvSpPr>
        <p:spPr>
          <a:xfrm>
            <a:off x="3759200" y="4683837"/>
            <a:ext cx="8280400" cy="1949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9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66E2-4601-4318-97CA-992761C20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7B2F7-9E0A-4BC3-AFFC-51E0ABF16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5141B2-F9BF-48BA-A0B2-503A54DFF46E}"/>
              </a:ext>
            </a:extLst>
          </p:cNvPr>
          <p:cNvSpPr>
            <a:spLocks noGrp="1"/>
          </p:cNvSpPr>
          <p:nvPr>
            <p:ph type="dt" sz="half" idx="10"/>
          </p:nvPr>
        </p:nvSpPr>
        <p:spPr/>
        <p:txBody>
          <a:bodyPr/>
          <a:lstStyle/>
          <a:p>
            <a:fld id="{655330B9-994A-4150-9F13-52566E41C8C6}" type="datetimeFigureOut">
              <a:rPr lang="en-US" smtClean="0"/>
              <a:t>2/28/2022</a:t>
            </a:fld>
            <a:endParaRPr lang="en-US"/>
          </a:p>
        </p:txBody>
      </p:sp>
      <p:sp>
        <p:nvSpPr>
          <p:cNvPr id="5" name="Footer Placeholder 4">
            <a:extLst>
              <a:ext uri="{FF2B5EF4-FFF2-40B4-BE49-F238E27FC236}">
                <a16:creationId xmlns:a16="http://schemas.microsoft.com/office/drawing/2014/main" id="{4D26F35A-77B2-42A3-A761-2CB2B4928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A57CB-A8EF-4B4A-864E-3FB216D671BE}"/>
              </a:ext>
            </a:extLst>
          </p:cNvPr>
          <p:cNvSpPr>
            <a:spLocks noGrp="1"/>
          </p:cNvSpPr>
          <p:nvPr>
            <p:ph type="sldNum" sz="quarter" idx="12"/>
          </p:nvPr>
        </p:nvSpPr>
        <p:spPr/>
        <p:txBody>
          <a:bodyPr/>
          <a:lstStyle/>
          <a:p>
            <a:fld id="{264FEDD0-105F-4CF5-B5AF-2FECE12DF76A}" type="slidenum">
              <a:rPr lang="en-US" smtClean="0"/>
              <a:t>‹#›</a:t>
            </a:fld>
            <a:endParaRPr lang="en-US"/>
          </a:p>
        </p:txBody>
      </p:sp>
    </p:spTree>
    <p:extLst>
      <p:ext uri="{BB962C8B-B14F-4D97-AF65-F5344CB8AC3E}">
        <p14:creationId xmlns:p14="http://schemas.microsoft.com/office/powerpoint/2010/main" val="351034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1558924"/>
            <a:ext cx="5353050" cy="536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97E9E5-15F7-4242-980E-ACCC6EAAEC90}"/>
              </a:ext>
            </a:extLst>
          </p:cNvPr>
          <p:cNvSpPr>
            <a:spLocks noGrp="1"/>
          </p:cNvSpPr>
          <p:nvPr>
            <p:ph sz="half" idx="2"/>
          </p:nvPr>
        </p:nvSpPr>
        <p:spPr>
          <a:xfrm>
            <a:off x="5695950" y="1558924"/>
            <a:ext cx="6343650" cy="536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7" name="Content Placeholder 2">
            <a:extLst>
              <a:ext uri="{FF2B5EF4-FFF2-40B4-BE49-F238E27FC236}">
                <a16:creationId xmlns:a16="http://schemas.microsoft.com/office/drawing/2014/main" id="{1A75B197-1C45-42FF-A89F-6F828FFAAE9D}"/>
              </a:ext>
            </a:extLst>
          </p:cNvPr>
          <p:cNvSpPr>
            <a:spLocks noGrp="1"/>
          </p:cNvSpPr>
          <p:nvPr>
            <p:ph sz="half" idx="10"/>
          </p:nvPr>
        </p:nvSpPr>
        <p:spPr>
          <a:xfrm>
            <a:off x="152400" y="2095500"/>
            <a:ext cx="5353050" cy="4610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E2EE461-2201-4B39-B7C5-B27E5387B782}"/>
              </a:ext>
            </a:extLst>
          </p:cNvPr>
          <p:cNvSpPr>
            <a:spLocks noGrp="1"/>
          </p:cNvSpPr>
          <p:nvPr>
            <p:ph sz="half" idx="11"/>
          </p:nvPr>
        </p:nvSpPr>
        <p:spPr>
          <a:xfrm>
            <a:off x="5695950" y="2120900"/>
            <a:ext cx="5353050" cy="4610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60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1558924"/>
            <a:ext cx="5353050" cy="514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97E9E5-15F7-4242-980E-ACCC6EAAEC90}"/>
              </a:ext>
            </a:extLst>
          </p:cNvPr>
          <p:cNvSpPr>
            <a:spLocks noGrp="1"/>
          </p:cNvSpPr>
          <p:nvPr>
            <p:ph sz="half" idx="2"/>
          </p:nvPr>
        </p:nvSpPr>
        <p:spPr>
          <a:xfrm>
            <a:off x="5695950" y="1558924"/>
            <a:ext cx="6343650" cy="2708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7" name="Content Placeholder 3">
            <a:extLst>
              <a:ext uri="{FF2B5EF4-FFF2-40B4-BE49-F238E27FC236}">
                <a16:creationId xmlns:a16="http://schemas.microsoft.com/office/drawing/2014/main" id="{EC83806D-033F-403E-88A8-3E7C7FC65450}"/>
              </a:ext>
            </a:extLst>
          </p:cNvPr>
          <p:cNvSpPr>
            <a:spLocks noGrp="1"/>
          </p:cNvSpPr>
          <p:nvPr>
            <p:ph sz="half" idx="10"/>
          </p:nvPr>
        </p:nvSpPr>
        <p:spPr>
          <a:xfrm>
            <a:off x="5848350" y="4267200"/>
            <a:ext cx="6343650" cy="259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62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1558924"/>
            <a:ext cx="11811000" cy="514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89448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1558925"/>
            <a:ext cx="11811000" cy="3914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F44BBACB-96C5-46A7-B37C-CD41216DC109}"/>
              </a:ext>
            </a:extLst>
          </p:cNvPr>
          <p:cNvSpPr>
            <a:spLocks noGrp="1"/>
          </p:cNvSpPr>
          <p:nvPr>
            <p:ph sz="half" idx="10"/>
          </p:nvPr>
        </p:nvSpPr>
        <p:spPr>
          <a:xfrm>
            <a:off x="228600" y="5473701"/>
            <a:ext cx="11811000" cy="123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84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2146299"/>
            <a:ext cx="11811000" cy="3327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1"/>
            <a:ext cx="12192000" cy="17653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765301"/>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
        <p:nvSpPr>
          <p:cNvPr id="6" name="Content Placeholder 2">
            <a:extLst>
              <a:ext uri="{FF2B5EF4-FFF2-40B4-BE49-F238E27FC236}">
                <a16:creationId xmlns:a16="http://schemas.microsoft.com/office/drawing/2014/main" id="{F44BBACB-96C5-46A7-B37C-CD41216DC109}"/>
              </a:ext>
            </a:extLst>
          </p:cNvPr>
          <p:cNvSpPr>
            <a:spLocks noGrp="1"/>
          </p:cNvSpPr>
          <p:nvPr>
            <p:ph sz="half" idx="10"/>
          </p:nvPr>
        </p:nvSpPr>
        <p:spPr>
          <a:xfrm>
            <a:off x="228600" y="5473701"/>
            <a:ext cx="11811000" cy="123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82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1C03F-5871-4C90-BAEE-124331F4E4EE}"/>
              </a:ext>
            </a:extLst>
          </p:cNvPr>
          <p:cNvSpPr>
            <a:spLocks noGrp="1"/>
          </p:cNvSpPr>
          <p:nvPr>
            <p:ph sz="half" idx="1"/>
          </p:nvPr>
        </p:nvSpPr>
        <p:spPr>
          <a:xfrm>
            <a:off x="152400" y="1558924"/>
            <a:ext cx="11811000" cy="514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C3CF01-A17C-49D2-ADB8-037A892FA6D2}"/>
              </a:ext>
            </a:extLst>
          </p:cNvPr>
          <p:cNvSpPr/>
          <p:nvPr/>
        </p:nvSpPr>
        <p:spPr>
          <a:xfrm>
            <a:off x="0" y="0"/>
            <a:ext cx="12192000" cy="1325563"/>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F688-9A22-401F-8917-B0248A9BF217}"/>
              </a:ext>
            </a:extLst>
          </p:cNvPr>
          <p:cNvSpPr>
            <a:spLocks noGrp="1"/>
          </p:cNvSpPr>
          <p:nvPr>
            <p:ph type="title" hasCustomPrompt="1"/>
          </p:nvPr>
        </p:nvSpPr>
        <p:spPr>
          <a:xfrm>
            <a:off x="1376362" y="-1"/>
            <a:ext cx="10815638" cy="1325563"/>
          </a:xfrm>
        </p:spPr>
        <p:txBody>
          <a:bodyPr>
            <a:normAutofit/>
          </a:bodyPr>
          <a:lstStyle>
            <a:lvl1pPr>
              <a:defRPr sz="3200" b="1">
                <a:solidFill>
                  <a:schemeClr val="bg1"/>
                </a:solidFill>
              </a:defRPr>
            </a:lvl1pPr>
          </a:lstStyle>
          <a:p>
            <a:r>
              <a:rPr lang="en-US" dirty="0"/>
              <a:t>CLICK TO EDIT MASTER TITLE STYLE</a:t>
            </a:r>
          </a:p>
        </p:txBody>
      </p:sp>
      <p:pic>
        <p:nvPicPr>
          <p:cNvPr id="11" name="Picture 10" descr="Logo - Department of Rehabilitation: Employment, Independence, and Equity">
            <a:extLst>
              <a:ext uri="{FF2B5EF4-FFF2-40B4-BE49-F238E27FC236}">
                <a16:creationId xmlns:a16="http://schemas.microsoft.com/office/drawing/2014/main" id="{198E0E8B-78CC-434A-976A-211F66292D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56" t="10598" r="28164" b="51635"/>
          <a:stretch/>
        </p:blipFill>
        <p:spPr>
          <a:xfrm>
            <a:off x="267366" y="244331"/>
            <a:ext cx="841631" cy="836901"/>
          </a:xfrm>
          <a:prstGeom prst="ellipse">
            <a:avLst/>
          </a:prstGeom>
          <a:gradFill flip="none" rotWithShape="1">
            <a:gsLst>
              <a:gs pos="10000">
                <a:schemeClr val="accent1"/>
              </a:gs>
              <a:gs pos="71000">
                <a:schemeClr val="accent1">
                  <a:lumMod val="50000"/>
                </a:schemeClr>
              </a:gs>
            </a:gsLst>
            <a:lin ang="8100000" scaled="1"/>
            <a:tileRect/>
          </a:gradFill>
          <a:effectLst>
            <a:softEdge rad="0"/>
          </a:effectLst>
        </p:spPr>
      </p:pic>
    </p:spTree>
    <p:extLst>
      <p:ext uri="{BB962C8B-B14F-4D97-AF65-F5344CB8AC3E}">
        <p14:creationId xmlns:p14="http://schemas.microsoft.com/office/powerpoint/2010/main" val="23784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5E917-6B8F-4DB3-83B7-D8CA67DEB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7A3AF-F627-40C0-BF48-6F9F65E93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E6991-6D6A-4181-A390-8D8D49E37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330B9-994A-4150-9F13-52566E41C8C6}" type="datetimeFigureOut">
              <a:rPr lang="en-US" smtClean="0"/>
              <a:t>2/28/2022</a:t>
            </a:fld>
            <a:endParaRPr lang="en-US"/>
          </a:p>
        </p:txBody>
      </p:sp>
      <p:sp>
        <p:nvSpPr>
          <p:cNvPr id="5" name="Footer Placeholder 4">
            <a:extLst>
              <a:ext uri="{FF2B5EF4-FFF2-40B4-BE49-F238E27FC236}">
                <a16:creationId xmlns:a16="http://schemas.microsoft.com/office/drawing/2014/main" id="{675DD28C-02C7-44C9-8ECD-B9C1D48C9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F54F25-EA14-42AF-9400-C1BE7A964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EDD0-105F-4CF5-B5AF-2FECE12DF76A}" type="slidenum">
              <a:rPr lang="en-US" smtClean="0"/>
              <a:t>‹#›</a:t>
            </a:fld>
            <a:endParaRPr lang="en-US"/>
          </a:p>
        </p:txBody>
      </p:sp>
    </p:spTree>
    <p:extLst>
      <p:ext uri="{BB962C8B-B14F-4D97-AF65-F5344CB8AC3E}">
        <p14:creationId xmlns:p14="http://schemas.microsoft.com/office/powerpoint/2010/main" val="2651930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6" r:id="rId5"/>
    <p:sldLayoutId id="2147483665" r:id="rId6"/>
    <p:sldLayoutId id="2147483681" r:id="rId7"/>
    <p:sldLayoutId id="2147483682" r:id="rId8"/>
    <p:sldLayoutId id="2147483677" r:id="rId9"/>
    <p:sldLayoutId id="2147483666" r:id="rId10"/>
    <p:sldLayoutId id="2147483667" r:id="rId11"/>
    <p:sldLayoutId id="2147483668" r:id="rId12"/>
    <p:sldLayoutId id="2147483669" r:id="rId13"/>
    <p:sldLayoutId id="2147483670" r:id="rId14"/>
    <p:sldLayoutId id="2147483679" r:id="rId15"/>
    <p:sldLayoutId id="2147483683" r:id="rId16"/>
    <p:sldLayoutId id="2147483678" r:id="rId17"/>
    <p:sldLayoutId id="2147483685" r:id="rId18"/>
    <p:sldLayoutId id="2147483680" r:id="rId19"/>
    <p:sldLayoutId id="2147483671" r:id="rId20"/>
    <p:sldLayoutId id="2147483672" r:id="rId21"/>
    <p:sldLayoutId id="2147483673" r:id="rId22"/>
    <p:sldLayoutId id="2147483674" r:id="rId23"/>
    <p:sldLayoutId id="2147483675" r:id="rId24"/>
    <p:sldLayoutId id="214748368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community.tableau.com/s/question/0D54T00000C6nsjSAB/faq-accessibility"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4.xml"/><Relationship Id="rId5" Type="http://schemas.openxmlformats.org/officeDocument/2006/relationships/image" Target="../media/image47.sv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mailto:Alicia.lucas@dor.ca.gov"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mailto:avantika.sharma@dor.ca.gov" TargetMode="External"/><Relationship Id="rId5" Type="http://schemas.openxmlformats.org/officeDocument/2006/relationships/hyperlink" Target="mailto:judy.gonzalez@dor.ca.gov" TargetMode="External"/><Relationship Id="rId4" Type="http://schemas.openxmlformats.org/officeDocument/2006/relationships/hyperlink" Target="mailto:molly.foote@dor.c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6BF-C853-4749-AC60-B31A0C97ACF8}"/>
              </a:ext>
            </a:extLst>
          </p:cNvPr>
          <p:cNvSpPr>
            <a:spLocks noGrp="1"/>
          </p:cNvSpPr>
          <p:nvPr>
            <p:ph type="ctrTitle"/>
          </p:nvPr>
        </p:nvSpPr>
        <p:spPr/>
        <p:txBody>
          <a:bodyPr>
            <a:normAutofit/>
          </a:bodyPr>
          <a:lstStyle/>
          <a:p>
            <a:r>
              <a:rPr lang="en-US" sz="4400" b="1" dirty="0"/>
              <a:t>Consumer Satisfaction with the Department of Rehabilitation</a:t>
            </a:r>
            <a:endParaRPr lang="en-US" b="1" dirty="0"/>
          </a:p>
        </p:txBody>
      </p:sp>
      <p:sp>
        <p:nvSpPr>
          <p:cNvPr id="3" name="Subtitle 2">
            <a:extLst>
              <a:ext uri="{FF2B5EF4-FFF2-40B4-BE49-F238E27FC236}">
                <a16:creationId xmlns:a16="http://schemas.microsoft.com/office/drawing/2014/main" id="{D124D7A3-81F3-4031-BE79-9509598A7931}"/>
              </a:ext>
            </a:extLst>
          </p:cNvPr>
          <p:cNvSpPr>
            <a:spLocks noGrp="1"/>
          </p:cNvSpPr>
          <p:nvPr>
            <p:ph type="subTitle" idx="1"/>
          </p:nvPr>
        </p:nvSpPr>
        <p:spPr>
          <a:xfrm>
            <a:off x="488515" y="5387248"/>
            <a:ext cx="11235847" cy="1322024"/>
          </a:xfrm>
        </p:spPr>
        <p:txBody>
          <a:bodyPr anchor="ctr">
            <a:normAutofit lnSpcReduction="10000"/>
          </a:bodyPr>
          <a:lstStyle/>
          <a:p>
            <a:r>
              <a:rPr lang="en-US" dirty="0"/>
              <a:t>March 8, 2022</a:t>
            </a:r>
          </a:p>
          <a:p>
            <a:r>
              <a:rPr lang="en-US" dirty="0"/>
              <a:t>State Rehabilitation Council: Monitoring and Evaluation Committee</a:t>
            </a:r>
          </a:p>
          <a:p>
            <a:r>
              <a:rPr lang="en-US" b="1" dirty="0"/>
              <a:t>Topic #1</a:t>
            </a:r>
          </a:p>
        </p:txBody>
      </p:sp>
    </p:spTree>
    <p:extLst>
      <p:ext uri="{BB962C8B-B14F-4D97-AF65-F5344CB8AC3E}">
        <p14:creationId xmlns:p14="http://schemas.microsoft.com/office/powerpoint/2010/main" val="427470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54C3D4-EA2A-4CF6-B666-BF21AD57B7B7}"/>
              </a:ext>
            </a:extLst>
          </p:cNvPr>
          <p:cNvSpPr>
            <a:spLocks noGrp="1"/>
          </p:cNvSpPr>
          <p:nvPr>
            <p:ph type="title"/>
          </p:nvPr>
        </p:nvSpPr>
        <p:spPr/>
        <p:txBody>
          <a:bodyPr/>
          <a:lstStyle/>
          <a:p>
            <a:r>
              <a:rPr lang="en-US" dirty="0"/>
              <a:t>Comparing Satisfaction Scores by Consumer Age</a:t>
            </a:r>
          </a:p>
        </p:txBody>
      </p:sp>
      <p:graphicFrame>
        <p:nvGraphicFramePr>
          <p:cNvPr id="9" name="Content Placeholder 8">
            <a:extLst>
              <a:ext uri="{FF2B5EF4-FFF2-40B4-BE49-F238E27FC236}">
                <a16:creationId xmlns:a16="http://schemas.microsoft.com/office/drawing/2014/main" id="{668DE25B-2581-439E-B039-5FA70276D926}"/>
              </a:ext>
            </a:extLst>
          </p:cNvPr>
          <p:cNvGraphicFramePr>
            <a:graphicFrameLocks noGrp="1"/>
          </p:cNvGraphicFramePr>
          <p:nvPr>
            <p:ph sz="half" idx="1"/>
            <p:extLst>
              <p:ext uri="{D42A27DB-BD31-4B8C-83A1-F6EECF244321}">
                <p14:modId xmlns:p14="http://schemas.microsoft.com/office/powerpoint/2010/main" val="2936738206"/>
              </p:ext>
            </p:extLst>
          </p:nvPr>
        </p:nvGraphicFramePr>
        <p:xfrm>
          <a:off x="107950" y="2083117"/>
          <a:ext cx="11976100" cy="2691765"/>
        </p:xfrm>
        <a:graphic>
          <a:graphicData uri="http://schemas.openxmlformats.org/drawingml/2006/table">
            <a:tbl>
              <a:tblPr firstRow="1" firstCol="1" bandRow="1">
                <a:tableStyleId>{5C22544A-7EE6-4342-B048-85BDC9FD1C3A}</a:tableStyleId>
              </a:tblPr>
              <a:tblGrid>
                <a:gridCol w="3197860">
                  <a:extLst>
                    <a:ext uri="{9D8B030D-6E8A-4147-A177-3AD203B41FA5}">
                      <a16:colId xmlns:a16="http://schemas.microsoft.com/office/drawing/2014/main" val="1404651659"/>
                    </a:ext>
                  </a:extLst>
                </a:gridCol>
                <a:gridCol w="1097280">
                  <a:extLst>
                    <a:ext uri="{9D8B030D-6E8A-4147-A177-3AD203B41FA5}">
                      <a16:colId xmlns:a16="http://schemas.microsoft.com/office/drawing/2014/main" val="4010107240"/>
                    </a:ext>
                  </a:extLst>
                </a:gridCol>
                <a:gridCol w="1097280">
                  <a:extLst>
                    <a:ext uri="{9D8B030D-6E8A-4147-A177-3AD203B41FA5}">
                      <a16:colId xmlns:a16="http://schemas.microsoft.com/office/drawing/2014/main" val="1138270566"/>
                    </a:ext>
                  </a:extLst>
                </a:gridCol>
                <a:gridCol w="1097280">
                  <a:extLst>
                    <a:ext uri="{9D8B030D-6E8A-4147-A177-3AD203B41FA5}">
                      <a16:colId xmlns:a16="http://schemas.microsoft.com/office/drawing/2014/main" val="4105442814"/>
                    </a:ext>
                  </a:extLst>
                </a:gridCol>
                <a:gridCol w="1097280">
                  <a:extLst>
                    <a:ext uri="{9D8B030D-6E8A-4147-A177-3AD203B41FA5}">
                      <a16:colId xmlns:a16="http://schemas.microsoft.com/office/drawing/2014/main" val="1176762692"/>
                    </a:ext>
                  </a:extLst>
                </a:gridCol>
                <a:gridCol w="1097280">
                  <a:extLst>
                    <a:ext uri="{9D8B030D-6E8A-4147-A177-3AD203B41FA5}">
                      <a16:colId xmlns:a16="http://schemas.microsoft.com/office/drawing/2014/main" val="2358089511"/>
                    </a:ext>
                  </a:extLst>
                </a:gridCol>
                <a:gridCol w="1097280">
                  <a:extLst>
                    <a:ext uri="{9D8B030D-6E8A-4147-A177-3AD203B41FA5}">
                      <a16:colId xmlns:a16="http://schemas.microsoft.com/office/drawing/2014/main" val="1188274141"/>
                    </a:ext>
                  </a:extLst>
                </a:gridCol>
                <a:gridCol w="1097280">
                  <a:extLst>
                    <a:ext uri="{9D8B030D-6E8A-4147-A177-3AD203B41FA5}">
                      <a16:colId xmlns:a16="http://schemas.microsoft.com/office/drawing/2014/main" val="459083691"/>
                    </a:ext>
                  </a:extLst>
                </a:gridCol>
                <a:gridCol w="1097280">
                  <a:extLst>
                    <a:ext uri="{9D8B030D-6E8A-4147-A177-3AD203B41FA5}">
                      <a16:colId xmlns:a16="http://schemas.microsoft.com/office/drawing/2014/main" val="3403366509"/>
                    </a:ext>
                  </a:extLst>
                </a:gridCol>
              </a:tblGrid>
              <a:tr h="0">
                <a:tc>
                  <a:txBody>
                    <a:bodyPr/>
                    <a:lstStyle/>
                    <a:p>
                      <a:pPr marL="0" marR="0" algn="ctr">
                        <a:spcBef>
                          <a:spcPts val="0"/>
                        </a:spcBef>
                        <a:spcAft>
                          <a:spcPts val="0"/>
                        </a:spcAft>
                      </a:pP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Survey Categories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dirty="0"/>
                        <a:t>Below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dirty="0"/>
                        <a:t>20-29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dirty="0"/>
                        <a:t>30-39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a:t>40-49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a:t>50-59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a:t>60-69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dirty="0"/>
                        <a:t>70 and Above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dirty="0"/>
                        <a:t>Not Reported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3048196"/>
                  </a:ext>
                </a:extLst>
              </a:tr>
              <a:tr h="182880">
                <a:tc>
                  <a:txBody>
                    <a:bodyPr/>
                    <a:lstStyle/>
                    <a:p>
                      <a:pPr marL="0" marR="0">
                        <a:spcBef>
                          <a:spcPts val="0"/>
                        </a:spcBef>
                        <a:spcAft>
                          <a:spcPts val="0"/>
                        </a:spcAft>
                      </a:pPr>
                      <a:r>
                        <a:rPr lang="en-US" sz="2000" b="0" dirty="0">
                          <a:solidFill>
                            <a:schemeClr val="tx1"/>
                          </a:solidFill>
                          <a:effectLst/>
                        </a:rPr>
                        <a:t>DOR Experience</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dirty="0">
                          <a:solidFill>
                            <a:schemeClr val="accent1">
                              <a:lumMod val="75000"/>
                            </a:schemeClr>
                          </a:solidFill>
                        </a:rPr>
                        <a:t>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dirty="0"/>
                        <a:t>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132369"/>
                  </a:ext>
                </a:extLst>
              </a:tr>
              <a:tr h="180477">
                <a:tc>
                  <a:txBody>
                    <a:bodyPr/>
                    <a:lstStyle/>
                    <a:p>
                      <a:pPr marL="0" marR="0">
                        <a:spcBef>
                          <a:spcPts val="0"/>
                        </a:spcBef>
                        <a:spcAft>
                          <a:spcPts val="0"/>
                        </a:spcAft>
                      </a:pPr>
                      <a:r>
                        <a:rPr lang="en-US" sz="2000" b="0" dirty="0">
                          <a:solidFill>
                            <a:schemeClr val="tx1"/>
                          </a:solidFill>
                          <a:effectLst/>
                        </a:rPr>
                        <a:t>DOR Counselors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dirty="0">
                          <a:solidFill>
                            <a:schemeClr val="accent1">
                              <a:lumMod val="75000"/>
                            </a:schemeClr>
                          </a:solidFill>
                        </a:rPr>
                        <a:t>84.9%*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dirty="0"/>
                        <a:t>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1559328"/>
                  </a:ext>
                </a:extLst>
              </a:tr>
              <a:tr h="182880">
                <a:tc>
                  <a:txBody>
                    <a:bodyPr/>
                    <a:lstStyle/>
                    <a:p>
                      <a:pPr marL="0" marR="0">
                        <a:spcBef>
                          <a:spcPts val="0"/>
                        </a:spcBef>
                        <a:spcAft>
                          <a:spcPts val="0"/>
                        </a:spcAft>
                      </a:pPr>
                      <a:r>
                        <a:rPr lang="en-US" sz="2000" b="0" dirty="0">
                          <a:solidFill>
                            <a:schemeClr val="tx1"/>
                          </a:solidFill>
                          <a:effectLst/>
                        </a:rPr>
                        <a:t>Service Providers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dirty="0">
                          <a:solidFill>
                            <a:schemeClr val="accent1">
                              <a:lumMod val="75000"/>
                            </a:schemeClr>
                          </a:solidFill>
                        </a:rPr>
                        <a:t>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dirty="0"/>
                        <a:t>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4472860"/>
                  </a:ext>
                </a:extLst>
              </a:tr>
              <a:tr h="182880">
                <a:tc>
                  <a:txBody>
                    <a:bodyPr/>
                    <a:lstStyle/>
                    <a:p>
                      <a:pPr marL="0" marR="0">
                        <a:spcBef>
                          <a:spcPts val="0"/>
                        </a:spcBef>
                        <a:spcAft>
                          <a:spcPts val="0"/>
                        </a:spcAft>
                      </a:pPr>
                      <a:r>
                        <a:rPr lang="en-US" sz="2000" b="0" dirty="0">
                          <a:solidFill>
                            <a:schemeClr val="tx1"/>
                          </a:solidFill>
                          <a:effectLst/>
                        </a:rPr>
                        <a:t>Employment Services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dirty="0">
                          <a:solidFill>
                            <a:schemeClr val="accent1">
                              <a:lumMod val="75000"/>
                            </a:schemeClr>
                          </a:solidFill>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dirty="0"/>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8033980"/>
                  </a:ext>
                </a:extLst>
              </a:tr>
              <a:tr h="182880">
                <a:tc>
                  <a:txBody>
                    <a:bodyPr/>
                    <a:lstStyle/>
                    <a:p>
                      <a:pPr marL="0" marR="0">
                        <a:spcBef>
                          <a:spcPts val="0"/>
                        </a:spcBef>
                        <a:spcAft>
                          <a:spcPts val="0"/>
                        </a:spcAft>
                      </a:pPr>
                      <a:r>
                        <a:rPr lang="en-US" sz="2000" b="0" dirty="0">
                          <a:solidFill>
                            <a:schemeClr val="tx1"/>
                          </a:solidFill>
                          <a:effectLst/>
                        </a:rPr>
                        <a:t>Current Employment</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dirty="0">
                          <a:solidFill>
                            <a:schemeClr val="accent1">
                              <a:lumMod val="75000"/>
                            </a:schemeClr>
                          </a:solidFill>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dirty="0"/>
                        <a:t>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8365644"/>
                  </a:ext>
                </a:extLst>
              </a:tr>
              <a:tr h="182880">
                <a:tc>
                  <a:txBody>
                    <a:bodyPr/>
                    <a:lstStyle/>
                    <a:p>
                      <a:pPr marL="0" marR="0">
                        <a:spcBef>
                          <a:spcPts val="0"/>
                        </a:spcBef>
                        <a:spcAft>
                          <a:spcPts val="0"/>
                        </a:spcAft>
                      </a:pPr>
                      <a:r>
                        <a:rPr lang="en-US" sz="2000" b="0" dirty="0">
                          <a:solidFill>
                            <a:schemeClr val="tx1"/>
                          </a:solidFill>
                          <a:effectLst/>
                        </a:rPr>
                        <a:t>Employment Opportunities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dirty="0"/>
                        <a:t>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dirty="0"/>
                        <a:t>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b="1" i="0" dirty="0">
                          <a:solidFill>
                            <a:schemeClr val="accent1">
                              <a:lumMod val="75000"/>
                            </a:schemeClr>
                          </a:solidFill>
                        </a:rPr>
                        <a:t>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3270531811"/>
                  </a:ext>
                </a:extLst>
              </a:tr>
              <a:tr h="182880">
                <a:tc>
                  <a:txBody>
                    <a:bodyPr/>
                    <a:lstStyle/>
                    <a:p>
                      <a:pPr marL="0" marR="0" algn="l">
                        <a:spcBef>
                          <a:spcPts val="0"/>
                        </a:spcBef>
                        <a:spcAft>
                          <a:spcPts val="0"/>
                        </a:spcAft>
                      </a:pPr>
                      <a:r>
                        <a:rPr lang="en-US" sz="2000" b="1" i="1" dirty="0">
                          <a:solidFill>
                            <a:schemeClr val="tx1"/>
                          </a:solidFill>
                          <a:effectLst/>
                        </a:rPr>
                        <a:t>Overall</a:t>
                      </a:r>
                      <a:endParaRPr lang="en-US" sz="20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b="1" i="1" dirty="0"/>
                        <a:t>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77.8%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b="1" i="1" dirty="0"/>
                        <a:t>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80687"/>
                  </a:ext>
                </a:extLst>
              </a:tr>
            </a:tbl>
          </a:graphicData>
        </a:graphic>
      </p:graphicFrame>
      <p:sp>
        <p:nvSpPr>
          <p:cNvPr id="8" name="Content Placeholder 7">
            <a:extLst>
              <a:ext uri="{FF2B5EF4-FFF2-40B4-BE49-F238E27FC236}">
                <a16:creationId xmlns:a16="http://schemas.microsoft.com/office/drawing/2014/main" id="{630774D2-4067-43D2-BD23-47B26C24EF35}"/>
              </a:ext>
            </a:extLst>
          </p:cNvPr>
          <p:cNvSpPr>
            <a:spLocks noGrp="1"/>
          </p:cNvSpPr>
          <p:nvPr>
            <p:ph sz="half" idx="10"/>
          </p:nvPr>
        </p:nvSpPr>
        <p:spPr>
          <a:xfrm>
            <a:off x="3292928" y="5366657"/>
            <a:ext cx="5606143" cy="1060040"/>
          </a:xfrm>
        </p:spPr>
        <p:txBody>
          <a:bodyPr>
            <a:normAutofit/>
          </a:bodyPr>
          <a:lstStyle/>
          <a:p>
            <a:pPr marL="0" indent="0" algn="just">
              <a:buNone/>
            </a:pPr>
            <a:r>
              <a:rPr lang="en-US" sz="1600" b="1" dirty="0"/>
              <a:t>Note: </a:t>
            </a:r>
            <a:r>
              <a:rPr lang="en-US" sz="1600" dirty="0"/>
              <a:t>For each survey category (row), the consumer age group (column) with the highest satisfaction score was denoted with an asterisk (*).</a:t>
            </a:r>
          </a:p>
        </p:txBody>
      </p:sp>
    </p:spTree>
    <p:extLst>
      <p:ext uri="{BB962C8B-B14F-4D97-AF65-F5344CB8AC3E}">
        <p14:creationId xmlns:p14="http://schemas.microsoft.com/office/powerpoint/2010/main" val="145334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34C7-E3FB-4F90-AD10-BE5F84A24946}"/>
              </a:ext>
            </a:extLst>
          </p:cNvPr>
          <p:cNvSpPr>
            <a:spLocks noGrp="1"/>
          </p:cNvSpPr>
          <p:nvPr>
            <p:ph type="title"/>
          </p:nvPr>
        </p:nvSpPr>
        <p:spPr/>
        <p:txBody>
          <a:bodyPr/>
          <a:lstStyle/>
          <a:p>
            <a:r>
              <a:rPr lang="en-US" dirty="0"/>
              <a:t>Distribution of Survey Responses by Consumer Location</a:t>
            </a:r>
          </a:p>
        </p:txBody>
      </p:sp>
      <p:pic>
        <p:nvPicPr>
          <p:cNvPr id="6" name="Content Placeholder 5" descr="Figure 11 Description:  Location (city) of DOR district offices (A, gray) and CSS participants (B, blue) were plotted on a map of California (generated with Tableau). The percent of survey participants who reported a city with or without a DOR office are illustrated using a bar chart (C). Figure data are listed below in table format (Table 17).">
            <a:extLst>
              <a:ext uri="{FF2B5EF4-FFF2-40B4-BE49-F238E27FC236}">
                <a16:creationId xmlns:a16="http://schemas.microsoft.com/office/drawing/2014/main" id="{BB14FF38-FF5A-4E51-A4BD-A9C83F3A1CE5}"/>
              </a:ext>
            </a:extLst>
          </p:cNvPr>
          <p:cNvPicPr>
            <a:picLocks noGrp="1" noChangeAspect="1"/>
          </p:cNvPicPr>
          <p:nvPr>
            <p:ph sz="half" idx="10"/>
          </p:nvPr>
        </p:nvPicPr>
        <p:blipFill>
          <a:blip r:embed="rId2" cstate="print">
            <a:extLst>
              <a:ext uri="{28A0092B-C50C-407E-A947-70E740481C1C}">
                <a14:useLocalDpi xmlns:a14="http://schemas.microsoft.com/office/drawing/2010/main" val="0"/>
              </a:ext>
            </a:extLst>
          </a:blip>
          <a:stretch>
            <a:fillRect/>
          </a:stretch>
        </p:blipFill>
        <p:spPr>
          <a:xfrm>
            <a:off x="3822700" y="327371"/>
            <a:ext cx="8102600" cy="3800129"/>
          </a:xfrm>
          <a:solidFill>
            <a:schemeClr val="bg1"/>
          </a:solidFill>
          <a:ln>
            <a:noFill/>
          </a:ln>
          <a:effectLst/>
        </p:spPr>
      </p:pic>
      <p:sp>
        <p:nvSpPr>
          <p:cNvPr id="8" name="Content Placeholder 7">
            <a:extLst>
              <a:ext uri="{FF2B5EF4-FFF2-40B4-BE49-F238E27FC236}">
                <a16:creationId xmlns:a16="http://schemas.microsoft.com/office/drawing/2014/main" id="{88B648B9-860D-4CAD-A433-5B1817E21796}"/>
              </a:ext>
            </a:extLst>
          </p:cNvPr>
          <p:cNvSpPr>
            <a:spLocks noGrp="1"/>
          </p:cNvSpPr>
          <p:nvPr>
            <p:ph sz="half" idx="13"/>
          </p:nvPr>
        </p:nvSpPr>
        <p:spPr>
          <a:xfrm>
            <a:off x="3860800" y="4397827"/>
            <a:ext cx="8102600" cy="807357"/>
          </a:xfrm>
          <a:solidFill>
            <a:schemeClr val="bg1"/>
          </a:solidFill>
          <a:ln>
            <a:noFill/>
          </a:ln>
          <a:effectLst/>
        </p:spPr>
        <p:txBody>
          <a:bodyPr anchor="ctr">
            <a:noAutofit/>
          </a:bodyPr>
          <a:lstStyle/>
          <a:p>
            <a:pPr marL="0" indent="0">
              <a:buNone/>
            </a:pPr>
            <a:r>
              <a:rPr lang="en-US" sz="1400" b="1" dirty="0"/>
              <a:t>Image Description:</a:t>
            </a:r>
            <a:r>
              <a:rPr lang="en-US" sz="1400" dirty="0"/>
              <a:t> A) Map of California showing the locations DOR Offices. B) Map of California showing the locations of Consumers reported in the CSS, in which size indicates the frequency. C) Bar chart illustrating the distribution of CSS consumers who live in a city with or without a DOR office (data listed in table below).</a:t>
            </a:r>
          </a:p>
        </p:txBody>
      </p:sp>
      <p:graphicFrame>
        <p:nvGraphicFramePr>
          <p:cNvPr id="7" name="Content Placeholder 6">
            <a:extLst>
              <a:ext uri="{FF2B5EF4-FFF2-40B4-BE49-F238E27FC236}">
                <a16:creationId xmlns:a16="http://schemas.microsoft.com/office/drawing/2014/main" id="{F1D96E3E-4292-4D71-9AD2-095556AA9AEC}"/>
              </a:ext>
            </a:extLst>
          </p:cNvPr>
          <p:cNvGraphicFramePr>
            <a:graphicFrameLocks noGrp="1"/>
          </p:cNvGraphicFramePr>
          <p:nvPr>
            <p:ph sz="half" idx="12"/>
            <p:extLst>
              <p:ext uri="{D42A27DB-BD31-4B8C-83A1-F6EECF244321}">
                <p14:modId xmlns:p14="http://schemas.microsoft.com/office/powerpoint/2010/main" val="3759309417"/>
              </p:ext>
            </p:extLst>
          </p:nvPr>
        </p:nvGraphicFramePr>
        <p:xfrm>
          <a:off x="4775200" y="5321300"/>
          <a:ext cx="6499099" cy="1371600"/>
        </p:xfrm>
        <a:graphic>
          <a:graphicData uri="http://schemas.openxmlformats.org/drawingml/2006/table">
            <a:tbl>
              <a:tblPr firstRow="1" firstCol="1" bandRow="1">
                <a:effectLst/>
                <a:tableStyleId>{5C22544A-7EE6-4342-B048-85BDC9FD1C3A}</a:tableStyleId>
              </a:tblPr>
              <a:tblGrid>
                <a:gridCol w="3727133">
                  <a:extLst>
                    <a:ext uri="{9D8B030D-6E8A-4147-A177-3AD203B41FA5}">
                      <a16:colId xmlns:a16="http://schemas.microsoft.com/office/drawing/2014/main" val="2035329090"/>
                    </a:ext>
                  </a:extLst>
                </a:gridCol>
                <a:gridCol w="861060">
                  <a:extLst>
                    <a:ext uri="{9D8B030D-6E8A-4147-A177-3AD203B41FA5}">
                      <a16:colId xmlns:a16="http://schemas.microsoft.com/office/drawing/2014/main" val="3637011166"/>
                    </a:ext>
                  </a:extLst>
                </a:gridCol>
                <a:gridCol w="1910906">
                  <a:extLst>
                    <a:ext uri="{9D8B030D-6E8A-4147-A177-3AD203B41FA5}">
                      <a16:colId xmlns:a16="http://schemas.microsoft.com/office/drawing/2014/main" val="119029330"/>
                    </a:ext>
                  </a:extLst>
                </a:gridCol>
              </a:tblGrid>
              <a:tr h="161925">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rPr>
                        <a:t>Locations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Count</a:t>
                      </a:r>
                      <a:endPar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Percent of Total</a:t>
                      </a:r>
                      <a:endPar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10036374"/>
                  </a:ext>
                </a:extLst>
              </a:tr>
              <a:tr h="161925">
                <a:tc>
                  <a:txBody>
                    <a:bodyPr/>
                    <a:lstStyle/>
                    <a:p>
                      <a:pPr marL="0" marR="0">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Consumer City with DOR Office</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402</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47.3%</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8695124"/>
                  </a:ext>
                </a:extLst>
              </a:tr>
              <a:tr h="161925">
                <a:tc>
                  <a:txBody>
                    <a:bodyPr/>
                    <a:lstStyle/>
                    <a:p>
                      <a:pPr marL="0" marR="0">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Consumer City without DOR Office</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429</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50.5%</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375856"/>
                  </a:ext>
                </a:extLst>
              </a:tr>
              <a:tr h="161925">
                <a:tc>
                  <a:txBody>
                    <a:bodyPr/>
                    <a:lstStyle/>
                    <a:p>
                      <a:pPr marL="0" marR="0">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Consumer City Not Reported</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18</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2.1%</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639068"/>
                  </a:ext>
                </a:extLst>
              </a:tr>
              <a:tr h="161925">
                <a:tc>
                  <a:txBody>
                    <a:bodyPr/>
                    <a:lstStyle/>
                    <a:p>
                      <a:pPr marL="0" marR="0">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Total</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849</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100.0%</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1887983"/>
                  </a:ext>
                </a:extLst>
              </a:tr>
            </a:tbl>
          </a:graphicData>
        </a:graphic>
      </p:graphicFrame>
    </p:spTree>
    <p:extLst>
      <p:ext uri="{BB962C8B-B14F-4D97-AF65-F5344CB8AC3E}">
        <p14:creationId xmlns:p14="http://schemas.microsoft.com/office/powerpoint/2010/main" val="18825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92B005-712B-4104-AACA-9FE334BCC2B0}"/>
              </a:ext>
            </a:extLst>
          </p:cNvPr>
          <p:cNvSpPr>
            <a:spLocks noGrp="1"/>
          </p:cNvSpPr>
          <p:nvPr>
            <p:ph type="title"/>
          </p:nvPr>
        </p:nvSpPr>
        <p:spPr/>
        <p:txBody>
          <a:bodyPr/>
          <a:lstStyle/>
          <a:p>
            <a:r>
              <a:rPr lang="en-US" sz="3200" b="1" dirty="0"/>
              <a:t>Comparing Satisfaction Scores by Consumer Location</a:t>
            </a:r>
          </a:p>
        </p:txBody>
      </p:sp>
      <p:graphicFrame>
        <p:nvGraphicFramePr>
          <p:cNvPr id="7" name="Content Placeholder 6">
            <a:extLst>
              <a:ext uri="{FF2B5EF4-FFF2-40B4-BE49-F238E27FC236}">
                <a16:creationId xmlns:a16="http://schemas.microsoft.com/office/drawing/2014/main" id="{6AC319D4-7A0D-466D-821E-84C8B7D4523E}"/>
              </a:ext>
            </a:extLst>
          </p:cNvPr>
          <p:cNvGraphicFramePr>
            <a:graphicFrameLocks noGrp="1"/>
          </p:cNvGraphicFramePr>
          <p:nvPr>
            <p:ph sz="half" idx="1"/>
            <p:extLst>
              <p:ext uri="{D42A27DB-BD31-4B8C-83A1-F6EECF244321}">
                <p14:modId xmlns:p14="http://schemas.microsoft.com/office/powerpoint/2010/main" val="1120444038"/>
              </p:ext>
            </p:extLst>
          </p:nvPr>
        </p:nvGraphicFramePr>
        <p:xfrm>
          <a:off x="482092" y="1863557"/>
          <a:ext cx="11227816" cy="3232484"/>
        </p:xfrm>
        <a:graphic>
          <a:graphicData uri="http://schemas.openxmlformats.org/drawingml/2006/table">
            <a:tbl>
              <a:tblPr firstRow="1" firstCol="1" bandRow="1">
                <a:effectLst/>
                <a:tableStyleId>{5C22544A-7EE6-4342-B048-85BDC9FD1C3A}</a:tableStyleId>
              </a:tblPr>
              <a:tblGrid>
                <a:gridCol w="3464560">
                  <a:extLst>
                    <a:ext uri="{9D8B030D-6E8A-4147-A177-3AD203B41FA5}">
                      <a16:colId xmlns:a16="http://schemas.microsoft.com/office/drawing/2014/main" val="384759153"/>
                    </a:ext>
                  </a:extLst>
                </a:gridCol>
                <a:gridCol w="2587752">
                  <a:extLst>
                    <a:ext uri="{9D8B030D-6E8A-4147-A177-3AD203B41FA5}">
                      <a16:colId xmlns:a16="http://schemas.microsoft.com/office/drawing/2014/main" val="2976749437"/>
                    </a:ext>
                  </a:extLst>
                </a:gridCol>
                <a:gridCol w="2587752">
                  <a:extLst>
                    <a:ext uri="{9D8B030D-6E8A-4147-A177-3AD203B41FA5}">
                      <a16:colId xmlns:a16="http://schemas.microsoft.com/office/drawing/2014/main" val="2914195280"/>
                    </a:ext>
                  </a:extLst>
                </a:gridCol>
                <a:gridCol w="2587752">
                  <a:extLst>
                    <a:ext uri="{9D8B030D-6E8A-4147-A177-3AD203B41FA5}">
                      <a16:colId xmlns:a16="http://schemas.microsoft.com/office/drawing/2014/main" val="3359392276"/>
                    </a:ext>
                  </a:extLst>
                </a:gridCol>
              </a:tblGrid>
              <a:tr h="954495">
                <a:tc>
                  <a:txBody>
                    <a:bodyPr/>
                    <a:lstStyle/>
                    <a:p>
                      <a:pPr marL="0" marR="0" algn="ctr">
                        <a:spcBef>
                          <a:spcPts val="0"/>
                        </a:spcBef>
                        <a:spcAft>
                          <a:spcPts val="0"/>
                        </a:spcAft>
                      </a:pP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Survey Categories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algn="ctr">
                        <a:spcBef>
                          <a:spcPts val="0"/>
                        </a:spcBef>
                        <a:spcAft>
                          <a:spcPts val="0"/>
                        </a:spcAft>
                      </a:pPr>
                      <a:r>
                        <a:rPr lang="en-US" sz="2000" b="1" dirty="0">
                          <a:solidFill>
                            <a:schemeClr val="bg1"/>
                          </a:solidFill>
                          <a:effectLst/>
                        </a:rPr>
                        <a:t>Consumer City </a:t>
                      </a:r>
                    </a:p>
                    <a:p>
                      <a:pPr marL="0" marR="0" algn="ctr">
                        <a:spcBef>
                          <a:spcPts val="0"/>
                        </a:spcBef>
                        <a:spcAft>
                          <a:spcPts val="0"/>
                        </a:spcAft>
                      </a:pPr>
                      <a:r>
                        <a:rPr lang="en-US" sz="2000" b="1" u="sng" dirty="0">
                          <a:solidFill>
                            <a:schemeClr val="bg1"/>
                          </a:solidFill>
                          <a:effectLst/>
                        </a:rPr>
                        <a:t>with</a:t>
                      </a:r>
                      <a:r>
                        <a:rPr lang="en-US" sz="2000" b="1" dirty="0">
                          <a:solidFill>
                            <a:schemeClr val="bg1"/>
                          </a:solidFill>
                          <a:effectLst/>
                        </a:rPr>
                        <a:t> DOR Office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b="1" dirty="0">
                          <a:solidFill>
                            <a:schemeClr val="bg1"/>
                          </a:solidFill>
                          <a:effectLst/>
                        </a:rPr>
                        <a:t>Consumer City </a:t>
                      </a:r>
                      <a:r>
                        <a:rPr lang="en-US" sz="2000" b="1" u="sng" dirty="0">
                          <a:solidFill>
                            <a:schemeClr val="bg1"/>
                          </a:solidFill>
                          <a:effectLst/>
                        </a:rPr>
                        <a:t>without</a:t>
                      </a:r>
                      <a:r>
                        <a:rPr lang="en-US" sz="2000" b="1" dirty="0">
                          <a:solidFill>
                            <a:schemeClr val="bg1"/>
                          </a:solidFill>
                          <a:effectLst/>
                        </a:rPr>
                        <a:t> DOR Office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b="1" i="0" baseline="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Consumer City </a:t>
                      </a:r>
                    </a:p>
                    <a:p>
                      <a:pPr marL="0" marR="0" algn="ctr">
                        <a:spcBef>
                          <a:spcPts val="0"/>
                        </a:spcBef>
                        <a:spcAft>
                          <a:spcPts val="0"/>
                        </a:spcAft>
                      </a:pPr>
                      <a:r>
                        <a:rPr lang="en-US" sz="2000" b="1" i="0" u="sng" baseline="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Not Reported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00091066"/>
                  </a:ext>
                </a:extLst>
              </a:tr>
              <a:tr h="325427">
                <a:tc>
                  <a:txBody>
                    <a:bodyPr/>
                    <a:lstStyle/>
                    <a:p>
                      <a:pPr marL="0" marR="0">
                        <a:spcBef>
                          <a:spcPts val="0"/>
                        </a:spcBef>
                        <a:spcAft>
                          <a:spcPts val="0"/>
                        </a:spcAft>
                      </a:pPr>
                      <a:r>
                        <a:rPr lang="en-US" sz="2000" b="0" dirty="0">
                          <a:solidFill>
                            <a:schemeClr val="tx1"/>
                          </a:solidFill>
                          <a:effectLst/>
                        </a:rPr>
                        <a:t>DOR Experience</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79.7%*</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rPr>
                        <a:t>79.5%</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70.6%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778602"/>
                  </a:ext>
                </a:extLst>
              </a:tr>
              <a:tr h="325427">
                <a:tc>
                  <a:txBody>
                    <a:bodyPr/>
                    <a:lstStyle/>
                    <a:p>
                      <a:pPr marL="0" marR="0">
                        <a:spcBef>
                          <a:spcPts val="0"/>
                        </a:spcBef>
                        <a:spcAft>
                          <a:spcPts val="0"/>
                        </a:spcAft>
                      </a:pPr>
                      <a:r>
                        <a:rPr lang="en-US" sz="2000" b="0" dirty="0">
                          <a:solidFill>
                            <a:schemeClr val="tx1"/>
                          </a:solidFill>
                          <a:effectLst/>
                        </a:rPr>
                        <a:t>DOR Counselors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rPr>
                        <a:t>79.7%</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80.8%*</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70.2%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063640"/>
                  </a:ext>
                </a:extLst>
              </a:tr>
              <a:tr h="325427">
                <a:tc>
                  <a:txBody>
                    <a:bodyPr/>
                    <a:lstStyle/>
                    <a:p>
                      <a:pPr marL="0" marR="0">
                        <a:spcBef>
                          <a:spcPts val="0"/>
                        </a:spcBef>
                        <a:spcAft>
                          <a:spcPts val="0"/>
                        </a:spcAft>
                      </a:pPr>
                      <a:r>
                        <a:rPr lang="en-US" sz="2000" b="0" dirty="0">
                          <a:solidFill>
                            <a:schemeClr val="tx1"/>
                          </a:solidFill>
                          <a:effectLst/>
                        </a:rPr>
                        <a:t>Service Providers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rPr>
                        <a:t>80.1%</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80.9%*</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67.9%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4251083"/>
                  </a:ext>
                </a:extLst>
              </a:tr>
              <a:tr h="325427">
                <a:tc>
                  <a:txBody>
                    <a:bodyPr/>
                    <a:lstStyle/>
                    <a:p>
                      <a:pPr marL="0" marR="0">
                        <a:spcBef>
                          <a:spcPts val="0"/>
                        </a:spcBef>
                        <a:spcAft>
                          <a:spcPts val="0"/>
                        </a:spcAft>
                      </a:pPr>
                      <a:r>
                        <a:rPr lang="en-US" sz="2000" b="0" dirty="0">
                          <a:solidFill>
                            <a:schemeClr val="tx1"/>
                          </a:solidFill>
                          <a:effectLst/>
                        </a:rPr>
                        <a:t>Employment Services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78.0%*</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rPr>
                        <a:t>77.3%</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67.0%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56656"/>
                  </a:ext>
                </a:extLst>
              </a:tr>
              <a:tr h="325427">
                <a:tc>
                  <a:txBody>
                    <a:bodyPr/>
                    <a:lstStyle/>
                    <a:p>
                      <a:pPr marL="0" marR="0">
                        <a:spcBef>
                          <a:spcPts val="0"/>
                        </a:spcBef>
                        <a:spcAft>
                          <a:spcPts val="0"/>
                        </a:spcAft>
                      </a:pPr>
                      <a:r>
                        <a:rPr lang="en-US" sz="2000" b="0" dirty="0">
                          <a:solidFill>
                            <a:schemeClr val="tx1"/>
                          </a:solidFill>
                          <a:effectLst/>
                        </a:rPr>
                        <a:t>Current Employment</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76.3%*</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rPr>
                        <a:t>76.1%</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55.2%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28063"/>
                  </a:ext>
                </a:extLst>
              </a:tr>
              <a:tr h="325427">
                <a:tc>
                  <a:txBody>
                    <a:bodyPr/>
                    <a:lstStyle/>
                    <a:p>
                      <a:pPr marL="0" marR="0">
                        <a:spcBef>
                          <a:spcPts val="0"/>
                        </a:spcBef>
                        <a:spcAft>
                          <a:spcPts val="0"/>
                        </a:spcAft>
                      </a:pPr>
                      <a:r>
                        <a:rPr lang="en-US" sz="2000" b="0" dirty="0">
                          <a:solidFill>
                            <a:schemeClr val="tx1"/>
                          </a:solidFill>
                          <a:effectLst/>
                        </a:rPr>
                        <a:t>Employment Opportunities</a:t>
                      </a:r>
                      <a:endParaRPr lang="en-US"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rPr>
                        <a:t>72.3%</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accent1">
                              <a:lumMod val="50000"/>
                            </a:schemeClr>
                          </a:solidFill>
                          <a:effectLst/>
                        </a:rPr>
                        <a:t>72.4%*</a:t>
                      </a:r>
                      <a:endParaRPr lang="en-US" sz="2000" b="1"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58.2%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557806"/>
                  </a:ext>
                </a:extLst>
              </a:tr>
              <a:tr h="325427">
                <a:tc>
                  <a:txBody>
                    <a:bodyPr/>
                    <a:lstStyle/>
                    <a:p>
                      <a:pPr marL="0" marR="0" algn="l">
                        <a:spcBef>
                          <a:spcPts val="0"/>
                        </a:spcBef>
                        <a:spcAft>
                          <a:spcPts val="0"/>
                        </a:spcAft>
                      </a:pPr>
                      <a:r>
                        <a:rPr lang="en-US" sz="2000" b="1" i="1" dirty="0">
                          <a:solidFill>
                            <a:schemeClr val="tx1"/>
                          </a:solidFill>
                          <a:effectLst/>
                        </a:rPr>
                        <a:t>Overall</a:t>
                      </a:r>
                      <a:endParaRPr lang="en-US" sz="20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rPr>
                        <a:t>78.6%</a:t>
                      </a:r>
                      <a:endParaRPr lang="en-US" sz="20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rPr>
                        <a:t>79.0%*</a:t>
                      </a:r>
                      <a:endParaRPr lang="en-US" sz="20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66.3%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2904655"/>
                  </a:ext>
                </a:extLst>
              </a:tr>
            </a:tbl>
          </a:graphicData>
        </a:graphic>
      </p:graphicFrame>
      <p:sp>
        <p:nvSpPr>
          <p:cNvPr id="12" name="Content Placeholder 11">
            <a:extLst>
              <a:ext uri="{FF2B5EF4-FFF2-40B4-BE49-F238E27FC236}">
                <a16:creationId xmlns:a16="http://schemas.microsoft.com/office/drawing/2014/main" id="{8F5F0BA2-D85D-475E-89CA-DACB117A4591}"/>
              </a:ext>
            </a:extLst>
          </p:cNvPr>
          <p:cNvSpPr>
            <a:spLocks noGrp="1"/>
          </p:cNvSpPr>
          <p:nvPr>
            <p:ph sz="half" idx="10"/>
          </p:nvPr>
        </p:nvSpPr>
        <p:spPr>
          <a:xfrm>
            <a:off x="2871107" y="5634036"/>
            <a:ext cx="6106886" cy="827314"/>
          </a:xfrm>
        </p:spPr>
        <p:txBody>
          <a:bodyPr>
            <a:noAutofit/>
          </a:bodyPr>
          <a:lstStyle/>
          <a:p>
            <a:pPr marL="0" indent="0" algn="just">
              <a:buNone/>
            </a:pPr>
            <a:r>
              <a:rPr lang="en-US" sz="1600" b="1" dirty="0"/>
              <a:t>Note: </a:t>
            </a:r>
            <a:r>
              <a:rPr lang="en-US" sz="1600" dirty="0"/>
              <a:t>For each survey category (row), the consumer location group (column) with the highest satisfaction score was denoted with an asterisk (*).</a:t>
            </a:r>
          </a:p>
        </p:txBody>
      </p:sp>
    </p:spTree>
    <p:extLst>
      <p:ext uri="{BB962C8B-B14F-4D97-AF65-F5344CB8AC3E}">
        <p14:creationId xmlns:p14="http://schemas.microsoft.com/office/powerpoint/2010/main" val="232835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3FED-A752-4228-9E5C-5D1EC69D4BB9}"/>
              </a:ext>
            </a:extLst>
          </p:cNvPr>
          <p:cNvSpPr>
            <a:spLocks noGrp="1"/>
          </p:cNvSpPr>
          <p:nvPr>
            <p:ph type="title"/>
          </p:nvPr>
        </p:nvSpPr>
        <p:spPr/>
        <p:txBody>
          <a:bodyPr/>
          <a:lstStyle/>
          <a:p>
            <a:pPr algn="ctr">
              <a:lnSpc>
                <a:spcPts val="4200"/>
              </a:lnSpc>
            </a:pPr>
            <a:r>
              <a:rPr lang="en-US" dirty="0"/>
              <a:t>Unemployment Reasons were reported by 76.1% of Consumers</a:t>
            </a:r>
          </a:p>
        </p:txBody>
      </p:sp>
      <p:graphicFrame>
        <p:nvGraphicFramePr>
          <p:cNvPr id="9" name="Content Placeholder 8">
            <a:extLst>
              <a:ext uri="{FF2B5EF4-FFF2-40B4-BE49-F238E27FC236}">
                <a16:creationId xmlns:a16="http://schemas.microsoft.com/office/drawing/2014/main" id="{AD4745D9-48F7-4ABD-ACF4-D69BA33009AD}"/>
              </a:ext>
            </a:extLst>
          </p:cNvPr>
          <p:cNvGraphicFramePr>
            <a:graphicFrameLocks noGrp="1"/>
          </p:cNvGraphicFramePr>
          <p:nvPr>
            <p:ph sz="half" idx="10"/>
            <p:extLst>
              <p:ext uri="{D42A27DB-BD31-4B8C-83A1-F6EECF244321}">
                <p14:modId xmlns:p14="http://schemas.microsoft.com/office/powerpoint/2010/main" val="2480262619"/>
              </p:ext>
            </p:extLst>
          </p:nvPr>
        </p:nvGraphicFramePr>
        <p:xfrm>
          <a:off x="4194628" y="631371"/>
          <a:ext cx="7425241" cy="4814692"/>
        </p:xfrm>
        <a:graphic>
          <a:graphicData uri="http://schemas.openxmlformats.org/drawingml/2006/table">
            <a:tbl>
              <a:tblPr firstRow="1" firstCol="1" bandRow="1">
                <a:effectLst/>
                <a:tableStyleId>{5C22544A-7EE6-4342-B048-85BDC9FD1C3A}</a:tableStyleId>
              </a:tblPr>
              <a:tblGrid>
                <a:gridCol w="4204757">
                  <a:extLst>
                    <a:ext uri="{9D8B030D-6E8A-4147-A177-3AD203B41FA5}">
                      <a16:colId xmlns:a16="http://schemas.microsoft.com/office/drawing/2014/main" val="3254205341"/>
                    </a:ext>
                  </a:extLst>
                </a:gridCol>
                <a:gridCol w="890311">
                  <a:extLst>
                    <a:ext uri="{9D8B030D-6E8A-4147-A177-3AD203B41FA5}">
                      <a16:colId xmlns:a16="http://schemas.microsoft.com/office/drawing/2014/main" val="1097485784"/>
                    </a:ext>
                  </a:extLst>
                </a:gridCol>
                <a:gridCol w="2330173">
                  <a:extLst>
                    <a:ext uri="{9D8B030D-6E8A-4147-A177-3AD203B41FA5}">
                      <a16:colId xmlns:a16="http://schemas.microsoft.com/office/drawing/2014/main" val="279153276"/>
                    </a:ext>
                  </a:extLst>
                </a:gridCol>
              </a:tblGrid>
              <a:tr h="802372">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Unemployment Reasons</a:t>
                      </a:r>
                      <a:endPar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rPr>
                        <a:t>Count</a:t>
                      </a: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Percent of Total </a:t>
                      </a:r>
                    </a:p>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Reasons Reported</a:t>
                      </a:r>
                      <a:endParaRPr lang="en-US" sz="18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5486623"/>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Currently a Student*</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314</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22.7%</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845281"/>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Still Looking for Employment*</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255</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18.4%</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830540"/>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Need Additional Help</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169</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12.2%</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489882"/>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Lack of DOR Assistance</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121</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8.7%</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479090"/>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Prevented by Disability</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112</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8.1%</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792182"/>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Not Ready for Employment</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98</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7.1%</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38552"/>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Prevented by Transportation Issues</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83</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6.0%</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153308"/>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Lack of Desired Jobs Available</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81</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5.8%</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433314"/>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Lack of IPE-consistent Jobs Available</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68</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4.9%</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6087288"/>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Retaining SSI/SSDI Benefits</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43</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3.1%</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432436"/>
                  </a:ext>
                </a:extLst>
              </a:tr>
              <a:tr h="308640">
                <a:tc>
                  <a:txBody>
                    <a:bodyPr/>
                    <a:lstStyle/>
                    <a:p>
                      <a:pPr marL="0" marR="0" algn="l">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Prevented by Family Issues</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solidFill>
                            <a:schemeClr val="tx1"/>
                          </a:solidFill>
                          <a:effectLst/>
                          <a:latin typeface="Arial" panose="020B0604020202020204" pitchFamily="34" charset="0"/>
                          <a:cs typeface="Arial" panose="020B0604020202020204" pitchFamily="34" charset="0"/>
                        </a:rPr>
                        <a:t>41</a:t>
                      </a:r>
                      <a:endParaRPr lang="en-US" sz="1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3.0%</a:t>
                      </a:r>
                      <a:endParaRPr lang="en-US" sz="18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271018"/>
                  </a:ext>
                </a:extLst>
              </a:tr>
              <a:tr h="308640">
                <a:tc>
                  <a:txBody>
                    <a:bodyPr/>
                    <a:lstStyle/>
                    <a:p>
                      <a:pPr marL="0" marR="0" algn="r">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Total Reasons Reported</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1,385</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100%</a:t>
                      </a: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7094298"/>
                  </a:ext>
                </a:extLst>
              </a:tr>
              <a:tr h="308640">
                <a:tc>
                  <a:txBody>
                    <a:bodyPr/>
                    <a:lstStyle/>
                    <a:p>
                      <a:pPr marL="0" marR="0" algn="r">
                        <a:spcBef>
                          <a:spcPts val="0"/>
                        </a:spcBef>
                        <a:spcAft>
                          <a:spcPts val="0"/>
                        </a:spcAft>
                      </a:pPr>
                      <a:r>
                        <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Total Consumers</a:t>
                      </a: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646</a:t>
                      </a:r>
                    </a:p>
                  </a:txBody>
                  <a:tcPr marL="62568" marR="62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endParaRPr lang="en-US" sz="18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2568" marR="62568"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40116"/>
                  </a:ext>
                </a:extLst>
              </a:tr>
            </a:tbl>
          </a:graphicData>
        </a:graphic>
      </p:graphicFrame>
      <p:sp>
        <p:nvSpPr>
          <p:cNvPr id="12" name="Content Placeholder 11">
            <a:extLst>
              <a:ext uri="{FF2B5EF4-FFF2-40B4-BE49-F238E27FC236}">
                <a16:creationId xmlns:a16="http://schemas.microsoft.com/office/drawing/2014/main" id="{4B4C8181-A54E-451C-8D8A-0EC463A9CF6B}"/>
              </a:ext>
            </a:extLst>
          </p:cNvPr>
          <p:cNvSpPr>
            <a:spLocks noGrp="1"/>
          </p:cNvSpPr>
          <p:nvPr>
            <p:ph sz="half" idx="12"/>
          </p:nvPr>
        </p:nvSpPr>
        <p:spPr>
          <a:xfrm>
            <a:off x="5007428" y="5587999"/>
            <a:ext cx="6264098" cy="1004694"/>
          </a:xfrm>
          <a:noFill/>
          <a:ln>
            <a:noFill/>
          </a:ln>
          <a:effectLst/>
        </p:spPr>
        <p:txBody>
          <a:bodyPr lIns="91440" tIns="91440" rIns="91440" bIns="91440" anchor="ctr">
            <a:noAutofit/>
          </a:bodyPr>
          <a:lstStyle/>
          <a:p>
            <a:pPr marL="0" indent="0" algn="just">
              <a:lnSpc>
                <a:spcPct val="100000"/>
              </a:lnSpc>
              <a:spcBef>
                <a:spcPts val="0"/>
              </a:spcBef>
              <a:buNone/>
            </a:pPr>
            <a:r>
              <a:rPr lang="en-US" sz="1600" b="1" dirty="0"/>
              <a:t>Note: </a:t>
            </a:r>
            <a:r>
              <a:rPr lang="en-US" sz="1600" dirty="0"/>
              <a:t>Consumers were able to report multiple unemployment reasons. Asterisk (*) identifies unemployment reasons added from the SFY 2019/20 CSS modifications.</a:t>
            </a:r>
          </a:p>
        </p:txBody>
      </p:sp>
    </p:spTree>
    <p:extLst>
      <p:ext uri="{BB962C8B-B14F-4D97-AF65-F5344CB8AC3E}">
        <p14:creationId xmlns:p14="http://schemas.microsoft.com/office/powerpoint/2010/main" val="411813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B75B00-12CE-4CD1-9288-D1641E814C2E}"/>
              </a:ext>
            </a:extLst>
          </p:cNvPr>
          <p:cNvSpPr>
            <a:spLocks noGrp="1"/>
          </p:cNvSpPr>
          <p:nvPr>
            <p:ph type="title"/>
          </p:nvPr>
        </p:nvSpPr>
        <p:spPr/>
        <p:txBody>
          <a:bodyPr/>
          <a:lstStyle/>
          <a:p>
            <a:r>
              <a:rPr lang="en-US" dirty="0"/>
              <a:t>Reporting an unemployment reason was associated with lower satisfaction with DOR</a:t>
            </a:r>
          </a:p>
        </p:txBody>
      </p:sp>
      <p:graphicFrame>
        <p:nvGraphicFramePr>
          <p:cNvPr id="5" name="Content Placeholder 4" descr="Table: Comparison of Satisfaction Scores from Survey Participants who did or did not Report Unemployment Reasons ">
            <a:extLst>
              <a:ext uri="{FF2B5EF4-FFF2-40B4-BE49-F238E27FC236}">
                <a16:creationId xmlns:a16="http://schemas.microsoft.com/office/drawing/2014/main" id="{403AC2D5-2061-4D34-AFF6-91F0BF14CF82}"/>
              </a:ext>
            </a:extLst>
          </p:cNvPr>
          <p:cNvGraphicFramePr>
            <a:graphicFrameLocks noGrp="1"/>
          </p:cNvGraphicFramePr>
          <p:nvPr>
            <p:ph sz="half" idx="1"/>
            <p:extLst>
              <p:ext uri="{D42A27DB-BD31-4B8C-83A1-F6EECF244321}">
                <p14:modId xmlns:p14="http://schemas.microsoft.com/office/powerpoint/2010/main" val="660416393"/>
              </p:ext>
            </p:extLst>
          </p:nvPr>
        </p:nvGraphicFramePr>
        <p:xfrm>
          <a:off x="1007637" y="2198733"/>
          <a:ext cx="9944496" cy="3431176"/>
        </p:xfrm>
        <a:graphic>
          <a:graphicData uri="http://schemas.openxmlformats.org/drawingml/2006/table">
            <a:tbl>
              <a:tblPr firstRow="1" firstCol="1" bandRow="1">
                <a:effectLst/>
                <a:tableStyleId>{5C22544A-7EE6-4342-B048-85BDC9FD1C3A}</a:tableStyleId>
              </a:tblPr>
              <a:tblGrid>
                <a:gridCol w="3115310">
                  <a:extLst>
                    <a:ext uri="{9D8B030D-6E8A-4147-A177-3AD203B41FA5}">
                      <a16:colId xmlns:a16="http://schemas.microsoft.com/office/drawing/2014/main" val="2621282072"/>
                    </a:ext>
                  </a:extLst>
                </a:gridCol>
                <a:gridCol w="3323160">
                  <a:extLst>
                    <a:ext uri="{9D8B030D-6E8A-4147-A177-3AD203B41FA5}">
                      <a16:colId xmlns:a16="http://schemas.microsoft.com/office/drawing/2014/main" val="3383916597"/>
                    </a:ext>
                  </a:extLst>
                </a:gridCol>
                <a:gridCol w="3506026">
                  <a:extLst>
                    <a:ext uri="{9D8B030D-6E8A-4147-A177-3AD203B41FA5}">
                      <a16:colId xmlns:a16="http://schemas.microsoft.com/office/drawing/2014/main" val="1347665880"/>
                    </a:ext>
                  </a:extLst>
                </a:gridCol>
              </a:tblGrid>
              <a:tr h="870856">
                <a:tc>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Category</a:t>
                      </a:r>
                      <a:endParaRPr lang="en-US" sz="2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Consumers who </a:t>
                      </a:r>
                      <a:r>
                        <a:rPr lang="en-US" sz="2000" u="sng" dirty="0">
                          <a:solidFill>
                            <a:schemeClr val="bg1"/>
                          </a:solidFill>
                          <a:effectLst/>
                          <a:latin typeface="Arial" panose="020B0604020202020204" pitchFamily="34" charset="0"/>
                          <a:cs typeface="Arial" panose="020B0604020202020204" pitchFamily="34" charset="0"/>
                        </a:rPr>
                        <a:t>reported</a:t>
                      </a:r>
                      <a:r>
                        <a:rPr lang="en-US" sz="2000" dirty="0">
                          <a:solidFill>
                            <a:schemeClr val="bg1"/>
                          </a:solidFill>
                          <a:effectLst/>
                          <a:latin typeface="Arial" panose="020B0604020202020204" pitchFamily="34" charset="0"/>
                          <a:cs typeface="Arial" panose="020B0604020202020204" pitchFamily="34" charset="0"/>
                        </a:rPr>
                        <a:t> Unemploy. Reason(s)</a:t>
                      </a: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Consumers who </a:t>
                      </a:r>
                      <a:r>
                        <a:rPr lang="en-US" sz="2000" u="sng" dirty="0">
                          <a:solidFill>
                            <a:schemeClr val="bg1"/>
                          </a:solidFill>
                          <a:effectLst/>
                          <a:latin typeface="Arial" panose="020B0604020202020204" pitchFamily="34" charset="0"/>
                          <a:cs typeface="Arial" panose="020B0604020202020204" pitchFamily="34" charset="0"/>
                        </a:rPr>
                        <a:t>did not</a:t>
                      </a:r>
                    </a:p>
                    <a:p>
                      <a:pPr marL="0" marR="0" algn="ctr">
                        <a:spcBef>
                          <a:spcPts val="0"/>
                        </a:spcBef>
                        <a:spcAft>
                          <a:spcPts val="0"/>
                        </a:spcAft>
                      </a:pPr>
                      <a:r>
                        <a:rPr lang="en-US" sz="2000" u="sng" dirty="0">
                          <a:solidFill>
                            <a:schemeClr val="bg1"/>
                          </a:solidFill>
                          <a:effectLst/>
                          <a:latin typeface="Arial" panose="020B0604020202020204" pitchFamily="34" charset="0"/>
                          <a:cs typeface="Arial" panose="020B0604020202020204" pitchFamily="34" charset="0"/>
                        </a:rPr>
                        <a:t>report</a:t>
                      </a:r>
                      <a:r>
                        <a:rPr lang="en-US" sz="2000" dirty="0">
                          <a:solidFill>
                            <a:schemeClr val="bg1"/>
                          </a:solidFill>
                          <a:effectLst/>
                          <a:latin typeface="Arial" panose="020B0604020202020204" pitchFamily="34" charset="0"/>
                          <a:cs typeface="Arial" panose="020B0604020202020204" pitchFamily="34" charset="0"/>
                        </a:rPr>
                        <a:t> Unemploy. Reason(s)</a:t>
                      </a: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65040695"/>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DOR Experience</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77.3%</a:t>
                      </a:r>
                      <a:endParaRPr lang="en-US" sz="2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86.0%*</a:t>
                      </a:r>
                      <a:r>
                        <a:rPr lang="en-US" sz="1600" b="1" i="1" dirty="0">
                          <a:solidFill>
                            <a:schemeClr val="accent1">
                              <a:lumMod val="50000"/>
                            </a:schemeClr>
                          </a:solidFill>
                          <a:effectLst/>
                          <a:latin typeface="Arial" panose="020B0604020202020204" pitchFamily="34" charset="0"/>
                          <a:cs typeface="Arial" panose="020B0604020202020204" pitchFamily="34" charset="0"/>
                        </a:rPr>
                        <a:t> </a:t>
                      </a:r>
                      <a:endParaRPr lang="en-US" sz="2000" b="1" i="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836798125"/>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DOR Counselors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78.1%</a:t>
                      </a:r>
                      <a:endParaRPr lang="en-US" sz="2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86.8%*</a:t>
                      </a:r>
                      <a:endParaRPr lang="en-US" sz="2000" b="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4273560316"/>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Service Providers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78.7%</a:t>
                      </a:r>
                      <a:endParaRPr lang="en-US" sz="2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86.2%*</a:t>
                      </a:r>
                      <a:endParaRPr lang="en-US" sz="2000" b="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1663883310"/>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Employment Services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75.4%</a:t>
                      </a:r>
                      <a:endParaRPr lang="en-US" sz="2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84.1%*</a:t>
                      </a:r>
                      <a:endParaRPr lang="en-US" sz="2000" b="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4210520836"/>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Current Employment</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69.9%</a:t>
                      </a:r>
                      <a:endParaRPr lang="en-US" sz="200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86.1%*</a:t>
                      </a:r>
                      <a:endParaRPr lang="en-US" sz="2000" b="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4113786296"/>
                  </a:ext>
                </a:extLst>
              </a:tr>
              <a:tr h="365760">
                <a:tc>
                  <a:txBody>
                    <a:bodyPr/>
                    <a:lstStyle/>
                    <a:p>
                      <a:pPr marL="0" marR="0">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Employment Opportunities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71.0%</a:t>
                      </a:r>
                      <a:endParaRPr lang="en-US" sz="2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accent1">
                              <a:lumMod val="50000"/>
                            </a:schemeClr>
                          </a:solidFill>
                          <a:effectLst/>
                          <a:latin typeface="Arial" panose="020B0604020202020204" pitchFamily="34" charset="0"/>
                          <a:cs typeface="Arial" panose="020B0604020202020204" pitchFamily="34" charset="0"/>
                        </a:rPr>
                        <a:t>86.5%*</a:t>
                      </a:r>
                      <a:endParaRPr lang="en-US" sz="2000" b="1"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2256426165"/>
                  </a:ext>
                </a:extLst>
              </a:tr>
              <a:tr h="365760">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cs typeface="Arial" panose="020B0604020202020204" pitchFamily="34" charset="0"/>
                        </a:rPr>
                        <a:t>Overall</a:t>
                      </a:r>
                      <a:endPar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cs typeface="Arial" panose="020B0604020202020204" pitchFamily="34" charset="0"/>
                        </a:rPr>
                        <a:t>76.3%</a:t>
                      </a:r>
                      <a:endPar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cs typeface="Arial" panose="020B0604020202020204" pitchFamily="34" charset="0"/>
                        </a:rPr>
                        <a:t>85.9%*</a:t>
                      </a:r>
                      <a:endPar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27305" marR="27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4547290"/>
                  </a:ext>
                </a:extLst>
              </a:tr>
            </a:tbl>
          </a:graphicData>
        </a:graphic>
      </p:graphicFrame>
      <p:sp>
        <p:nvSpPr>
          <p:cNvPr id="8" name="Content Placeholder 11">
            <a:extLst>
              <a:ext uri="{FF2B5EF4-FFF2-40B4-BE49-F238E27FC236}">
                <a16:creationId xmlns:a16="http://schemas.microsoft.com/office/drawing/2014/main" id="{898E30FD-83DF-457C-B57E-AE158332EE23}"/>
              </a:ext>
            </a:extLst>
          </p:cNvPr>
          <p:cNvSpPr>
            <a:spLocks noGrp="1"/>
          </p:cNvSpPr>
          <p:nvPr>
            <p:ph sz="half" idx="10"/>
          </p:nvPr>
        </p:nvSpPr>
        <p:spPr>
          <a:xfrm>
            <a:off x="2830285" y="5889172"/>
            <a:ext cx="5827485" cy="761999"/>
          </a:xfrm>
        </p:spPr>
        <p:txBody>
          <a:bodyPr>
            <a:noAutofit/>
          </a:bodyPr>
          <a:lstStyle/>
          <a:p>
            <a:pPr marL="0" indent="0" algn="just">
              <a:buNone/>
            </a:pPr>
            <a:r>
              <a:rPr lang="en-US" sz="1600" b="1" dirty="0"/>
              <a:t>Note: </a:t>
            </a:r>
            <a:r>
              <a:rPr lang="en-US" sz="1600" dirty="0"/>
              <a:t>For each category (row), the consumer group (column) with the highest satisfaction score was denoted with an asterisk (*).</a:t>
            </a:r>
          </a:p>
        </p:txBody>
      </p:sp>
    </p:spTree>
    <p:extLst>
      <p:ext uri="{BB962C8B-B14F-4D97-AF65-F5344CB8AC3E}">
        <p14:creationId xmlns:p14="http://schemas.microsoft.com/office/powerpoint/2010/main" val="191130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9042-C53F-41E5-9E67-4F7B1087D342}"/>
              </a:ext>
            </a:extLst>
          </p:cNvPr>
          <p:cNvSpPr>
            <a:spLocks noGrp="1"/>
          </p:cNvSpPr>
          <p:nvPr>
            <p:ph type="title"/>
          </p:nvPr>
        </p:nvSpPr>
        <p:spPr/>
        <p:txBody>
          <a:bodyPr>
            <a:normAutofit/>
          </a:bodyPr>
          <a:lstStyle/>
          <a:p>
            <a:pPr algn="ctr">
              <a:lnSpc>
                <a:spcPct val="100000"/>
              </a:lnSpc>
            </a:pPr>
            <a:r>
              <a:rPr lang="en-US" sz="3800" dirty="0"/>
              <a:t>Reviewing the Success of the Recent Survey Modifications</a:t>
            </a:r>
          </a:p>
        </p:txBody>
      </p:sp>
      <p:sp>
        <p:nvSpPr>
          <p:cNvPr id="3" name="Content Placeholder 2">
            <a:extLst>
              <a:ext uri="{FF2B5EF4-FFF2-40B4-BE49-F238E27FC236}">
                <a16:creationId xmlns:a16="http://schemas.microsoft.com/office/drawing/2014/main" id="{C34BB171-97F3-4062-8777-A05AEBE7D74F}"/>
              </a:ext>
            </a:extLst>
          </p:cNvPr>
          <p:cNvSpPr>
            <a:spLocks noGrp="1"/>
          </p:cNvSpPr>
          <p:nvPr>
            <p:ph sz="half" idx="1"/>
          </p:nvPr>
        </p:nvSpPr>
        <p:spPr>
          <a:xfrm>
            <a:off x="3955473" y="395515"/>
            <a:ext cx="8007927" cy="6066970"/>
          </a:xfrm>
        </p:spPr>
        <p:txBody>
          <a:bodyPr anchor="ctr">
            <a:noAutofit/>
          </a:bodyPr>
          <a:lstStyle/>
          <a:p>
            <a:pPr marL="0" indent="0">
              <a:lnSpc>
                <a:spcPct val="100000"/>
              </a:lnSpc>
              <a:spcBef>
                <a:spcPts val="0"/>
              </a:spcBef>
              <a:buSzPct val="110000"/>
              <a:buNone/>
            </a:pPr>
            <a:r>
              <a:rPr lang="en-US" sz="2400" b="1" dirty="0"/>
              <a:t>Standardized Survey Sample Size</a:t>
            </a:r>
          </a:p>
          <a:p>
            <a:pPr lvl="1">
              <a:lnSpc>
                <a:spcPct val="100000"/>
              </a:lnSpc>
              <a:spcBef>
                <a:spcPts val="0"/>
              </a:spcBef>
              <a:buSzPct val="110000"/>
            </a:pPr>
            <a:r>
              <a:rPr lang="en-US" sz="2000" dirty="0"/>
              <a:t>Smaller sample size, reduced DOR workload, while maintaining a statistically confident representation of the DOR total consumer population</a:t>
            </a:r>
          </a:p>
          <a:p>
            <a:pPr marL="0" indent="0">
              <a:lnSpc>
                <a:spcPct val="100000"/>
              </a:lnSpc>
              <a:spcBef>
                <a:spcPts val="1800"/>
              </a:spcBef>
              <a:buSzPct val="110000"/>
              <a:buNone/>
            </a:pPr>
            <a:r>
              <a:rPr lang="en-US" sz="2400" b="1" dirty="0"/>
              <a:t>Captured Demographic Information</a:t>
            </a:r>
          </a:p>
          <a:p>
            <a:pPr lvl="1">
              <a:lnSpc>
                <a:spcPct val="100000"/>
              </a:lnSpc>
              <a:spcBef>
                <a:spcPts val="0"/>
              </a:spcBef>
              <a:buSzPct val="110000"/>
            </a:pPr>
            <a:r>
              <a:rPr lang="en-US" sz="2000" dirty="0"/>
              <a:t>High consumer response rates for Age (98.8%) and Location (97.9%)</a:t>
            </a:r>
          </a:p>
          <a:p>
            <a:pPr lvl="1">
              <a:lnSpc>
                <a:spcPct val="100000"/>
              </a:lnSpc>
              <a:spcBef>
                <a:spcPts val="0"/>
              </a:spcBef>
              <a:buSzPct val="110000"/>
            </a:pPr>
            <a:r>
              <a:rPr lang="en-US" sz="2000" dirty="0"/>
              <a:t>Currently a student and still looking were the most frequently reported unemployment reasons in the survey</a:t>
            </a:r>
          </a:p>
          <a:p>
            <a:pPr marL="0" indent="0">
              <a:lnSpc>
                <a:spcPct val="100000"/>
              </a:lnSpc>
              <a:spcBef>
                <a:spcPts val="1800"/>
              </a:spcBef>
              <a:buSzPct val="110000"/>
              <a:buNone/>
            </a:pPr>
            <a:r>
              <a:rPr lang="en-US" sz="2400" b="1" dirty="0"/>
              <a:t>Expanded Satisfaction Rating Scale</a:t>
            </a:r>
          </a:p>
          <a:p>
            <a:pPr lvl="1">
              <a:lnSpc>
                <a:spcPct val="100000"/>
              </a:lnSpc>
              <a:spcBef>
                <a:spcPts val="0"/>
              </a:spcBef>
              <a:buSzPct val="110000"/>
            </a:pPr>
            <a:r>
              <a:rPr lang="en-US" sz="2000" dirty="0"/>
              <a:t>Allowed for a wider distribution of satisfaction ratings</a:t>
            </a:r>
          </a:p>
          <a:p>
            <a:pPr marL="0" indent="0">
              <a:lnSpc>
                <a:spcPct val="100000"/>
              </a:lnSpc>
              <a:spcBef>
                <a:spcPts val="1800"/>
              </a:spcBef>
              <a:buSzPct val="110000"/>
              <a:buNone/>
            </a:pPr>
            <a:r>
              <a:rPr lang="en-US" sz="2400" b="1" dirty="0"/>
              <a:t>Reduced Survey Cognitive Load</a:t>
            </a:r>
          </a:p>
          <a:p>
            <a:pPr lvl="1">
              <a:lnSpc>
                <a:spcPct val="100000"/>
              </a:lnSpc>
              <a:spcBef>
                <a:spcPts val="0"/>
              </a:spcBef>
              <a:buSzPct val="110000"/>
            </a:pPr>
            <a:r>
              <a:rPr lang="en-US" sz="2000" dirty="0"/>
              <a:t>Organization of questions allowed for DOR to assess general satisfaction of a category</a:t>
            </a:r>
          </a:p>
          <a:p>
            <a:pPr marL="0" indent="0">
              <a:lnSpc>
                <a:spcPct val="100000"/>
              </a:lnSpc>
              <a:spcBef>
                <a:spcPts val="1800"/>
              </a:spcBef>
              <a:buSzPct val="110000"/>
              <a:buNone/>
            </a:pPr>
            <a:r>
              <a:rPr lang="en-US" sz="2400" b="1" dirty="0"/>
              <a:t>Improved Analysis of Results</a:t>
            </a:r>
          </a:p>
          <a:p>
            <a:pPr lvl="1">
              <a:lnSpc>
                <a:spcPct val="100000"/>
              </a:lnSpc>
              <a:spcBef>
                <a:spcPts val="0"/>
              </a:spcBef>
              <a:buSzPct val="110000"/>
            </a:pPr>
            <a:r>
              <a:rPr lang="en-US" sz="2000" dirty="0"/>
              <a:t>Satisfaction was compared using consumer demographic information</a:t>
            </a:r>
          </a:p>
        </p:txBody>
      </p:sp>
    </p:spTree>
    <p:extLst>
      <p:ext uri="{BB962C8B-B14F-4D97-AF65-F5344CB8AC3E}">
        <p14:creationId xmlns:p14="http://schemas.microsoft.com/office/powerpoint/2010/main" val="150953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B093-486F-43B3-8D68-632FEACC440D}"/>
              </a:ext>
            </a:extLst>
          </p:cNvPr>
          <p:cNvSpPr>
            <a:spLocks noGrp="1"/>
          </p:cNvSpPr>
          <p:nvPr>
            <p:ph type="title"/>
          </p:nvPr>
        </p:nvSpPr>
        <p:spPr/>
        <p:txBody>
          <a:bodyPr/>
          <a:lstStyle/>
          <a:p>
            <a:r>
              <a:rPr lang="en-US" dirty="0"/>
              <a:t>Summary of the SFY 2020/21 Consumer Satisfaction Survey Results</a:t>
            </a:r>
          </a:p>
        </p:txBody>
      </p:sp>
      <p:sp>
        <p:nvSpPr>
          <p:cNvPr id="3" name="Content Placeholder 2">
            <a:extLst>
              <a:ext uri="{FF2B5EF4-FFF2-40B4-BE49-F238E27FC236}">
                <a16:creationId xmlns:a16="http://schemas.microsoft.com/office/drawing/2014/main" id="{12E45C51-1B6C-4CEF-BDBA-4EAEED412B60}"/>
              </a:ext>
            </a:extLst>
          </p:cNvPr>
          <p:cNvSpPr>
            <a:spLocks noGrp="1"/>
          </p:cNvSpPr>
          <p:nvPr>
            <p:ph sz="half" idx="1"/>
          </p:nvPr>
        </p:nvSpPr>
        <p:spPr>
          <a:xfrm>
            <a:off x="5105400" y="92529"/>
            <a:ext cx="6934199" cy="6591299"/>
          </a:xfrm>
        </p:spPr>
        <p:txBody>
          <a:bodyPr anchor="ctr"/>
          <a:lstStyle/>
          <a:p>
            <a:pPr marL="0" indent="0">
              <a:lnSpc>
                <a:spcPct val="100000"/>
              </a:lnSpc>
              <a:spcBef>
                <a:spcPts val="2400"/>
              </a:spcBef>
              <a:spcAft>
                <a:spcPts val="2400"/>
              </a:spcAft>
              <a:buNone/>
            </a:pPr>
            <a:r>
              <a:rPr lang="en-US" dirty="0"/>
              <a:t>Overall, consumers were satisfied with the services they have received from DOR in SFY 2019/20.</a:t>
            </a:r>
          </a:p>
          <a:p>
            <a:pPr marL="0" indent="0">
              <a:lnSpc>
                <a:spcPct val="100000"/>
              </a:lnSpc>
              <a:spcBef>
                <a:spcPts val="2400"/>
              </a:spcBef>
              <a:spcAft>
                <a:spcPts val="2400"/>
              </a:spcAft>
              <a:buNone/>
            </a:pPr>
            <a:r>
              <a:rPr lang="en-US" dirty="0"/>
              <a:t>Comparison of satisfaction scores by various consumer demographics </a:t>
            </a:r>
          </a:p>
          <a:p>
            <a:pPr marL="0" indent="0">
              <a:lnSpc>
                <a:spcPct val="100000"/>
              </a:lnSpc>
              <a:spcBef>
                <a:spcPts val="2400"/>
              </a:spcBef>
              <a:spcAft>
                <a:spcPts val="2400"/>
              </a:spcAft>
              <a:buNone/>
            </a:pPr>
            <a:r>
              <a:rPr lang="en-US" dirty="0"/>
              <a:t>Recent modifications to the survey have improved our understanding of consumer satisfaction.</a:t>
            </a:r>
          </a:p>
        </p:txBody>
      </p:sp>
      <p:pic>
        <p:nvPicPr>
          <p:cNvPr id="6" name="Graphic 5">
            <a:extLst>
              <a:ext uri="{FF2B5EF4-FFF2-40B4-BE49-F238E27FC236}">
                <a16:creationId xmlns:a16="http://schemas.microsoft.com/office/drawing/2014/main" id="{24A3815A-6CFC-4109-B19D-35A2356D0D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794" y="2851149"/>
            <a:ext cx="914400" cy="914400"/>
          </a:xfrm>
          <a:prstGeom prst="rect">
            <a:avLst/>
          </a:prstGeom>
        </p:spPr>
      </p:pic>
      <p:pic>
        <p:nvPicPr>
          <p:cNvPr id="8" name="Graphic 7">
            <a:extLst>
              <a:ext uri="{FF2B5EF4-FFF2-40B4-BE49-F238E27FC236}">
                <a16:creationId xmlns:a16="http://schemas.microsoft.com/office/drawing/2014/main" id="{C1356784-BE55-4E8F-867E-7B95B16295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5794" y="969736"/>
            <a:ext cx="914400" cy="914400"/>
          </a:xfrm>
          <a:prstGeom prst="rect">
            <a:avLst/>
          </a:prstGeom>
        </p:spPr>
      </p:pic>
      <p:pic>
        <p:nvPicPr>
          <p:cNvPr id="10" name="Graphic 9">
            <a:extLst>
              <a:ext uri="{FF2B5EF4-FFF2-40B4-BE49-F238E27FC236}">
                <a16:creationId xmlns:a16="http://schemas.microsoft.com/office/drawing/2014/main" id="{65816495-39A0-4485-A570-153FC94F28E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7234" y="4366802"/>
            <a:ext cx="731520" cy="731520"/>
          </a:xfrm>
          <a:prstGeom prst="rect">
            <a:avLst/>
          </a:prstGeom>
        </p:spPr>
      </p:pic>
    </p:spTree>
    <p:extLst>
      <p:ext uri="{BB962C8B-B14F-4D97-AF65-F5344CB8AC3E}">
        <p14:creationId xmlns:p14="http://schemas.microsoft.com/office/powerpoint/2010/main" val="258525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5CFC0-9A3F-4D18-AA57-C1A613762F9E}"/>
              </a:ext>
            </a:extLst>
          </p:cNvPr>
          <p:cNvSpPr>
            <a:spLocks noGrp="1"/>
          </p:cNvSpPr>
          <p:nvPr>
            <p:ph type="title"/>
          </p:nvPr>
        </p:nvSpPr>
        <p:spPr/>
        <p:txBody>
          <a:bodyPr/>
          <a:lstStyle/>
          <a:p>
            <a:r>
              <a:rPr lang="en-US" dirty="0"/>
              <a:t>Finalizing the SFY 2020/21 Consumer Satisfaction Survey</a:t>
            </a:r>
          </a:p>
        </p:txBody>
      </p:sp>
      <p:sp>
        <p:nvSpPr>
          <p:cNvPr id="2" name="Content Placeholder 1">
            <a:extLst>
              <a:ext uri="{FF2B5EF4-FFF2-40B4-BE49-F238E27FC236}">
                <a16:creationId xmlns:a16="http://schemas.microsoft.com/office/drawing/2014/main" id="{E6388C16-4A2E-467C-B2F3-6A4CF631F351}"/>
              </a:ext>
            </a:extLst>
          </p:cNvPr>
          <p:cNvSpPr>
            <a:spLocks noGrp="1"/>
          </p:cNvSpPr>
          <p:nvPr>
            <p:ph sz="half" idx="1"/>
          </p:nvPr>
        </p:nvSpPr>
        <p:spPr>
          <a:xfrm>
            <a:off x="5029200" y="133351"/>
            <a:ext cx="7010400" cy="6591299"/>
          </a:xfrm>
        </p:spPr>
        <p:txBody>
          <a:bodyPr anchor="ctr"/>
          <a:lstStyle/>
          <a:p>
            <a:pPr marL="0" indent="0">
              <a:lnSpc>
                <a:spcPct val="100000"/>
              </a:lnSpc>
              <a:spcBef>
                <a:spcPts val="2400"/>
              </a:spcBef>
              <a:spcAft>
                <a:spcPts val="2400"/>
              </a:spcAft>
              <a:buNone/>
            </a:pPr>
            <a:r>
              <a:rPr lang="en-US" dirty="0"/>
              <a:t>SRC may give DOR feedback and/or recommendations based on results of the Executive Summary </a:t>
            </a:r>
          </a:p>
          <a:p>
            <a:pPr marL="0" indent="0">
              <a:lnSpc>
                <a:spcPct val="100000"/>
              </a:lnSpc>
              <a:spcBef>
                <a:spcPts val="2400"/>
              </a:spcBef>
              <a:spcAft>
                <a:spcPts val="2400"/>
              </a:spcAft>
              <a:buNone/>
            </a:pPr>
            <a:r>
              <a:rPr lang="en-US" dirty="0"/>
              <a:t>DOR will respond to SRC’s recommendations and incorporate into Executive Summary</a:t>
            </a:r>
          </a:p>
          <a:p>
            <a:pPr marL="0" indent="0">
              <a:lnSpc>
                <a:spcPct val="100000"/>
              </a:lnSpc>
              <a:spcBef>
                <a:spcPts val="2400"/>
              </a:spcBef>
              <a:spcAft>
                <a:spcPts val="2400"/>
              </a:spcAft>
              <a:buNone/>
            </a:pPr>
            <a:r>
              <a:rPr lang="en-US" dirty="0"/>
              <a:t>DOR to publish Executive Summary on dor.ca.gov public webpage</a:t>
            </a:r>
          </a:p>
        </p:txBody>
      </p:sp>
      <p:pic>
        <p:nvPicPr>
          <p:cNvPr id="5" name="Graphic 4">
            <a:extLst>
              <a:ext uri="{FF2B5EF4-FFF2-40B4-BE49-F238E27FC236}">
                <a16:creationId xmlns:a16="http://schemas.microsoft.com/office/drawing/2014/main" id="{C6E8103F-27AE-41B2-897C-AA847726BF4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6200" y="2870200"/>
            <a:ext cx="914400" cy="914400"/>
          </a:xfrm>
          <a:prstGeom prst="rect">
            <a:avLst/>
          </a:prstGeom>
        </p:spPr>
      </p:pic>
      <p:pic>
        <p:nvPicPr>
          <p:cNvPr id="7" name="Graphic 6">
            <a:extLst>
              <a:ext uri="{FF2B5EF4-FFF2-40B4-BE49-F238E27FC236}">
                <a16:creationId xmlns:a16="http://schemas.microsoft.com/office/drawing/2014/main" id="{EC64EF3D-BCA4-4094-B426-36AD00CAC2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6200" y="1026300"/>
            <a:ext cx="914400" cy="914400"/>
          </a:xfrm>
          <a:prstGeom prst="rect">
            <a:avLst/>
          </a:prstGeom>
        </p:spPr>
      </p:pic>
      <p:pic>
        <p:nvPicPr>
          <p:cNvPr id="9" name="Graphic 8">
            <a:extLst>
              <a:ext uri="{FF2B5EF4-FFF2-40B4-BE49-F238E27FC236}">
                <a16:creationId xmlns:a16="http://schemas.microsoft.com/office/drawing/2014/main" id="{4AD750EB-62E6-4658-B483-6A7DCA27FFD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6200" y="4714100"/>
            <a:ext cx="914400" cy="914400"/>
          </a:xfrm>
          <a:prstGeom prst="rect">
            <a:avLst/>
          </a:prstGeom>
        </p:spPr>
      </p:pic>
    </p:spTree>
    <p:extLst>
      <p:ext uri="{BB962C8B-B14F-4D97-AF65-F5344CB8AC3E}">
        <p14:creationId xmlns:p14="http://schemas.microsoft.com/office/powerpoint/2010/main" val="55192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64B69-17D0-45D9-9A8C-1DD01DF0439C}"/>
              </a:ext>
            </a:extLst>
          </p:cNvPr>
          <p:cNvSpPr>
            <a:spLocks noGrp="1"/>
          </p:cNvSpPr>
          <p:nvPr>
            <p:ph type="title"/>
          </p:nvPr>
        </p:nvSpPr>
        <p:spPr/>
        <p:txBody>
          <a:bodyPr>
            <a:normAutofit/>
          </a:bodyPr>
          <a:lstStyle/>
          <a:p>
            <a:pPr>
              <a:lnSpc>
                <a:spcPct val="150000"/>
              </a:lnSpc>
              <a:spcAft>
                <a:spcPts val="3000"/>
              </a:spcAft>
            </a:pPr>
            <a:r>
              <a:rPr lang="en-US" sz="6600" dirty="0"/>
              <a:t>Q&amp;A</a:t>
            </a:r>
            <a:br>
              <a:rPr lang="en-US" sz="6600" dirty="0"/>
            </a:br>
            <a:r>
              <a:rPr lang="en-US" b="0" dirty="0"/>
              <a:t>Topic #1</a:t>
            </a:r>
            <a:br>
              <a:rPr lang="en-US" b="0" dirty="0"/>
            </a:br>
            <a:r>
              <a:rPr lang="en-US" b="0" dirty="0"/>
              <a:t>Results of the SFY 2020/21 Consumer Satisfaction Survey</a:t>
            </a:r>
          </a:p>
        </p:txBody>
      </p:sp>
    </p:spTree>
    <p:extLst>
      <p:ext uri="{BB962C8B-B14F-4D97-AF65-F5344CB8AC3E}">
        <p14:creationId xmlns:p14="http://schemas.microsoft.com/office/powerpoint/2010/main" val="294476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1104-9093-44DC-8C46-DCDE1796810E}"/>
              </a:ext>
            </a:extLst>
          </p:cNvPr>
          <p:cNvSpPr>
            <a:spLocks noGrp="1"/>
          </p:cNvSpPr>
          <p:nvPr>
            <p:ph type="ctrTitle"/>
          </p:nvPr>
        </p:nvSpPr>
        <p:spPr>
          <a:xfrm>
            <a:off x="49575" y="2817564"/>
            <a:ext cx="12092848" cy="1707614"/>
          </a:xfrm>
        </p:spPr>
        <p:txBody>
          <a:bodyPr wrap="square" anchor="t">
            <a:noAutofit/>
          </a:bodyPr>
          <a:lstStyle/>
          <a:p>
            <a:pPr>
              <a:lnSpc>
                <a:spcPct val="150000"/>
              </a:lnSpc>
              <a:spcBef>
                <a:spcPts val="1800"/>
              </a:spcBef>
              <a:spcAft>
                <a:spcPts val="2400"/>
              </a:spcAft>
            </a:pPr>
            <a:r>
              <a:rPr lang="en-US" sz="4000" b="1" dirty="0"/>
              <a:t>Exploring Consumer Satisfaction</a:t>
            </a:r>
            <a:br>
              <a:rPr lang="en-US" b="1" dirty="0"/>
            </a:br>
            <a:r>
              <a:rPr lang="en-US" sz="2400" i="1" dirty="0"/>
              <a:t>Demonstration of the Consumer Satisfaction Survey Results Dashboard</a:t>
            </a:r>
            <a:endParaRPr lang="en-US" sz="2400" b="1" dirty="0"/>
          </a:p>
        </p:txBody>
      </p:sp>
      <p:sp>
        <p:nvSpPr>
          <p:cNvPr id="3" name="Subtitle 2">
            <a:extLst>
              <a:ext uri="{FF2B5EF4-FFF2-40B4-BE49-F238E27FC236}">
                <a16:creationId xmlns:a16="http://schemas.microsoft.com/office/drawing/2014/main" id="{C761D761-8A55-410A-949E-80C23672A0D4}"/>
              </a:ext>
            </a:extLst>
          </p:cNvPr>
          <p:cNvSpPr>
            <a:spLocks noGrp="1"/>
          </p:cNvSpPr>
          <p:nvPr>
            <p:ph type="subTitle" idx="1"/>
          </p:nvPr>
        </p:nvSpPr>
        <p:spPr>
          <a:xfrm>
            <a:off x="923580" y="5486400"/>
            <a:ext cx="10344839" cy="1134738"/>
          </a:xfrm>
        </p:spPr>
        <p:txBody>
          <a:bodyPr anchor="ctr">
            <a:normAutofit fontScale="92500" lnSpcReduction="20000"/>
          </a:bodyPr>
          <a:lstStyle/>
          <a:p>
            <a:r>
              <a:rPr lang="en-US" dirty="0"/>
              <a:t>March 8</a:t>
            </a:r>
            <a:r>
              <a:rPr lang="en-US" baseline="30000" dirty="0"/>
              <a:t>th</a:t>
            </a:r>
            <a:r>
              <a:rPr lang="en-US" dirty="0"/>
              <a:t>, 2022</a:t>
            </a:r>
          </a:p>
          <a:p>
            <a:r>
              <a:rPr lang="en-US" dirty="0"/>
              <a:t>State Rehabilitation Council: Monitoring and Evaluation Committee</a:t>
            </a:r>
          </a:p>
          <a:p>
            <a:r>
              <a:rPr lang="en-US" b="1" dirty="0"/>
              <a:t>Topic #2</a:t>
            </a:r>
          </a:p>
        </p:txBody>
      </p:sp>
    </p:spTree>
    <p:extLst>
      <p:ext uri="{BB962C8B-B14F-4D97-AF65-F5344CB8AC3E}">
        <p14:creationId xmlns:p14="http://schemas.microsoft.com/office/powerpoint/2010/main" val="289344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9539-5788-4435-8BE2-35423BDF9C8C}"/>
              </a:ext>
            </a:extLst>
          </p:cNvPr>
          <p:cNvSpPr>
            <a:spLocks noGrp="1"/>
          </p:cNvSpPr>
          <p:nvPr>
            <p:ph type="title"/>
          </p:nvPr>
        </p:nvSpPr>
        <p:spPr/>
        <p:txBody>
          <a:bodyPr>
            <a:normAutofit/>
          </a:bodyPr>
          <a:lstStyle/>
          <a:p>
            <a:pPr algn="ctr">
              <a:lnSpc>
                <a:spcPct val="100000"/>
              </a:lnSpc>
            </a:pPr>
            <a:r>
              <a:rPr lang="en-US" sz="4000" dirty="0"/>
              <a:t>Consumer Satisfaction Survey</a:t>
            </a:r>
          </a:p>
        </p:txBody>
      </p:sp>
      <p:sp>
        <p:nvSpPr>
          <p:cNvPr id="3" name="Content Placeholder 2">
            <a:extLst>
              <a:ext uri="{FF2B5EF4-FFF2-40B4-BE49-F238E27FC236}">
                <a16:creationId xmlns:a16="http://schemas.microsoft.com/office/drawing/2014/main" id="{1106C8A0-413E-406E-BFC1-8ED030EFE5D9}"/>
              </a:ext>
            </a:extLst>
          </p:cNvPr>
          <p:cNvSpPr>
            <a:spLocks noGrp="1"/>
          </p:cNvSpPr>
          <p:nvPr>
            <p:ph sz="half" idx="1"/>
          </p:nvPr>
        </p:nvSpPr>
        <p:spPr/>
        <p:txBody>
          <a:bodyPr anchor="ctr">
            <a:noAutofit/>
          </a:bodyPr>
          <a:lstStyle/>
          <a:p>
            <a:pPr marL="682625" lvl="1" indent="-461963">
              <a:spcBef>
                <a:spcPts val="0"/>
              </a:spcBef>
              <a:spcAft>
                <a:spcPts val="2400"/>
              </a:spcAft>
              <a:buSzPct val="130000"/>
              <a:buBlip>
                <a:blip r:embed="rId3"/>
              </a:buBlip>
            </a:pPr>
            <a:r>
              <a:rPr lang="en-US" dirty="0"/>
              <a:t>DOR is responsible for providing high-quality, effective services to its consumers that lead to successful employment outcomes through its Vocational Rehabilitation programs.</a:t>
            </a:r>
          </a:p>
          <a:p>
            <a:pPr marL="682625" lvl="1" indent="-461963">
              <a:spcBef>
                <a:spcPts val="0"/>
              </a:spcBef>
              <a:spcAft>
                <a:spcPts val="2400"/>
              </a:spcAft>
              <a:buSzPct val="130000"/>
              <a:buBlip>
                <a:blip r:embed="rId3"/>
              </a:buBlip>
            </a:pPr>
            <a:r>
              <a:rPr lang="en-US" dirty="0"/>
              <a:t>DOR conducts the Consumer Satisfaction Survey annually (in collaboration with the State Rehabilitation Council).</a:t>
            </a:r>
          </a:p>
          <a:p>
            <a:pPr marL="682625" lvl="1" indent="-461963">
              <a:spcBef>
                <a:spcPts val="0"/>
              </a:spcBef>
              <a:spcAft>
                <a:spcPts val="2400"/>
              </a:spcAft>
              <a:buSzPct val="130000"/>
              <a:buBlip>
                <a:blip r:embed="rId3"/>
              </a:buBlip>
            </a:pPr>
            <a:r>
              <a:rPr lang="en-US" dirty="0"/>
              <a:t>This anonymous survey allows consumers to report their satisfaction with services provided by DOR in the previous state fiscal year.</a:t>
            </a:r>
          </a:p>
          <a:p>
            <a:pPr marL="682625" lvl="1" indent="-461963">
              <a:spcBef>
                <a:spcPts val="0"/>
              </a:spcBef>
              <a:spcAft>
                <a:spcPts val="2400"/>
              </a:spcAft>
              <a:buSzPct val="130000"/>
              <a:buBlip>
                <a:blip r:embed="rId3"/>
              </a:buBlip>
            </a:pPr>
            <a:r>
              <a:rPr lang="en-US" dirty="0"/>
              <a:t>Results from the survey are shared publicly and used as a tool to help improve DOR’s service delivery process.</a:t>
            </a:r>
          </a:p>
        </p:txBody>
      </p:sp>
    </p:spTree>
    <p:extLst>
      <p:ext uri="{BB962C8B-B14F-4D97-AF65-F5344CB8AC3E}">
        <p14:creationId xmlns:p14="http://schemas.microsoft.com/office/powerpoint/2010/main" val="329133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7E8832-AAAF-4059-A154-A25C786B2074}"/>
              </a:ext>
            </a:extLst>
          </p:cNvPr>
          <p:cNvSpPr>
            <a:spLocks noGrp="1"/>
          </p:cNvSpPr>
          <p:nvPr>
            <p:ph type="title"/>
          </p:nvPr>
        </p:nvSpPr>
        <p:spPr/>
        <p:txBody>
          <a:bodyPr>
            <a:normAutofit/>
          </a:bodyPr>
          <a:lstStyle/>
          <a:p>
            <a:pPr algn="ctr">
              <a:lnSpc>
                <a:spcPct val="150000"/>
              </a:lnSpc>
            </a:pPr>
            <a:r>
              <a:rPr lang="en-US" sz="4000" dirty="0"/>
              <a:t>Sharing Survey Results</a:t>
            </a:r>
          </a:p>
        </p:txBody>
      </p:sp>
      <p:sp>
        <p:nvSpPr>
          <p:cNvPr id="2" name="Content Placeholder 1">
            <a:extLst>
              <a:ext uri="{FF2B5EF4-FFF2-40B4-BE49-F238E27FC236}">
                <a16:creationId xmlns:a16="http://schemas.microsoft.com/office/drawing/2014/main" id="{CF9CC29B-763E-40D4-9FA6-28446038BE31}"/>
              </a:ext>
            </a:extLst>
          </p:cNvPr>
          <p:cNvSpPr>
            <a:spLocks noGrp="1"/>
          </p:cNvSpPr>
          <p:nvPr>
            <p:ph sz="half" idx="1"/>
          </p:nvPr>
        </p:nvSpPr>
        <p:spPr>
          <a:xfrm>
            <a:off x="4136570" y="436789"/>
            <a:ext cx="7721601" cy="5984421"/>
          </a:xfrm>
        </p:spPr>
        <p:txBody>
          <a:bodyPr anchor="ctr">
            <a:normAutofit fontScale="92500" lnSpcReduction="10000"/>
          </a:bodyPr>
          <a:lstStyle/>
          <a:p>
            <a:pPr marL="682625" indent="-682625">
              <a:lnSpc>
                <a:spcPct val="100000"/>
              </a:lnSpc>
              <a:spcAft>
                <a:spcPts val="2400"/>
              </a:spcAft>
              <a:buBlip>
                <a:blip r:embed="rId3"/>
              </a:buBlip>
            </a:pPr>
            <a:r>
              <a:rPr lang="en-US" sz="3200" dirty="0"/>
              <a:t>Summarize survey design and methodology</a:t>
            </a:r>
          </a:p>
          <a:p>
            <a:pPr marL="682625" indent="-682625">
              <a:lnSpc>
                <a:spcPct val="100000"/>
              </a:lnSpc>
              <a:spcAft>
                <a:spcPts val="2400"/>
              </a:spcAft>
              <a:buBlip>
                <a:blip r:embed="rId3"/>
              </a:buBlip>
            </a:pPr>
            <a:r>
              <a:rPr lang="en-US" sz="3200" dirty="0"/>
              <a:t>Assess consumer survey engagement </a:t>
            </a:r>
          </a:p>
          <a:p>
            <a:pPr marL="682625" indent="-682625">
              <a:lnSpc>
                <a:spcPct val="100000"/>
              </a:lnSpc>
              <a:spcAft>
                <a:spcPts val="2400"/>
              </a:spcAft>
              <a:buBlip>
                <a:blip r:embed="rId3"/>
              </a:buBlip>
            </a:pPr>
            <a:r>
              <a:rPr lang="en-US" sz="3200" dirty="0"/>
              <a:t>Quantify consumer satisfaction with different aspects of DOR </a:t>
            </a:r>
          </a:p>
          <a:p>
            <a:pPr marL="682625" indent="-682625">
              <a:lnSpc>
                <a:spcPct val="100000"/>
              </a:lnSpc>
              <a:spcAft>
                <a:spcPts val="2400"/>
              </a:spcAft>
              <a:buBlip>
                <a:blip r:embed="rId3"/>
              </a:buBlip>
            </a:pPr>
            <a:r>
              <a:rPr lang="en-US" sz="3200" dirty="0"/>
              <a:t>Explore how demographics may influence consumer satisfaction with DOR</a:t>
            </a:r>
          </a:p>
          <a:p>
            <a:pPr marL="682625" indent="-682625">
              <a:lnSpc>
                <a:spcPct val="100000"/>
              </a:lnSpc>
              <a:spcAft>
                <a:spcPts val="2400"/>
              </a:spcAft>
              <a:buBlip>
                <a:blip r:embed="rId3"/>
              </a:buBlip>
            </a:pPr>
            <a:r>
              <a:rPr lang="en-US" sz="3200" dirty="0"/>
              <a:t>Summarized in an Executive Summary and </a:t>
            </a:r>
            <a:r>
              <a:rPr lang="en-US" sz="3200" b="1" i="1" dirty="0"/>
              <a:t>Dashboard</a:t>
            </a:r>
          </a:p>
        </p:txBody>
      </p:sp>
    </p:spTree>
    <p:extLst>
      <p:ext uri="{BB962C8B-B14F-4D97-AF65-F5344CB8AC3E}">
        <p14:creationId xmlns:p14="http://schemas.microsoft.com/office/powerpoint/2010/main" val="19868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F2A70-EA42-47BA-96A2-1FD6074D13C1}"/>
              </a:ext>
            </a:extLst>
          </p:cNvPr>
          <p:cNvSpPr>
            <a:spLocks noGrp="1"/>
          </p:cNvSpPr>
          <p:nvPr>
            <p:ph type="title"/>
          </p:nvPr>
        </p:nvSpPr>
        <p:spPr/>
        <p:txBody>
          <a:bodyPr>
            <a:normAutofit/>
          </a:bodyPr>
          <a:lstStyle/>
          <a:p>
            <a:pPr algn="ctr">
              <a:lnSpc>
                <a:spcPct val="150000"/>
              </a:lnSpc>
            </a:pPr>
            <a:r>
              <a:rPr lang="en-US" sz="4000" b="1" dirty="0">
                <a:solidFill>
                  <a:schemeClr val="bg1"/>
                </a:solidFill>
              </a:rPr>
              <a:t>Dashboard Goals</a:t>
            </a:r>
          </a:p>
        </p:txBody>
      </p:sp>
      <p:sp>
        <p:nvSpPr>
          <p:cNvPr id="2" name="Content Placeholder 1">
            <a:extLst>
              <a:ext uri="{FF2B5EF4-FFF2-40B4-BE49-F238E27FC236}">
                <a16:creationId xmlns:a16="http://schemas.microsoft.com/office/drawing/2014/main" id="{35F2CAE6-1EB6-4A64-9F23-7EA98F821360}"/>
              </a:ext>
            </a:extLst>
          </p:cNvPr>
          <p:cNvSpPr>
            <a:spLocks noGrp="1"/>
          </p:cNvSpPr>
          <p:nvPr>
            <p:ph sz="half" idx="1"/>
          </p:nvPr>
        </p:nvSpPr>
        <p:spPr>
          <a:xfrm>
            <a:off x="6315708" y="133351"/>
            <a:ext cx="5723892" cy="6267449"/>
          </a:xfrm>
        </p:spPr>
        <p:txBody>
          <a:bodyPr anchor="ctr">
            <a:normAutofit/>
          </a:bodyPr>
          <a:lstStyle/>
          <a:p>
            <a:pPr marL="0" indent="0">
              <a:lnSpc>
                <a:spcPct val="150000"/>
              </a:lnSpc>
              <a:spcBef>
                <a:spcPts val="3000"/>
              </a:spcBef>
              <a:spcAft>
                <a:spcPts val="4200"/>
              </a:spcAft>
              <a:buSzPct val="110000"/>
              <a:buNone/>
            </a:pPr>
            <a:r>
              <a:rPr lang="en-US" sz="4000" b="1" dirty="0"/>
              <a:t>SECURE</a:t>
            </a:r>
          </a:p>
          <a:p>
            <a:pPr marL="0" indent="0">
              <a:lnSpc>
                <a:spcPct val="150000"/>
              </a:lnSpc>
              <a:spcBef>
                <a:spcPts val="3000"/>
              </a:spcBef>
              <a:spcAft>
                <a:spcPts val="4200"/>
              </a:spcAft>
              <a:buSzPct val="110000"/>
              <a:buNone/>
            </a:pPr>
            <a:r>
              <a:rPr lang="en-US" sz="4000" b="1" dirty="0"/>
              <a:t>INTERACTIVE</a:t>
            </a:r>
          </a:p>
          <a:p>
            <a:pPr marL="0" indent="0">
              <a:lnSpc>
                <a:spcPct val="150000"/>
              </a:lnSpc>
              <a:spcBef>
                <a:spcPts val="3000"/>
              </a:spcBef>
              <a:spcAft>
                <a:spcPts val="4200"/>
              </a:spcAft>
              <a:buSzPct val="110000"/>
              <a:buNone/>
            </a:pPr>
            <a:r>
              <a:rPr lang="en-US" sz="4000" b="1" dirty="0"/>
              <a:t>ACCESSIBLE</a:t>
            </a:r>
          </a:p>
        </p:txBody>
      </p:sp>
      <p:sp>
        <p:nvSpPr>
          <p:cNvPr id="46" name="Graphic 4">
            <a:extLst>
              <a:ext uri="{FF2B5EF4-FFF2-40B4-BE49-F238E27FC236}">
                <a16:creationId xmlns:a16="http://schemas.microsoft.com/office/drawing/2014/main" id="{C8248876-275C-432B-B86D-7BB7BA6FBC96}"/>
              </a:ext>
              <a:ext uri="{C183D7F6-B498-43B3-948B-1728B52AA6E4}">
                <adec:decorative xmlns:adec="http://schemas.microsoft.com/office/drawing/2017/decorative" val="1"/>
              </a:ext>
            </a:extLst>
          </p:cNvPr>
          <p:cNvSpPr>
            <a:spLocks noChangeAspect="1"/>
          </p:cNvSpPr>
          <p:nvPr/>
        </p:nvSpPr>
        <p:spPr>
          <a:xfrm>
            <a:off x="5005649" y="1068022"/>
            <a:ext cx="650938" cy="848544"/>
          </a:xfrm>
          <a:custGeom>
            <a:avLst/>
            <a:gdLst>
              <a:gd name="connsiteX0" fmla="*/ 285750 w 533400"/>
              <a:gd name="connsiteY0" fmla="*/ 549593 h 695325"/>
              <a:gd name="connsiteX1" fmla="*/ 285750 w 533400"/>
              <a:gd name="connsiteY1" fmla="*/ 600075 h 695325"/>
              <a:gd name="connsiteX2" fmla="*/ 247650 w 533400"/>
              <a:gd name="connsiteY2" fmla="*/ 600075 h 695325"/>
              <a:gd name="connsiteX3" fmla="*/ 247650 w 533400"/>
              <a:gd name="connsiteY3" fmla="*/ 549593 h 695325"/>
              <a:gd name="connsiteX4" fmla="*/ 209550 w 533400"/>
              <a:gd name="connsiteY4" fmla="*/ 495300 h 695325"/>
              <a:gd name="connsiteX5" fmla="*/ 266700 w 533400"/>
              <a:gd name="connsiteY5" fmla="*/ 438150 h 695325"/>
              <a:gd name="connsiteX6" fmla="*/ 323850 w 533400"/>
              <a:gd name="connsiteY6" fmla="*/ 495300 h 695325"/>
              <a:gd name="connsiteX7" fmla="*/ 285750 w 533400"/>
              <a:gd name="connsiteY7" fmla="*/ 549593 h 695325"/>
              <a:gd name="connsiteX8" fmla="*/ 123825 w 533400"/>
              <a:gd name="connsiteY8" fmla="*/ 200025 h 695325"/>
              <a:gd name="connsiteX9" fmla="*/ 266700 w 533400"/>
              <a:gd name="connsiteY9" fmla="*/ 57150 h 695325"/>
              <a:gd name="connsiteX10" fmla="*/ 409575 w 533400"/>
              <a:gd name="connsiteY10" fmla="*/ 200025 h 695325"/>
              <a:gd name="connsiteX11" fmla="*/ 409575 w 533400"/>
              <a:gd name="connsiteY11" fmla="*/ 305753 h 695325"/>
              <a:gd name="connsiteX12" fmla="*/ 266700 w 533400"/>
              <a:gd name="connsiteY12" fmla="*/ 295275 h 695325"/>
              <a:gd name="connsiteX13" fmla="*/ 123825 w 533400"/>
              <a:gd name="connsiteY13" fmla="*/ 305753 h 695325"/>
              <a:gd name="connsiteX14" fmla="*/ 123825 w 533400"/>
              <a:gd name="connsiteY14" fmla="*/ 200025 h 695325"/>
              <a:gd name="connsiteX15" fmla="*/ 466725 w 533400"/>
              <a:gd name="connsiteY15" fmla="*/ 309563 h 695325"/>
              <a:gd name="connsiteX16" fmla="*/ 466725 w 533400"/>
              <a:gd name="connsiteY16" fmla="*/ 200025 h 695325"/>
              <a:gd name="connsiteX17" fmla="*/ 266700 w 533400"/>
              <a:gd name="connsiteY17" fmla="*/ 0 h 695325"/>
              <a:gd name="connsiteX18" fmla="*/ 66675 w 533400"/>
              <a:gd name="connsiteY18" fmla="*/ 200025 h 695325"/>
              <a:gd name="connsiteX19" fmla="*/ 66675 w 533400"/>
              <a:gd name="connsiteY19" fmla="*/ 309563 h 695325"/>
              <a:gd name="connsiteX20" fmla="*/ 0 w 533400"/>
              <a:gd name="connsiteY20" fmla="*/ 314325 h 695325"/>
              <a:gd name="connsiteX21" fmla="*/ 0 w 533400"/>
              <a:gd name="connsiteY21" fmla="*/ 676275 h 695325"/>
              <a:gd name="connsiteX22" fmla="*/ 266700 w 533400"/>
              <a:gd name="connsiteY22" fmla="*/ 695325 h 695325"/>
              <a:gd name="connsiteX23" fmla="*/ 533400 w 533400"/>
              <a:gd name="connsiteY23" fmla="*/ 676275 h 695325"/>
              <a:gd name="connsiteX24" fmla="*/ 533400 w 533400"/>
              <a:gd name="connsiteY24" fmla="*/ 314325 h 695325"/>
              <a:gd name="connsiteX25" fmla="*/ 466725 w 533400"/>
              <a:gd name="connsiteY25" fmla="*/ 30956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695325">
                <a:moveTo>
                  <a:pt x="285750" y="549593"/>
                </a:moveTo>
                <a:lnTo>
                  <a:pt x="285750" y="600075"/>
                </a:lnTo>
                <a:lnTo>
                  <a:pt x="247650" y="600075"/>
                </a:lnTo>
                <a:lnTo>
                  <a:pt x="247650" y="549593"/>
                </a:lnTo>
                <a:cubicBezTo>
                  <a:pt x="225743" y="541973"/>
                  <a:pt x="209550" y="521017"/>
                  <a:pt x="209550" y="495300"/>
                </a:cubicBezTo>
                <a:cubicBezTo>
                  <a:pt x="209550" y="463868"/>
                  <a:pt x="235268" y="438150"/>
                  <a:pt x="266700" y="438150"/>
                </a:cubicBezTo>
                <a:cubicBezTo>
                  <a:pt x="298133" y="438150"/>
                  <a:pt x="323850" y="463868"/>
                  <a:pt x="323850" y="495300"/>
                </a:cubicBezTo>
                <a:cubicBezTo>
                  <a:pt x="323850" y="520065"/>
                  <a:pt x="307658" y="541020"/>
                  <a:pt x="285750" y="549593"/>
                </a:cubicBezTo>
                <a:close/>
                <a:moveTo>
                  <a:pt x="123825" y="200025"/>
                </a:moveTo>
                <a:cubicBezTo>
                  <a:pt x="123825" y="120968"/>
                  <a:pt x="187643" y="57150"/>
                  <a:pt x="266700" y="57150"/>
                </a:cubicBezTo>
                <a:cubicBezTo>
                  <a:pt x="345758" y="57150"/>
                  <a:pt x="409575" y="120968"/>
                  <a:pt x="409575" y="200025"/>
                </a:cubicBezTo>
                <a:lnTo>
                  <a:pt x="409575" y="305753"/>
                </a:lnTo>
                <a:lnTo>
                  <a:pt x="266700" y="295275"/>
                </a:lnTo>
                <a:lnTo>
                  <a:pt x="123825" y="305753"/>
                </a:lnTo>
                <a:lnTo>
                  <a:pt x="123825" y="200025"/>
                </a:lnTo>
                <a:close/>
                <a:moveTo>
                  <a:pt x="466725" y="309563"/>
                </a:moveTo>
                <a:lnTo>
                  <a:pt x="466725" y="200025"/>
                </a:lnTo>
                <a:cubicBezTo>
                  <a:pt x="466725" y="89535"/>
                  <a:pt x="377190" y="0"/>
                  <a:pt x="266700" y="0"/>
                </a:cubicBezTo>
                <a:cubicBezTo>
                  <a:pt x="156210" y="0"/>
                  <a:pt x="66675" y="89535"/>
                  <a:pt x="66675" y="200025"/>
                </a:cubicBezTo>
                <a:lnTo>
                  <a:pt x="66675" y="309563"/>
                </a:lnTo>
                <a:lnTo>
                  <a:pt x="0" y="314325"/>
                </a:lnTo>
                <a:lnTo>
                  <a:pt x="0" y="676275"/>
                </a:lnTo>
                <a:lnTo>
                  <a:pt x="266700" y="695325"/>
                </a:lnTo>
                <a:lnTo>
                  <a:pt x="533400" y="676275"/>
                </a:lnTo>
                <a:lnTo>
                  <a:pt x="533400" y="314325"/>
                </a:lnTo>
                <a:lnTo>
                  <a:pt x="466725" y="309563"/>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
        <p:nvSpPr>
          <p:cNvPr id="48" name="Freeform: Shape 47">
            <a:extLst>
              <a:ext uri="{FF2B5EF4-FFF2-40B4-BE49-F238E27FC236}">
                <a16:creationId xmlns:a16="http://schemas.microsoft.com/office/drawing/2014/main" id="{9AAFA7C6-3CA0-4AB2-A924-751620685C51}"/>
              </a:ext>
              <a:ext uri="{C183D7F6-B498-43B3-948B-1728B52AA6E4}">
                <adec:decorative xmlns:adec="http://schemas.microsoft.com/office/drawing/2017/decorative" val="1"/>
              </a:ext>
            </a:extLst>
          </p:cNvPr>
          <p:cNvSpPr>
            <a:spLocks noChangeAspect="1"/>
          </p:cNvSpPr>
          <p:nvPr/>
        </p:nvSpPr>
        <p:spPr>
          <a:xfrm>
            <a:off x="4778682" y="3078887"/>
            <a:ext cx="976407" cy="700225"/>
          </a:xfrm>
          <a:custGeom>
            <a:avLst/>
            <a:gdLst>
              <a:gd name="connsiteX0" fmla="*/ 248602 w 800100"/>
              <a:gd name="connsiteY0" fmla="*/ 413391 h 573787"/>
              <a:gd name="connsiteX1" fmla="*/ 526733 w 800100"/>
              <a:gd name="connsiteY1" fmla="*/ 427679 h 573787"/>
              <a:gd name="connsiteX2" fmla="*/ 532448 w 800100"/>
              <a:gd name="connsiteY2" fmla="*/ 433394 h 573787"/>
              <a:gd name="connsiteX3" fmla="*/ 555308 w 800100"/>
              <a:gd name="connsiteY3" fmla="*/ 487686 h 573787"/>
              <a:gd name="connsiteX4" fmla="*/ 571500 w 800100"/>
              <a:gd name="connsiteY4" fmla="*/ 503879 h 573787"/>
              <a:gd name="connsiteX5" fmla="*/ 571500 w 800100"/>
              <a:gd name="connsiteY5" fmla="*/ 534359 h 573787"/>
              <a:gd name="connsiteX6" fmla="*/ 228600 w 800100"/>
              <a:gd name="connsiteY6" fmla="*/ 534359 h 573787"/>
              <a:gd name="connsiteX7" fmla="*/ 228600 w 800100"/>
              <a:gd name="connsiteY7" fmla="*/ 448634 h 573787"/>
              <a:gd name="connsiteX8" fmla="*/ 245745 w 800100"/>
              <a:gd name="connsiteY8" fmla="*/ 415296 h 573787"/>
              <a:gd name="connsiteX9" fmla="*/ 642937 w 800100"/>
              <a:gd name="connsiteY9" fmla="*/ 230511 h 573787"/>
              <a:gd name="connsiteX10" fmla="*/ 699135 w 800100"/>
              <a:gd name="connsiteY10" fmla="*/ 240989 h 573787"/>
              <a:gd name="connsiteX11" fmla="*/ 782955 w 800100"/>
              <a:gd name="connsiteY11" fmla="*/ 280994 h 573787"/>
              <a:gd name="connsiteX12" fmla="*/ 800100 w 800100"/>
              <a:gd name="connsiteY12" fmla="*/ 315284 h 573787"/>
              <a:gd name="connsiteX13" fmla="*/ 800100 w 800100"/>
              <a:gd name="connsiteY13" fmla="*/ 401009 h 573787"/>
              <a:gd name="connsiteX14" fmla="*/ 692467 w 800100"/>
              <a:gd name="connsiteY14" fmla="*/ 401009 h 573787"/>
              <a:gd name="connsiteX15" fmla="*/ 666750 w 800100"/>
              <a:gd name="connsiteY15" fmla="*/ 375291 h 573787"/>
              <a:gd name="connsiteX16" fmla="*/ 612457 w 800100"/>
              <a:gd name="connsiteY16" fmla="*/ 352431 h 573787"/>
              <a:gd name="connsiteX17" fmla="*/ 606742 w 800100"/>
              <a:gd name="connsiteY17" fmla="*/ 346716 h 573787"/>
              <a:gd name="connsiteX18" fmla="*/ 642937 w 800100"/>
              <a:gd name="connsiteY18" fmla="*/ 230511 h 573787"/>
              <a:gd name="connsiteX19" fmla="*/ 152400 w 800100"/>
              <a:gd name="connsiteY19" fmla="*/ 230511 h 573787"/>
              <a:gd name="connsiteX20" fmla="*/ 220028 w 800100"/>
              <a:gd name="connsiteY20" fmla="*/ 386721 h 573787"/>
              <a:gd name="connsiteX21" fmla="*/ 205740 w 800100"/>
              <a:gd name="connsiteY21" fmla="*/ 401009 h 573787"/>
              <a:gd name="connsiteX22" fmla="*/ 0 w 800100"/>
              <a:gd name="connsiteY22" fmla="*/ 401009 h 573787"/>
              <a:gd name="connsiteX23" fmla="*/ 0 w 800100"/>
              <a:gd name="connsiteY23" fmla="*/ 315284 h 573787"/>
              <a:gd name="connsiteX24" fmla="*/ 17145 w 800100"/>
              <a:gd name="connsiteY24" fmla="*/ 280994 h 573787"/>
              <a:gd name="connsiteX25" fmla="*/ 100965 w 800100"/>
              <a:gd name="connsiteY25" fmla="*/ 240989 h 573787"/>
              <a:gd name="connsiteX26" fmla="*/ 152400 w 800100"/>
              <a:gd name="connsiteY26" fmla="*/ 230511 h 573787"/>
              <a:gd name="connsiteX27" fmla="*/ 396240 w 800100"/>
              <a:gd name="connsiteY27" fmla="*/ 83826 h 573787"/>
              <a:gd name="connsiteX28" fmla="*/ 492442 w 800100"/>
              <a:gd name="connsiteY28" fmla="*/ 180028 h 573787"/>
              <a:gd name="connsiteX29" fmla="*/ 396240 w 800100"/>
              <a:gd name="connsiteY29" fmla="*/ 276231 h 573787"/>
              <a:gd name="connsiteX30" fmla="*/ 300037 w 800100"/>
              <a:gd name="connsiteY30" fmla="*/ 180028 h 573787"/>
              <a:gd name="connsiteX31" fmla="*/ 396240 w 800100"/>
              <a:gd name="connsiteY31" fmla="*/ 83826 h 573787"/>
              <a:gd name="connsiteX32" fmla="*/ 398145 w 800100"/>
              <a:gd name="connsiteY32" fmla="*/ 44773 h 573787"/>
              <a:gd name="connsiteX33" fmla="*/ 284797 w 800100"/>
              <a:gd name="connsiteY33" fmla="*/ 86683 h 573787"/>
              <a:gd name="connsiteX34" fmla="*/ 265747 w 800100"/>
              <a:gd name="connsiteY34" fmla="*/ 330523 h 573787"/>
              <a:gd name="connsiteX35" fmla="*/ 317182 w 800100"/>
              <a:gd name="connsiteY35" fmla="*/ 309568 h 573787"/>
              <a:gd name="connsiteX36" fmla="*/ 396239 w 800100"/>
              <a:gd name="connsiteY36" fmla="*/ 297186 h 573787"/>
              <a:gd name="connsiteX37" fmla="*/ 475297 w 800100"/>
              <a:gd name="connsiteY37" fmla="*/ 309568 h 573787"/>
              <a:gd name="connsiteX38" fmla="*/ 530542 w 800100"/>
              <a:gd name="connsiteY38" fmla="*/ 329571 h 573787"/>
              <a:gd name="connsiteX39" fmla="*/ 571500 w 800100"/>
              <a:gd name="connsiteY39" fmla="*/ 218128 h 573787"/>
              <a:gd name="connsiteX40" fmla="*/ 398145 w 800100"/>
              <a:gd name="connsiteY40" fmla="*/ 44773 h 573787"/>
              <a:gd name="connsiteX41" fmla="*/ 187747 w 800100"/>
              <a:gd name="connsiteY41" fmla="*/ 36380 h 573787"/>
              <a:gd name="connsiteX42" fmla="*/ 219075 w 800100"/>
              <a:gd name="connsiteY42" fmla="*/ 49536 h 573787"/>
              <a:gd name="connsiteX43" fmla="*/ 152400 w 800100"/>
              <a:gd name="connsiteY43" fmla="*/ 204794 h 573787"/>
              <a:gd name="connsiteX44" fmla="*/ 123825 w 800100"/>
              <a:gd name="connsiteY44" fmla="*/ 192411 h 573787"/>
              <a:gd name="connsiteX45" fmla="*/ 100012 w 800100"/>
              <a:gd name="connsiteY45" fmla="*/ 73349 h 573787"/>
              <a:gd name="connsiteX46" fmla="*/ 187747 w 800100"/>
              <a:gd name="connsiteY46" fmla="*/ 36380 h 573787"/>
              <a:gd name="connsiteX47" fmla="*/ 614362 w 800100"/>
              <a:gd name="connsiteY47" fmla="*/ 36201 h 573787"/>
              <a:gd name="connsiteX48" fmla="*/ 713422 w 800100"/>
              <a:gd name="connsiteY48" fmla="*/ 106686 h 573787"/>
              <a:gd name="connsiteX49" fmla="*/ 642937 w 800100"/>
              <a:gd name="connsiteY49" fmla="*/ 205746 h 573787"/>
              <a:gd name="connsiteX50" fmla="*/ 578167 w 800100"/>
              <a:gd name="connsiteY50" fmla="*/ 51441 h 573787"/>
              <a:gd name="connsiteX51" fmla="*/ 614362 w 800100"/>
              <a:gd name="connsiteY51" fmla="*/ 36201 h 573787"/>
              <a:gd name="connsiteX52" fmla="*/ 397192 w 800100"/>
              <a:gd name="connsiteY52" fmla="*/ 6 h 573787"/>
              <a:gd name="connsiteX53" fmla="*/ 614362 w 800100"/>
              <a:gd name="connsiteY53" fmla="*/ 219081 h 573787"/>
              <a:gd name="connsiteX54" fmla="*/ 569595 w 800100"/>
              <a:gd name="connsiteY54" fmla="*/ 350526 h 573787"/>
              <a:gd name="connsiteX55" fmla="*/ 601979 w 800100"/>
              <a:gd name="connsiteY55" fmla="*/ 381958 h 573787"/>
              <a:gd name="connsiteX56" fmla="*/ 647700 w 800100"/>
              <a:gd name="connsiteY56" fmla="*/ 395293 h 573787"/>
              <a:gd name="connsiteX57" fmla="*/ 737235 w 800100"/>
              <a:gd name="connsiteY57" fmla="*/ 485781 h 573787"/>
              <a:gd name="connsiteX58" fmla="*/ 740092 w 800100"/>
              <a:gd name="connsiteY58" fmla="*/ 488638 h 573787"/>
              <a:gd name="connsiteX59" fmla="*/ 738187 w 800100"/>
              <a:gd name="connsiteY59" fmla="*/ 560076 h 573787"/>
              <a:gd name="connsiteX60" fmla="*/ 666750 w 800100"/>
              <a:gd name="connsiteY60" fmla="*/ 558171 h 573787"/>
              <a:gd name="connsiteX61" fmla="*/ 576262 w 800100"/>
              <a:gd name="connsiteY61" fmla="*/ 467683 h 573787"/>
              <a:gd name="connsiteX62" fmla="*/ 562927 w 800100"/>
              <a:gd name="connsiteY62" fmla="*/ 421963 h 573787"/>
              <a:gd name="connsiteX63" fmla="*/ 530542 w 800100"/>
              <a:gd name="connsiteY63" fmla="*/ 390531 h 573787"/>
              <a:gd name="connsiteX64" fmla="*/ 397192 w 800100"/>
              <a:gd name="connsiteY64" fmla="*/ 435298 h 573787"/>
              <a:gd name="connsiteX65" fmla="*/ 180022 w 800100"/>
              <a:gd name="connsiteY65" fmla="*/ 216223 h 573787"/>
              <a:gd name="connsiteX66" fmla="*/ 397192 w 800100"/>
              <a:gd name="connsiteY66" fmla="*/ 6 h 57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0100" h="573787">
                <a:moveTo>
                  <a:pt x="248602" y="413391"/>
                </a:moveTo>
                <a:cubicBezTo>
                  <a:pt x="329565" y="475304"/>
                  <a:pt x="440055" y="481019"/>
                  <a:pt x="526733" y="427679"/>
                </a:cubicBezTo>
                <a:lnTo>
                  <a:pt x="532448" y="433394"/>
                </a:lnTo>
                <a:cubicBezTo>
                  <a:pt x="532448" y="453396"/>
                  <a:pt x="541020" y="473398"/>
                  <a:pt x="555308" y="487686"/>
                </a:cubicBezTo>
                <a:lnTo>
                  <a:pt x="571500" y="503879"/>
                </a:lnTo>
                <a:lnTo>
                  <a:pt x="571500" y="534359"/>
                </a:lnTo>
                <a:lnTo>
                  <a:pt x="228600" y="534359"/>
                </a:lnTo>
                <a:lnTo>
                  <a:pt x="228600" y="448634"/>
                </a:lnTo>
                <a:cubicBezTo>
                  <a:pt x="228600" y="435298"/>
                  <a:pt x="235268" y="422916"/>
                  <a:pt x="245745" y="415296"/>
                </a:cubicBezTo>
                <a:close/>
                <a:moveTo>
                  <a:pt x="642937" y="230511"/>
                </a:moveTo>
                <a:cubicBezTo>
                  <a:pt x="661987" y="232416"/>
                  <a:pt x="681037" y="235274"/>
                  <a:pt x="699135" y="240989"/>
                </a:cubicBezTo>
                <a:cubicBezTo>
                  <a:pt x="729615" y="247656"/>
                  <a:pt x="758190" y="261944"/>
                  <a:pt x="782955" y="280994"/>
                </a:cubicBezTo>
                <a:cubicBezTo>
                  <a:pt x="794385" y="288614"/>
                  <a:pt x="800100" y="301949"/>
                  <a:pt x="800100" y="315284"/>
                </a:cubicBezTo>
                <a:lnTo>
                  <a:pt x="800100" y="401009"/>
                </a:lnTo>
                <a:lnTo>
                  <a:pt x="692467" y="401009"/>
                </a:lnTo>
                <a:lnTo>
                  <a:pt x="666750" y="375291"/>
                </a:lnTo>
                <a:cubicBezTo>
                  <a:pt x="652462" y="361004"/>
                  <a:pt x="632460" y="352431"/>
                  <a:pt x="612457" y="352431"/>
                </a:cubicBezTo>
                <a:lnTo>
                  <a:pt x="606742" y="346716"/>
                </a:lnTo>
                <a:cubicBezTo>
                  <a:pt x="628650" y="311474"/>
                  <a:pt x="641032" y="271469"/>
                  <a:pt x="642937" y="230511"/>
                </a:cubicBezTo>
                <a:close/>
                <a:moveTo>
                  <a:pt x="152400" y="230511"/>
                </a:moveTo>
                <a:cubicBezTo>
                  <a:pt x="155258" y="288614"/>
                  <a:pt x="179070" y="343859"/>
                  <a:pt x="220028" y="386721"/>
                </a:cubicBezTo>
                <a:cubicBezTo>
                  <a:pt x="214313" y="390531"/>
                  <a:pt x="209550" y="395294"/>
                  <a:pt x="205740" y="401009"/>
                </a:cubicBezTo>
                <a:lnTo>
                  <a:pt x="0" y="401009"/>
                </a:lnTo>
                <a:lnTo>
                  <a:pt x="0" y="315284"/>
                </a:lnTo>
                <a:cubicBezTo>
                  <a:pt x="0" y="301949"/>
                  <a:pt x="5715" y="288614"/>
                  <a:pt x="17145" y="280994"/>
                </a:cubicBezTo>
                <a:cubicBezTo>
                  <a:pt x="42863" y="263849"/>
                  <a:pt x="71438" y="249561"/>
                  <a:pt x="100965" y="240989"/>
                </a:cubicBezTo>
                <a:cubicBezTo>
                  <a:pt x="118110" y="235274"/>
                  <a:pt x="135255" y="232416"/>
                  <a:pt x="152400" y="230511"/>
                </a:cubicBezTo>
                <a:close/>
                <a:moveTo>
                  <a:pt x="396240" y="83826"/>
                </a:moveTo>
                <a:cubicBezTo>
                  <a:pt x="449371" y="83826"/>
                  <a:pt x="492442" y="126897"/>
                  <a:pt x="492442" y="180028"/>
                </a:cubicBezTo>
                <a:cubicBezTo>
                  <a:pt x="492442" y="233160"/>
                  <a:pt x="449371" y="276231"/>
                  <a:pt x="396240" y="276231"/>
                </a:cubicBezTo>
                <a:cubicBezTo>
                  <a:pt x="343108" y="276231"/>
                  <a:pt x="300037" y="233160"/>
                  <a:pt x="300037" y="180028"/>
                </a:cubicBezTo>
                <a:cubicBezTo>
                  <a:pt x="300037" y="126897"/>
                  <a:pt x="343108" y="83826"/>
                  <a:pt x="396240" y="83826"/>
                </a:cubicBezTo>
                <a:close/>
                <a:moveTo>
                  <a:pt x="398145" y="44773"/>
                </a:moveTo>
                <a:cubicBezTo>
                  <a:pt x="356235" y="44773"/>
                  <a:pt x="316230" y="59061"/>
                  <a:pt x="284797" y="86683"/>
                </a:cubicBezTo>
                <a:cubicBezTo>
                  <a:pt x="212407" y="148596"/>
                  <a:pt x="203835" y="258133"/>
                  <a:pt x="265747" y="330523"/>
                </a:cubicBezTo>
                <a:cubicBezTo>
                  <a:pt x="281939" y="320998"/>
                  <a:pt x="299085" y="314331"/>
                  <a:pt x="317182" y="309568"/>
                </a:cubicBezTo>
                <a:cubicBezTo>
                  <a:pt x="342900" y="301948"/>
                  <a:pt x="369570" y="297186"/>
                  <a:pt x="396239" y="297186"/>
                </a:cubicBezTo>
                <a:cubicBezTo>
                  <a:pt x="422910" y="297186"/>
                  <a:pt x="449580" y="301948"/>
                  <a:pt x="475297" y="309568"/>
                </a:cubicBezTo>
                <a:cubicBezTo>
                  <a:pt x="494347" y="314331"/>
                  <a:pt x="512445" y="320998"/>
                  <a:pt x="530542" y="329571"/>
                </a:cubicBezTo>
                <a:cubicBezTo>
                  <a:pt x="557212" y="299091"/>
                  <a:pt x="571500" y="259086"/>
                  <a:pt x="571500" y="218128"/>
                </a:cubicBezTo>
                <a:cubicBezTo>
                  <a:pt x="571500" y="121926"/>
                  <a:pt x="494347" y="44773"/>
                  <a:pt x="398145" y="44773"/>
                </a:cubicBezTo>
                <a:close/>
                <a:moveTo>
                  <a:pt x="187747" y="36380"/>
                </a:moveTo>
                <a:cubicBezTo>
                  <a:pt x="198656" y="38523"/>
                  <a:pt x="209312" y="42869"/>
                  <a:pt x="219075" y="49536"/>
                </a:cubicBezTo>
                <a:cubicBezTo>
                  <a:pt x="179070" y="92399"/>
                  <a:pt x="155257" y="146691"/>
                  <a:pt x="152400" y="204794"/>
                </a:cubicBezTo>
                <a:cubicBezTo>
                  <a:pt x="141922" y="201936"/>
                  <a:pt x="132397" y="198126"/>
                  <a:pt x="123825" y="192411"/>
                </a:cubicBezTo>
                <a:cubicBezTo>
                  <a:pt x="83820" y="165741"/>
                  <a:pt x="73342" y="113354"/>
                  <a:pt x="100012" y="73349"/>
                </a:cubicBezTo>
                <a:cubicBezTo>
                  <a:pt x="120015" y="43345"/>
                  <a:pt x="155019" y="29950"/>
                  <a:pt x="187747" y="36380"/>
                </a:cubicBezTo>
                <a:close/>
                <a:moveTo>
                  <a:pt x="614362" y="36201"/>
                </a:moveTo>
                <a:cubicBezTo>
                  <a:pt x="661035" y="28581"/>
                  <a:pt x="705802" y="60014"/>
                  <a:pt x="713422" y="106686"/>
                </a:cubicBezTo>
                <a:cubicBezTo>
                  <a:pt x="721042" y="153359"/>
                  <a:pt x="689610" y="198126"/>
                  <a:pt x="642937" y="205746"/>
                </a:cubicBezTo>
                <a:cubicBezTo>
                  <a:pt x="640080" y="147644"/>
                  <a:pt x="617220" y="93351"/>
                  <a:pt x="578167" y="51441"/>
                </a:cubicBezTo>
                <a:cubicBezTo>
                  <a:pt x="588645" y="43821"/>
                  <a:pt x="601027" y="38106"/>
                  <a:pt x="614362" y="36201"/>
                </a:cubicBezTo>
                <a:close/>
                <a:moveTo>
                  <a:pt x="397192" y="6"/>
                </a:moveTo>
                <a:cubicBezTo>
                  <a:pt x="518160" y="958"/>
                  <a:pt x="615315" y="99066"/>
                  <a:pt x="614362" y="219081"/>
                </a:cubicBezTo>
                <a:cubicBezTo>
                  <a:pt x="614362" y="266706"/>
                  <a:pt x="599122" y="312426"/>
                  <a:pt x="569595" y="350526"/>
                </a:cubicBezTo>
                <a:lnTo>
                  <a:pt x="601979" y="381958"/>
                </a:lnTo>
                <a:cubicBezTo>
                  <a:pt x="619125" y="378148"/>
                  <a:pt x="635317" y="383863"/>
                  <a:pt x="647700" y="395293"/>
                </a:cubicBezTo>
                <a:lnTo>
                  <a:pt x="737235" y="485781"/>
                </a:lnTo>
                <a:cubicBezTo>
                  <a:pt x="738187" y="486733"/>
                  <a:pt x="739140" y="487686"/>
                  <a:pt x="740092" y="488638"/>
                </a:cubicBezTo>
                <a:cubicBezTo>
                  <a:pt x="759142" y="508641"/>
                  <a:pt x="758190" y="541026"/>
                  <a:pt x="738187" y="560076"/>
                </a:cubicBezTo>
                <a:cubicBezTo>
                  <a:pt x="718185" y="579126"/>
                  <a:pt x="685800" y="578173"/>
                  <a:pt x="666750" y="558171"/>
                </a:cubicBezTo>
                <a:lnTo>
                  <a:pt x="576262" y="467683"/>
                </a:lnTo>
                <a:cubicBezTo>
                  <a:pt x="564832" y="455301"/>
                  <a:pt x="560070" y="438156"/>
                  <a:pt x="562927" y="421963"/>
                </a:cubicBezTo>
                <a:lnTo>
                  <a:pt x="530542" y="390531"/>
                </a:lnTo>
                <a:cubicBezTo>
                  <a:pt x="491490" y="420058"/>
                  <a:pt x="444817" y="435298"/>
                  <a:pt x="397192" y="435298"/>
                </a:cubicBezTo>
                <a:cubicBezTo>
                  <a:pt x="276225" y="434346"/>
                  <a:pt x="180022" y="336238"/>
                  <a:pt x="180022" y="216223"/>
                </a:cubicBezTo>
                <a:cubicBezTo>
                  <a:pt x="180022" y="96208"/>
                  <a:pt x="276225" y="-947"/>
                  <a:pt x="397192" y="6"/>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
        <p:nvSpPr>
          <p:cNvPr id="47" name="Freeform: Shape 46">
            <a:extLst>
              <a:ext uri="{FF2B5EF4-FFF2-40B4-BE49-F238E27FC236}">
                <a16:creationId xmlns:a16="http://schemas.microsoft.com/office/drawing/2014/main" id="{E843D0AC-522B-4163-AEB1-F893CD1FE7E9}"/>
              </a:ext>
              <a:ext uri="{C183D7F6-B498-43B3-948B-1728B52AA6E4}">
                <adec:decorative xmlns:adec="http://schemas.microsoft.com/office/drawing/2017/decorative" val="1"/>
              </a:ext>
            </a:extLst>
          </p:cNvPr>
          <p:cNvSpPr>
            <a:spLocks noChangeAspect="1"/>
          </p:cNvSpPr>
          <p:nvPr/>
        </p:nvSpPr>
        <p:spPr>
          <a:xfrm>
            <a:off x="4707890" y="4847860"/>
            <a:ext cx="1168404" cy="700225"/>
          </a:xfrm>
          <a:custGeom>
            <a:avLst/>
            <a:gdLst>
              <a:gd name="connsiteX0" fmla="*/ 417791 w 826771"/>
              <a:gd name="connsiteY0" fmla="*/ 400408 h 495484"/>
              <a:gd name="connsiteX1" fmla="*/ 431483 w 826771"/>
              <a:gd name="connsiteY1" fmla="*/ 404813 h 495484"/>
              <a:gd name="connsiteX2" fmla="*/ 433388 w 826771"/>
              <a:gd name="connsiteY2" fmla="*/ 431483 h 495484"/>
              <a:gd name="connsiteX3" fmla="*/ 396241 w 826771"/>
              <a:gd name="connsiteY3" fmla="*/ 474345 h 495484"/>
              <a:gd name="connsiteX4" fmla="*/ 383858 w 826771"/>
              <a:gd name="connsiteY4" fmla="*/ 481013 h 495484"/>
              <a:gd name="connsiteX5" fmla="*/ 369571 w 826771"/>
              <a:gd name="connsiteY5" fmla="*/ 476250 h 495484"/>
              <a:gd name="connsiteX6" fmla="*/ 367666 w 826771"/>
              <a:gd name="connsiteY6" fmla="*/ 449580 h 495484"/>
              <a:gd name="connsiteX7" fmla="*/ 404813 w 826771"/>
              <a:gd name="connsiteY7" fmla="*/ 406718 h 495484"/>
              <a:gd name="connsiteX8" fmla="*/ 417791 w 826771"/>
              <a:gd name="connsiteY8" fmla="*/ 400408 h 495484"/>
              <a:gd name="connsiteX9" fmla="*/ 365880 w 826771"/>
              <a:gd name="connsiteY9" fmla="*/ 361831 h 495484"/>
              <a:gd name="connsiteX10" fmla="*/ 382906 w 826771"/>
              <a:gd name="connsiteY10" fmla="*/ 367665 h 495484"/>
              <a:gd name="connsiteX11" fmla="*/ 384811 w 826771"/>
              <a:gd name="connsiteY11" fmla="*/ 401003 h 495484"/>
              <a:gd name="connsiteX12" fmla="*/ 340996 w 826771"/>
              <a:gd name="connsiteY12" fmla="*/ 451485 h 495484"/>
              <a:gd name="connsiteX13" fmla="*/ 325756 w 826771"/>
              <a:gd name="connsiteY13" fmla="*/ 459105 h 495484"/>
              <a:gd name="connsiteX14" fmla="*/ 307658 w 826771"/>
              <a:gd name="connsiteY14" fmla="*/ 453390 h 495484"/>
              <a:gd name="connsiteX15" fmla="*/ 305753 w 826771"/>
              <a:gd name="connsiteY15" fmla="*/ 420053 h 495484"/>
              <a:gd name="connsiteX16" fmla="*/ 349568 w 826771"/>
              <a:gd name="connsiteY16" fmla="*/ 369570 h 495484"/>
              <a:gd name="connsiteX17" fmla="*/ 365880 w 826771"/>
              <a:gd name="connsiteY17" fmla="*/ 361831 h 495484"/>
              <a:gd name="connsiteX18" fmla="*/ 305395 w 826771"/>
              <a:gd name="connsiteY18" fmla="*/ 317064 h 495484"/>
              <a:gd name="connsiteX19" fmla="*/ 325755 w 826771"/>
              <a:gd name="connsiteY19" fmla="*/ 323850 h 495484"/>
              <a:gd name="connsiteX20" fmla="*/ 328613 w 826771"/>
              <a:gd name="connsiteY20" fmla="*/ 363855 h 495484"/>
              <a:gd name="connsiteX21" fmla="*/ 284798 w 826771"/>
              <a:gd name="connsiteY21" fmla="*/ 414338 h 495484"/>
              <a:gd name="connsiteX22" fmla="*/ 265748 w 826771"/>
              <a:gd name="connsiteY22" fmla="*/ 423863 h 495484"/>
              <a:gd name="connsiteX23" fmla="*/ 244793 w 826771"/>
              <a:gd name="connsiteY23" fmla="*/ 417195 h 495484"/>
              <a:gd name="connsiteX24" fmla="*/ 241935 w 826771"/>
              <a:gd name="connsiteY24" fmla="*/ 377190 h 495484"/>
              <a:gd name="connsiteX25" fmla="*/ 285750 w 826771"/>
              <a:gd name="connsiteY25" fmla="*/ 326708 h 495484"/>
              <a:gd name="connsiteX26" fmla="*/ 305395 w 826771"/>
              <a:gd name="connsiteY26" fmla="*/ 317064 h 495484"/>
              <a:gd name="connsiteX27" fmla="*/ 242531 w 826771"/>
              <a:gd name="connsiteY27" fmla="*/ 275154 h 495484"/>
              <a:gd name="connsiteX28" fmla="*/ 262891 w 826771"/>
              <a:gd name="connsiteY28" fmla="*/ 281940 h 495484"/>
              <a:gd name="connsiteX29" fmla="*/ 265748 w 826771"/>
              <a:gd name="connsiteY29" fmla="*/ 321945 h 495484"/>
              <a:gd name="connsiteX30" fmla="*/ 215266 w 826771"/>
              <a:gd name="connsiteY30" fmla="*/ 379095 h 495484"/>
              <a:gd name="connsiteX31" fmla="*/ 196216 w 826771"/>
              <a:gd name="connsiteY31" fmla="*/ 388620 h 495484"/>
              <a:gd name="connsiteX32" fmla="*/ 175261 w 826771"/>
              <a:gd name="connsiteY32" fmla="*/ 381953 h 495484"/>
              <a:gd name="connsiteX33" fmla="*/ 172403 w 826771"/>
              <a:gd name="connsiteY33" fmla="*/ 341948 h 495484"/>
              <a:gd name="connsiteX34" fmla="*/ 222886 w 826771"/>
              <a:gd name="connsiteY34" fmla="*/ 284798 h 495484"/>
              <a:gd name="connsiteX35" fmla="*/ 242531 w 826771"/>
              <a:gd name="connsiteY35" fmla="*/ 275154 h 495484"/>
              <a:gd name="connsiteX36" fmla="*/ 200026 w 826771"/>
              <a:gd name="connsiteY36" fmla="*/ 85725 h 495484"/>
              <a:gd name="connsiteX37" fmla="*/ 358141 w 826771"/>
              <a:gd name="connsiteY37" fmla="*/ 97155 h 495484"/>
              <a:gd name="connsiteX38" fmla="*/ 301943 w 826771"/>
              <a:gd name="connsiteY38" fmla="*/ 161925 h 495484"/>
              <a:gd name="connsiteX39" fmla="*/ 307658 w 826771"/>
              <a:gd name="connsiteY39" fmla="*/ 242888 h 495484"/>
              <a:gd name="connsiteX40" fmla="*/ 344806 w 826771"/>
              <a:gd name="connsiteY40" fmla="*/ 257175 h 495484"/>
              <a:gd name="connsiteX41" fmla="*/ 349568 w 826771"/>
              <a:gd name="connsiteY41" fmla="*/ 257175 h 495484"/>
              <a:gd name="connsiteX42" fmla="*/ 387668 w 826771"/>
              <a:gd name="connsiteY42" fmla="*/ 238125 h 495484"/>
              <a:gd name="connsiteX43" fmla="*/ 453391 w 826771"/>
              <a:gd name="connsiteY43" fmla="*/ 162878 h 495484"/>
              <a:gd name="connsiteX44" fmla="*/ 463868 w 826771"/>
              <a:gd name="connsiteY44" fmla="*/ 172403 h 495484"/>
              <a:gd name="connsiteX45" fmla="*/ 617221 w 826771"/>
              <a:gd name="connsiteY45" fmla="*/ 303848 h 495484"/>
              <a:gd name="connsiteX46" fmla="*/ 627698 w 826771"/>
              <a:gd name="connsiteY46" fmla="*/ 329565 h 495484"/>
              <a:gd name="connsiteX47" fmla="*/ 593408 w 826771"/>
              <a:gd name="connsiteY47" fmla="*/ 370523 h 495484"/>
              <a:gd name="connsiteX48" fmla="*/ 573406 w 826771"/>
              <a:gd name="connsiteY48" fmla="*/ 366713 h 495484"/>
              <a:gd name="connsiteX49" fmla="*/ 574358 w 826771"/>
              <a:gd name="connsiteY49" fmla="*/ 372428 h 495484"/>
              <a:gd name="connsiteX50" fmla="*/ 540068 w 826771"/>
              <a:gd name="connsiteY50" fmla="*/ 413385 h 495484"/>
              <a:gd name="connsiteX51" fmla="*/ 530543 w 826771"/>
              <a:gd name="connsiteY51" fmla="*/ 412432 h 495484"/>
              <a:gd name="connsiteX52" fmla="*/ 530543 w 826771"/>
              <a:gd name="connsiteY52" fmla="*/ 413385 h 495484"/>
              <a:gd name="connsiteX53" fmla="*/ 496253 w 826771"/>
              <a:gd name="connsiteY53" fmla="*/ 454343 h 495484"/>
              <a:gd name="connsiteX54" fmla="*/ 486728 w 826771"/>
              <a:gd name="connsiteY54" fmla="*/ 453390 h 495484"/>
              <a:gd name="connsiteX55" fmla="*/ 486728 w 826771"/>
              <a:gd name="connsiteY55" fmla="*/ 454343 h 495484"/>
              <a:gd name="connsiteX56" fmla="*/ 452438 w 826771"/>
              <a:gd name="connsiteY56" fmla="*/ 495300 h 495484"/>
              <a:gd name="connsiteX57" fmla="*/ 429578 w 826771"/>
              <a:gd name="connsiteY57" fmla="*/ 489585 h 495484"/>
              <a:gd name="connsiteX58" fmla="*/ 416243 w 826771"/>
              <a:gd name="connsiteY58" fmla="*/ 479107 h 495484"/>
              <a:gd name="connsiteX59" fmla="*/ 448628 w 826771"/>
              <a:gd name="connsiteY59" fmla="*/ 441960 h 495484"/>
              <a:gd name="connsiteX60" fmla="*/ 458153 w 826771"/>
              <a:gd name="connsiteY60" fmla="*/ 414338 h 495484"/>
              <a:gd name="connsiteX61" fmla="*/ 444818 w 826771"/>
              <a:gd name="connsiteY61" fmla="*/ 388620 h 495484"/>
              <a:gd name="connsiteX62" fmla="*/ 420053 w 826771"/>
              <a:gd name="connsiteY62" fmla="*/ 379095 h 495484"/>
              <a:gd name="connsiteX63" fmla="*/ 409576 w 826771"/>
              <a:gd name="connsiteY63" fmla="*/ 381000 h 495484"/>
              <a:gd name="connsiteX64" fmla="*/ 395288 w 826771"/>
              <a:gd name="connsiteY64" fmla="*/ 351473 h 495484"/>
              <a:gd name="connsiteX65" fmla="*/ 366713 w 826771"/>
              <a:gd name="connsiteY65" fmla="*/ 340995 h 495484"/>
              <a:gd name="connsiteX66" fmla="*/ 354331 w 826771"/>
              <a:gd name="connsiteY66" fmla="*/ 342900 h 495484"/>
              <a:gd name="connsiteX67" fmla="*/ 338138 w 826771"/>
              <a:gd name="connsiteY67" fmla="*/ 307658 h 495484"/>
              <a:gd name="connsiteX68" fmla="*/ 306706 w 826771"/>
              <a:gd name="connsiteY68" fmla="*/ 296228 h 495484"/>
              <a:gd name="connsiteX69" fmla="*/ 290513 w 826771"/>
              <a:gd name="connsiteY69" fmla="*/ 299085 h 495484"/>
              <a:gd name="connsiteX70" fmla="*/ 274321 w 826771"/>
              <a:gd name="connsiteY70" fmla="*/ 264795 h 495484"/>
              <a:gd name="connsiteX71" fmla="*/ 242888 w 826771"/>
              <a:gd name="connsiteY71" fmla="*/ 253365 h 495484"/>
              <a:gd name="connsiteX72" fmla="*/ 206693 w 826771"/>
              <a:gd name="connsiteY72" fmla="*/ 269558 h 495484"/>
              <a:gd name="connsiteX73" fmla="*/ 181928 w 826771"/>
              <a:gd name="connsiteY73" fmla="*/ 298133 h 495484"/>
              <a:gd name="connsiteX74" fmla="*/ 117158 w 826771"/>
              <a:gd name="connsiteY74" fmla="*/ 222885 h 495484"/>
              <a:gd name="connsiteX75" fmla="*/ 422911 w 826771"/>
              <a:gd name="connsiteY75" fmla="*/ 77153 h 495484"/>
              <a:gd name="connsiteX76" fmla="*/ 427673 w 826771"/>
              <a:gd name="connsiteY76" fmla="*/ 78105 h 495484"/>
              <a:gd name="connsiteX77" fmla="*/ 627698 w 826771"/>
              <a:gd name="connsiteY77" fmla="*/ 89535 h 495484"/>
              <a:gd name="connsiteX78" fmla="*/ 708661 w 826771"/>
              <a:gd name="connsiteY78" fmla="*/ 221933 h 495484"/>
              <a:gd name="connsiteX79" fmla="*/ 640081 w 826771"/>
              <a:gd name="connsiteY79" fmla="*/ 300990 h 495484"/>
              <a:gd name="connsiteX80" fmla="*/ 629603 w 826771"/>
              <a:gd name="connsiteY80" fmla="*/ 288608 h 495484"/>
              <a:gd name="connsiteX81" fmla="*/ 451486 w 826771"/>
              <a:gd name="connsiteY81" fmla="*/ 135255 h 495484"/>
              <a:gd name="connsiteX82" fmla="*/ 373381 w 826771"/>
              <a:gd name="connsiteY82" fmla="*/ 224790 h 495484"/>
              <a:gd name="connsiteX83" fmla="*/ 347663 w 826771"/>
              <a:gd name="connsiteY83" fmla="*/ 238125 h 495484"/>
              <a:gd name="connsiteX84" fmla="*/ 319088 w 826771"/>
              <a:gd name="connsiteY84" fmla="*/ 228600 h 495484"/>
              <a:gd name="connsiteX85" fmla="*/ 315278 w 826771"/>
              <a:gd name="connsiteY85" fmla="*/ 175260 h 495484"/>
              <a:gd name="connsiteX86" fmla="*/ 390526 w 826771"/>
              <a:gd name="connsiteY86" fmla="*/ 89535 h 495484"/>
              <a:gd name="connsiteX87" fmla="*/ 422911 w 826771"/>
              <a:gd name="connsiteY87" fmla="*/ 77153 h 495484"/>
              <a:gd name="connsiteX88" fmla="*/ 719138 w 826771"/>
              <a:gd name="connsiteY88" fmla="*/ 0 h 495484"/>
              <a:gd name="connsiteX89" fmla="*/ 826771 w 826771"/>
              <a:gd name="connsiteY89" fmla="*/ 179070 h 495484"/>
              <a:gd name="connsiteX90" fmla="*/ 753428 w 826771"/>
              <a:gd name="connsiteY90" fmla="*/ 223838 h 495484"/>
              <a:gd name="connsiteX91" fmla="*/ 727711 w 826771"/>
              <a:gd name="connsiteY91" fmla="*/ 217170 h 495484"/>
              <a:gd name="connsiteX92" fmla="*/ 639128 w 826771"/>
              <a:gd name="connsiteY92" fmla="*/ 70485 h 495484"/>
              <a:gd name="connsiteX93" fmla="*/ 645796 w 826771"/>
              <a:gd name="connsiteY93" fmla="*/ 44768 h 495484"/>
              <a:gd name="connsiteX94" fmla="*/ 108585 w 826771"/>
              <a:gd name="connsiteY94" fmla="*/ 0 h 495484"/>
              <a:gd name="connsiteX95" fmla="*/ 180975 w 826771"/>
              <a:gd name="connsiteY95" fmla="*/ 44768 h 495484"/>
              <a:gd name="connsiteX96" fmla="*/ 187643 w 826771"/>
              <a:gd name="connsiteY96" fmla="*/ 70485 h 495484"/>
              <a:gd name="connsiteX97" fmla="*/ 99060 w 826771"/>
              <a:gd name="connsiteY97" fmla="*/ 217170 h 495484"/>
              <a:gd name="connsiteX98" fmla="*/ 73343 w 826771"/>
              <a:gd name="connsiteY98" fmla="*/ 223838 h 495484"/>
              <a:gd name="connsiteX99" fmla="*/ 0 w 826771"/>
              <a:gd name="connsiteY99" fmla="*/ 179070 h 49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26771" h="495484">
                <a:moveTo>
                  <a:pt x="417791" y="400408"/>
                </a:moveTo>
                <a:cubicBezTo>
                  <a:pt x="422673" y="400050"/>
                  <a:pt x="427673" y="401479"/>
                  <a:pt x="431483" y="404813"/>
                </a:cubicBezTo>
                <a:cubicBezTo>
                  <a:pt x="439103" y="411480"/>
                  <a:pt x="440056" y="423863"/>
                  <a:pt x="433388" y="431483"/>
                </a:cubicBezTo>
                <a:lnTo>
                  <a:pt x="396241" y="474345"/>
                </a:lnTo>
                <a:cubicBezTo>
                  <a:pt x="393383" y="478155"/>
                  <a:pt x="388621" y="480060"/>
                  <a:pt x="383858" y="481013"/>
                </a:cubicBezTo>
                <a:cubicBezTo>
                  <a:pt x="379096" y="481013"/>
                  <a:pt x="373381" y="480060"/>
                  <a:pt x="369571" y="476250"/>
                </a:cubicBezTo>
                <a:cubicBezTo>
                  <a:pt x="361951" y="469583"/>
                  <a:pt x="360998" y="457200"/>
                  <a:pt x="367666" y="449580"/>
                </a:cubicBezTo>
                <a:lnTo>
                  <a:pt x="404813" y="406718"/>
                </a:lnTo>
                <a:cubicBezTo>
                  <a:pt x="408147" y="402908"/>
                  <a:pt x="412910" y="400765"/>
                  <a:pt x="417791" y="400408"/>
                </a:cubicBezTo>
                <a:close/>
                <a:moveTo>
                  <a:pt x="365880" y="361831"/>
                </a:moveTo>
                <a:cubicBezTo>
                  <a:pt x="371952" y="361474"/>
                  <a:pt x="378144" y="363379"/>
                  <a:pt x="382906" y="367665"/>
                </a:cubicBezTo>
                <a:cubicBezTo>
                  <a:pt x="392431" y="376238"/>
                  <a:pt x="393383" y="391478"/>
                  <a:pt x="384811" y="401003"/>
                </a:cubicBezTo>
                <a:lnTo>
                  <a:pt x="340996" y="451485"/>
                </a:lnTo>
                <a:cubicBezTo>
                  <a:pt x="337186" y="456248"/>
                  <a:pt x="331471" y="459105"/>
                  <a:pt x="325756" y="459105"/>
                </a:cubicBezTo>
                <a:cubicBezTo>
                  <a:pt x="319088" y="460058"/>
                  <a:pt x="313373" y="458153"/>
                  <a:pt x="307658" y="453390"/>
                </a:cubicBezTo>
                <a:cubicBezTo>
                  <a:pt x="298133" y="444818"/>
                  <a:pt x="297181" y="429578"/>
                  <a:pt x="305753" y="420053"/>
                </a:cubicBezTo>
                <a:lnTo>
                  <a:pt x="349568" y="369570"/>
                </a:lnTo>
                <a:cubicBezTo>
                  <a:pt x="353855" y="364808"/>
                  <a:pt x="359808" y="362188"/>
                  <a:pt x="365880" y="361831"/>
                </a:cubicBezTo>
                <a:close/>
                <a:moveTo>
                  <a:pt x="305395" y="317064"/>
                </a:moveTo>
                <a:cubicBezTo>
                  <a:pt x="312658" y="316469"/>
                  <a:pt x="320040" y="318612"/>
                  <a:pt x="325755" y="323850"/>
                </a:cubicBezTo>
                <a:cubicBezTo>
                  <a:pt x="337185" y="334328"/>
                  <a:pt x="339090" y="352425"/>
                  <a:pt x="328613" y="363855"/>
                </a:cubicBezTo>
                <a:lnTo>
                  <a:pt x="284798" y="414338"/>
                </a:lnTo>
                <a:cubicBezTo>
                  <a:pt x="280035" y="420053"/>
                  <a:pt x="272415" y="423863"/>
                  <a:pt x="265748" y="423863"/>
                </a:cubicBezTo>
                <a:cubicBezTo>
                  <a:pt x="258128" y="424815"/>
                  <a:pt x="250508" y="421958"/>
                  <a:pt x="244793" y="417195"/>
                </a:cubicBezTo>
                <a:cubicBezTo>
                  <a:pt x="233363" y="406718"/>
                  <a:pt x="231458" y="388620"/>
                  <a:pt x="241935" y="377190"/>
                </a:cubicBezTo>
                <a:lnTo>
                  <a:pt x="285750" y="326708"/>
                </a:lnTo>
                <a:cubicBezTo>
                  <a:pt x="290989" y="320993"/>
                  <a:pt x="298133" y="317659"/>
                  <a:pt x="305395" y="317064"/>
                </a:cubicBezTo>
                <a:close/>
                <a:moveTo>
                  <a:pt x="242531" y="275154"/>
                </a:moveTo>
                <a:cubicBezTo>
                  <a:pt x="249794" y="274559"/>
                  <a:pt x="257176" y="276702"/>
                  <a:pt x="262891" y="281940"/>
                </a:cubicBezTo>
                <a:cubicBezTo>
                  <a:pt x="274321" y="292418"/>
                  <a:pt x="276226" y="310515"/>
                  <a:pt x="265748" y="321945"/>
                </a:cubicBezTo>
                <a:lnTo>
                  <a:pt x="215266" y="379095"/>
                </a:lnTo>
                <a:cubicBezTo>
                  <a:pt x="209551" y="384810"/>
                  <a:pt x="202883" y="387668"/>
                  <a:pt x="196216" y="388620"/>
                </a:cubicBezTo>
                <a:cubicBezTo>
                  <a:pt x="188596" y="389573"/>
                  <a:pt x="180976" y="386715"/>
                  <a:pt x="175261" y="381953"/>
                </a:cubicBezTo>
                <a:cubicBezTo>
                  <a:pt x="163831" y="371475"/>
                  <a:pt x="161926" y="353378"/>
                  <a:pt x="172403" y="341948"/>
                </a:cubicBezTo>
                <a:lnTo>
                  <a:pt x="222886" y="284798"/>
                </a:lnTo>
                <a:cubicBezTo>
                  <a:pt x="228124" y="279083"/>
                  <a:pt x="235268" y="275749"/>
                  <a:pt x="242531" y="275154"/>
                </a:cubicBezTo>
                <a:close/>
                <a:moveTo>
                  <a:pt x="200026" y="85725"/>
                </a:moveTo>
                <a:cubicBezTo>
                  <a:pt x="258128" y="114300"/>
                  <a:pt x="314325" y="91440"/>
                  <a:pt x="358141" y="97155"/>
                </a:cubicBezTo>
                <a:lnTo>
                  <a:pt x="301943" y="161925"/>
                </a:lnTo>
                <a:cubicBezTo>
                  <a:pt x="281941" y="185738"/>
                  <a:pt x="283846" y="221933"/>
                  <a:pt x="307658" y="242888"/>
                </a:cubicBezTo>
                <a:cubicBezTo>
                  <a:pt x="317183" y="252413"/>
                  <a:pt x="330518" y="257175"/>
                  <a:pt x="344806" y="257175"/>
                </a:cubicBezTo>
                <a:cubicBezTo>
                  <a:pt x="345758" y="257175"/>
                  <a:pt x="347663" y="257175"/>
                  <a:pt x="349568" y="257175"/>
                </a:cubicBezTo>
                <a:cubicBezTo>
                  <a:pt x="364808" y="256223"/>
                  <a:pt x="378143" y="249555"/>
                  <a:pt x="387668" y="238125"/>
                </a:cubicBezTo>
                <a:lnTo>
                  <a:pt x="453391" y="162878"/>
                </a:lnTo>
                <a:lnTo>
                  <a:pt x="463868" y="172403"/>
                </a:lnTo>
                <a:lnTo>
                  <a:pt x="617221" y="303848"/>
                </a:lnTo>
                <a:cubicBezTo>
                  <a:pt x="623888" y="310515"/>
                  <a:pt x="628651" y="319088"/>
                  <a:pt x="627698" y="329565"/>
                </a:cubicBezTo>
                <a:cubicBezTo>
                  <a:pt x="629603" y="350520"/>
                  <a:pt x="614363" y="368618"/>
                  <a:pt x="593408" y="370523"/>
                </a:cubicBezTo>
                <a:cubicBezTo>
                  <a:pt x="585788" y="371475"/>
                  <a:pt x="579121" y="369570"/>
                  <a:pt x="573406" y="366713"/>
                </a:cubicBezTo>
                <a:cubicBezTo>
                  <a:pt x="573406" y="368618"/>
                  <a:pt x="574358" y="370523"/>
                  <a:pt x="574358" y="372428"/>
                </a:cubicBezTo>
                <a:cubicBezTo>
                  <a:pt x="576263" y="393383"/>
                  <a:pt x="561023" y="411480"/>
                  <a:pt x="540068" y="413385"/>
                </a:cubicBezTo>
                <a:cubicBezTo>
                  <a:pt x="537211" y="413385"/>
                  <a:pt x="533401" y="413385"/>
                  <a:pt x="530543" y="412432"/>
                </a:cubicBezTo>
                <a:cubicBezTo>
                  <a:pt x="530543" y="412432"/>
                  <a:pt x="530543" y="413385"/>
                  <a:pt x="530543" y="413385"/>
                </a:cubicBezTo>
                <a:cubicBezTo>
                  <a:pt x="532448" y="434340"/>
                  <a:pt x="517208" y="452438"/>
                  <a:pt x="496253" y="454343"/>
                </a:cubicBezTo>
                <a:cubicBezTo>
                  <a:pt x="493396" y="454343"/>
                  <a:pt x="489586" y="454343"/>
                  <a:pt x="486728" y="453390"/>
                </a:cubicBezTo>
                <a:cubicBezTo>
                  <a:pt x="486728" y="453390"/>
                  <a:pt x="486728" y="454343"/>
                  <a:pt x="486728" y="454343"/>
                </a:cubicBezTo>
                <a:cubicBezTo>
                  <a:pt x="488633" y="475298"/>
                  <a:pt x="473393" y="493395"/>
                  <a:pt x="452438" y="495300"/>
                </a:cubicBezTo>
                <a:cubicBezTo>
                  <a:pt x="443866" y="496253"/>
                  <a:pt x="436246" y="493395"/>
                  <a:pt x="429578" y="489585"/>
                </a:cubicBezTo>
                <a:lnTo>
                  <a:pt x="416243" y="479107"/>
                </a:lnTo>
                <a:lnTo>
                  <a:pt x="448628" y="441960"/>
                </a:lnTo>
                <a:cubicBezTo>
                  <a:pt x="455296" y="434340"/>
                  <a:pt x="459106" y="424815"/>
                  <a:pt x="458153" y="414338"/>
                </a:cubicBezTo>
                <a:cubicBezTo>
                  <a:pt x="457201" y="404813"/>
                  <a:pt x="452438" y="395288"/>
                  <a:pt x="444818" y="388620"/>
                </a:cubicBezTo>
                <a:cubicBezTo>
                  <a:pt x="438151" y="381953"/>
                  <a:pt x="429578" y="379095"/>
                  <a:pt x="420053" y="379095"/>
                </a:cubicBezTo>
                <a:cubicBezTo>
                  <a:pt x="416243" y="379095"/>
                  <a:pt x="412433" y="380048"/>
                  <a:pt x="409576" y="381000"/>
                </a:cubicBezTo>
                <a:cubicBezTo>
                  <a:pt x="408623" y="369570"/>
                  <a:pt x="403861" y="359093"/>
                  <a:pt x="395288" y="351473"/>
                </a:cubicBezTo>
                <a:cubicBezTo>
                  <a:pt x="386716" y="344805"/>
                  <a:pt x="377191" y="340995"/>
                  <a:pt x="366713" y="340995"/>
                </a:cubicBezTo>
                <a:cubicBezTo>
                  <a:pt x="362903" y="340995"/>
                  <a:pt x="358141" y="341948"/>
                  <a:pt x="354331" y="342900"/>
                </a:cubicBezTo>
                <a:cubicBezTo>
                  <a:pt x="354331" y="329565"/>
                  <a:pt x="348616" y="317183"/>
                  <a:pt x="338138" y="307658"/>
                </a:cubicBezTo>
                <a:cubicBezTo>
                  <a:pt x="329566" y="300038"/>
                  <a:pt x="318136" y="296228"/>
                  <a:pt x="306706" y="296228"/>
                </a:cubicBezTo>
                <a:cubicBezTo>
                  <a:pt x="300991" y="296228"/>
                  <a:pt x="295275" y="297180"/>
                  <a:pt x="290513" y="299085"/>
                </a:cubicBezTo>
                <a:cubicBezTo>
                  <a:pt x="289561" y="285750"/>
                  <a:pt x="284798" y="273367"/>
                  <a:pt x="274321" y="264795"/>
                </a:cubicBezTo>
                <a:cubicBezTo>
                  <a:pt x="265748" y="257175"/>
                  <a:pt x="254318" y="253365"/>
                  <a:pt x="242888" y="253365"/>
                </a:cubicBezTo>
                <a:cubicBezTo>
                  <a:pt x="228601" y="253365"/>
                  <a:pt x="215266" y="259080"/>
                  <a:pt x="206693" y="269558"/>
                </a:cubicBezTo>
                <a:lnTo>
                  <a:pt x="181928" y="298133"/>
                </a:lnTo>
                <a:lnTo>
                  <a:pt x="117158" y="222885"/>
                </a:lnTo>
                <a:close/>
                <a:moveTo>
                  <a:pt x="422911" y="77153"/>
                </a:moveTo>
                <a:cubicBezTo>
                  <a:pt x="422911" y="77153"/>
                  <a:pt x="426721" y="78105"/>
                  <a:pt x="427673" y="78105"/>
                </a:cubicBezTo>
                <a:cubicBezTo>
                  <a:pt x="491491" y="90488"/>
                  <a:pt x="548641" y="118110"/>
                  <a:pt x="627698" y="89535"/>
                </a:cubicBezTo>
                <a:lnTo>
                  <a:pt x="708661" y="221933"/>
                </a:lnTo>
                <a:lnTo>
                  <a:pt x="640081" y="300990"/>
                </a:lnTo>
                <a:cubicBezTo>
                  <a:pt x="636271" y="295275"/>
                  <a:pt x="634366" y="293370"/>
                  <a:pt x="629603" y="288608"/>
                </a:cubicBezTo>
                <a:lnTo>
                  <a:pt x="451486" y="135255"/>
                </a:lnTo>
                <a:cubicBezTo>
                  <a:pt x="451486" y="135255"/>
                  <a:pt x="373381" y="224790"/>
                  <a:pt x="373381" y="224790"/>
                </a:cubicBezTo>
                <a:cubicBezTo>
                  <a:pt x="366713" y="233363"/>
                  <a:pt x="357188" y="237173"/>
                  <a:pt x="347663" y="238125"/>
                </a:cubicBezTo>
                <a:cubicBezTo>
                  <a:pt x="337186" y="239078"/>
                  <a:pt x="327661" y="235268"/>
                  <a:pt x="319088" y="228600"/>
                </a:cubicBezTo>
                <a:cubicBezTo>
                  <a:pt x="302896" y="215265"/>
                  <a:pt x="300991" y="191453"/>
                  <a:pt x="315278" y="175260"/>
                </a:cubicBezTo>
                <a:lnTo>
                  <a:pt x="390526" y="89535"/>
                </a:lnTo>
                <a:cubicBezTo>
                  <a:pt x="399098" y="80010"/>
                  <a:pt x="411481" y="76200"/>
                  <a:pt x="422911" y="77153"/>
                </a:cubicBezTo>
                <a:close/>
                <a:moveTo>
                  <a:pt x="719138" y="0"/>
                </a:moveTo>
                <a:lnTo>
                  <a:pt x="826771" y="179070"/>
                </a:lnTo>
                <a:lnTo>
                  <a:pt x="753428" y="223838"/>
                </a:lnTo>
                <a:cubicBezTo>
                  <a:pt x="744856" y="229553"/>
                  <a:pt x="732473" y="226695"/>
                  <a:pt x="727711" y="217170"/>
                </a:cubicBezTo>
                <a:lnTo>
                  <a:pt x="639128" y="70485"/>
                </a:lnTo>
                <a:cubicBezTo>
                  <a:pt x="633413" y="61913"/>
                  <a:pt x="636271" y="49530"/>
                  <a:pt x="645796" y="44768"/>
                </a:cubicBezTo>
                <a:close/>
                <a:moveTo>
                  <a:pt x="108585" y="0"/>
                </a:moveTo>
                <a:lnTo>
                  <a:pt x="180975" y="44768"/>
                </a:lnTo>
                <a:cubicBezTo>
                  <a:pt x="190500" y="49530"/>
                  <a:pt x="193358" y="61913"/>
                  <a:pt x="187643" y="70485"/>
                </a:cubicBezTo>
                <a:lnTo>
                  <a:pt x="99060" y="217170"/>
                </a:lnTo>
                <a:cubicBezTo>
                  <a:pt x="94298" y="226695"/>
                  <a:pt x="81915" y="229553"/>
                  <a:pt x="73343" y="223838"/>
                </a:cubicBezTo>
                <a:lnTo>
                  <a:pt x="0" y="179070"/>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Tree>
    <p:extLst>
      <p:ext uri="{BB962C8B-B14F-4D97-AF65-F5344CB8AC3E}">
        <p14:creationId xmlns:p14="http://schemas.microsoft.com/office/powerpoint/2010/main" val="163120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6B24-182F-4296-91C3-8BA721B7C8FF}"/>
              </a:ext>
            </a:extLst>
          </p:cNvPr>
          <p:cNvSpPr>
            <a:spLocks noGrp="1"/>
          </p:cNvSpPr>
          <p:nvPr>
            <p:ph type="title"/>
          </p:nvPr>
        </p:nvSpPr>
        <p:spPr/>
        <p:txBody>
          <a:bodyPr anchor="ctr">
            <a:normAutofit/>
          </a:bodyPr>
          <a:lstStyle/>
          <a:p>
            <a:pPr algn="ctr">
              <a:lnSpc>
                <a:spcPct val="150000"/>
              </a:lnSpc>
            </a:pPr>
            <a:r>
              <a:rPr lang="en-US" sz="4000" dirty="0"/>
              <a:t>Dashboard Security</a:t>
            </a:r>
          </a:p>
        </p:txBody>
      </p:sp>
      <p:sp>
        <p:nvSpPr>
          <p:cNvPr id="4" name="Content Placeholder 3">
            <a:extLst>
              <a:ext uri="{FF2B5EF4-FFF2-40B4-BE49-F238E27FC236}">
                <a16:creationId xmlns:a16="http://schemas.microsoft.com/office/drawing/2014/main" id="{19C2C8F1-B7D0-4172-A772-245E679CC6FE}"/>
              </a:ext>
            </a:extLst>
          </p:cNvPr>
          <p:cNvSpPr>
            <a:spLocks noGrp="1"/>
          </p:cNvSpPr>
          <p:nvPr>
            <p:ph sz="half" idx="1"/>
          </p:nvPr>
        </p:nvSpPr>
        <p:spPr>
          <a:xfrm>
            <a:off x="5689602" y="141514"/>
            <a:ext cx="6045199" cy="6591299"/>
          </a:xfrm>
          <a:noFill/>
        </p:spPr>
        <p:txBody>
          <a:bodyPr anchor="ctr">
            <a:normAutofit/>
          </a:bodyPr>
          <a:lstStyle/>
          <a:p>
            <a:pPr marL="0" indent="0">
              <a:lnSpc>
                <a:spcPct val="100000"/>
              </a:lnSpc>
              <a:spcBef>
                <a:spcPts val="0"/>
              </a:spcBef>
              <a:buSzPct val="125000"/>
              <a:buNone/>
            </a:pPr>
            <a:r>
              <a:rPr lang="en-US" dirty="0"/>
              <a:t>Anonymous survey responses are de-identified and not associated with Aware, DOR’s case management system, or consumer information.</a:t>
            </a:r>
          </a:p>
          <a:p>
            <a:pPr marL="0" indent="0">
              <a:lnSpc>
                <a:spcPct val="100000"/>
              </a:lnSpc>
              <a:spcBef>
                <a:spcPts val="4200"/>
              </a:spcBef>
              <a:buSzPct val="125000"/>
              <a:buNone/>
            </a:pPr>
            <a:r>
              <a:rPr lang="en-US" dirty="0"/>
              <a:t>Users will have limited capabilities to export, copy, share, and download dashboard. </a:t>
            </a:r>
            <a:endParaRPr lang="en-US" dirty="0">
              <a:highlight>
                <a:srgbClr val="D4E5F4"/>
              </a:highlight>
            </a:endParaRPr>
          </a:p>
          <a:p>
            <a:pPr marL="0" indent="0">
              <a:lnSpc>
                <a:spcPct val="100000"/>
              </a:lnSpc>
              <a:spcBef>
                <a:spcPts val="4200"/>
              </a:spcBef>
              <a:buSzPct val="125000"/>
              <a:buNone/>
            </a:pPr>
            <a:r>
              <a:rPr lang="en-US" dirty="0"/>
              <a:t>Access will be limited to DOR staff by posting only on DOR Intranet.</a:t>
            </a:r>
          </a:p>
          <a:p>
            <a:pPr marL="457200" lvl="1" indent="0">
              <a:lnSpc>
                <a:spcPct val="100000"/>
              </a:lnSpc>
              <a:spcBef>
                <a:spcPts val="0"/>
              </a:spcBef>
              <a:buSzPct val="125000"/>
              <a:buNone/>
            </a:pPr>
            <a:r>
              <a:rPr lang="en-US" dirty="0">
                <a:highlight>
                  <a:srgbClr val="DCDCDC"/>
                </a:highlight>
              </a:rPr>
              <a:t>[Future: Share Publicly]</a:t>
            </a:r>
          </a:p>
        </p:txBody>
      </p:sp>
      <p:sp>
        <p:nvSpPr>
          <p:cNvPr id="28" name="Freeform: Shape 27">
            <a:extLst>
              <a:ext uri="{FF2B5EF4-FFF2-40B4-BE49-F238E27FC236}">
                <a16:creationId xmlns:a16="http://schemas.microsoft.com/office/drawing/2014/main" id="{B67092C4-31FF-4D52-BA19-6869BA72B0AA}"/>
              </a:ext>
              <a:ext uri="{C183D7F6-B498-43B3-948B-1728B52AA6E4}">
                <adec:decorative xmlns:adec="http://schemas.microsoft.com/office/drawing/2017/decorative" val="1"/>
              </a:ext>
            </a:extLst>
          </p:cNvPr>
          <p:cNvSpPr/>
          <p:nvPr/>
        </p:nvSpPr>
        <p:spPr>
          <a:xfrm>
            <a:off x="4255772" y="4681575"/>
            <a:ext cx="811530" cy="742950"/>
          </a:xfrm>
          <a:custGeom>
            <a:avLst/>
            <a:gdLst>
              <a:gd name="connsiteX0" fmla="*/ 0 w 811530"/>
              <a:gd name="connsiteY0" fmla="*/ 38100 h 742950"/>
              <a:gd name="connsiteX1" fmla="*/ 481965 w 811530"/>
              <a:gd name="connsiteY1" fmla="*/ 38100 h 742950"/>
              <a:gd name="connsiteX2" fmla="*/ 481965 w 811530"/>
              <a:gd name="connsiteY2" fmla="*/ 95250 h 742950"/>
              <a:gd name="connsiteX3" fmla="*/ 57150 w 811530"/>
              <a:gd name="connsiteY3" fmla="*/ 95250 h 742950"/>
              <a:gd name="connsiteX4" fmla="*/ 57150 w 811530"/>
              <a:gd name="connsiteY4" fmla="*/ 685800 h 742950"/>
              <a:gd name="connsiteX5" fmla="*/ 647700 w 811530"/>
              <a:gd name="connsiteY5" fmla="*/ 685800 h 742950"/>
              <a:gd name="connsiteX6" fmla="*/ 647700 w 811530"/>
              <a:gd name="connsiteY6" fmla="*/ 442913 h 742950"/>
              <a:gd name="connsiteX7" fmla="*/ 704850 w 811530"/>
              <a:gd name="connsiteY7" fmla="*/ 394335 h 742950"/>
              <a:gd name="connsiteX8" fmla="*/ 704850 w 811530"/>
              <a:gd name="connsiteY8" fmla="*/ 740093 h 742950"/>
              <a:gd name="connsiteX9" fmla="*/ 0 w 811530"/>
              <a:gd name="connsiteY9" fmla="*/ 742950 h 742950"/>
              <a:gd name="connsiteX10" fmla="*/ 539115 w 811530"/>
              <a:gd name="connsiteY10" fmla="*/ 0 h 742950"/>
              <a:gd name="connsiteX11" fmla="*/ 811530 w 811530"/>
              <a:gd name="connsiteY11" fmla="*/ 228600 h 742950"/>
              <a:gd name="connsiteX12" fmla="*/ 539115 w 811530"/>
              <a:gd name="connsiteY12" fmla="*/ 457200 h 742950"/>
              <a:gd name="connsiteX13" fmla="*/ 539115 w 811530"/>
              <a:gd name="connsiteY13" fmla="*/ 333375 h 742950"/>
              <a:gd name="connsiteX14" fmla="*/ 116205 w 811530"/>
              <a:gd name="connsiteY14" fmla="*/ 561975 h 742950"/>
              <a:gd name="connsiteX15" fmla="*/ 539115 w 811530"/>
              <a:gd name="connsiteY15" fmla="*/ 1333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1530" h="742950">
                <a:moveTo>
                  <a:pt x="0" y="38100"/>
                </a:moveTo>
                <a:lnTo>
                  <a:pt x="481965" y="38100"/>
                </a:lnTo>
                <a:lnTo>
                  <a:pt x="481965" y="95250"/>
                </a:lnTo>
                <a:lnTo>
                  <a:pt x="57150" y="95250"/>
                </a:lnTo>
                <a:lnTo>
                  <a:pt x="57150" y="685800"/>
                </a:lnTo>
                <a:lnTo>
                  <a:pt x="647700" y="685800"/>
                </a:lnTo>
                <a:lnTo>
                  <a:pt x="647700" y="442913"/>
                </a:lnTo>
                <a:lnTo>
                  <a:pt x="704850" y="394335"/>
                </a:lnTo>
                <a:lnTo>
                  <a:pt x="704850" y="740093"/>
                </a:lnTo>
                <a:lnTo>
                  <a:pt x="0" y="742950"/>
                </a:lnTo>
                <a:close/>
                <a:moveTo>
                  <a:pt x="539115" y="0"/>
                </a:moveTo>
                <a:lnTo>
                  <a:pt x="811530" y="228600"/>
                </a:lnTo>
                <a:lnTo>
                  <a:pt x="539115" y="457200"/>
                </a:lnTo>
                <a:lnTo>
                  <a:pt x="539115" y="333375"/>
                </a:lnTo>
                <a:cubicBezTo>
                  <a:pt x="204787" y="336233"/>
                  <a:pt x="116205" y="561975"/>
                  <a:pt x="116205" y="561975"/>
                </a:cubicBezTo>
                <a:cubicBezTo>
                  <a:pt x="116205" y="561975"/>
                  <a:pt x="121920" y="137160"/>
                  <a:pt x="539115" y="133350"/>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
        <p:nvSpPr>
          <p:cNvPr id="27" name="Freeform: Shape 26">
            <a:extLst>
              <a:ext uri="{FF2B5EF4-FFF2-40B4-BE49-F238E27FC236}">
                <a16:creationId xmlns:a16="http://schemas.microsoft.com/office/drawing/2014/main" id="{5D802DDE-BFB0-4236-869B-3C63B8F044FF}"/>
              </a:ext>
              <a:ext uri="{C183D7F6-B498-43B3-948B-1728B52AA6E4}">
                <adec:decorative xmlns:adec="http://schemas.microsoft.com/office/drawing/2017/decorative" val="1"/>
              </a:ext>
            </a:extLst>
          </p:cNvPr>
          <p:cNvSpPr/>
          <p:nvPr/>
        </p:nvSpPr>
        <p:spPr>
          <a:xfrm>
            <a:off x="4449096" y="1053888"/>
            <a:ext cx="533400" cy="723900"/>
          </a:xfrm>
          <a:custGeom>
            <a:avLst/>
            <a:gdLst>
              <a:gd name="connsiteX0" fmla="*/ 457200 w 533400"/>
              <a:gd name="connsiteY0" fmla="*/ 609600 h 723900"/>
              <a:gd name="connsiteX1" fmla="*/ 438150 w 533400"/>
              <a:gd name="connsiteY1" fmla="*/ 628650 h 723900"/>
              <a:gd name="connsiteX2" fmla="*/ 457200 w 533400"/>
              <a:gd name="connsiteY2" fmla="*/ 647700 h 723900"/>
              <a:gd name="connsiteX3" fmla="*/ 476250 w 533400"/>
              <a:gd name="connsiteY3" fmla="*/ 628650 h 723900"/>
              <a:gd name="connsiteX4" fmla="*/ 457200 w 533400"/>
              <a:gd name="connsiteY4" fmla="*/ 609600 h 723900"/>
              <a:gd name="connsiteX5" fmla="*/ 0 w 533400"/>
              <a:gd name="connsiteY5" fmla="*/ 495300 h 723900"/>
              <a:gd name="connsiteX6" fmla="*/ 266700 w 533400"/>
              <a:gd name="connsiteY6" fmla="*/ 571500 h 723900"/>
              <a:gd name="connsiteX7" fmla="*/ 533400 w 533400"/>
              <a:gd name="connsiteY7" fmla="*/ 495300 h 723900"/>
              <a:gd name="connsiteX8" fmla="*/ 533400 w 533400"/>
              <a:gd name="connsiteY8" fmla="*/ 647700 h 723900"/>
              <a:gd name="connsiteX9" fmla="*/ 266700 w 533400"/>
              <a:gd name="connsiteY9" fmla="*/ 723900 h 723900"/>
              <a:gd name="connsiteX10" fmla="*/ 0 w 533400"/>
              <a:gd name="connsiteY10" fmla="*/ 647700 h 723900"/>
              <a:gd name="connsiteX11" fmla="*/ 457200 w 533400"/>
              <a:gd name="connsiteY11" fmla="*/ 419100 h 723900"/>
              <a:gd name="connsiteX12" fmla="*/ 438150 w 533400"/>
              <a:gd name="connsiteY12" fmla="*/ 438150 h 723900"/>
              <a:gd name="connsiteX13" fmla="*/ 457200 w 533400"/>
              <a:gd name="connsiteY13" fmla="*/ 457200 h 723900"/>
              <a:gd name="connsiteX14" fmla="*/ 476250 w 533400"/>
              <a:gd name="connsiteY14" fmla="*/ 438150 h 723900"/>
              <a:gd name="connsiteX15" fmla="*/ 457200 w 533400"/>
              <a:gd name="connsiteY15" fmla="*/ 419100 h 723900"/>
              <a:gd name="connsiteX16" fmla="*/ 0 w 533400"/>
              <a:gd name="connsiteY16" fmla="*/ 304800 h 723900"/>
              <a:gd name="connsiteX17" fmla="*/ 266700 w 533400"/>
              <a:gd name="connsiteY17" fmla="*/ 381000 h 723900"/>
              <a:gd name="connsiteX18" fmla="*/ 533400 w 533400"/>
              <a:gd name="connsiteY18" fmla="*/ 304800 h 723900"/>
              <a:gd name="connsiteX19" fmla="*/ 533400 w 533400"/>
              <a:gd name="connsiteY19" fmla="*/ 457200 h 723900"/>
              <a:gd name="connsiteX20" fmla="*/ 266700 w 533400"/>
              <a:gd name="connsiteY20" fmla="*/ 533400 h 723900"/>
              <a:gd name="connsiteX21" fmla="*/ 0 w 533400"/>
              <a:gd name="connsiteY21" fmla="*/ 457200 h 723900"/>
              <a:gd name="connsiteX22" fmla="*/ 457200 w 533400"/>
              <a:gd name="connsiteY22" fmla="*/ 228600 h 723900"/>
              <a:gd name="connsiteX23" fmla="*/ 438150 w 533400"/>
              <a:gd name="connsiteY23" fmla="*/ 247650 h 723900"/>
              <a:gd name="connsiteX24" fmla="*/ 457200 w 533400"/>
              <a:gd name="connsiteY24" fmla="*/ 266700 h 723900"/>
              <a:gd name="connsiteX25" fmla="*/ 476250 w 533400"/>
              <a:gd name="connsiteY25" fmla="*/ 247650 h 723900"/>
              <a:gd name="connsiteX26" fmla="*/ 457200 w 533400"/>
              <a:gd name="connsiteY26" fmla="*/ 228600 h 723900"/>
              <a:gd name="connsiteX27" fmla="*/ 0 w 533400"/>
              <a:gd name="connsiteY27" fmla="*/ 114300 h 723900"/>
              <a:gd name="connsiteX28" fmla="*/ 266700 w 533400"/>
              <a:gd name="connsiteY28" fmla="*/ 190500 h 723900"/>
              <a:gd name="connsiteX29" fmla="*/ 533400 w 533400"/>
              <a:gd name="connsiteY29" fmla="*/ 114300 h 723900"/>
              <a:gd name="connsiteX30" fmla="*/ 533400 w 533400"/>
              <a:gd name="connsiteY30" fmla="*/ 266700 h 723900"/>
              <a:gd name="connsiteX31" fmla="*/ 266700 w 533400"/>
              <a:gd name="connsiteY31" fmla="*/ 342900 h 723900"/>
              <a:gd name="connsiteX32" fmla="*/ 0 w 533400"/>
              <a:gd name="connsiteY32" fmla="*/ 266700 h 723900"/>
              <a:gd name="connsiteX33" fmla="*/ 266700 w 533400"/>
              <a:gd name="connsiteY33" fmla="*/ 0 h 723900"/>
              <a:gd name="connsiteX34" fmla="*/ 533400 w 533400"/>
              <a:gd name="connsiteY34" fmla="*/ 76200 h 723900"/>
              <a:gd name="connsiteX35" fmla="*/ 266700 w 533400"/>
              <a:gd name="connsiteY35" fmla="*/ 152400 h 723900"/>
              <a:gd name="connsiteX36" fmla="*/ 0 w 533400"/>
              <a:gd name="connsiteY36" fmla="*/ 76200 h 723900"/>
              <a:gd name="connsiteX37" fmla="*/ 266700 w 533400"/>
              <a:gd name="connsiteY37"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3400" h="723900">
                <a:moveTo>
                  <a:pt x="457200" y="609600"/>
                </a:moveTo>
                <a:cubicBezTo>
                  <a:pt x="445770" y="609600"/>
                  <a:pt x="438150" y="617220"/>
                  <a:pt x="438150" y="628650"/>
                </a:cubicBezTo>
                <a:cubicBezTo>
                  <a:pt x="438150" y="640080"/>
                  <a:pt x="445770" y="647700"/>
                  <a:pt x="457200" y="647700"/>
                </a:cubicBezTo>
                <a:cubicBezTo>
                  <a:pt x="468630" y="647700"/>
                  <a:pt x="476250" y="640080"/>
                  <a:pt x="476250" y="628650"/>
                </a:cubicBezTo>
                <a:cubicBezTo>
                  <a:pt x="476250" y="617220"/>
                  <a:pt x="468630" y="609600"/>
                  <a:pt x="457200" y="609600"/>
                </a:cubicBezTo>
                <a:close/>
                <a:moveTo>
                  <a:pt x="0" y="495300"/>
                </a:moveTo>
                <a:cubicBezTo>
                  <a:pt x="0" y="537210"/>
                  <a:pt x="120015" y="571500"/>
                  <a:pt x="266700" y="571500"/>
                </a:cubicBezTo>
                <a:cubicBezTo>
                  <a:pt x="413385" y="571500"/>
                  <a:pt x="533400" y="537210"/>
                  <a:pt x="533400" y="495300"/>
                </a:cubicBezTo>
                <a:lnTo>
                  <a:pt x="533400" y="647700"/>
                </a:lnTo>
                <a:cubicBezTo>
                  <a:pt x="533400" y="689610"/>
                  <a:pt x="413385" y="723900"/>
                  <a:pt x="266700" y="723900"/>
                </a:cubicBezTo>
                <a:cubicBezTo>
                  <a:pt x="120015" y="723900"/>
                  <a:pt x="0" y="689610"/>
                  <a:pt x="0" y="647700"/>
                </a:cubicBezTo>
                <a:close/>
                <a:moveTo>
                  <a:pt x="457200" y="419100"/>
                </a:moveTo>
                <a:cubicBezTo>
                  <a:pt x="445770" y="419100"/>
                  <a:pt x="438150" y="426720"/>
                  <a:pt x="438150" y="438150"/>
                </a:cubicBezTo>
                <a:cubicBezTo>
                  <a:pt x="438150" y="449580"/>
                  <a:pt x="445770" y="457200"/>
                  <a:pt x="457200" y="457200"/>
                </a:cubicBezTo>
                <a:cubicBezTo>
                  <a:pt x="468630" y="457200"/>
                  <a:pt x="476250" y="449580"/>
                  <a:pt x="476250" y="438150"/>
                </a:cubicBezTo>
                <a:cubicBezTo>
                  <a:pt x="476250" y="426720"/>
                  <a:pt x="468630" y="419100"/>
                  <a:pt x="457200" y="419100"/>
                </a:cubicBezTo>
                <a:close/>
                <a:moveTo>
                  <a:pt x="0" y="304800"/>
                </a:moveTo>
                <a:cubicBezTo>
                  <a:pt x="0" y="346710"/>
                  <a:pt x="120015" y="381000"/>
                  <a:pt x="266700" y="381000"/>
                </a:cubicBezTo>
                <a:cubicBezTo>
                  <a:pt x="413385" y="381000"/>
                  <a:pt x="533400" y="346710"/>
                  <a:pt x="533400" y="304800"/>
                </a:cubicBezTo>
                <a:lnTo>
                  <a:pt x="533400" y="457200"/>
                </a:lnTo>
                <a:cubicBezTo>
                  <a:pt x="533400" y="499110"/>
                  <a:pt x="413385" y="533400"/>
                  <a:pt x="266700" y="533400"/>
                </a:cubicBezTo>
                <a:cubicBezTo>
                  <a:pt x="120015" y="533400"/>
                  <a:pt x="0" y="499110"/>
                  <a:pt x="0" y="457200"/>
                </a:cubicBezTo>
                <a:close/>
                <a:moveTo>
                  <a:pt x="457200" y="228600"/>
                </a:moveTo>
                <a:cubicBezTo>
                  <a:pt x="445770" y="228600"/>
                  <a:pt x="438150" y="236220"/>
                  <a:pt x="438150" y="247650"/>
                </a:cubicBezTo>
                <a:cubicBezTo>
                  <a:pt x="438150" y="259080"/>
                  <a:pt x="445770" y="266700"/>
                  <a:pt x="457200" y="266700"/>
                </a:cubicBezTo>
                <a:cubicBezTo>
                  <a:pt x="468630" y="266700"/>
                  <a:pt x="476250" y="259080"/>
                  <a:pt x="476250" y="247650"/>
                </a:cubicBezTo>
                <a:cubicBezTo>
                  <a:pt x="476250" y="236220"/>
                  <a:pt x="468630" y="228600"/>
                  <a:pt x="457200" y="228600"/>
                </a:cubicBezTo>
                <a:close/>
                <a:moveTo>
                  <a:pt x="0" y="114300"/>
                </a:moveTo>
                <a:cubicBezTo>
                  <a:pt x="0" y="156210"/>
                  <a:pt x="120015" y="190500"/>
                  <a:pt x="266700" y="190500"/>
                </a:cubicBezTo>
                <a:cubicBezTo>
                  <a:pt x="413385" y="190500"/>
                  <a:pt x="533400" y="156210"/>
                  <a:pt x="533400" y="114300"/>
                </a:cubicBezTo>
                <a:lnTo>
                  <a:pt x="533400" y="266700"/>
                </a:lnTo>
                <a:cubicBezTo>
                  <a:pt x="533400" y="308610"/>
                  <a:pt x="413385" y="342900"/>
                  <a:pt x="266700" y="342900"/>
                </a:cubicBezTo>
                <a:cubicBezTo>
                  <a:pt x="120015" y="342900"/>
                  <a:pt x="0" y="308610"/>
                  <a:pt x="0" y="266700"/>
                </a:cubicBezTo>
                <a:close/>
                <a:moveTo>
                  <a:pt x="266700" y="0"/>
                </a:moveTo>
                <a:cubicBezTo>
                  <a:pt x="413994" y="0"/>
                  <a:pt x="533400" y="34116"/>
                  <a:pt x="533400" y="76200"/>
                </a:cubicBezTo>
                <a:cubicBezTo>
                  <a:pt x="533400" y="118284"/>
                  <a:pt x="413994" y="152400"/>
                  <a:pt x="266700" y="152400"/>
                </a:cubicBezTo>
                <a:cubicBezTo>
                  <a:pt x="119406" y="152400"/>
                  <a:pt x="0" y="118284"/>
                  <a:pt x="0" y="76200"/>
                </a:cubicBezTo>
                <a:cubicBezTo>
                  <a:pt x="0" y="34116"/>
                  <a:pt x="119406" y="0"/>
                  <a:pt x="266700" y="0"/>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
        <p:nvSpPr>
          <p:cNvPr id="23" name="Graphic 16">
            <a:extLst>
              <a:ext uri="{FF2B5EF4-FFF2-40B4-BE49-F238E27FC236}">
                <a16:creationId xmlns:a16="http://schemas.microsoft.com/office/drawing/2014/main" id="{35695658-4B15-486B-92D1-E0AFE4ED1646}"/>
              </a:ext>
              <a:ext uri="{C183D7F6-B498-43B3-948B-1728B52AA6E4}">
                <adec:decorative xmlns:adec="http://schemas.microsoft.com/office/drawing/2017/decorative" val="1"/>
              </a:ext>
            </a:extLst>
          </p:cNvPr>
          <p:cNvSpPr/>
          <p:nvPr/>
        </p:nvSpPr>
        <p:spPr>
          <a:xfrm rot="20398047">
            <a:off x="4298935" y="2897488"/>
            <a:ext cx="838200" cy="400050"/>
          </a:xfrm>
          <a:custGeom>
            <a:avLst/>
            <a:gdLst>
              <a:gd name="connsiteX0" fmla="*/ 576263 w 838200"/>
              <a:gd name="connsiteY0" fmla="*/ 233363 h 400050"/>
              <a:gd name="connsiteX1" fmla="*/ 638175 w 838200"/>
              <a:gd name="connsiteY1" fmla="*/ 295275 h 400050"/>
              <a:gd name="connsiteX2" fmla="*/ 700088 w 838200"/>
              <a:gd name="connsiteY2" fmla="*/ 233363 h 400050"/>
              <a:gd name="connsiteX3" fmla="*/ 762000 w 838200"/>
              <a:gd name="connsiteY3" fmla="*/ 295275 h 400050"/>
              <a:gd name="connsiteX4" fmla="*/ 838200 w 838200"/>
              <a:gd name="connsiteY4" fmla="*/ 200025 h 400050"/>
              <a:gd name="connsiteX5" fmla="*/ 762000 w 838200"/>
              <a:gd name="connsiteY5" fmla="*/ 104775 h 400050"/>
              <a:gd name="connsiteX6" fmla="*/ 376238 w 838200"/>
              <a:gd name="connsiteY6" fmla="*/ 104775 h 400050"/>
              <a:gd name="connsiteX7" fmla="*/ 200025 w 838200"/>
              <a:gd name="connsiteY7" fmla="*/ 0 h 400050"/>
              <a:gd name="connsiteX8" fmla="*/ 0 w 838200"/>
              <a:gd name="connsiteY8" fmla="*/ 200025 h 400050"/>
              <a:gd name="connsiteX9" fmla="*/ 200025 w 838200"/>
              <a:gd name="connsiteY9" fmla="*/ 400050 h 400050"/>
              <a:gd name="connsiteX10" fmla="*/ 376238 w 838200"/>
              <a:gd name="connsiteY10" fmla="*/ 295275 h 400050"/>
              <a:gd name="connsiteX11" fmla="*/ 438150 w 838200"/>
              <a:gd name="connsiteY11" fmla="*/ 295275 h 400050"/>
              <a:gd name="connsiteX12" fmla="*/ 476250 w 838200"/>
              <a:gd name="connsiteY12" fmla="*/ 257175 h 400050"/>
              <a:gd name="connsiteX13" fmla="*/ 514350 w 838200"/>
              <a:gd name="connsiteY13" fmla="*/ 295275 h 400050"/>
              <a:gd name="connsiteX14" fmla="*/ 576263 w 838200"/>
              <a:gd name="connsiteY14" fmla="*/ 233363 h 400050"/>
              <a:gd name="connsiteX15" fmla="*/ 114300 w 838200"/>
              <a:gd name="connsiteY15" fmla="*/ 257175 h 400050"/>
              <a:gd name="connsiteX16" fmla="*/ 57150 w 838200"/>
              <a:gd name="connsiteY16" fmla="*/ 200025 h 400050"/>
              <a:gd name="connsiteX17" fmla="*/ 114300 w 838200"/>
              <a:gd name="connsiteY17" fmla="*/ 142875 h 400050"/>
              <a:gd name="connsiteX18" fmla="*/ 171450 w 838200"/>
              <a:gd name="connsiteY18" fmla="*/ 200025 h 400050"/>
              <a:gd name="connsiteX19" fmla="*/ 114300 w 838200"/>
              <a:gd name="connsiteY19" fmla="*/ 25717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400050">
                <a:moveTo>
                  <a:pt x="576263" y="233363"/>
                </a:moveTo>
                <a:lnTo>
                  <a:pt x="638175" y="295275"/>
                </a:lnTo>
                <a:lnTo>
                  <a:pt x="700088" y="233363"/>
                </a:lnTo>
                <a:lnTo>
                  <a:pt x="762000" y="295275"/>
                </a:lnTo>
                <a:lnTo>
                  <a:pt x="838200" y="200025"/>
                </a:lnTo>
                <a:lnTo>
                  <a:pt x="762000" y="104775"/>
                </a:lnTo>
                <a:lnTo>
                  <a:pt x="376238" y="104775"/>
                </a:lnTo>
                <a:cubicBezTo>
                  <a:pt x="341948" y="41910"/>
                  <a:pt x="276225" y="0"/>
                  <a:pt x="200025" y="0"/>
                </a:cubicBezTo>
                <a:cubicBezTo>
                  <a:pt x="89535" y="0"/>
                  <a:pt x="0" y="89535"/>
                  <a:pt x="0" y="200025"/>
                </a:cubicBezTo>
                <a:cubicBezTo>
                  <a:pt x="0" y="310515"/>
                  <a:pt x="89535" y="400050"/>
                  <a:pt x="200025" y="400050"/>
                </a:cubicBezTo>
                <a:cubicBezTo>
                  <a:pt x="276225" y="400050"/>
                  <a:pt x="341948" y="358140"/>
                  <a:pt x="376238" y="295275"/>
                </a:cubicBezTo>
                <a:lnTo>
                  <a:pt x="438150" y="295275"/>
                </a:lnTo>
                <a:lnTo>
                  <a:pt x="476250" y="257175"/>
                </a:lnTo>
                <a:lnTo>
                  <a:pt x="514350" y="295275"/>
                </a:lnTo>
                <a:lnTo>
                  <a:pt x="576263" y="233363"/>
                </a:lnTo>
                <a:close/>
                <a:moveTo>
                  <a:pt x="114300" y="257175"/>
                </a:moveTo>
                <a:cubicBezTo>
                  <a:pt x="82868" y="257175"/>
                  <a:pt x="57150" y="231458"/>
                  <a:pt x="57150" y="200025"/>
                </a:cubicBezTo>
                <a:cubicBezTo>
                  <a:pt x="57150" y="168593"/>
                  <a:pt x="82868" y="142875"/>
                  <a:pt x="114300" y="142875"/>
                </a:cubicBezTo>
                <a:cubicBezTo>
                  <a:pt x="145733" y="142875"/>
                  <a:pt x="171450" y="168593"/>
                  <a:pt x="171450" y="200025"/>
                </a:cubicBezTo>
                <a:cubicBezTo>
                  <a:pt x="171450" y="231458"/>
                  <a:pt x="145733" y="257175"/>
                  <a:pt x="114300" y="257175"/>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Tree>
    <p:extLst>
      <p:ext uri="{BB962C8B-B14F-4D97-AF65-F5344CB8AC3E}">
        <p14:creationId xmlns:p14="http://schemas.microsoft.com/office/powerpoint/2010/main" val="336523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CDDB6-B170-41D3-A7FE-2A565F7BA695}"/>
              </a:ext>
            </a:extLst>
          </p:cNvPr>
          <p:cNvSpPr>
            <a:spLocks noGrp="1"/>
          </p:cNvSpPr>
          <p:nvPr>
            <p:ph type="title"/>
          </p:nvPr>
        </p:nvSpPr>
        <p:spPr/>
        <p:txBody>
          <a:bodyPr>
            <a:normAutofit/>
          </a:bodyPr>
          <a:lstStyle/>
          <a:p>
            <a:pPr algn="ctr">
              <a:lnSpc>
                <a:spcPct val="150000"/>
              </a:lnSpc>
            </a:pPr>
            <a:r>
              <a:rPr lang="en-US" sz="4000" dirty="0"/>
              <a:t>Dashboard Interactive Features</a:t>
            </a:r>
          </a:p>
        </p:txBody>
      </p:sp>
      <p:sp>
        <p:nvSpPr>
          <p:cNvPr id="2" name="Content Placeholder 1">
            <a:extLst>
              <a:ext uri="{FF2B5EF4-FFF2-40B4-BE49-F238E27FC236}">
                <a16:creationId xmlns:a16="http://schemas.microsoft.com/office/drawing/2014/main" id="{61C3F263-D42B-44DA-92A6-20EAE9AFC926}"/>
              </a:ext>
            </a:extLst>
          </p:cNvPr>
          <p:cNvSpPr>
            <a:spLocks noGrp="1"/>
          </p:cNvSpPr>
          <p:nvPr>
            <p:ph sz="half" idx="1"/>
          </p:nvPr>
        </p:nvSpPr>
        <p:spPr>
          <a:xfrm>
            <a:off x="5631543" y="133351"/>
            <a:ext cx="6226628" cy="6591299"/>
          </a:xfrm>
        </p:spPr>
        <p:txBody>
          <a:bodyPr anchor="ctr">
            <a:normAutofit/>
          </a:bodyPr>
          <a:lstStyle/>
          <a:p>
            <a:pPr marL="0" indent="0">
              <a:lnSpc>
                <a:spcPct val="100000"/>
              </a:lnSpc>
              <a:spcBef>
                <a:spcPts val="3000"/>
              </a:spcBef>
              <a:spcAft>
                <a:spcPts val="3000"/>
              </a:spcAft>
              <a:buNone/>
            </a:pPr>
            <a:r>
              <a:rPr lang="en-US" dirty="0"/>
              <a:t>Filter all survey results by consumer demographics.</a:t>
            </a:r>
          </a:p>
          <a:p>
            <a:pPr marL="0" indent="0">
              <a:lnSpc>
                <a:spcPct val="100000"/>
              </a:lnSpc>
              <a:spcBef>
                <a:spcPts val="3000"/>
              </a:spcBef>
              <a:spcAft>
                <a:spcPts val="3000"/>
              </a:spcAft>
              <a:buNone/>
            </a:pPr>
            <a:r>
              <a:rPr lang="en-US" dirty="0"/>
              <a:t>Review results for individual survey questions by selecting a category.</a:t>
            </a:r>
          </a:p>
          <a:p>
            <a:pPr marL="0" indent="0">
              <a:lnSpc>
                <a:spcPct val="100000"/>
              </a:lnSpc>
              <a:spcBef>
                <a:spcPts val="3000"/>
              </a:spcBef>
              <a:spcAft>
                <a:spcPts val="3000"/>
              </a:spcAft>
              <a:buNone/>
            </a:pPr>
            <a:r>
              <a:rPr lang="en-US" dirty="0"/>
              <a:t>Review distribution of survey responses by selecting a consumer demographic.</a:t>
            </a:r>
          </a:p>
        </p:txBody>
      </p:sp>
      <p:sp>
        <p:nvSpPr>
          <p:cNvPr id="4" name="Freeform: Shape 3">
            <a:extLst>
              <a:ext uri="{FF2B5EF4-FFF2-40B4-BE49-F238E27FC236}">
                <a16:creationId xmlns:a16="http://schemas.microsoft.com/office/drawing/2014/main" id="{000C973C-09CA-4AF2-88EA-E61C751FA09D}"/>
              </a:ext>
              <a:ext uri="{C183D7F6-B498-43B3-948B-1728B52AA6E4}">
                <adec:decorative xmlns:adec="http://schemas.microsoft.com/office/drawing/2017/decorative" val="1"/>
              </a:ext>
            </a:extLst>
          </p:cNvPr>
          <p:cNvSpPr>
            <a:spLocks noChangeAspect="1"/>
          </p:cNvSpPr>
          <p:nvPr/>
        </p:nvSpPr>
        <p:spPr>
          <a:xfrm>
            <a:off x="4428726" y="2811235"/>
            <a:ext cx="724894" cy="725810"/>
          </a:xfrm>
          <a:custGeom>
            <a:avLst/>
            <a:gdLst>
              <a:gd name="connsiteX0" fmla="*/ 229081 w 816475"/>
              <a:gd name="connsiteY0" fmla="*/ 153754 h 817507"/>
              <a:gd name="connsiteX1" fmla="*/ 249719 w 816475"/>
              <a:gd name="connsiteY1" fmla="*/ 168201 h 817507"/>
              <a:gd name="connsiteX2" fmla="*/ 292025 w 816475"/>
              <a:gd name="connsiteY2" fmla="*/ 395213 h 817507"/>
              <a:gd name="connsiteX3" fmla="*/ 353938 w 816475"/>
              <a:gd name="connsiteY3" fmla="*/ 231145 h 817507"/>
              <a:gd name="connsiteX4" fmla="*/ 366321 w 816475"/>
              <a:gd name="connsiteY4" fmla="*/ 219794 h 817507"/>
              <a:gd name="connsiteX5" fmla="*/ 389022 w 816475"/>
              <a:gd name="connsiteY5" fmla="*/ 232177 h 817507"/>
              <a:gd name="connsiteX6" fmla="*/ 422042 w 816475"/>
              <a:gd name="connsiteY6" fmla="*/ 346715 h 817507"/>
              <a:gd name="connsiteX7" fmla="*/ 461253 w 816475"/>
              <a:gd name="connsiteY7" fmla="*/ 304408 h 817507"/>
              <a:gd name="connsiteX8" fmla="*/ 474667 w 816475"/>
              <a:gd name="connsiteY8" fmla="*/ 296153 h 817507"/>
              <a:gd name="connsiteX9" fmla="*/ 533484 w 816475"/>
              <a:gd name="connsiteY9" fmla="*/ 296153 h 817507"/>
              <a:gd name="connsiteX10" fmla="*/ 534516 w 816475"/>
              <a:gd name="connsiteY10" fmla="*/ 296153 h 817507"/>
              <a:gd name="connsiteX11" fmla="*/ 534516 w 816475"/>
              <a:gd name="connsiteY11" fmla="*/ 337428 h 817507"/>
              <a:gd name="connsiteX12" fmla="*/ 483954 w 816475"/>
              <a:gd name="connsiteY12" fmla="*/ 337428 h 817507"/>
              <a:gd name="connsiteX13" fmla="*/ 428233 w 816475"/>
              <a:gd name="connsiteY13" fmla="*/ 395213 h 817507"/>
              <a:gd name="connsiteX14" fmla="*/ 419978 w 816475"/>
              <a:gd name="connsiteY14" fmla="*/ 400373 h 817507"/>
              <a:gd name="connsiteX15" fmla="*/ 397277 w 816475"/>
              <a:gd name="connsiteY15" fmla="*/ 387990 h 817507"/>
              <a:gd name="connsiteX16" fmla="*/ 370448 w 816475"/>
              <a:gd name="connsiteY16" fmla="*/ 295121 h 817507"/>
              <a:gd name="connsiteX17" fmla="*/ 304408 w 816475"/>
              <a:gd name="connsiteY17" fmla="*/ 468476 h 817507"/>
              <a:gd name="connsiteX18" fmla="*/ 286866 w 816475"/>
              <a:gd name="connsiteY18" fmla="*/ 479827 h 817507"/>
              <a:gd name="connsiteX19" fmla="*/ 284802 w 816475"/>
              <a:gd name="connsiteY19" fmla="*/ 479827 h 817507"/>
              <a:gd name="connsiteX20" fmla="*/ 268292 w 816475"/>
              <a:gd name="connsiteY20" fmla="*/ 465381 h 817507"/>
              <a:gd name="connsiteX21" fmla="*/ 227017 w 816475"/>
              <a:gd name="connsiteY21" fmla="*/ 243528 h 817507"/>
              <a:gd name="connsiteX22" fmla="*/ 201220 w 816475"/>
              <a:gd name="connsiteY22" fmla="*/ 321950 h 817507"/>
              <a:gd name="connsiteX23" fmla="*/ 183679 w 816475"/>
              <a:gd name="connsiteY23" fmla="*/ 337428 h 817507"/>
              <a:gd name="connsiteX24" fmla="*/ 89778 w 816475"/>
              <a:gd name="connsiteY24" fmla="*/ 337428 h 817507"/>
              <a:gd name="connsiteX25" fmla="*/ 89778 w 816475"/>
              <a:gd name="connsiteY25" fmla="*/ 296153 h 817507"/>
              <a:gd name="connsiteX26" fmla="*/ 170264 w 816475"/>
              <a:gd name="connsiteY26" fmla="*/ 296153 h 817507"/>
              <a:gd name="connsiteX27" fmla="*/ 214635 w 816475"/>
              <a:gd name="connsiteY27" fmla="*/ 166137 h 817507"/>
              <a:gd name="connsiteX28" fmla="*/ 229081 w 816475"/>
              <a:gd name="connsiteY28" fmla="*/ 153754 h 817507"/>
              <a:gd name="connsiteX29" fmla="*/ 311631 w 816475"/>
              <a:gd name="connsiteY29" fmla="*/ 63981 h 817507"/>
              <a:gd name="connsiteX30" fmla="*/ 63981 w 816475"/>
              <a:gd name="connsiteY30" fmla="*/ 311631 h 817507"/>
              <a:gd name="connsiteX31" fmla="*/ 311631 w 816475"/>
              <a:gd name="connsiteY31" fmla="*/ 559281 h 817507"/>
              <a:gd name="connsiteX32" fmla="*/ 559281 w 816475"/>
              <a:gd name="connsiteY32" fmla="*/ 311631 h 817507"/>
              <a:gd name="connsiteX33" fmla="*/ 311631 w 816475"/>
              <a:gd name="connsiteY33" fmla="*/ 63981 h 817507"/>
              <a:gd name="connsiteX34" fmla="*/ 311631 w 816475"/>
              <a:gd name="connsiteY34" fmla="*/ 5 h 817507"/>
              <a:gd name="connsiteX35" fmla="*/ 621193 w 816475"/>
              <a:gd name="connsiteY35" fmla="*/ 312663 h 817507"/>
              <a:gd name="connsiteX36" fmla="*/ 557217 w 816475"/>
              <a:gd name="connsiteY36" fmla="*/ 500464 h 817507"/>
              <a:gd name="connsiteX37" fmla="*/ 603652 w 816475"/>
              <a:gd name="connsiteY37" fmla="*/ 545867 h 817507"/>
              <a:gd name="connsiteX38" fmla="*/ 667628 w 816475"/>
              <a:gd name="connsiteY38" fmla="*/ 565472 h 817507"/>
              <a:gd name="connsiteX39" fmla="*/ 795580 w 816475"/>
              <a:gd name="connsiteY39" fmla="*/ 694457 h 817507"/>
              <a:gd name="connsiteX40" fmla="*/ 795580 w 816475"/>
              <a:gd name="connsiteY40" fmla="*/ 796612 h 817507"/>
              <a:gd name="connsiteX41" fmla="*/ 693425 w 816475"/>
              <a:gd name="connsiteY41" fmla="*/ 796612 h 817507"/>
              <a:gd name="connsiteX42" fmla="*/ 564440 w 816475"/>
              <a:gd name="connsiteY42" fmla="*/ 667628 h 817507"/>
              <a:gd name="connsiteX43" fmla="*/ 544835 w 816475"/>
              <a:gd name="connsiteY43" fmla="*/ 602620 h 817507"/>
              <a:gd name="connsiteX44" fmla="*/ 499432 w 816475"/>
              <a:gd name="connsiteY44" fmla="*/ 557217 h 817507"/>
              <a:gd name="connsiteX45" fmla="*/ 309567 w 816475"/>
              <a:gd name="connsiteY45" fmla="*/ 621193 h 817507"/>
              <a:gd name="connsiteX46" fmla="*/ 5 w 816475"/>
              <a:gd name="connsiteY46" fmla="*/ 309567 h 817507"/>
              <a:gd name="connsiteX47" fmla="*/ 311631 w 816475"/>
              <a:gd name="connsiteY47" fmla="*/ 5 h 8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16475" h="817507">
                <a:moveTo>
                  <a:pt x="229081" y="153754"/>
                </a:moveTo>
                <a:cubicBezTo>
                  <a:pt x="238368" y="151691"/>
                  <a:pt x="247655" y="157882"/>
                  <a:pt x="249719" y="168201"/>
                </a:cubicBezTo>
                <a:lnTo>
                  <a:pt x="292025" y="395213"/>
                </a:lnTo>
                <a:lnTo>
                  <a:pt x="353938" y="231145"/>
                </a:lnTo>
                <a:cubicBezTo>
                  <a:pt x="356002" y="224954"/>
                  <a:pt x="361161" y="221858"/>
                  <a:pt x="366321" y="219794"/>
                </a:cubicBezTo>
                <a:cubicBezTo>
                  <a:pt x="375607" y="216699"/>
                  <a:pt x="385926" y="222890"/>
                  <a:pt x="389022" y="232177"/>
                </a:cubicBezTo>
                <a:lnTo>
                  <a:pt x="422042" y="346715"/>
                </a:lnTo>
                <a:lnTo>
                  <a:pt x="461253" y="304408"/>
                </a:lnTo>
                <a:cubicBezTo>
                  <a:pt x="464349" y="300281"/>
                  <a:pt x="469508" y="297185"/>
                  <a:pt x="474667" y="296153"/>
                </a:cubicBezTo>
                <a:lnTo>
                  <a:pt x="533484" y="296153"/>
                </a:lnTo>
                <a:lnTo>
                  <a:pt x="534516" y="296153"/>
                </a:lnTo>
                <a:lnTo>
                  <a:pt x="534516" y="337428"/>
                </a:lnTo>
                <a:lnTo>
                  <a:pt x="483954" y="337428"/>
                </a:lnTo>
                <a:lnTo>
                  <a:pt x="428233" y="395213"/>
                </a:lnTo>
                <a:cubicBezTo>
                  <a:pt x="426169" y="397277"/>
                  <a:pt x="423074" y="399341"/>
                  <a:pt x="419978" y="400373"/>
                </a:cubicBezTo>
                <a:cubicBezTo>
                  <a:pt x="409659" y="403468"/>
                  <a:pt x="400372" y="397277"/>
                  <a:pt x="397277" y="387990"/>
                </a:cubicBezTo>
                <a:lnTo>
                  <a:pt x="370448" y="295121"/>
                </a:lnTo>
                <a:lnTo>
                  <a:pt x="304408" y="468476"/>
                </a:lnTo>
                <a:cubicBezTo>
                  <a:pt x="301312" y="475699"/>
                  <a:pt x="294089" y="479827"/>
                  <a:pt x="286866" y="479827"/>
                </a:cubicBezTo>
                <a:lnTo>
                  <a:pt x="284802" y="479827"/>
                </a:lnTo>
                <a:cubicBezTo>
                  <a:pt x="276547" y="479827"/>
                  <a:pt x="269324" y="473636"/>
                  <a:pt x="268292" y="465381"/>
                </a:cubicBezTo>
                <a:lnTo>
                  <a:pt x="227017" y="243528"/>
                </a:lnTo>
                <a:lnTo>
                  <a:pt x="201220" y="321950"/>
                </a:lnTo>
                <a:cubicBezTo>
                  <a:pt x="199157" y="330205"/>
                  <a:pt x="191934" y="336396"/>
                  <a:pt x="183679" y="337428"/>
                </a:cubicBezTo>
                <a:lnTo>
                  <a:pt x="89778" y="337428"/>
                </a:lnTo>
                <a:lnTo>
                  <a:pt x="89778" y="296153"/>
                </a:lnTo>
                <a:lnTo>
                  <a:pt x="170264" y="296153"/>
                </a:lnTo>
                <a:lnTo>
                  <a:pt x="214635" y="166137"/>
                </a:lnTo>
                <a:cubicBezTo>
                  <a:pt x="217730" y="159946"/>
                  <a:pt x="222890" y="154786"/>
                  <a:pt x="229081" y="153754"/>
                </a:cubicBezTo>
                <a:close/>
                <a:moveTo>
                  <a:pt x="311631" y="63981"/>
                </a:moveTo>
                <a:cubicBezTo>
                  <a:pt x="174392" y="63981"/>
                  <a:pt x="63981" y="174392"/>
                  <a:pt x="63981" y="311631"/>
                </a:cubicBezTo>
                <a:cubicBezTo>
                  <a:pt x="63981" y="448870"/>
                  <a:pt x="174392" y="559281"/>
                  <a:pt x="311631" y="559281"/>
                </a:cubicBezTo>
                <a:cubicBezTo>
                  <a:pt x="447838" y="559281"/>
                  <a:pt x="559281" y="447838"/>
                  <a:pt x="559281" y="311631"/>
                </a:cubicBezTo>
                <a:cubicBezTo>
                  <a:pt x="559281" y="174392"/>
                  <a:pt x="448870" y="63981"/>
                  <a:pt x="311631" y="63981"/>
                </a:cubicBezTo>
                <a:close/>
                <a:moveTo>
                  <a:pt x="311631" y="5"/>
                </a:moveTo>
                <a:cubicBezTo>
                  <a:pt x="482922" y="1037"/>
                  <a:pt x="622225" y="140340"/>
                  <a:pt x="621193" y="312663"/>
                </a:cubicBezTo>
                <a:cubicBezTo>
                  <a:pt x="621193" y="380767"/>
                  <a:pt x="598492" y="446807"/>
                  <a:pt x="557217" y="500464"/>
                </a:cubicBezTo>
                <a:lnTo>
                  <a:pt x="603652" y="545867"/>
                </a:lnTo>
                <a:cubicBezTo>
                  <a:pt x="626353" y="540707"/>
                  <a:pt x="651118" y="548962"/>
                  <a:pt x="667628" y="565472"/>
                </a:cubicBezTo>
                <a:lnTo>
                  <a:pt x="795580" y="694457"/>
                </a:lnTo>
                <a:cubicBezTo>
                  <a:pt x="823441" y="722317"/>
                  <a:pt x="823441" y="768752"/>
                  <a:pt x="795580" y="796612"/>
                </a:cubicBezTo>
                <a:cubicBezTo>
                  <a:pt x="767720" y="824473"/>
                  <a:pt x="721285" y="824473"/>
                  <a:pt x="693425" y="796612"/>
                </a:cubicBezTo>
                <a:lnTo>
                  <a:pt x="564440" y="667628"/>
                </a:lnTo>
                <a:cubicBezTo>
                  <a:pt x="547930" y="650086"/>
                  <a:pt x="540707" y="626353"/>
                  <a:pt x="544835" y="602620"/>
                </a:cubicBezTo>
                <a:lnTo>
                  <a:pt x="499432" y="557217"/>
                </a:lnTo>
                <a:cubicBezTo>
                  <a:pt x="444743" y="598492"/>
                  <a:pt x="377671" y="621193"/>
                  <a:pt x="309567" y="621193"/>
                </a:cubicBezTo>
                <a:cubicBezTo>
                  <a:pt x="138276" y="620162"/>
                  <a:pt x="-1027" y="480858"/>
                  <a:pt x="5" y="309567"/>
                </a:cubicBezTo>
                <a:cubicBezTo>
                  <a:pt x="1037" y="138276"/>
                  <a:pt x="140340" y="-1027"/>
                  <a:pt x="311631" y="5"/>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
        <p:nvSpPr>
          <p:cNvPr id="5" name="Freeform: Shape 4">
            <a:extLst>
              <a:ext uri="{FF2B5EF4-FFF2-40B4-BE49-F238E27FC236}">
                <a16:creationId xmlns:a16="http://schemas.microsoft.com/office/drawing/2014/main" id="{1B0C6DED-E8D3-43C4-A83E-05A79749FAB3}"/>
              </a:ext>
              <a:ext uri="{C183D7F6-B498-43B3-948B-1728B52AA6E4}">
                <adec:decorative xmlns:adec="http://schemas.microsoft.com/office/drawing/2017/decorative" val="1"/>
              </a:ext>
            </a:extLst>
          </p:cNvPr>
          <p:cNvSpPr>
            <a:spLocks noChangeAspect="1"/>
          </p:cNvSpPr>
          <p:nvPr/>
        </p:nvSpPr>
        <p:spPr>
          <a:xfrm>
            <a:off x="4384204" y="4496902"/>
            <a:ext cx="769416" cy="639919"/>
          </a:xfrm>
          <a:custGeom>
            <a:avLst/>
            <a:gdLst>
              <a:gd name="connsiteX0" fmla="*/ 701522 w 866622"/>
              <a:gd name="connsiteY0" fmla="*/ 172839 h 720765"/>
              <a:gd name="connsiteX1" fmla="*/ 866622 w 866622"/>
              <a:gd name="connsiteY1" fmla="*/ 172839 h 720765"/>
              <a:gd name="connsiteX2" fmla="*/ 866622 w 866622"/>
              <a:gd name="connsiteY2" fmla="*/ 337939 h 720765"/>
              <a:gd name="connsiteX3" fmla="*/ 805742 w 866622"/>
              <a:gd name="connsiteY3" fmla="*/ 277058 h 720765"/>
              <a:gd name="connsiteX4" fmla="*/ 701522 w 866622"/>
              <a:gd name="connsiteY4" fmla="*/ 381278 h 720765"/>
              <a:gd name="connsiteX5" fmla="*/ 484828 w 866622"/>
              <a:gd name="connsiteY5" fmla="*/ 597971 h 720765"/>
              <a:gd name="connsiteX6" fmla="*/ 330047 w 866622"/>
              <a:gd name="connsiteY6" fmla="*/ 443190 h 720765"/>
              <a:gd name="connsiteX7" fmla="*/ 52473 w 866622"/>
              <a:gd name="connsiteY7" fmla="*/ 720765 h 720765"/>
              <a:gd name="connsiteX8" fmla="*/ 9134 w 866622"/>
              <a:gd name="connsiteY8" fmla="*/ 677426 h 720765"/>
              <a:gd name="connsiteX9" fmla="*/ 330047 w 866622"/>
              <a:gd name="connsiteY9" fmla="*/ 356513 h 720765"/>
              <a:gd name="connsiteX10" fmla="*/ 484828 w 866622"/>
              <a:gd name="connsiteY10" fmla="*/ 511294 h 720765"/>
              <a:gd name="connsiteX11" fmla="*/ 660247 w 866622"/>
              <a:gd name="connsiteY11" fmla="*/ 335875 h 720765"/>
              <a:gd name="connsiteX12" fmla="*/ 762403 w 866622"/>
              <a:gd name="connsiteY12" fmla="*/ 233720 h 720765"/>
              <a:gd name="connsiteX13" fmla="*/ 123362 w 866622"/>
              <a:gd name="connsiteY13" fmla="*/ 113509 h 720765"/>
              <a:gd name="connsiteX14" fmla="*/ 164947 w 866622"/>
              <a:gd name="connsiteY14" fmla="*/ 120420 h 720765"/>
              <a:gd name="connsiteX15" fmla="*/ 206222 w 866622"/>
              <a:gd name="connsiteY15" fmla="*/ 142399 h 720765"/>
              <a:gd name="connsiteX16" fmla="*/ 213445 w 866622"/>
              <a:gd name="connsiteY16" fmla="*/ 153956 h 720765"/>
              <a:gd name="connsiteX17" fmla="*/ 226859 w 866622"/>
              <a:gd name="connsiteY17" fmla="*/ 212463 h 720765"/>
              <a:gd name="connsiteX18" fmla="*/ 240480 w 866622"/>
              <a:gd name="connsiteY18" fmla="*/ 153956 h 720765"/>
              <a:gd name="connsiteX19" fmla="*/ 247497 w 866622"/>
              <a:gd name="connsiteY19" fmla="*/ 142399 h 720765"/>
              <a:gd name="connsiteX20" fmla="*/ 371322 w 866622"/>
              <a:gd name="connsiteY20" fmla="*/ 120420 h 720765"/>
              <a:gd name="connsiteX21" fmla="*/ 412597 w 866622"/>
              <a:gd name="connsiteY21" fmla="*/ 142399 h 720765"/>
              <a:gd name="connsiteX22" fmla="*/ 419717 w 866622"/>
              <a:gd name="connsiteY22" fmla="*/ 153956 h 720765"/>
              <a:gd name="connsiteX23" fmla="*/ 433234 w 866622"/>
              <a:gd name="connsiteY23" fmla="*/ 214424 h 720765"/>
              <a:gd name="connsiteX24" fmla="*/ 446236 w 866622"/>
              <a:gd name="connsiteY24" fmla="*/ 153956 h 720765"/>
              <a:gd name="connsiteX25" fmla="*/ 453253 w 866622"/>
              <a:gd name="connsiteY25" fmla="*/ 142399 h 720765"/>
              <a:gd name="connsiteX26" fmla="*/ 494528 w 866622"/>
              <a:gd name="connsiteY26" fmla="*/ 120420 h 720765"/>
              <a:gd name="connsiteX27" fmla="*/ 577697 w 866622"/>
              <a:gd name="connsiteY27" fmla="*/ 120420 h 720765"/>
              <a:gd name="connsiteX28" fmla="*/ 618972 w 866622"/>
              <a:gd name="connsiteY28" fmla="*/ 142399 h 720765"/>
              <a:gd name="connsiteX29" fmla="*/ 625989 w 866622"/>
              <a:gd name="connsiteY29" fmla="*/ 153956 h 720765"/>
              <a:gd name="connsiteX30" fmla="*/ 654675 w 866622"/>
              <a:gd name="connsiteY30" fmla="*/ 282940 h 720765"/>
              <a:gd name="connsiteX31" fmla="*/ 631045 w 866622"/>
              <a:gd name="connsiteY31" fmla="*/ 306570 h 720765"/>
              <a:gd name="connsiteX32" fmla="*/ 620726 w 866622"/>
              <a:gd name="connsiteY32" fmla="*/ 316889 h 720765"/>
              <a:gd name="connsiteX33" fmla="*/ 620004 w 866622"/>
              <a:gd name="connsiteY33" fmla="*/ 316992 h 720765"/>
              <a:gd name="connsiteX34" fmla="*/ 587500 w 866622"/>
              <a:gd name="connsiteY34" fmla="*/ 177276 h 720765"/>
              <a:gd name="connsiteX35" fmla="*/ 587500 w 866622"/>
              <a:gd name="connsiteY35" fmla="*/ 349909 h 720765"/>
              <a:gd name="connsiteX36" fmla="*/ 546225 w 866622"/>
              <a:gd name="connsiteY36" fmla="*/ 391184 h 720765"/>
              <a:gd name="connsiteX37" fmla="*/ 546225 w 866622"/>
              <a:gd name="connsiteY37" fmla="*/ 340519 h 720765"/>
              <a:gd name="connsiteX38" fmla="*/ 525587 w 866622"/>
              <a:gd name="connsiteY38" fmla="*/ 340519 h 720765"/>
              <a:gd name="connsiteX39" fmla="*/ 525587 w 866622"/>
              <a:gd name="connsiteY39" fmla="*/ 411409 h 720765"/>
              <a:gd name="connsiteX40" fmla="*/ 484312 w 866622"/>
              <a:gd name="connsiteY40" fmla="*/ 452684 h 720765"/>
              <a:gd name="connsiteX41" fmla="*/ 484312 w 866622"/>
              <a:gd name="connsiteY41" fmla="*/ 177173 h 720765"/>
              <a:gd name="connsiteX42" fmla="*/ 453356 w 866622"/>
              <a:gd name="connsiteY42" fmla="*/ 314000 h 720765"/>
              <a:gd name="connsiteX43" fmla="*/ 433234 w 866622"/>
              <a:gd name="connsiteY43" fmla="*/ 330200 h 720765"/>
              <a:gd name="connsiteX44" fmla="*/ 412597 w 866622"/>
              <a:gd name="connsiteY44" fmla="*/ 314103 h 720765"/>
              <a:gd name="connsiteX45" fmla="*/ 381641 w 866622"/>
              <a:gd name="connsiteY45" fmla="*/ 177276 h 720765"/>
              <a:gd name="connsiteX46" fmla="*/ 381641 w 866622"/>
              <a:gd name="connsiteY46" fmla="*/ 349290 h 720765"/>
              <a:gd name="connsiteX47" fmla="*/ 358836 w 866622"/>
              <a:gd name="connsiteY47" fmla="*/ 327311 h 720765"/>
              <a:gd name="connsiteX48" fmla="*/ 358804 w 866622"/>
              <a:gd name="connsiteY48" fmla="*/ 327279 h 720765"/>
              <a:gd name="connsiteX49" fmla="*/ 300432 w 866622"/>
              <a:gd name="connsiteY49" fmla="*/ 327311 h 720765"/>
              <a:gd name="connsiteX50" fmla="*/ 277628 w 866622"/>
              <a:gd name="connsiteY50" fmla="*/ 350219 h 720765"/>
              <a:gd name="connsiteX51" fmla="*/ 277628 w 866622"/>
              <a:gd name="connsiteY51" fmla="*/ 177173 h 720765"/>
              <a:gd name="connsiteX52" fmla="*/ 247497 w 866622"/>
              <a:gd name="connsiteY52" fmla="*/ 309563 h 720765"/>
              <a:gd name="connsiteX53" fmla="*/ 246878 w 866622"/>
              <a:gd name="connsiteY53" fmla="*/ 314000 h 720765"/>
              <a:gd name="connsiteX54" fmla="*/ 226859 w 866622"/>
              <a:gd name="connsiteY54" fmla="*/ 330200 h 720765"/>
              <a:gd name="connsiteX55" fmla="*/ 206222 w 866622"/>
              <a:gd name="connsiteY55" fmla="*/ 311317 h 720765"/>
              <a:gd name="connsiteX56" fmla="*/ 175266 w 866622"/>
              <a:gd name="connsiteY56" fmla="*/ 176554 h 720765"/>
              <a:gd name="connsiteX57" fmla="*/ 175266 w 866622"/>
              <a:gd name="connsiteY57" fmla="*/ 248785 h 720765"/>
              <a:gd name="connsiteX58" fmla="*/ 206222 w 866622"/>
              <a:gd name="connsiteY58" fmla="*/ 402431 h 720765"/>
              <a:gd name="connsiteX59" fmla="*/ 175266 w 866622"/>
              <a:gd name="connsiteY59" fmla="*/ 402431 h 720765"/>
              <a:gd name="connsiteX60" fmla="*/ 175266 w 866622"/>
              <a:gd name="connsiteY60" fmla="*/ 452890 h 720765"/>
              <a:gd name="connsiteX61" fmla="*/ 133991 w 866622"/>
              <a:gd name="connsiteY61" fmla="*/ 494165 h 720765"/>
              <a:gd name="connsiteX62" fmla="*/ 133991 w 866622"/>
              <a:gd name="connsiteY62" fmla="*/ 402431 h 720765"/>
              <a:gd name="connsiteX63" fmla="*/ 113353 w 866622"/>
              <a:gd name="connsiteY63" fmla="*/ 402431 h 720765"/>
              <a:gd name="connsiteX64" fmla="*/ 113353 w 866622"/>
              <a:gd name="connsiteY64" fmla="*/ 514803 h 720765"/>
              <a:gd name="connsiteX65" fmla="*/ 72078 w 866622"/>
              <a:gd name="connsiteY65" fmla="*/ 556078 h 720765"/>
              <a:gd name="connsiteX66" fmla="*/ 72078 w 866622"/>
              <a:gd name="connsiteY66" fmla="*/ 402431 h 720765"/>
              <a:gd name="connsiteX67" fmla="*/ 41122 w 866622"/>
              <a:gd name="connsiteY67" fmla="*/ 402431 h 720765"/>
              <a:gd name="connsiteX68" fmla="*/ 72078 w 866622"/>
              <a:gd name="connsiteY68" fmla="*/ 248682 h 720765"/>
              <a:gd name="connsiteX69" fmla="*/ 72078 w 866622"/>
              <a:gd name="connsiteY69" fmla="*/ 175419 h 720765"/>
              <a:gd name="connsiteX70" fmla="*/ 41122 w 866622"/>
              <a:gd name="connsiteY70" fmla="*/ 314000 h 720765"/>
              <a:gd name="connsiteX71" fmla="*/ 20484 w 866622"/>
              <a:gd name="connsiteY71" fmla="*/ 330200 h 720765"/>
              <a:gd name="connsiteX72" fmla="*/ 17079 w 866622"/>
              <a:gd name="connsiteY72" fmla="*/ 330200 h 720765"/>
              <a:gd name="connsiteX73" fmla="*/ 16249 w 866622"/>
              <a:gd name="connsiteY73" fmla="*/ 330006 h 720765"/>
              <a:gd name="connsiteX74" fmla="*/ 672 w 866622"/>
              <a:gd name="connsiteY74" fmla="*/ 303784 h 720765"/>
              <a:gd name="connsiteX75" fmla="*/ 33486 w 866622"/>
              <a:gd name="connsiteY75" fmla="*/ 153956 h 720765"/>
              <a:gd name="connsiteX76" fmla="*/ 40503 w 866622"/>
              <a:gd name="connsiteY76" fmla="*/ 142399 h 720765"/>
              <a:gd name="connsiteX77" fmla="*/ 81778 w 866622"/>
              <a:gd name="connsiteY77" fmla="*/ 120420 h 720765"/>
              <a:gd name="connsiteX78" fmla="*/ 123362 w 866622"/>
              <a:gd name="connsiteY78" fmla="*/ 113509 h 720765"/>
              <a:gd name="connsiteX79" fmla="*/ 536319 w 866622"/>
              <a:gd name="connsiteY79" fmla="*/ 0 h 720765"/>
              <a:gd name="connsiteX80" fmla="*/ 587913 w 866622"/>
              <a:gd name="connsiteY80" fmla="*/ 51594 h 720765"/>
              <a:gd name="connsiteX81" fmla="*/ 536319 w 866622"/>
              <a:gd name="connsiteY81" fmla="*/ 103188 h 720765"/>
              <a:gd name="connsiteX82" fmla="*/ 484725 w 866622"/>
              <a:gd name="connsiteY82" fmla="*/ 51594 h 720765"/>
              <a:gd name="connsiteX83" fmla="*/ 536319 w 866622"/>
              <a:gd name="connsiteY83" fmla="*/ 0 h 720765"/>
              <a:gd name="connsiteX84" fmla="*/ 329635 w 866622"/>
              <a:gd name="connsiteY84" fmla="*/ 0 h 720765"/>
              <a:gd name="connsiteX85" fmla="*/ 381228 w 866622"/>
              <a:gd name="connsiteY85" fmla="*/ 51594 h 720765"/>
              <a:gd name="connsiteX86" fmla="*/ 329635 w 866622"/>
              <a:gd name="connsiteY86" fmla="*/ 103188 h 720765"/>
              <a:gd name="connsiteX87" fmla="*/ 278041 w 866622"/>
              <a:gd name="connsiteY87" fmla="*/ 51594 h 720765"/>
              <a:gd name="connsiteX88" fmla="*/ 329635 w 866622"/>
              <a:gd name="connsiteY88" fmla="*/ 0 h 720765"/>
              <a:gd name="connsiteX89" fmla="*/ 123672 w 866622"/>
              <a:gd name="connsiteY89" fmla="*/ 0 h 720765"/>
              <a:gd name="connsiteX90" fmla="*/ 175266 w 866622"/>
              <a:gd name="connsiteY90" fmla="*/ 51594 h 720765"/>
              <a:gd name="connsiteX91" fmla="*/ 123672 w 866622"/>
              <a:gd name="connsiteY91" fmla="*/ 103188 h 720765"/>
              <a:gd name="connsiteX92" fmla="*/ 72078 w 866622"/>
              <a:gd name="connsiteY92" fmla="*/ 51594 h 720765"/>
              <a:gd name="connsiteX93" fmla="*/ 123672 w 866622"/>
              <a:gd name="connsiteY93" fmla="*/ 0 h 7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66622" h="720765">
                <a:moveTo>
                  <a:pt x="701522" y="172839"/>
                </a:moveTo>
                <a:lnTo>
                  <a:pt x="866622" y="172839"/>
                </a:lnTo>
                <a:lnTo>
                  <a:pt x="866622" y="337939"/>
                </a:lnTo>
                <a:lnTo>
                  <a:pt x="805742" y="277058"/>
                </a:lnTo>
                <a:lnTo>
                  <a:pt x="701522" y="381278"/>
                </a:lnTo>
                <a:lnTo>
                  <a:pt x="484828" y="597971"/>
                </a:lnTo>
                <a:lnTo>
                  <a:pt x="330047" y="443190"/>
                </a:lnTo>
                <a:lnTo>
                  <a:pt x="52473" y="720765"/>
                </a:lnTo>
                <a:lnTo>
                  <a:pt x="9134" y="677426"/>
                </a:lnTo>
                <a:lnTo>
                  <a:pt x="330047" y="356513"/>
                </a:lnTo>
                <a:lnTo>
                  <a:pt x="484828" y="511294"/>
                </a:lnTo>
                <a:lnTo>
                  <a:pt x="660247" y="335875"/>
                </a:lnTo>
                <a:lnTo>
                  <a:pt x="762403" y="233720"/>
                </a:lnTo>
                <a:close/>
                <a:moveTo>
                  <a:pt x="123362" y="113509"/>
                </a:moveTo>
                <a:cubicBezTo>
                  <a:pt x="137415" y="113509"/>
                  <a:pt x="151468" y="115813"/>
                  <a:pt x="164947" y="120420"/>
                </a:cubicBezTo>
                <a:cubicBezTo>
                  <a:pt x="179886" y="125273"/>
                  <a:pt x="193857" y="132713"/>
                  <a:pt x="206222" y="142399"/>
                </a:cubicBezTo>
                <a:cubicBezTo>
                  <a:pt x="209869" y="145322"/>
                  <a:pt x="212415" y="149397"/>
                  <a:pt x="213445" y="153956"/>
                </a:cubicBezTo>
                <a:lnTo>
                  <a:pt x="226859" y="212463"/>
                </a:lnTo>
                <a:lnTo>
                  <a:pt x="240480" y="153956"/>
                </a:lnTo>
                <a:cubicBezTo>
                  <a:pt x="241455" y="149425"/>
                  <a:pt x="243927" y="145354"/>
                  <a:pt x="247497" y="142399"/>
                </a:cubicBezTo>
                <a:cubicBezTo>
                  <a:pt x="282568" y="114980"/>
                  <a:pt x="328957" y="106747"/>
                  <a:pt x="371322" y="120420"/>
                </a:cubicBezTo>
                <a:cubicBezTo>
                  <a:pt x="386265" y="125262"/>
                  <a:pt x="400238" y="132701"/>
                  <a:pt x="412597" y="142399"/>
                </a:cubicBezTo>
                <a:cubicBezTo>
                  <a:pt x="416251" y="145298"/>
                  <a:pt x="418771" y="149389"/>
                  <a:pt x="419717" y="153956"/>
                </a:cubicBezTo>
                <a:lnTo>
                  <a:pt x="433234" y="214424"/>
                </a:lnTo>
                <a:lnTo>
                  <a:pt x="446236" y="153956"/>
                </a:lnTo>
                <a:cubicBezTo>
                  <a:pt x="447211" y="149425"/>
                  <a:pt x="449682" y="145354"/>
                  <a:pt x="453253" y="142399"/>
                </a:cubicBezTo>
                <a:cubicBezTo>
                  <a:pt x="465618" y="132713"/>
                  <a:pt x="479588" y="125273"/>
                  <a:pt x="494528" y="120420"/>
                </a:cubicBezTo>
                <a:cubicBezTo>
                  <a:pt x="521486" y="111205"/>
                  <a:pt x="550739" y="111205"/>
                  <a:pt x="577697" y="120420"/>
                </a:cubicBezTo>
                <a:cubicBezTo>
                  <a:pt x="592641" y="125262"/>
                  <a:pt x="606613" y="132701"/>
                  <a:pt x="618972" y="142399"/>
                </a:cubicBezTo>
                <a:cubicBezTo>
                  <a:pt x="622621" y="145285"/>
                  <a:pt x="625112" y="149387"/>
                  <a:pt x="625989" y="153956"/>
                </a:cubicBezTo>
                <a:lnTo>
                  <a:pt x="654675" y="282940"/>
                </a:lnTo>
                <a:lnTo>
                  <a:pt x="631045" y="306570"/>
                </a:lnTo>
                <a:lnTo>
                  <a:pt x="620726" y="316889"/>
                </a:lnTo>
                <a:lnTo>
                  <a:pt x="620004" y="316992"/>
                </a:lnTo>
                <a:lnTo>
                  <a:pt x="587500" y="177276"/>
                </a:lnTo>
                <a:lnTo>
                  <a:pt x="587500" y="349909"/>
                </a:lnTo>
                <a:lnTo>
                  <a:pt x="546225" y="391184"/>
                </a:lnTo>
                <a:lnTo>
                  <a:pt x="546225" y="340519"/>
                </a:lnTo>
                <a:lnTo>
                  <a:pt x="525587" y="340519"/>
                </a:lnTo>
                <a:lnTo>
                  <a:pt x="525587" y="411409"/>
                </a:lnTo>
                <a:lnTo>
                  <a:pt x="484312" y="452684"/>
                </a:lnTo>
                <a:lnTo>
                  <a:pt x="484312" y="177173"/>
                </a:lnTo>
                <a:lnTo>
                  <a:pt x="453356" y="314000"/>
                </a:lnTo>
                <a:cubicBezTo>
                  <a:pt x="451276" y="323449"/>
                  <a:pt x="442910" y="330185"/>
                  <a:pt x="433234" y="330200"/>
                </a:cubicBezTo>
                <a:cubicBezTo>
                  <a:pt x="423398" y="330441"/>
                  <a:pt x="414759" y="323702"/>
                  <a:pt x="412597" y="314103"/>
                </a:cubicBezTo>
                <a:lnTo>
                  <a:pt x="381641" y="177276"/>
                </a:lnTo>
                <a:lnTo>
                  <a:pt x="381641" y="349290"/>
                </a:lnTo>
                <a:lnTo>
                  <a:pt x="358836" y="327311"/>
                </a:lnTo>
                <a:cubicBezTo>
                  <a:pt x="358826" y="327301"/>
                  <a:pt x="358815" y="327289"/>
                  <a:pt x="358804" y="327279"/>
                </a:cubicBezTo>
                <a:cubicBezTo>
                  <a:pt x="342676" y="311168"/>
                  <a:pt x="316542" y="311183"/>
                  <a:pt x="300432" y="327311"/>
                </a:cubicBezTo>
                <a:lnTo>
                  <a:pt x="277628" y="350219"/>
                </a:lnTo>
                <a:lnTo>
                  <a:pt x="277628" y="177173"/>
                </a:lnTo>
                <a:lnTo>
                  <a:pt x="247497" y="309563"/>
                </a:lnTo>
                <a:lnTo>
                  <a:pt x="246878" y="314000"/>
                </a:lnTo>
                <a:cubicBezTo>
                  <a:pt x="244806" y="323411"/>
                  <a:pt x="236496" y="330136"/>
                  <a:pt x="226859" y="330200"/>
                </a:cubicBezTo>
                <a:cubicBezTo>
                  <a:pt x="216113" y="330239"/>
                  <a:pt x="207135" y="322025"/>
                  <a:pt x="206222" y="311317"/>
                </a:cubicBezTo>
                <a:lnTo>
                  <a:pt x="175266" y="176554"/>
                </a:lnTo>
                <a:lnTo>
                  <a:pt x="175266" y="248785"/>
                </a:lnTo>
                <a:lnTo>
                  <a:pt x="206222" y="402431"/>
                </a:lnTo>
                <a:lnTo>
                  <a:pt x="175266" y="402431"/>
                </a:lnTo>
                <a:lnTo>
                  <a:pt x="175266" y="452890"/>
                </a:lnTo>
                <a:lnTo>
                  <a:pt x="133991" y="494165"/>
                </a:lnTo>
                <a:lnTo>
                  <a:pt x="133991" y="402431"/>
                </a:lnTo>
                <a:lnTo>
                  <a:pt x="113353" y="402431"/>
                </a:lnTo>
                <a:lnTo>
                  <a:pt x="113353" y="514803"/>
                </a:lnTo>
                <a:lnTo>
                  <a:pt x="72078" y="556078"/>
                </a:lnTo>
                <a:lnTo>
                  <a:pt x="72078" y="402431"/>
                </a:lnTo>
                <a:lnTo>
                  <a:pt x="41122" y="402431"/>
                </a:lnTo>
                <a:lnTo>
                  <a:pt x="72078" y="248682"/>
                </a:lnTo>
                <a:lnTo>
                  <a:pt x="72078" y="175419"/>
                </a:lnTo>
                <a:lnTo>
                  <a:pt x="41122" y="314000"/>
                </a:lnTo>
                <a:cubicBezTo>
                  <a:pt x="39002" y="323641"/>
                  <a:pt x="30353" y="330430"/>
                  <a:pt x="20484" y="330200"/>
                </a:cubicBezTo>
                <a:cubicBezTo>
                  <a:pt x="19352" y="330302"/>
                  <a:pt x="18212" y="330302"/>
                  <a:pt x="17079" y="330200"/>
                </a:cubicBezTo>
                <a:cubicBezTo>
                  <a:pt x="16801" y="330141"/>
                  <a:pt x="16524" y="330076"/>
                  <a:pt x="16249" y="330006"/>
                </a:cubicBezTo>
                <a:cubicBezTo>
                  <a:pt x="4706" y="327066"/>
                  <a:pt x="-2267" y="315327"/>
                  <a:pt x="672" y="303784"/>
                </a:cubicBezTo>
                <a:lnTo>
                  <a:pt x="33486" y="153956"/>
                </a:lnTo>
                <a:cubicBezTo>
                  <a:pt x="34461" y="149425"/>
                  <a:pt x="36932" y="145354"/>
                  <a:pt x="40503" y="142399"/>
                </a:cubicBezTo>
                <a:cubicBezTo>
                  <a:pt x="52881" y="132732"/>
                  <a:pt x="66848" y="125295"/>
                  <a:pt x="81778" y="120420"/>
                </a:cubicBezTo>
                <a:cubicBezTo>
                  <a:pt x="95257" y="115813"/>
                  <a:pt x="109309" y="113509"/>
                  <a:pt x="123362" y="113509"/>
                </a:cubicBezTo>
                <a:close/>
                <a:moveTo>
                  <a:pt x="536319" y="0"/>
                </a:moveTo>
                <a:cubicBezTo>
                  <a:pt x="564813" y="0"/>
                  <a:pt x="587913" y="23099"/>
                  <a:pt x="587913" y="51594"/>
                </a:cubicBezTo>
                <a:cubicBezTo>
                  <a:pt x="587913" y="80088"/>
                  <a:pt x="564813" y="103188"/>
                  <a:pt x="536319" y="103188"/>
                </a:cubicBezTo>
                <a:cubicBezTo>
                  <a:pt x="507824" y="103188"/>
                  <a:pt x="484725" y="80088"/>
                  <a:pt x="484725" y="51594"/>
                </a:cubicBezTo>
                <a:cubicBezTo>
                  <a:pt x="484725" y="23099"/>
                  <a:pt x="507824" y="0"/>
                  <a:pt x="536319" y="0"/>
                </a:cubicBezTo>
                <a:close/>
                <a:moveTo>
                  <a:pt x="329635" y="0"/>
                </a:moveTo>
                <a:cubicBezTo>
                  <a:pt x="358129" y="0"/>
                  <a:pt x="381228" y="23099"/>
                  <a:pt x="381228" y="51594"/>
                </a:cubicBezTo>
                <a:cubicBezTo>
                  <a:pt x="381228" y="80088"/>
                  <a:pt x="358129" y="103188"/>
                  <a:pt x="329635" y="103188"/>
                </a:cubicBezTo>
                <a:cubicBezTo>
                  <a:pt x="301140" y="103188"/>
                  <a:pt x="278041" y="80088"/>
                  <a:pt x="278041" y="51594"/>
                </a:cubicBezTo>
                <a:cubicBezTo>
                  <a:pt x="278041" y="23099"/>
                  <a:pt x="301140" y="0"/>
                  <a:pt x="329635" y="0"/>
                </a:cubicBezTo>
                <a:close/>
                <a:moveTo>
                  <a:pt x="123672" y="0"/>
                </a:moveTo>
                <a:cubicBezTo>
                  <a:pt x="152166" y="0"/>
                  <a:pt x="175266" y="23099"/>
                  <a:pt x="175266" y="51594"/>
                </a:cubicBezTo>
                <a:cubicBezTo>
                  <a:pt x="175266" y="80088"/>
                  <a:pt x="152166" y="103188"/>
                  <a:pt x="123672" y="103188"/>
                </a:cubicBezTo>
                <a:cubicBezTo>
                  <a:pt x="95177" y="103188"/>
                  <a:pt x="72078" y="80088"/>
                  <a:pt x="72078" y="51594"/>
                </a:cubicBezTo>
                <a:cubicBezTo>
                  <a:pt x="72078" y="23099"/>
                  <a:pt x="95177" y="0"/>
                  <a:pt x="123672" y="0"/>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
        <p:nvSpPr>
          <p:cNvPr id="6" name="Graphic 10">
            <a:extLst>
              <a:ext uri="{FF2B5EF4-FFF2-40B4-BE49-F238E27FC236}">
                <a16:creationId xmlns:a16="http://schemas.microsoft.com/office/drawing/2014/main" id="{7B10C5CA-041D-4DB9-BA23-4DC10F542910}"/>
              </a:ext>
              <a:ext uri="{C183D7F6-B498-43B3-948B-1728B52AA6E4}">
                <adec:decorative xmlns:adec="http://schemas.microsoft.com/office/drawing/2017/decorative" val="1"/>
              </a:ext>
            </a:extLst>
          </p:cNvPr>
          <p:cNvSpPr>
            <a:spLocks noChangeAspect="1"/>
          </p:cNvSpPr>
          <p:nvPr/>
        </p:nvSpPr>
        <p:spPr>
          <a:xfrm>
            <a:off x="4450987" y="1228408"/>
            <a:ext cx="622970" cy="622970"/>
          </a:xfrm>
          <a:custGeom>
            <a:avLst/>
            <a:gdLst>
              <a:gd name="connsiteX0" fmla="*/ 701675 w 701675"/>
              <a:gd name="connsiteY0" fmla="*/ 0 h 701675"/>
              <a:gd name="connsiteX1" fmla="*/ 0 w 701675"/>
              <a:gd name="connsiteY1" fmla="*/ 0 h 701675"/>
              <a:gd name="connsiteX2" fmla="*/ 309563 w 701675"/>
              <a:gd name="connsiteY2" fmla="*/ 309563 h 701675"/>
              <a:gd name="connsiteX3" fmla="*/ 309563 w 701675"/>
              <a:gd name="connsiteY3" fmla="*/ 619125 h 701675"/>
              <a:gd name="connsiteX4" fmla="*/ 309563 w 701675"/>
              <a:gd name="connsiteY4" fmla="*/ 701675 h 701675"/>
              <a:gd name="connsiteX5" fmla="*/ 392113 w 701675"/>
              <a:gd name="connsiteY5" fmla="*/ 619125 h 701675"/>
              <a:gd name="connsiteX6" fmla="*/ 392113 w 701675"/>
              <a:gd name="connsiteY6" fmla="*/ 309563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675" h="701675">
                <a:moveTo>
                  <a:pt x="701675" y="0"/>
                </a:moveTo>
                <a:lnTo>
                  <a:pt x="0" y="0"/>
                </a:lnTo>
                <a:lnTo>
                  <a:pt x="309563" y="309563"/>
                </a:lnTo>
                <a:lnTo>
                  <a:pt x="309563" y="619125"/>
                </a:lnTo>
                <a:lnTo>
                  <a:pt x="309563" y="701675"/>
                </a:lnTo>
                <a:lnTo>
                  <a:pt x="392113" y="619125"/>
                </a:lnTo>
                <a:lnTo>
                  <a:pt x="392113" y="309563"/>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Tree>
    <p:extLst>
      <p:ext uri="{BB962C8B-B14F-4D97-AF65-F5344CB8AC3E}">
        <p14:creationId xmlns:p14="http://schemas.microsoft.com/office/powerpoint/2010/main" val="83450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6B24-182F-4296-91C3-8BA721B7C8FF}"/>
              </a:ext>
            </a:extLst>
          </p:cNvPr>
          <p:cNvSpPr>
            <a:spLocks noGrp="1"/>
          </p:cNvSpPr>
          <p:nvPr>
            <p:ph type="title"/>
          </p:nvPr>
        </p:nvSpPr>
        <p:spPr>
          <a:xfrm>
            <a:off x="127000" y="114300"/>
            <a:ext cx="3352800" cy="5473699"/>
          </a:xfrm>
        </p:spPr>
        <p:txBody>
          <a:bodyPr anchor="ctr">
            <a:normAutofit/>
          </a:bodyPr>
          <a:lstStyle/>
          <a:p>
            <a:pPr algn="ctr">
              <a:lnSpc>
                <a:spcPct val="150000"/>
              </a:lnSpc>
            </a:pPr>
            <a:r>
              <a:rPr lang="en-US" sz="4000" dirty="0"/>
              <a:t>Dashboard Accessibility</a:t>
            </a:r>
          </a:p>
        </p:txBody>
      </p:sp>
      <p:sp>
        <p:nvSpPr>
          <p:cNvPr id="4" name="Content Placeholder 3">
            <a:extLst>
              <a:ext uri="{FF2B5EF4-FFF2-40B4-BE49-F238E27FC236}">
                <a16:creationId xmlns:a16="http://schemas.microsoft.com/office/drawing/2014/main" id="{B5425424-2DF3-407B-BE7D-40525770C03A}"/>
              </a:ext>
            </a:extLst>
          </p:cNvPr>
          <p:cNvSpPr>
            <a:spLocks noGrp="1"/>
          </p:cNvSpPr>
          <p:nvPr>
            <p:ph sz="half" idx="1"/>
          </p:nvPr>
        </p:nvSpPr>
        <p:spPr>
          <a:xfrm>
            <a:off x="5544457" y="133351"/>
            <a:ext cx="6495143" cy="6591299"/>
          </a:xfrm>
        </p:spPr>
        <p:txBody>
          <a:bodyPr anchor="ctr">
            <a:normAutofit/>
          </a:bodyPr>
          <a:lstStyle/>
          <a:p>
            <a:pPr marL="0" indent="0">
              <a:lnSpc>
                <a:spcPct val="100000"/>
              </a:lnSpc>
              <a:spcBef>
                <a:spcPts val="2400"/>
              </a:spcBef>
              <a:spcAft>
                <a:spcPts val="2400"/>
              </a:spcAft>
              <a:buSzPct val="200000"/>
              <a:buNone/>
            </a:pPr>
            <a:r>
              <a:rPr lang="en-US" dirty="0"/>
              <a:t>Utilized Tableau’s Built-in Accessibility Features </a:t>
            </a:r>
            <a:r>
              <a:rPr lang="en-US" sz="1800" dirty="0">
                <a:solidFill>
                  <a:schemeClr val="accent1"/>
                </a:solidFill>
                <a:hlinkClick r:id="rId3">
                  <a:extLst>
                    <a:ext uri="{A12FA001-AC4F-418D-AE19-62706E023703}">
                      <ahyp:hlinkClr xmlns:ahyp="http://schemas.microsoft.com/office/drawing/2018/hyperlinkcolor" val="tx"/>
                    </a:ext>
                  </a:extLst>
                </a:hlinkClick>
              </a:rPr>
              <a:t>(VISIT TABLEAU FOR MORE INFORMATION)</a:t>
            </a:r>
            <a:endParaRPr lang="en-US" dirty="0">
              <a:solidFill>
                <a:schemeClr val="accent1"/>
              </a:solidFill>
            </a:endParaRPr>
          </a:p>
          <a:p>
            <a:pPr marL="0" indent="0">
              <a:lnSpc>
                <a:spcPct val="100000"/>
              </a:lnSpc>
              <a:spcBef>
                <a:spcPts val="2400"/>
              </a:spcBef>
              <a:spcAft>
                <a:spcPts val="2400"/>
              </a:spcAft>
              <a:buSzPct val="200000"/>
              <a:buNone/>
            </a:pPr>
            <a:r>
              <a:rPr lang="en-US" dirty="0"/>
              <a:t>Applied DOR and Tableau Guidelines for Creating Accessible Documents</a:t>
            </a:r>
          </a:p>
          <a:p>
            <a:pPr marL="0" indent="0">
              <a:lnSpc>
                <a:spcPct val="100000"/>
              </a:lnSpc>
              <a:spcBef>
                <a:spcPts val="2400"/>
              </a:spcBef>
              <a:spcAft>
                <a:spcPts val="2400"/>
              </a:spcAft>
              <a:buSzPct val="200000"/>
              <a:buNone/>
            </a:pPr>
            <a:r>
              <a:rPr lang="en-US" dirty="0"/>
              <a:t>Simplified Organization of Results and Limited Chart Comparisons</a:t>
            </a:r>
          </a:p>
          <a:p>
            <a:pPr marL="0" indent="0">
              <a:lnSpc>
                <a:spcPct val="100000"/>
              </a:lnSpc>
              <a:spcBef>
                <a:spcPts val="2400"/>
              </a:spcBef>
              <a:spcAft>
                <a:spcPts val="2400"/>
              </a:spcAft>
              <a:buSzPct val="200000"/>
              <a:buNone/>
            </a:pPr>
            <a:r>
              <a:rPr lang="en-US" dirty="0"/>
              <a:t>Results are Available in Alternative Formats</a:t>
            </a:r>
          </a:p>
        </p:txBody>
      </p:sp>
      <p:sp>
        <p:nvSpPr>
          <p:cNvPr id="67" name="Freeform: Shape 66">
            <a:extLst>
              <a:ext uri="{FF2B5EF4-FFF2-40B4-BE49-F238E27FC236}">
                <a16:creationId xmlns:a16="http://schemas.microsoft.com/office/drawing/2014/main" id="{3CED3868-8208-492B-B179-68A6F278F153}"/>
              </a:ext>
              <a:ext uri="{C183D7F6-B498-43B3-948B-1728B52AA6E4}">
                <adec:decorative xmlns:adec="http://schemas.microsoft.com/office/drawing/2017/decorative" val="1"/>
              </a:ext>
            </a:extLst>
          </p:cNvPr>
          <p:cNvSpPr/>
          <p:nvPr/>
        </p:nvSpPr>
        <p:spPr>
          <a:xfrm>
            <a:off x="4158424" y="892904"/>
            <a:ext cx="876300" cy="714375"/>
          </a:xfrm>
          <a:custGeom>
            <a:avLst/>
            <a:gdLst>
              <a:gd name="connsiteX0" fmla="*/ 614362 w 876300"/>
              <a:gd name="connsiteY0" fmla="*/ 381000 h 714375"/>
              <a:gd name="connsiteX1" fmla="*/ 615315 w 876300"/>
              <a:gd name="connsiteY1" fmla="*/ 381000 h 714375"/>
              <a:gd name="connsiteX2" fmla="*/ 728662 w 876300"/>
              <a:gd name="connsiteY2" fmla="*/ 419100 h 714375"/>
              <a:gd name="connsiteX3" fmla="*/ 731520 w 876300"/>
              <a:gd name="connsiteY3" fmla="*/ 421957 h 714375"/>
              <a:gd name="connsiteX4" fmla="*/ 728662 w 876300"/>
              <a:gd name="connsiteY4" fmla="*/ 426720 h 714375"/>
              <a:gd name="connsiteX5" fmla="*/ 689610 w 876300"/>
              <a:gd name="connsiteY5" fmla="*/ 441007 h 714375"/>
              <a:gd name="connsiteX6" fmla="*/ 734377 w 876300"/>
              <a:gd name="connsiteY6" fmla="*/ 485775 h 714375"/>
              <a:gd name="connsiteX7" fmla="*/ 714375 w 876300"/>
              <a:gd name="connsiteY7" fmla="*/ 505777 h 714375"/>
              <a:gd name="connsiteX8" fmla="*/ 669607 w 876300"/>
              <a:gd name="connsiteY8" fmla="*/ 461010 h 714375"/>
              <a:gd name="connsiteX9" fmla="*/ 655320 w 876300"/>
              <a:gd name="connsiteY9" fmla="*/ 500063 h 714375"/>
              <a:gd name="connsiteX10" fmla="*/ 652462 w 876300"/>
              <a:gd name="connsiteY10" fmla="*/ 502920 h 714375"/>
              <a:gd name="connsiteX11" fmla="*/ 647700 w 876300"/>
              <a:gd name="connsiteY11" fmla="*/ 500063 h 714375"/>
              <a:gd name="connsiteX12" fmla="*/ 610552 w 876300"/>
              <a:gd name="connsiteY12" fmla="*/ 385763 h 714375"/>
              <a:gd name="connsiteX13" fmla="*/ 610552 w 876300"/>
              <a:gd name="connsiteY13" fmla="*/ 384810 h 714375"/>
              <a:gd name="connsiteX14" fmla="*/ 614362 w 876300"/>
              <a:gd name="connsiteY14" fmla="*/ 381000 h 714375"/>
              <a:gd name="connsiteX15" fmla="*/ 447675 w 876300"/>
              <a:gd name="connsiteY15" fmla="*/ 340995 h 714375"/>
              <a:gd name="connsiteX16" fmla="*/ 415289 w 876300"/>
              <a:gd name="connsiteY16" fmla="*/ 345758 h 714375"/>
              <a:gd name="connsiteX17" fmla="*/ 377189 w 876300"/>
              <a:gd name="connsiteY17" fmla="*/ 363855 h 714375"/>
              <a:gd name="connsiteX18" fmla="*/ 369569 w 876300"/>
              <a:gd name="connsiteY18" fmla="*/ 379095 h 714375"/>
              <a:gd name="connsiteX19" fmla="*/ 369569 w 876300"/>
              <a:gd name="connsiteY19" fmla="*/ 408623 h 714375"/>
              <a:gd name="connsiteX20" fmla="*/ 524827 w 876300"/>
              <a:gd name="connsiteY20" fmla="*/ 408623 h 714375"/>
              <a:gd name="connsiteX21" fmla="*/ 524827 w 876300"/>
              <a:gd name="connsiteY21" fmla="*/ 379095 h 714375"/>
              <a:gd name="connsiteX22" fmla="*/ 518160 w 876300"/>
              <a:gd name="connsiteY22" fmla="*/ 363855 h 714375"/>
              <a:gd name="connsiteX23" fmla="*/ 480060 w 876300"/>
              <a:gd name="connsiteY23" fmla="*/ 345758 h 714375"/>
              <a:gd name="connsiteX24" fmla="*/ 447675 w 876300"/>
              <a:gd name="connsiteY24" fmla="*/ 340995 h 714375"/>
              <a:gd name="connsiteX25" fmla="*/ 771525 w 876300"/>
              <a:gd name="connsiteY25" fmla="*/ 276225 h 714375"/>
              <a:gd name="connsiteX26" fmla="*/ 828675 w 876300"/>
              <a:gd name="connsiteY26" fmla="*/ 276225 h 714375"/>
              <a:gd name="connsiteX27" fmla="*/ 828675 w 876300"/>
              <a:gd name="connsiteY27" fmla="*/ 561975 h 714375"/>
              <a:gd name="connsiteX28" fmla="*/ 790575 w 876300"/>
              <a:gd name="connsiteY28" fmla="*/ 600075 h 714375"/>
              <a:gd name="connsiteX29" fmla="*/ 523875 w 876300"/>
              <a:gd name="connsiteY29" fmla="*/ 600075 h 714375"/>
              <a:gd name="connsiteX30" fmla="*/ 523875 w 876300"/>
              <a:gd name="connsiteY30" fmla="*/ 657225 h 714375"/>
              <a:gd name="connsiteX31" fmla="*/ 619125 w 876300"/>
              <a:gd name="connsiteY31" fmla="*/ 657225 h 714375"/>
              <a:gd name="connsiteX32" fmla="*/ 619125 w 876300"/>
              <a:gd name="connsiteY32" fmla="*/ 714375 h 714375"/>
              <a:gd name="connsiteX33" fmla="*/ 276225 w 876300"/>
              <a:gd name="connsiteY33" fmla="*/ 714375 h 714375"/>
              <a:gd name="connsiteX34" fmla="*/ 276225 w 876300"/>
              <a:gd name="connsiteY34" fmla="*/ 657225 h 714375"/>
              <a:gd name="connsiteX35" fmla="*/ 371475 w 876300"/>
              <a:gd name="connsiteY35" fmla="*/ 657225 h 714375"/>
              <a:gd name="connsiteX36" fmla="*/ 371475 w 876300"/>
              <a:gd name="connsiteY36" fmla="*/ 600075 h 714375"/>
              <a:gd name="connsiteX37" fmla="*/ 104775 w 876300"/>
              <a:gd name="connsiteY37" fmla="*/ 600075 h 714375"/>
              <a:gd name="connsiteX38" fmla="*/ 66675 w 876300"/>
              <a:gd name="connsiteY38" fmla="*/ 561975 h 714375"/>
              <a:gd name="connsiteX39" fmla="*/ 66675 w 876300"/>
              <a:gd name="connsiteY39" fmla="*/ 390525 h 714375"/>
              <a:gd name="connsiteX40" fmla="*/ 123825 w 876300"/>
              <a:gd name="connsiteY40" fmla="*/ 390525 h 714375"/>
              <a:gd name="connsiteX41" fmla="*/ 123825 w 876300"/>
              <a:gd name="connsiteY41" fmla="*/ 542925 h 714375"/>
              <a:gd name="connsiteX42" fmla="*/ 771525 w 876300"/>
              <a:gd name="connsiteY42" fmla="*/ 542925 h 714375"/>
              <a:gd name="connsiteX43" fmla="*/ 66675 w 876300"/>
              <a:gd name="connsiteY43" fmla="*/ 261937 h 714375"/>
              <a:gd name="connsiteX44" fmla="*/ 142875 w 876300"/>
              <a:gd name="connsiteY44" fmla="*/ 261937 h 714375"/>
              <a:gd name="connsiteX45" fmla="*/ 142875 w 876300"/>
              <a:gd name="connsiteY45" fmla="*/ 290512 h 714375"/>
              <a:gd name="connsiteX46" fmla="*/ 66675 w 876300"/>
              <a:gd name="connsiteY46" fmla="*/ 290512 h 714375"/>
              <a:gd name="connsiteX47" fmla="*/ 447675 w 876300"/>
              <a:gd name="connsiteY47" fmla="*/ 253365 h 714375"/>
              <a:gd name="connsiteX48" fmla="*/ 408622 w 876300"/>
              <a:gd name="connsiteY48" fmla="*/ 292418 h 714375"/>
              <a:gd name="connsiteX49" fmla="*/ 447675 w 876300"/>
              <a:gd name="connsiteY49" fmla="*/ 331470 h 714375"/>
              <a:gd name="connsiteX50" fmla="*/ 486727 w 876300"/>
              <a:gd name="connsiteY50" fmla="*/ 292418 h 714375"/>
              <a:gd name="connsiteX51" fmla="*/ 447675 w 876300"/>
              <a:gd name="connsiteY51" fmla="*/ 253365 h 714375"/>
              <a:gd name="connsiteX52" fmla="*/ 847725 w 876300"/>
              <a:gd name="connsiteY52" fmla="*/ 228600 h 714375"/>
              <a:gd name="connsiteX53" fmla="*/ 876300 w 876300"/>
              <a:gd name="connsiteY53" fmla="*/ 228600 h 714375"/>
              <a:gd name="connsiteX54" fmla="*/ 876300 w 876300"/>
              <a:gd name="connsiteY54" fmla="*/ 257175 h 714375"/>
              <a:gd name="connsiteX55" fmla="*/ 847725 w 876300"/>
              <a:gd name="connsiteY55" fmla="*/ 257175 h 714375"/>
              <a:gd name="connsiteX56" fmla="*/ 794385 w 876300"/>
              <a:gd name="connsiteY56" fmla="*/ 228600 h 714375"/>
              <a:gd name="connsiteX57" fmla="*/ 822008 w 876300"/>
              <a:gd name="connsiteY57" fmla="*/ 228600 h 714375"/>
              <a:gd name="connsiteX58" fmla="*/ 822008 w 876300"/>
              <a:gd name="connsiteY58" fmla="*/ 257175 h 714375"/>
              <a:gd name="connsiteX59" fmla="*/ 794385 w 876300"/>
              <a:gd name="connsiteY59" fmla="*/ 257175 h 714375"/>
              <a:gd name="connsiteX60" fmla="*/ 740092 w 876300"/>
              <a:gd name="connsiteY60" fmla="*/ 228600 h 714375"/>
              <a:gd name="connsiteX61" fmla="*/ 767714 w 876300"/>
              <a:gd name="connsiteY61" fmla="*/ 228600 h 714375"/>
              <a:gd name="connsiteX62" fmla="*/ 767714 w 876300"/>
              <a:gd name="connsiteY62" fmla="*/ 257175 h 714375"/>
              <a:gd name="connsiteX63" fmla="*/ 740092 w 876300"/>
              <a:gd name="connsiteY63" fmla="*/ 257175 h 714375"/>
              <a:gd name="connsiteX64" fmla="*/ 684847 w 876300"/>
              <a:gd name="connsiteY64" fmla="*/ 228600 h 714375"/>
              <a:gd name="connsiteX65" fmla="*/ 712470 w 876300"/>
              <a:gd name="connsiteY65" fmla="*/ 228600 h 714375"/>
              <a:gd name="connsiteX66" fmla="*/ 712470 w 876300"/>
              <a:gd name="connsiteY66" fmla="*/ 257175 h 714375"/>
              <a:gd name="connsiteX67" fmla="*/ 684847 w 876300"/>
              <a:gd name="connsiteY67" fmla="*/ 257175 h 714375"/>
              <a:gd name="connsiteX68" fmla="*/ 628650 w 876300"/>
              <a:gd name="connsiteY68" fmla="*/ 228600 h 714375"/>
              <a:gd name="connsiteX69" fmla="*/ 657225 w 876300"/>
              <a:gd name="connsiteY69" fmla="*/ 228600 h 714375"/>
              <a:gd name="connsiteX70" fmla="*/ 657225 w 876300"/>
              <a:gd name="connsiteY70" fmla="*/ 257175 h 714375"/>
              <a:gd name="connsiteX71" fmla="*/ 628650 w 876300"/>
              <a:gd name="connsiteY71" fmla="*/ 257175 h 714375"/>
              <a:gd name="connsiteX72" fmla="*/ 66675 w 876300"/>
              <a:gd name="connsiteY72" fmla="*/ 204787 h 714375"/>
              <a:gd name="connsiteX73" fmla="*/ 180975 w 876300"/>
              <a:gd name="connsiteY73" fmla="*/ 204787 h 714375"/>
              <a:gd name="connsiteX74" fmla="*/ 180975 w 876300"/>
              <a:gd name="connsiteY74" fmla="*/ 233362 h 714375"/>
              <a:gd name="connsiteX75" fmla="*/ 66675 w 876300"/>
              <a:gd name="connsiteY75" fmla="*/ 233362 h 714375"/>
              <a:gd name="connsiteX76" fmla="*/ 447675 w 876300"/>
              <a:gd name="connsiteY76" fmla="*/ 200025 h 714375"/>
              <a:gd name="connsiteX77" fmla="*/ 585787 w 876300"/>
              <a:gd name="connsiteY77" fmla="*/ 338138 h 714375"/>
              <a:gd name="connsiteX78" fmla="*/ 447675 w 876300"/>
              <a:gd name="connsiteY78" fmla="*/ 476250 h 714375"/>
              <a:gd name="connsiteX79" fmla="*/ 309562 w 876300"/>
              <a:gd name="connsiteY79" fmla="*/ 338138 h 714375"/>
              <a:gd name="connsiteX80" fmla="*/ 447675 w 876300"/>
              <a:gd name="connsiteY80" fmla="*/ 200025 h 714375"/>
              <a:gd name="connsiteX81" fmla="*/ 28575 w 876300"/>
              <a:gd name="connsiteY81" fmla="*/ 180975 h 714375"/>
              <a:gd name="connsiteX82" fmla="*/ 28575 w 876300"/>
              <a:gd name="connsiteY82" fmla="*/ 323850 h 714375"/>
              <a:gd name="connsiteX83" fmla="*/ 228600 w 876300"/>
              <a:gd name="connsiteY83" fmla="*/ 323850 h 714375"/>
              <a:gd name="connsiteX84" fmla="*/ 228600 w 876300"/>
              <a:gd name="connsiteY84" fmla="*/ 180975 h 714375"/>
              <a:gd name="connsiteX85" fmla="*/ 847725 w 876300"/>
              <a:gd name="connsiteY85" fmla="*/ 171450 h 714375"/>
              <a:gd name="connsiteX86" fmla="*/ 876300 w 876300"/>
              <a:gd name="connsiteY86" fmla="*/ 171450 h 714375"/>
              <a:gd name="connsiteX87" fmla="*/ 876300 w 876300"/>
              <a:gd name="connsiteY87" fmla="*/ 200025 h 714375"/>
              <a:gd name="connsiteX88" fmla="*/ 847725 w 876300"/>
              <a:gd name="connsiteY88" fmla="*/ 200025 h 714375"/>
              <a:gd name="connsiteX89" fmla="*/ 628650 w 876300"/>
              <a:gd name="connsiteY89" fmla="*/ 171450 h 714375"/>
              <a:gd name="connsiteX90" fmla="*/ 657225 w 876300"/>
              <a:gd name="connsiteY90" fmla="*/ 171450 h 714375"/>
              <a:gd name="connsiteX91" fmla="*/ 657225 w 876300"/>
              <a:gd name="connsiteY91" fmla="*/ 200025 h 714375"/>
              <a:gd name="connsiteX92" fmla="*/ 628650 w 876300"/>
              <a:gd name="connsiteY92" fmla="*/ 200025 h 714375"/>
              <a:gd name="connsiteX93" fmla="*/ 0 w 876300"/>
              <a:gd name="connsiteY93" fmla="*/ 152400 h 714375"/>
              <a:gd name="connsiteX94" fmla="*/ 257175 w 876300"/>
              <a:gd name="connsiteY94" fmla="*/ 152400 h 714375"/>
              <a:gd name="connsiteX95" fmla="*/ 257175 w 876300"/>
              <a:gd name="connsiteY95" fmla="*/ 352425 h 714375"/>
              <a:gd name="connsiteX96" fmla="*/ 0 w 876300"/>
              <a:gd name="connsiteY96" fmla="*/ 352425 h 714375"/>
              <a:gd name="connsiteX97" fmla="*/ 847725 w 876300"/>
              <a:gd name="connsiteY97" fmla="*/ 114300 h 714375"/>
              <a:gd name="connsiteX98" fmla="*/ 876300 w 876300"/>
              <a:gd name="connsiteY98" fmla="*/ 114300 h 714375"/>
              <a:gd name="connsiteX99" fmla="*/ 876300 w 876300"/>
              <a:gd name="connsiteY99" fmla="*/ 142875 h 714375"/>
              <a:gd name="connsiteX100" fmla="*/ 847725 w 876300"/>
              <a:gd name="connsiteY100" fmla="*/ 142875 h 714375"/>
              <a:gd name="connsiteX101" fmla="*/ 628650 w 876300"/>
              <a:gd name="connsiteY101" fmla="*/ 114300 h 714375"/>
              <a:gd name="connsiteX102" fmla="*/ 657225 w 876300"/>
              <a:gd name="connsiteY102" fmla="*/ 114300 h 714375"/>
              <a:gd name="connsiteX103" fmla="*/ 657225 w 876300"/>
              <a:gd name="connsiteY103" fmla="*/ 142875 h 714375"/>
              <a:gd name="connsiteX104" fmla="*/ 628650 w 876300"/>
              <a:gd name="connsiteY104" fmla="*/ 142875 h 714375"/>
              <a:gd name="connsiteX105" fmla="*/ 676275 w 876300"/>
              <a:gd name="connsiteY105" fmla="*/ 66675 h 714375"/>
              <a:gd name="connsiteX106" fmla="*/ 790575 w 876300"/>
              <a:gd name="connsiteY106" fmla="*/ 66675 h 714375"/>
              <a:gd name="connsiteX107" fmla="*/ 828675 w 876300"/>
              <a:gd name="connsiteY107" fmla="*/ 104775 h 714375"/>
              <a:gd name="connsiteX108" fmla="*/ 828675 w 876300"/>
              <a:gd name="connsiteY108" fmla="*/ 209550 h 714375"/>
              <a:gd name="connsiteX109" fmla="*/ 771525 w 876300"/>
              <a:gd name="connsiteY109" fmla="*/ 209550 h 714375"/>
              <a:gd name="connsiteX110" fmla="*/ 771525 w 876300"/>
              <a:gd name="connsiteY110" fmla="*/ 123825 h 714375"/>
              <a:gd name="connsiteX111" fmla="*/ 676275 w 876300"/>
              <a:gd name="connsiteY111" fmla="*/ 123825 h 714375"/>
              <a:gd name="connsiteX112" fmla="*/ 104775 w 876300"/>
              <a:gd name="connsiteY112" fmla="*/ 66675 h 714375"/>
              <a:gd name="connsiteX113" fmla="*/ 609600 w 876300"/>
              <a:gd name="connsiteY113" fmla="*/ 66675 h 714375"/>
              <a:gd name="connsiteX114" fmla="*/ 609600 w 876300"/>
              <a:gd name="connsiteY114" fmla="*/ 123825 h 714375"/>
              <a:gd name="connsiteX115" fmla="*/ 66675 w 876300"/>
              <a:gd name="connsiteY115" fmla="*/ 123825 h 714375"/>
              <a:gd name="connsiteX116" fmla="*/ 66675 w 876300"/>
              <a:gd name="connsiteY116" fmla="*/ 104775 h 714375"/>
              <a:gd name="connsiteX117" fmla="*/ 104775 w 876300"/>
              <a:gd name="connsiteY117" fmla="*/ 66675 h 714375"/>
              <a:gd name="connsiteX118" fmla="*/ 847725 w 876300"/>
              <a:gd name="connsiteY118" fmla="*/ 57150 h 714375"/>
              <a:gd name="connsiteX119" fmla="*/ 876300 w 876300"/>
              <a:gd name="connsiteY119" fmla="*/ 57150 h 714375"/>
              <a:gd name="connsiteX120" fmla="*/ 876300 w 876300"/>
              <a:gd name="connsiteY120" fmla="*/ 85725 h 714375"/>
              <a:gd name="connsiteX121" fmla="*/ 847725 w 876300"/>
              <a:gd name="connsiteY121" fmla="*/ 85725 h 714375"/>
              <a:gd name="connsiteX122" fmla="*/ 628650 w 876300"/>
              <a:gd name="connsiteY122" fmla="*/ 57150 h 714375"/>
              <a:gd name="connsiteX123" fmla="*/ 657225 w 876300"/>
              <a:gd name="connsiteY123" fmla="*/ 57150 h 714375"/>
              <a:gd name="connsiteX124" fmla="*/ 657225 w 876300"/>
              <a:gd name="connsiteY124" fmla="*/ 85725 h 714375"/>
              <a:gd name="connsiteX125" fmla="*/ 628650 w 876300"/>
              <a:gd name="connsiteY125" fmla="*/ 85725 h 714375"/>
              <a:gd name="connsiteX126" fmla="*/ 847725 w 876300"/>
              <a:gd name="connsiteY126" fmla="*/ 0 h 714375"/>
              <a:gd name="connsiteX127" fmla="*/ 876300 w 876300"/>
              <a:gd name="connsiteY127" fmla="*/ 0 h 714375"/>
              <a:gd name="connsiteX128" fmla="*/ 876300 w 876300"/>
              <a:gd name="connsiteY128" fmla="*/ 28575 h 714375"/>
              <a:gd name="connsiteX129" fmla="*/ 847725 w 876300"/>
              <a:gd name="connsiteY129" fmla="*/ 28575 h 714375"/>
              <a:gd name="connsiteX130" fmla="*/ 794385 w 876300"/>
              <a:gd name="connsiteY130" fmla="*/ 0 h 714375"/>
              <a:gd name="connsiteX131" fmla="*/ 822008 w 876300"/>
              <a:gd name="connsiteY131" fmla="*/ 0 h 714375"/>
              <a:gd name="connsiteX132" fmla="*/ 822008 w 876300"/>
              <a:gd name="connsiteY132" fmla="*/ 28575 h 714375"/>
              <a:gd name="connsiteX133" fmla="*/ 794385 w 876300"/>
              <a:gd name="connsiteY133" fmla="*/ 28575 h 714375"/>
              <a:gd name="connsiteX134" fmla="*/ 740092 w 876300"/>
              <a:gd name="connsiteY134" fmla="*/ 0 h 714375"/>
              <a:gd name="connsiteX135" fmla="*/ 767714 w 876300"/>
              <a:gd name="connsiteY135" fmla="*/ 0 h 714375"/>
              <a:gd name="connsiteX136" fmla="*/ 767714 w 876300"/>
              <a:gd name="connsiteY136" fmla="*/ 28575 h 714375"/>
              <a:gd name="connsiteX137" fmla="*/ 740092 w 876300"/>
              <a:gd name="connsiteY137" fmla="*/ 28575 h 714375"/>
              <a:gd name="connsiteX138" fmla="*/ 684847 w 876300"/>
              <a:gd name="connsiteY138" fmla="*/ 0 h 714375"/>
              <a:gd name="connsiteX139" fmla="*/ 712470 w 876300"/>
              <a:gd name="connsiteY139" fmla="*/ 0 h 714375"/>
              <a:gd name="connsiteX140" fmla="*/ 712470 w 876300"/>
              <a:gd name="connsiteY140" fmla="*/ 28575 h 714375"/>
              <a:gd name="connsiteX141" fmla="*/ 684847 w 876300"/>
              <a:gd name="connsiteY141" fmla="*/ 28575 h 714375"/>
              <a:gd name="connsiteX142" fmla="*/ 628650 w 876300"/>
              <a:gd name="connsiteY142" fmla="*/ 0 h 714375"/>
              <a:gd name="connsiteX143" fmla="*/ 657225 w 876300"/>
              <a:gd name="connsiteY143" fmla="*/ 0 h 714375"/>
              <a:gd name="connsiteX144" fmla="*/ 657225 w 876300"/>
              <a:gd name="connsiteY144" fmla="*/ 28575 h 714375"/>
              <a:gd name="connsiteX145" fmla="*/ 628650 w 876300"/>
              <a:gd name="connsiteY145" fmla="*/ 285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76300" h="714375">
                <a:moveTo>
                  <a:pt x="614362" y="381000"/>
                </a:moveTo>
                <a:cubicBezTo>
                  <a:pt x="614362" y="381000"/>
                  <a:pt x="615315" y="381000"/>
                  <a:pt x="615315" y="381000"/>
                </a:cubicBezTo>
                <a:lnTo>
                  <a:pt x="728662" y="419100"/>
                </a:lnTo>
                <a:cubicBezTo>
                  <a:pt x="730567" y="420052"/>
                  <a:pt x="731520" y="421005"/>
                  <a:pt x="731520" y="421957"/>
                </a:cubicBezTo>
                <a:cubicBezTo>
                  <a:pt x="731520" y="423863"/>
                  <a:pt x="730567" y="425768"/>
                  <a:pt x="728662" y="426720"/>
                </a:cubicBezTo>
                <a:lnTo>
                  <a:pt x="689610" y="441007"/>
                </a:lnTo>
                <a:lnTo>
                  <a:pt x="734377" y="485775"/>
                </a:lnTo>
                <a:lnTo>
                  <a:pt x="714375" y="505777"/>
                </a:lnTo>
                <a:lnTo>
                  <a:pt x="669607" y="461010"/>
                </a:lnTo>
                <a:lnTo>
                  <a:pt x="655320" y="500063"/>
                </a:lnTo>
                <a:cubicBezTo>
                  <a:pt x="654367" y="501968"/>
                  <a:pt x="653415" y="502920"/>
                  <a:pt x="652462" y="502920"/>
                </a:cubicBezTo>
                <a:cubicBezTo>
                  <a:pt x="650557" y="502920"/>
                  <a:pt x="648652" y="501968"/>
                  <a:pt x="647700" y="500063"/>
                </a:cubicBezTo>
                <a:lnTo>
                  <a:pt x="610552" y="385763"/>
                </a:lnTo>
                <a:cubicBezTo>
                  <a:pt x="610552" y="385763"/>
                  <a:pt x="610552" y="384810"/>
                  <a:pt x="610552" y="384810"/>
                </a:cubicBezTo>
                <a:cubicBezTo>
                  <a:pt x="610552" y="382905"/>
                  <a:pt x="612457" y="381000"/>
                  <a:pt x="614362" y="381000"/>
                </a:cubicBezTo>
                <a:close/>
                <a:moveTo>
                  <a:pt x="447675" y="340995"/>
                </a:moveTo>
                <a:cubicBezTo>
                  <a:pt x="436244" y="340995"/>
                  <a:pt x="425767" y="342900"/>
                  <a:pt x="415289" y="345758"/>
                </a:cubicBezTo>
                <a:cubicBezTo>
                  <a:pt x="401002" y="349568"/>
                  <a:pt x="388619" y="355283"/>
                  <a:pt x="377189" y="363855"/>
                </a:cubicBezTo>
                <a:cubicBezTo>
                  <a:pt x="372427" y="367665"/>
                  <a:pt x="369569" y="373380"/>
                  <a:pt x="369569" y="379095"/>
                </a:cubicBezTo>
                <a:lnTo>
                  <a:pt x="369569" y="408623"/>
                </a:lnTo>
                <a:lnTo>
                  <a:pt x="524827" y="408623"/>
                </a:lnTo>
                <a:lnTo>
                  <a:pt x="524827" y="379095"/>
                </a:lnTo>
                <a:cubicBezTo>
                  <a:pt x="524827" y="373380"/>
                  <a:pt x="521970" y="367665"/>
                  <a:pt x="518160" y="363855"/>
                </a:cubicBezTo>
                <a:cubicBezTo>
                  <a:pt x="506730" y="355283"/>
                  <a:pt x="493395" y="349568"/>
                  <a:pt x="480060" y="345758"/>
                </a:cubicBezTo>
                <a:cubicBezTo>
                  <a:pt x="469582" y="342900"/>
                  <a:pt x="458152" y="340995"/>
                  <a:pt x="447675" y="340995"/>
                </a:cubicBezTo>
                <a:close/>
                <a:moveTo>
                  <a:pt x="771525" y="276225"/>
                </a:moveTo>
                <a:lnTo>
                  <a:pt x="828675" y="276225"/>
                </a:lnTo>
                <a:lnTo>
                  <a:pt x="828675" y="561975"/>
                </a:lnTo>
                <a:cubicBezTo>
                  <a:pt x="828675" y="582930"/>
                  <a:pt x="811530" y="600075"/>
                  <a:pt x="790575" y="600075"/>
                </a:cubicBezTo>
                <a:lnTo>
                  <a:pt x="523875" y="600075"/>
                </a:lnTo>
                <a:lnTo>
                  <a:pt x="523875" y="657225"/>
                </a:lnTo>
                <a:lnTo>
                  <a:pt x="619125" y="657225"/>
                </a:lnTo>
                <a:lnTo>
                  <a:pt x="619125" y="714375"/>
                </a:lnTo>
                <a:lnTo>
                  <a:pt x="276225" y="714375"/>
                </a:lnTo>
                <a:lnTo>
                  <a:pt x="276225" y="657225"/>
                </a:lnTo>
                <a:lnTo>
                  <a:pt x="371475" y="657225"/>
                </a:lnTo>
                <a:lnTo>
                  <a:pt x="371475" y="600075"/>
                </a:lnTo>
                <a:lnTo>
                  <a:pt x="104775" y="600075"/>
                </a:lnTo>
                <a:cubicBezTo>
                  <a:pt x="83820" y="600075"/>
                  <a:pt x="66675" y="582930"/>
                  <a:pt x="66675" y="561975"/>
                </a:cubicBezTo>
                <a:lnTo>
                  <a:pt x="66675" y="390525"/>
                </a:lnTo>
                <a:lnTo>
                  <a:pt x="123825" y="390525"/>
                </a:lnTo>
                <a:lnTo>
                  <a:pt x="123825" y="542925"/>
                </a:lnTo>
                <a:lnTo>
                  <a:pt x="771525" y="542925"/>
                </a:lnTo>
                <a:close/>
                <a:moveTo>
                  <a:pt x="66675" y="261937"/>
                </a:moveTo>
                <a:lnTo>
                  <a:pt x="142875" y="261937"/>
                </a:lnTo>
                <a:lnTo>
                  <a:pt x="142875" y="290512"/>
                </a:lnTo>
                <a:lnTo>
                  <a:pt x="66675" y="290512"/>
                </a:lnTo>
                <a:close/>
                <a:moveTo>
                  <a:pt x="447675" y="253365"/>
                </a:moveTo>
                <a:cubicBezTo>
                  <a:pt x="425767" y="253365"/>
                  <a:pt x="408622" y="270510"/>
                  <a:pt x="408622" y="292418"/>
                </a:cubicBezTo>
                <a:cubicBezTo>
                  <a:pt x="408622" y="314325"/>
                  <a:pt x="426719" y="331470"/>
                  <a:pt x="447675" y="331470"/>
                </a:cubicBezTo>
                <a:cubicBezTo>
                  <a:pt x="469582" y="331470"/>
                  <a:pt x="486727" y="313373"/>
                  <a:pt x="486727" y="292418"/>
                </a:cubicBezTo>
                <a:cubicBezTo>
                  <a:pt x="486727" y="270510"/>
                  <a:pt x="468630" y="253365"/>
                  <a:pt x="447675" y="253365"/>
                </a:cubicBezTo>
                <a:close/>
                <a:moveTo>
                  <a:pt x="847725" y="228600"/>
                </a:moveTo>
                <a:lnTo>
                  <a:pt x="876300" y="228600"/>
                </a:lnTo>
                <a:lnTo>
                  <a:pt x="876300" y="257175"/>
                </a:lnTo>
                <a:lnTo>
                  <a:pt x="847725" y="257175"/>
                </a:lnTo>
                <a:close/>
                <a:moveTo>
                  <a:pt x="794385" y="228600"/>
                </a:moveTo>
                <a:lnTo>
                  <a:pt x="822008" y="228600"/>
                </a:lnTo>
                <a:lnTo>
                  <a:pt x="822008" y="257175"/>
                </a:lnTo>
                <a:lnTo>
                  <a:pt x="794385" y="257175"/>
                </a:lnTo>
                <a:close/>
                <a:moveTo>
                  <a:pt x="740092" y="228600"/>
                </a:moveTo>
                <a:lnTo>
                  <a:pt x="767714" y="228600"/>
                </a:lnTo>
                <a:lnTo>
                  <a:pt x="767714" y="257175"/>
                </a:lnTo>
                <a:lnTo>
                  <a:pt x="740092" y="257175"/>
                </a:lnTo>
                <a:close/>
                <a:moveTo>
                  <a:pt x="684847" y="228600"/>
                </a:moveTo>
                <a:lnTo>
                  <a:pt x="712470" y="228600"/>
                </a:lnTo>
                <a:lnTo>
                  <a:pt x="712470" y="257175"/>
                </a:lnTo>
                <a:lnTo>
                  <a:pt x="684847" y="257175"/>
                </a:lnTo>
                <a:close/>
                <a:moveTo>
                  <a:pt x="628650" y="228600"/>
                </a:moveTo>
                <a:lnTo>
                  <a:pt x="657225" y="228600"/>
                </a:lnTo>
                <a:lnTo>
                  <a:pt x="657225" y="257175"/>
                </a:lnTo>
                <a:lnTo>
                  <a:pt x="628650" y="257175"/>
                </a:lnTo>
                <a:close/>
                <a:moveTo>
                  <a:pt x="66675" y="204787"/>
                </a:moveTo>
                <a:lnTo>
                  <a:pt x="180975" y="204787"/>
                </a:lnTo>
                <a:lnTo>
                  <a:pt x="180975" y="233362"/>
                </a:lnTo>
                <a:lnTo>
                  <a:pt x="66675" y="233362"/>
                </a:lnTo>
                <a:close/>
                <a:moveTo>
                  <a:pt x="447675" y="200025"/>
                </a:moveTo>
                <a:cubicBezTo>
                  <a:pt x="523875" y="200025"/>
                  <a:pt x="585787" y="261938"/>
                  <a:pt x="585787" y="338138"/>
                </a:cubicBezTo>
                <a:cubicBezTo>
                  <a:pt x="585787" y="414338"/>
                  <a:pt x="523875" y="476250"/>
                  <a:pt x="447675" y="476250"/>
                </a:cubicBezTo>
                <a:cubicBezTo>
                  <a:pt x="371475" y="476250"/>
                  <a:pt x="309562" y="414338"/>
                  <a:pt x="309562" y="338138"/>
                </a:cubicBezTo>
                <a:cubicBezTo>
                  <a:pt x="309562" y="261938"/>
                  <a:pt x="371475" y="200025"/>
                  <a:pt x="447675" y="200025"/>
                </a:cubicBezTo>
                <a:close/>
                <a:moveTo>
                  <a:pt x="28575" y="180975"/>
                </a:moveTo>
                <a:lnTo>
                  <a:pt x="28575" y="323850"/>
                </a:lnTo>
                <a:lnTo>
                  <a:pt x="228600" y="323850"/>
                </a:lnTo>
                <a:lnTo>
                  <a:pt x="228600" y="180975"/>
                </a:lnTo>
                <a:close/>
                <a:moveTo>
                  <a:pt x="847725" y="171450"/>
                </a:moveTo>
                <a:lnTo>
                  <a:pt x="876300" y="171450"/>
                </a:lnTo>
                <a:lnTo>
                  <a:pt x="876300" y="200025"/>
                </a:lnTo>
                <a:lnTo>
                  <a:pt x="847725" y="200025"/>
                </a:lnTo>
                <a:close/>
                <a:moveTo>
                  <a:pt x="628650" y="171450"/>
                </a:moveTo>
                <a:lnTo>
                  <a:pt x="657225" y="171450"/>
                </a:lnTo>
                <a:lnTo>
                  <a:pt x="657225" y="200025"/>
                </a:lnTo>
                <a:lnTo>
                  <a:pt x="628650" y="200025"/>
                </a:lnTo>
                <a:close/>
                <a:moveTo>
                  <a:pt x="0" y="152400"/>
                </a:moveTo>
                <a:lnTo>
                  <a:pt x="257175" y="152400"/>
                </a:lnTo>
                <a:lnTo>
                  <a:pt x="257175" y="352425"/>
                </a:lnTo>
                <a:lnTo>
                  <a:pt x="0" y="352425"/>
                </a:lnTo>
                <a:close/>
                <a:moveTo>
                  <a:pt x="847725" y="114300"/>
                </a:moveTo>
                <a:lnTo>
                  <a:pt x="876300" y="114300"/>
                </a:lnTo>
                <a:lnTo>
                  <a:pt x="876300" y="142875"/>
                </a:lnTo>
                <a:lnTo>
                  <a:pt x="847725" y="142875"/>
                </a:lnTo>
                <a:close/>
                <a:moveTo>
                  <a:pt x="628650" y="114300"/>
                </a:moveTo>
                <a:lnTo>
                  <a:pt x="657225" y="114300"/>
                </a:lnTo>
                <a:lnTo>
                  <a:pt x="657225" y="142875"/>
                </a:lnTo>
                <a:lnTo>
                  <a:pt x="628650" y="142875"/>
                </a:lnTo>
                <a:close/>
                <a:moveTo>
                  <a:pt x="676275" y="66675"/>
                </a:moveTo>
                <a:lnTo>
                  <a:pt x="790575" y="66675"/>
                </a:lnTo>
                <a:cubicBezTo>
                  <a:pt x="811530" y="66675"/>
                  <a:pt x="828675" y="83820"/>
                  <a:pt x="828675" y="104775"/>
                </a:cubicBezTo>
                <a:lnTo>
                  <a:pt x="828675" y="209550"/>
                </a:lnTo>
                <a:lnTo>
                  <a:pt x="771525" y="209550"/>
                </a:lnTo>
                <a:lnTo>
                  <a:pt x="771525" y="123825"/>
                </a:lnTo>
                <a:lnTo>
                  <a:pt x="676275" y="123825"/>
                </a:lnTo>
                <a:close/>
                <a:moveTo>
                  <a:pt x="104775" y="66675"/>
                </a:moveTo>
                <a:lnTo>
                  <a:pt x="609600" y="66675"/>
                </a:lnTo>
                <a:lnTo>
                  <a:pt x="609600" y="123825"/>
                </a:lnTo>
                <a:lnTo>
                  <a:pt x="66675" y="123825"/>
                </a:lnTo>
                <a:lnTo>
                  <a:pt x="66675" y="104775"/>
                </a:lnTo>
                <a:cubicBezTo>
                  <a:pt x="66675" y="83820"/>
                  <a:pt x="83820" y="66675"/>
                  <a:pt x="104775" y="66675"/>
                </a:cubicBezTo>
                <a:close/>
                <a:moveTo>
                  <a:pt x="847725" y="57150"/>
                </a:moveTo>
                <a:lnTo>
                  <a:pt x="876300" y="57150"/>
                </a:lnTo>
                <a:lnTo>
                  <a:pt x="876300" y="85725"/>
                </a:lnTo>
                <a:lnTo>
                  <a:pt x="847725" y="85725"/>
                </a:lnTo>
                <a:close/>
                <a:moveTo>
                  <a:pt x="628650" y="57150"/>
                </a:moveTo>
                <a:lnTo>
                  <a:pt x="657225" y="57150"/>
                </a:lnTo>
                <a:lnTo>
                  <a:pt x="657225" y="85725"/>
                </a:lnTo>
                <a:lnTo>
                  <a:pt x="628650" y="85725"/>
                </a:lnTo>
                <a:close/>
                <a:moveTo>
                  <a:pt x="847725" y="0"/>
                </a:moveTo>
                <a:lnTo>
                  <a:pt x="876300" y="0"/>
                </a:lnTo>
                <a:lnTo>
                  <a:pt x="876300" y="28575"/>
                </a:lnTo>
                <a:lnTo>
                  <a:pt x="847725" y="28575"/>
                </a:lnTo>
                <a:close/>
                <a:moveTo>
                  <a:pt x="794385" y="0"/>
                </a:moveTo>
                <a:lnTo>
                  <a:pt x="822008" y="0"/>
                </a:lnTo>
                <a:lnTo>
                  <a:pt x="822008" y="28575"/>
                </a:lnTo>
                <a:lnTo>
                  <a:pt x="794385" y="28575"/>
                </a:lnTo>
                <a:close/>
                <a:moveTo>
                  <a:pt x="740092" y="0"/>
                </a:moveTo>
                <a:lnTo>
                  <a:pt x="767714" y="0"/>
                </a:lnTo>
                <a:lnTo>
                  <a:pt x="767714" y="28575"/>
                </a:lnTo>
                <a:lnTo>
                  <a:pt x="740092" y="28575"/>
                </a:lnTo>
                <a:close/>
                <a:moveTo>
                  <a:pt x="684847" y="0"/>
                </a:moveTo>
                <a:lnTo>
                  <a:pt x="712470" y="0"/>
                </a:lnTo>
                <a:lnTo>
                  <a:pt x="712470" y="28575"/>
                </a:lnTo>
                <a:lnTo>
                  <a:pt x="684847" y="28575"/>
                </a:lnTo>
                <a:close/>
                <a:moveTo>
                  <a:pt x="628650" y="0"/>
                </a:moveTo>
                <a:lnTo>
                  <a:pt x="657225" y="0"/>
                </a:lnTo>
                <a:lnTo>
                  <a:pt x="657225" y="28575"/>
                </a:lnTo>
                <a:lnTo>
                  <a:pt x="628650" y="28575"/>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
        <p:nvSpPr>
          <p:cNvPr id="68" name="Freeform: Shape 67">
            <a:extLst>
              <a:ext uri="{FF2B5EF4-FFF2-40B4-BE49-F238E27FC236}">
                <a16:creationId xmlns:a16="http://schemas.microsoft.com/office/drawing/2014/main" id="{4BEA04C8-843F-4DE6-BA61-D79E5C8AF676}"/>
              </a:ext>
              <a:ext uri="{C183D7F6-B498-43B3-948B-1728B52AA6E4}">
                <adec:decorative xmlns:adec="http://schemas.microsoft.com/office/drawing/2017/decorative" val="1"/>
              </a:ext>
            </a:extLst>
          </p:cNvPr>
          <p:cNvSpPr/>
          <p:nvPr/>
        </p:nvSpPr>
        <p:spPr>
          <a:xfrm>
            <a:off x="4301299" y="2275505"/>
            <a:ext cx="590550" cy="762000"/>
          </a:xfrm>
          <a:custGeom>
            <a:avLst/>
            <a:gdLst>
              <a:gd name="connsiteX0" fmla="*/ 314325 w 590550"/>
              <a:gd name="connsiteY0" fmla="*/ 590550 h 762000"/>
              <a:gd name="connsiteX1" fmla="*/ 476250 w 590550"/>
              <a:gd name="connsiteY1" fmla="*/ 590550 h 762000"/>
              <a:gd name="connsiteX2" fmla="*/ 476250 w 590550"/>
              <a:gd name="connsiteY2" fmla="*/ 628650 h 762000"/>
              <a:gd name="connsiteX3" fmla="*/ 314325 w 590550"/>
              <a:gd name="connsiteY3" fmla="*/ 628650 h 762000"/>
              <a:gd name="connsiteX4" fmla="*/ 228600 w 590550"/>
              <a:gd name="connsiteY4" fmla="*/ 549659 h 762000"/>
              <a:gd name="connsiteX5" fmla="*/ 248536 w 590550"/>
              <a:gd name="connsiteY5" fmla="*/ 569595 h 762000"/>
              <a:gd name="connsiteX6" fmla="*/ 165735 w 590550"/>
              <a:gd name="connsiteY6" fmla="*/ 652396 h 762000"/>
              <a:gd name="connsiteX7" fmla="*/ 121034 w 590550"/>
              <a:gd name="connsiteY7" fmla="*/ 607695 h 762000"/>
              <a:gd name="connsiteX8" fmla="*/ 140970 w 590550"/>
              <a:gd name="connsiteY8" fmla="*/ 587759 h 762000"/>
              <a:gd name="connsiteX9" fmla="*/ 165735 w 590550"/>
              <a:gd name="connsiteY9" fmla="*/ 612524 h 762000"/>
              <a:gd name="connsiteX10" fmla="*/ 314325 w 590550"/>
              <a:gd name="connsiteY10" fmla="*/ 476250 h 762000"/>
              <a:gd name="connsiteX11" fmla="*/ 476250 w 590550"/>
              <a:gd name="connsiteY11" fmla="*/ 476250 h 762000"/>
              <a:gd name="connsiteX12" fmla="*/ 476250 w 590550"/>
              <a:gd name="connsiteY12" fmla="*/ 514350 h 762000"/>
              <a:gd name="connsiteX13" fmla="*/ 314325 w 590550"/>
              <a:gd name="connsiteY13" fmla="*/ 514350 h 762000"/>
              <a:gd name="connsiteX14" fmla="*/ 228600 w 590550"/>
              <a:gd name="connsiteY14" fmla="*/ 435359 h 762000"/>
              <a:gd name="connsiteX15" fmla="*/ 248536 w 590550"/>
              <a:gd name="connsiteY15" fmla="*/ 455295 h 762000"/>
              <a:gd name="connsiteX16" fmla="*/ 165735 w 590550"/>
              <a:gd name="connsiteY16" fmla="*/ 538096 h 762000"/>
              <a:gd name="connsiteX17" fmla="*/ 121034 w 590550"/>
              <a:gd name="connsiteY17" fmla="*/ 493395 h 762000"/>
              <a:gd name="connsiteX18" fmla="*/ 140970 w 590550"/>
              <a:gd name="connsiteY18" fmla="*/ 473459 h 762000"/>
              <a:gd name="connsiteX19" fmla="*/ 165735 w 590550"/>
              <a:gd name="connsiteY19" fmla="*/ 498224 h 762000"/>
              <a:gd name="connsiteX20" fmla="*/ 314325 w 590550"/>
              <a:gd name="connsiteY20" fmla="*/ 361950 h 762000"/>
              <a:gd name="connsiteX21" fmla="*/ 476250 w 590550"/>
              <a:gd name="connsiteY21" fmla="*/ 361950 h 762000"/>
              <a:gd name="connsiteX22" fmla="*/ 476250 w 590550"/>
              <a:gd name="connsiteY22" fmla="*/ 400050 h 762000"/>
              <a:gd name="connsiteX23" fmla="*/ 314325 w 590550"/>
              <a:gd name="connsiteY23" fmla="*/ 400050 h 762000"/>
              <a:gd name="connsiteX24" fmla="*/ 228600 w 590550"/>
              <a:gd name="connsiteY24" fmla="*/ 321059 h 762000"/>
              <a:gd name="connsiteX25" fmla="*/ 248536 w 590550"/>
              <a:gd name="connsiteY25" fmla="*/ 340995 h 762000"/>
              <a:gd name="connsiteX26" fmla="*/ 165735 w 590550"/>
              <a:gd name="connsiteY26" fmla="*/ 423796 h 762000"/>
              <a:gd name="connsiteX27" fmla="*/ 121034 w 590550"/>
              <a:gd name="connsiteY27" fmla="*/ 379095 h 762000"/>
              <a:gd name="connsiteX28" fmla="*/ 140970 w 590550"/>
              <a:gd name="connsiteY28" fmla="*/ 359159 h 762000"/>
              <a:gd name="connsiteX29" fmla="*/ 165735 w 590550"/>
              <a:gd name="connsiteY29" fmla="*/ 383924 h 762000"/>
              <a:gd name="connsiteX30" fmla="*/ 314325 w 590550"/>
              <a:gd name="connsiteY30" fmla="*/ 247650 h 762000"/>
              <a:gd name="connsiteX31" fmla="*/ 476250 w 590550"/>
              <a:gd name="connsiteY31" fmla="*/ 247650 h 762000"/>
              <a:gd name="connsiteX32" fmla="*/ 476250 w 590550"/>
              <a:gd name="connsiteY32" fmla="*/ 285750 h 762000"/>
              <a:gd name="connsiteX33" fmla="*/ 314325 w 590550"/>
              <a:gd name="connsiteY33" fmla="*/ 285750 h 762000"/>
              <a:gd name="connsiteX34" fmla="*/ 228600 w 590550"/>
              <a:gd name="connsiteY34" fmla="*/ 206759 h 762000"/>
              <a:gd name="connsiteX35" fmla="*/ 248536 w 590550"/>
              <a:gd name="connsiteY35" fmla="*/ 226695 h 762000"/>
              <a:gd name="connsiteX36" fmla="*/ 165735 w 590550"/>
              <a:gd name="connsiteY36" fmla="*/ 309496 h 762000"/>
              <a:gd name="connsiteX37" fmla="*/ 121034 w 590550"/>
              <a:gd name="connsiteY37" fmla="*/ 264795 h 762000"/>
              <a:gd name="connsiteX38" fmla="*/ 140970 w 590550"/>
              <a:gd name="connsiteY38" fmla="*/ 244859 h 762000"/>
              <a:gd name="connsiteX39" fmla="*/ 165735 w 590550"/>
              <a:gd name="connsiteY39" fmla="*/ 269624 h 762000"/>
              <a:gd name="connsiteX40" fmla="*/ 57150 w 590550"/>
              <a:gd name="connsiteY40" fmla="*/ 114300 h 762000"/>
              <a:gd name="connsiteX41" fmla="*/ 57150 w 590550"/>
              <a:gd name="connsiteY41" fmla="*/ 704850 h 762000"/>
              <a:gd name="connsiteX42" fmla="*/ 533400 w 590550"/>
              <a:gd name="connsiteY42" fmla="*/ 704850 h 762000"/>
              <a:gd name="connsiteX43" fmla="*/ 533400 w 590550"/>
              <a:gd name="connsiteY43" fmla="*/ 114300 h 762000"/>
              <a:gd name="connsiteX44" fmla="*/ 428625 w 590550"/>
              <a:gd name="connsiteY44" fmla="*/ 114300 h 762000"/>
              <a:gd name="connsiteX45" fmla="*/ 428625 w 590550"/>
              <a:gd name="connsiteY45" fmla="*/ 171450 h 762000"/>
              <a:gd name="connsiteX46" fmla="*/ 161925 w 590550"/>
              <a:gd name="connsiteY46" fmla="*/ 171450 h 762000"/>
              <a:gd name="connsiteX47" fmla="*/ 161925 w 590550"/>
              <a:gd name="connsiteY47" fmla="*/ 114300 h 762000"/>
              <a:gd name="connsiteX48" fmla="*/ 294334 w 590550"/>
              <a:gd name="connsiteY48" fmla="*/ 38100 h 762000"/>
              <a:gd name="connsiteX49" fmla="*/ 266700 w 590550"/>
              <a:gd name="connsiteY49" fmla="*/ 66675 h 762000"/>
              <a:gd name="connsiteX50" fmla="*/ 295275 w 590550"/>
              <a:gd name="connsiteY50" fmla="*/ 95250 h 762000"/>
              <a:gd name="connsiteX51" fmla="*/ 323850 w 590550"/>
              <a:gd name="connsiteY51" fmla="*/ 66675 h 762000"/>
              <a:gd name="connsiteX52" fmla="*/ 295275 w 590550"/>
              <a:gd name="connsiteY52" fmla="*/ 38100 h 762000"/>
              <a:gd name="connsiteX53" fmla="*/ 294334 w 590550"/>
              <a:gd name="connsiteY53" fmla="*/ 38100 h 762000"/>
              <a:gd name="connsiteX54" fmla="*/ 238125 w 590550"/>
              <a:gd name="connsiteY54" fmla="*/ 0 h 762000"/>
              <a:gd name="connsiteX55" fmla="*/ 352425 w 590550"/>
              <a:gd name="connsiteY55" fmla="*/ 0 h 762000"/>
              <a:gd name="connsiteX56" fmla="*/ 390525 w 590550"/>
              <a:gd name="connsiteY56" fmla="*/ 38100 h 762000"/>
              <a:gd name="connsiteX57" fmla="*/ 390525 w 590550"/>
              <a:gd name="connsiteY57" fmla="*/ 57150 h 762000"/>
              <a:gd name="connsiteX58" fmla="*/ 552450 w 590550"/>
              <a:gd name="connsiteY58" fmla="*/ 57150 h 762000"/>
              <a:gd name="connsiteX59" fmla="*/ 590550 w 590550"/>
              <a:gd name="connsiteY59" fmla="*/ 95250 h 762000"/>
              <a:gd name="connsiteX60" fmla="*/ 590550 w 590550"/>
              <a:gd name="connsiteY60" fmla="*/ 723900 h 762000"/>
              <a:gd name="connsiteX61" fmla="*/ 552450 w 590550"/>
              <a:gd name="connsiteY61" fmla="*/ 762000 h 762000"/>
              <a:gd name="connsiteX62" fmla="*/ 38100 w 590550"/>
              <a:gd name="connsiteY62" fmla="*/ 762000 h 762000"/>
              <a:gd name="connsiteX63" fmla="*/ 0 w 590550"/>
              <a:gd name="connsiteY63" fmla="*/ 723900 h 762000"/>
              <a:gd name="connsiteX64" fmla="*/ 0 w 590550"/>
              <a:gd name="connsiteY64" fmla="*/ 95250 h 762000"/>
              <a:gd name="connsiteX65" fmla="*/ 38100 w 590550"/>
              <a:gd name="connsiteY65" fmla="*/ 57150 h 762000"/>
              <a:gd name="connsiteX66" fmla="*/ 200025 w 590550"/>
              <a:gd name="connsiteY66" fmla="*/ 57150 h 762000"/>
              <a:gd name="connsiteX67" fmla="*/ 200025 w 590550"/>
              <a:gd name="connsiteY67" fmla="*/ 38100 h 762000"/>
              <a:gd name="connsiteX68" fmla="*/ 238125 w 590550"/>
              <a:gd name="connsiteY68"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0550" h="762000">
                <a:moveTo>
                  <a:pt x="314325" y="590550"/>
                </a:moveTo>
                <a:lnTo>
                  <a:pt x="476250" y="590550"/>
                </a:lnTo>
                <a:lnTo>
                  <a:pt x="476250" y="628650"/>
                </a:lnTo>
                <a:lnTo>
                  <a:pt x="314325" y="628650"/>
                </a:lnTo>
                <a:close/>
                <a:moveTo>
                  <a:pt x="228600" y="549659"/>
                </a:moveTo>
                <a:lnTo>
                  <a:pt x="248536" y="569595"/>
                </a:lnTo>
                <a:lnTo>
                  <a:pt x="165735" y="652396"/>
                </a:lnTo>
                <a:lnTo>
                  <a:pt x="121034" y="607695"/>
                </a:lnTo>
                <a:lnTo>
                  <a:pt x="140970" y="587759"/>
                </a:lnTo>
                <a:lnTo>
                  <a:pt x="165735" y="612524"/>
                </a:lnTo>
                <a:close/>
                <a:moveTo>
                  <a:pt x="314325" y="476250"/>
                </a:moveTo>
                <a:lnTo>
                  <a:pt x="476250" y="476250"/>
                </a:lnTo>
                <a:lnTo>
                  <a:pt x="476250" y="514350"/>
                </a:lnTo>
                <a:lnTo>
                  <a:pt x="314325" y="514350"/>
                </a:lnTo>
                <a:close/>
                <a:moveTo>
                  <a:pt x="228600" y="435359"/>
                </a:moveTo>
                <a:lnTo>
                  <a:pt x="248536" y="455295"/>
                </a:lnTo>
                <a:lnTo>
                  <a:pt x="165735" y="538096"/>
                </a:lnTo>
                <a:lnTo>
                  <a:pt x="121034" y="493395"/>
                </a:lnTo>
                <a:lnTo>
                  <a:pt x="140970" y="473459"/>
                </a:lnTo>
                <a:lnTo>
                  <a:pt x="165735" y="498224"/>
                </a:lnTo>
                <a:close/>
                <a:moveTo>
                  <a:pt x="314325" y="361950"/>
                </a:moveTo>
                <a:lnTo>
                  <a:pt x="476250" y="361950"/>
                </a:lnTo>
                <a:lnTo>
                  <a:pt x="476250" y="400050"/>
                </a:lnTo>
                <a:lnTo>
                  <a:pt x="314325" y="400050"/>
                </a:lnTo>
                <a:close/>
                <a:moveTo>
                  <a:pt x="228600" y="321059"/>
                </a:moveTo>
                <a:lnTo>
                  <a:pt x="248536" y="340995"/>
                </a:lnTo>
                <a:lnTo>
                  <a:pt x="165735" y="423796"/>
                </a:lnTo>
                <a:lnTo>
                  <a:pt x="121034" y="379095"/>
                </a:lnTo>
                <a:lnTo>
                  <a:pt x="140970" y="359159"/>
                </a:lnTo>
                <a:lnTo>
                  <a:pt x="165735" y="383924"/>
                </a:lnTo>
                <a:close/>
                <a:moveTo>
                  <a:pt x="314325" y="247650"/>
                </a:moveTo>
                <a:lnTo>
                  <a:pt x="476250" y="247650"/>
                </a:lnTo>
                <a:lnTo>
                  <a:pt x="476250" y="285750"/>
                </a:lnTo>
                <a:lnTo>
                  <a:pt x="314325" y="285750"/>
                </a:lnTo>
                <a:close/>
                <a:moveTo>
                  <a:pt x="228600" y="206759"/>
                </a:moveTo>
                <a:lnTo>
                  <a:pt x="248536" y="226695"/>
                </a:lnTo>
                <a:lnTo>
                  <a:pt x="165735" y="309496"/>
                </a:lnTo>
                <a:lnTo>
                  <a:pt x="121034" y="264795"/>
                </a:lnTo>
                <a:lnTo>
                  <a:pt x="140970" y="244859"/>
                </a:lnTo>
                <a:lnTo>
                  <a:pt x="165735" y="269624"/>
                </a:lnTo>
                <a:close/>
                <a:moveTo>
                  <a:pt x="57150" y="114300"/>
                </a:moveTo>
                <a:lnTo>
                  <a:pt x="57150" y="704850"/>
                </a:lnTo>
                <a:lnTo>
                  <a:pt x="533400" y="704850"/>
                </a:lnTo>
                <a:lnTo>
                  <a:pt x="533400" y="114300"/>
                </a:lnTo>
                <a:lnTo>
                  <a:pt x="428625" y="114300"/>
                </a:lnTo>
                <a:lnTo>
                  <a:pt x="428625" y="171450"/>
                </a:lnTo>
                <a:lnTo>
                  <a:pt x="161925" y="171450"/>
                </a:lnTo>
                <a:lnTo>
                  <a:pt x="161925" y="114300"/>
                </a:lnTo>
                <a:close/>
                <a:moveTo>
                  <a:pt x="294334" y="38100"/>
                </a:moveTo>
                <a:cubicBezTo>
                  <a:pt x="278812" y="38360"/>
                  <a:pt x="266440" y="51153"/>
                  <a:pt x="266700" y="66675"/>
                </a:cubicBezTo>
                <a:cubicBezTo>
                  <a:pt x="266700" y="82457"/>
                  <a:pt x="279493" y="95250"/>
                  <a:pt x="295275" y="95250"/>
                </a:cubicBezTo>
                <a:cubicBezTo>
                  <a:pt x="311057" y="95250"/>
                  <a:pt x="323850" y="82457"/>
                  <a:pt x="323850" y="66675"/>
                </a:cubicBezTo>
                <a:cubicBezTo>
                  <a:pt x="323850" y="50893"/>
                  <a:pt x="311057" y="38100"/>
                  <a:pt x="295275" y="38100"/>
                </a:cubicBezTo>
                <a:cubicBezTo>
                  <a:pt x="294962" y="38094"/>
                  <a:pt x="294647" y="38094"/>
                  <a:pt x="294334" y="38100"/>
                </a:cubicBezTo>
                <a:close/>
                <a:moveTo>
                  <a:pt x="238125" y="0"/>
                </a:moveTo>
                <a:lnTo>
                  <a:pt x="352425" y="0"/>
                </a:lnTo>
                <a:cubicBezTo>
                  <a:pt x="373467" y="0"/>
                  <a:pt x="390525" y="17058"/>
                  <a:pt x="390525" y="38100"/>
                </a:cubicBezTo>
                <a:lnTo>
                  <a:pt x="390525" y="57150"/>
                </a:lnTo>
                <a:lnTo>
                  <a:pt x="552450" y="57150"/>
                </a:lnTo>
                <a:cubicBezTo>
                  <a:pt x="573492" y="57150"/>
                  <a:pt x="590550" y="74208"/>
                  <a:pt x="590550" y="95250"/>
                </a:cubicBezTo>
                <a:lnTo>
                  <a:pt x="590550" y="723900"/>
                </a:lnTo>
                <a:cubicBezTo>
                  <a:pt x="590550" y="744942"/>
                  <a:pt x="573492" y="762000"/>
                  <a:pt x="552450" y="762000"/>
                </a:cubicBezTo>
                <a:lnTo>
                  <a:pt x="38100" y="762000"/>
                </a:lnTo>
                <a:cubicBezTo>
                  <a:pt x="17058" y="762000"/>
                  <a:pt x="0" y="744942"/>
                  <a:pt x="0" y="723900"/>
                </a:cubicBezTo>
                <a:lnTo>
                  <a:pt x="0" y="95250"/>
                </a:lnTo>
                <a:cubicBezTo>
                  <a:pt x="0" y="74208"/>
                  <a:pt x="17058" y="57150"/>
                  <a:pt x="38100" y="57150"/>
                </a:cubicBezTo>
                <a:lnTo>
                  <a:pt x="200025" y="57150"/>
                </a:lnTo>
                <a:lnTo>
                  <a:pt x="200025" y="38100"/>
                </a:lnTo>
                <a:cubicBezTo>
                  <a:pt x="200025" y="17058"/>
                  <a:pt x="217083" y="0"/>
                  <a:pt x="238125" y="0"/>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
        <p:nvSpPr>
          <p:cNvPr id="66" name="Graphic 26">
            <a:extLst>
              <a:ext uri="{FF2B5EF4-FFF2-40B4-BE49-F238E27FC236}">
                <a16:creationId xmlns:a16="http://schemas.microsoft.com/office/drawing/2014/main" id="{BC983765-2773-4477-97BC-3246E9154684}"/>
              </a:ext>
              <a:ext uri="{C183D7F6-B498-43B3-948B-1728B52AA6E4}">
                <adec:decorative xmlns:adec="http://schemas.microsoft.com/office/drawing/2017/decorative" val="1"/>
              </a:ext>
            </a:extLst>
          </p:cNvPr>
          <p:cNvSpPr/>
          <p:nvPr/>
        </p:nvSpPr>
        <p:spPr>
          <a:xfrm>
            <a:off x="4415599" y="5187950"/>
            <a:ext cx="361950" cy="800100"/>
          </a:xfrm>
          <a:custGeom>
            <a:avLst/>
            <a:gdLst>
              <a:gd name="connsiteX0" fmla="*/ 180975 w 361950"/>
              <a:gd name="connsiteY0" fmla="*/ 800100 h 800100"/>
              <a:gd name="connsiteX1" fmla="*/ 0 w 361950"/>
              <a:gd name="connsiteY1" fmla="*/ 619125 h 800100"/>
              <a:gd name="connsiteX2" fmla="*/ 0 w 361950"/>
              <a:gd name="connsiteY2" fmla="*/ 133350 h 800100"/>
              <a:gd name="connsiteX3" fmla="*/ 133350 w 361950"/>
              <a:gd name="connsiteY3" fmla="*/ 0 h 800100"/>
              <a:gd name="connsiteX4" fmla="*/ 266700 w 361950"/>
              <a:gd name="connsiteY4" fmla="*/ 133350 h 800100"/>
              <a:gd name="connsiteX5" fmla="*/ 266700 w 361950"/>
              <a:gd name="connsiteY5" fmla="*/ 581025 h 800100"/>
              <a:gd name="connsiteX6" fmla="*/ 180975 w 361950"/>
              <a:gd name="connsiteY6" fmla="*/ 666750 h 800100"/>
              <a:gd name="connsiteX7" fmla="*/ 95250 w 361950"/>
              <a:gd name="connsiteY7" fmla="*/ 581025 h 800100"/>
              <a:gd name="connsiteX8" fmla="*/ 95250 w 361950"/>
              <a:gd name="connsiteY8" fmla="*/ 352425 h 800100"/>
              <a:gd name="connsiteX9" fmla="*/ 152400 w 361950"/>
              <a:gd name="connsiteY9" fmla="*/ 352425 h 800100"/>
              <a:gd name="connsiteX10" fmla="*/ 152400 w 361950"/>
              <a:gd name="connsiteY10" fmla="*/ 581025 h 800100"/>
              <a:gd name="connsiteX11" fmla="*/ 180975 w 361950"/>
              <a:gd name="connsiteY11" fmla="*/ 609600 h 800100"/>
              <a:gd name="connsiteX12" fmla="*/ 209550 w 361950"/>
              <a:gd name="connsiteY12" fmla="*/ 581025 h 800100"/>
              <a:gd name="connsiteX13" fmla="*/ 209550 w 361950"/>
              <a:gd name="connsiteY13" fmla="*/ 133350 h 800100"/>
              <a:gd name="connsiteX14" fmla="*/ 133350 w 361950"/>
              <a:gd name="connsiteY14" fmla="*/ 57150 h 800100"/>
              <a:gd name="connsiteX15" fmla="*/ 57150 w 361950"/>
              <a:gd name="connsiteY15" fmla="*/ 133350 h 800100"/>
              <a:gd name="connsiteX16" fmla="*/ 57150 w 361950"/>
              <a:gd name="connsiteY16" fmla="*/ 619125 h 800100"/>
              <a:gd name="connsiteX17" fmla="*/ 180975 w 361950"/>
              <a:gd name="connsiteY17" fmla="*/ 742950 h 800100"/>
              <a:gd name="connsiteX18" fmla="*/ 304800 w 361950"/>
              <a:gd name="connsiteY18" fmla="*/ 619125 h 800100"/>
              <a:gd name="connsiteX19" fmla="*/ 304800 w 361950"/>
              <a:gd name="connsiteY19" fmla="*/ 419100 h 800100"/>
              <a:gd name="connsiteX20" fmla="*/ 361950 w 361950"/>
              <a:gd name="connsiteY20" fmla="*/ 419100 h 800100"/>
              <a:gd name="connsiteX21" fmla="*/ 361950 w 361950"/>
              <a:gd name="connsiteY21" fmla="*/ 619125 h 800100"/>
              <a:gd name="connsiteX22" fmla="*/ 180975 w 361950"/>
              <a:gd name="connsiteY22"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 h="800100">
                <a:moveTo>
                  <a:pt x="180975" y="800100"/>
                </a:moveTo>
                <a:cubicBezTo>
                  <a:pt x="80963" y="800100"/>
                  <a:pt x="0" y="719138"/>
                  <a:pt x="0" y="619125"/>
                </a:cubicBezTo>
                <a:lnTo>
                  <a:pt x="0" y="133350"/>
                </a:lnTo>
                <a:cubicBezTo>
                  <a:pt x="0" y="60008"/>
                  <a:pt x="60007" y="0"/>
                  <a:pt x="133350" y="0"/>
                </a:cubicBezTo>
                <a:cubicBezTo>
                  <a:pt x="206693" y="0"/>
                  <a:pt x="266700" y="60008"/>
                  <a:pt x="266700" y="133350"/>
                </a:cubicBezTo>
                <a:lnTo>
                  <a:pt x="266700" y="581025"/>
                </a:lnTo>
                <a:cubicBezTo>
                  <a:pt x="266700" y="628650"/>
                  <a:pt x="228600" y="666750"/>
                  <a:pt x="180975" y="666750"/>
                </a:cubicBezTo>
                <a:cubicBezTo>
                  <a:pt x="133350" y="666750"/>
                  <a:pt x="95250" y="628650"/>
                  <a:pt x="95250" y="581025"/>
                </a:cubicBezTo>
                <a:lnTo>
                  <a:pt x="95250" y="352425"/>
                </a:lnTo>
                <a:lnTo>
                  <a:pt x="152400" y="352425"/>
                </a:lnTo>
                <a:lnTo>
                  <a:pt x="152400" y="581025"/>
                </a:lnTo>
                <a:cubicBezTo>
                  <a:pt x="152400" y="597218"/>
                  <a:pt x="164783" y="609600"/>
                  <a:pt x="180975" y="609600"/>
                </a:cubicBezTo>
                <a:cubicBezTo>
                  <a:pt x="197168" y="609600"/>
                  <a:pt x="209550" y="597218"/>
                  <a:pt x="209550" y="581025"/>
                </a:cubicBezTo>
                <a:lnTo>
                  <a:pt x="209550" y="133350"/>
                </a:lnTo>
                <a:cubicBezTo>
                  <a:pt x="209550" y="91440"/>
                  <a:pt x="175260" y="57150"/>
                  <a:pt x="133350" y="57150"/>
                </a:cubicBezTo>
                <a:cubicBezTo>
                  <a:pt x="91440" y="57150"/>
                  <a:pt x="57150" y="91440"/>
                  <a:pt x="57150" y="133350"/>
                </a:cubicBezTo>
                <a:lnTo>
                  <a:pt x="57150" y="619125"/>
                </a:lnTo>
                <a:cubicBezTo>
                  <a:pt x="57150" y="687705"/>
                  <a:pt x="112395" y="742950"/>
                  <a:pt x="180975" y="742950"/>
                </a:cubicBezTo>
                <a:cubicBezTo>
                  <a:pt x="249555" y="742950"/>
                  <a:pt x="304800" y="687705"/>
                  <a:pt x="304800" y="619125"/>
                </a:cubicBezTo>
                <a:lnTo>
                  <a:pt x="304800" y="419100"/>
                </a:lnTo>
                <a:lnTo>
                  <a:pt x="361950" y="419100"/>
                </a:lnTo>
                <a:lnTo>
                  <a:pt x="361950" y="619125"/>
                </a:lnTo>
                <a:cubicBezTo>
                  <a:pt x="361950" y="719138"/>
                  <a:pt x="280988" y="800100"/>
                  <a:pt x="180975" y="800100"/>
                </a:cubicBez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dirty="0"/>
          </a:p>
        </p:txBody>
      </p:sp>
      <p:sp>
        <p:nvSpPr>
          <p:cNvPr id="65" name="Graphic 22">
            <a:extLst>
              <a:ext uri="{FF2B5EF4-FFF2-40B4-BE49-F238E27FC236}">
                <a16:creationId xmlns:a16="http://schemas.microsoft.com/office/drawing/2014/main" id="{F61B629E-4E42-4B8E-8B96-23E7CABDC79B}"/>
              </a:ext>
              <a:ext uri="{C183D7F6-B498-43B3-948B-1728B52AA6E4}">
                <adec:decorative xmlns:adec="http://schemas.microsoft.com/office/drawing/2017/decorative" val="1"/>
              </a:ext>
            </a:extLst>
          </p:cNvPr>
          <p:cNvSpPr/>
          <p:nvPr/>
        </p:nvSpPr>
        <p:spPr>
          <a:xfrm>
            <a:off x="4215574" y="3899416"/>
            <a:ext cx="762000" cy="533400"/>
          </a:xfrm>
          <a:custGeom>
            <a:avLst/>
            <a:gdLst>
              <a:gd name="connsiteX0" fmla="*/ 704850 w 762000"/>
              <a:gd name="connsiteY0" fmla="*/ 171450 h 533400"/>
              <a:gd name="connsiteX1" fmla="*/ 514350 w 762000"/>
              <a:gd name="connsiteY1" fmla="*/ 171450 h 533400"/>
              <a:gd name="connsiteX2" fmla="*/ 514350 w 762000"/>
              <a:gd name="connsiteY2" fmla="*/ 57150 h 533400"/>
              <a:gd name="connsiteX3" fmla="*/ 704850 w 762000"/>
              <a:gd name="connsiteY3" fmla="*/ 57150 h 533400"/>
              <a:gd name="connsiteX4" fmla="*/ 704850 w 762000"/>
              <a:gd name="connsiteY4" fmla="*/ 171450 h 533400"/>
              <a:gd name="connsiteX5" fmla="*/ 704850 w 762000"/>
              <a:gd name="connsiteY5" fmla="*/ 323850 h 533400"/>
              <a:gd name="connsiteX6" fmla="*/ 514350 w 762000"/>
              <a:gd name="connsiteY6" fmla="*/ 323850 h 533400"/>
              <a:gd name="connsiteX7" fmla="*/ 514350 w 762000"/>
              <a:gd name="connsiteY7" fmla="*/ 209550 h 533400"/>
              <a:gd name="connsiteX8" fmla="*/ 704850 w 762000"/>
              <a:gd name="connsiteY8" fmla="*/ 209550 h 533400"/>
              <a:gd name="connsiteX9" fmla="*/ 704850 w 762000"/>
              <a:gd name="connsiteY9" fmla="*/ 323850 h 533400"/>
              <a:gd name="connsiteX10" fmla="*/ 704850 w 762000"/>
              <a:gd name="connsiteY10" fmla="*/ 476250 h 533400"/>
              <a:gd name="connsiteX11" fmla="*/ 514350 w 762000"/>
              <a:gd name="connsiteY11" fmla="*/ 476250 h 533400"/>
              <a:gd name="connsiteX12" fmla="*/ 514350 w 762000"/>
              <a:gd name="connsiteY12" fmla="*/ 361950 h 533400"/>
              <a:gd name="connsiteX13" fmla="*/ 704850 w 762000"/>
              <a:gd name="connsiteY13" fmla="*/ 361950 h 533400"/>
              <a:gd name="connsiteX14" fmla="*/ 704850 w 762000"/>
              <a:gd name="connsiteY14" fmla="*/ 476250 h 533400"/>
              <a:gd name="connsiteX15" fmla="*/ 285750 w 762000"/>
              <a:gd name="connsiteY15" fmla="*/ 476250 h 533400"/>
              <a:gd name="connsiteX16" fmla="*/ 285750 w 762000"/>
              <a:gd name="connsiteY16" fmla="*/ 361950 h 533400"/>
              <a:gd name="connsiteX17" fmla="*/ 476250 w 762000"/>
              <a:gd name="connsiteY17" fmla="*/ 361950 h 533400"/>
              <a:gd name="connsiteX18" fmla="*/ 476250 w 762000"/>
              <a:gd name="connsiteY18" fmla="*/ 476250 h 533400"/>
              <a:gd name="connsiteX19" fmla="*/ 285750 w 762000"/>
              <a:gd name="connsiteY19" fmla="*/ 476250 h 533400"/>
              <a:gd name="connsiteX20" fmla="*/ 57150 w 762000"/>
              <a:gd name="connsiteY20" fmla="*/ 476250 h 533400"/>
              <a:gd name="connsiteX21" fmla="*/ 57150 w 762000"/>
              <a:gd name="connsiteY21" fmla="*/ 361950 h 533400"/>
              <a:gd name="connsiteX22" fmla="*/ 247650 w 762000"/>
              <a:gd name="connsiteY22" fmla="*/ 361950 h 533400"/>
              <a:gd name="connsiteX23" fmla="*/ 247650 w 762000"/>
              <a:gd name="connsiteY23" fmla="*/ 476250 h 533400"/>
              <a:gd name="connsiteX24" fmla="*/ 57150 w 762000"/>
              <a:gd name="connsiteY24" fmla="*/ 476250 h 533400"/>
              <a:gd name="connsiteX25" fmla="*/ 57150 w 762000"/>
              <a:gd name="connsiteY25" fmla="*/ 209550 h 533400"/>
              <a:gd name="connsiteX26" fmla="*/ 247650 w 762000"/>
              <a:gd name="connsiteY26" fmla="*/ 209550 h 533400"/>
              <a:gd name="connsiteX27" fmla="*/ 247650 w 762000"/>
              <a:gd name="connsiteY27" fmla="*/ 323850 h 533400"/>
              <a:gd name="connsiteX28" fmla="*/ 57150 w 762000"/>
              <a:gd name="connsiteY28" fmla="*/ 323850 h 533400"/>
              <a:gd name="connsiteX29" fmla="*/ 57150 w 762000"/>
              <a:gd name="connsiteY29" fmla="*/ 209550 h 533400"/>
              <a:gd name="connsiteX30" fmla="*/ 57150 w 762000"/>
              <a:gd name="connsiteY30" fmla="*/ 57150 h 533400"/>
              <a:gd name="connsiteX31" fmla="*/ 247650 w 762000"/>
              <a:gd name="connsiteY31" fmla="*/ 57150 h 533400"/>
              <a:gd name="connsiteX32" fmla="*/ 247650 w 762000"/>
              <a:gd name="connsiteY32" fmla="*/ 171450 h 533400"/>
              <a:gd name="connsiteX33" fmla="*/ 57150 w 762000"/>
              <a:gd name="connsiteY33" fmla="*/ 171450 h 533400"/>
              <a:gd name="connsiteX34" fmla="*/ 57150 w 762000"/>
              <a:gd name="connsiteY34" fmla="*/ 57150 h 533400"/>
              <a:gd name="connsiteX35" fmla="*/ 476250 w 762000"/>
              <a:gd name="connsiteY35" fmla="*/ 209550 h 533400"/>
              <a:gd name="connsiteX36" fmla="*/ 476250 w 762000"/>
              <a:gd name="connsiteY36" fmla="*/ 323850 h 533400"/>
              <a:gd name="connsiteX37" fmla="*/ 285750 w 762000"/>
              <a:gd name="connsiteY37" fmla="*/ 323850 h 533400"/>
              <a:gd name="connsiteX38" fmla="*/ 285750 w 762000"/>
              <a:gd name="connsiteY38" fmla="*/ 209550 h 533400"/>
              <a:gd name="connsiteX39" fmla="*/ 476250 w 762000"/>
              <a:gd name="connsiteY39" fmla="*/ 209550 h 533400"/>
              <a:gd name="connsiteX40" fmla="*/ 476250 w 762000"/>
              <a:gd name="connsiteY40" fmla="*/ 57150 h 533400"/>
              <a:gd name="connsiteX41" fmla="*/ 476250 w 762000"/>
              <a:gd name="connsiteY41" fmla="*/ 171450 h 533400"/>
              <a:gd name="connsiteX42" fmla="*/ 285750 w 762000"/>
              <a:gd name="connsiteY42" fmla="*/ 171450 h 533400"/>
              <a:gd name="connsiteX43" fmla="*/ 285750 w 762000"/>
              <a:gd name="connsiteY43" fmla="*/ 57150 h 533400"/>
              <a:gd name="connsiteX44" fmla="*/ 476250 w 762000"/>
              <a:gd name="connsiteY44" fmla="*/ 57150 h 533400"/>
              <a:gd name="connsiteX45" fmla="*/ 0 w 762000"/>
              <a:gd name="connsiteY45" fmla="*/ 0 h 533400"/>
              <a:gd name="connsiteX46" fmla="*/ 0 w 762000"/>
              <a:gd name="connsiteY46" fmla="*/ 533400 h 533400"/>
              <a:gd name="connsiteX47" fmla="*/ 762000 w 762000"/>
              <a:gd name="connsiteY47" fmla="*/ 533400 h 533400"/>
              <a:gd name="connsiteX48" fmla="*/ 762000 w 762000"/>
              <a:gd name="connsiteY48" fmla="*/ 0 h 533400"/>
              <a:gd name="connsiteX49" fmla="*/ 0 w 762000"/>
              <a:gd name="connsiteY49"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62000" h="533400">
                <a:moveTo>
                  <a:pt x="704850" y="171450"/>
                </a:moveTo>
                <a:lnTo>
                  <a:pt x="514350" y="171450"/>
                </a:lnTo>
                <a:lnTo>
                  <a:pt x="514350" y="57150"/>
                </a:lnTo>
                <a:lnTo>
                  <a:pt x="704850" y="57150"/>
                </a:lnTo>
                <a:lnTo>
                  <a:pt x="704850" y="171450"/>
                </a:lnTo>
                <a:close/>
                <a:moveTo>
                  <a:pt x="704850" y="323850"/>
                </a:moveTo>
                <a:lnTo>
                  <a:pt x="514350" y="323850"/>
                </a:lnTo>
                <a:lnTo>
                  <a:pt x="514350" y="209550"/>
                </a:lnTo>
                <a:lnTo>
                  <a:pt x="704850" y="209550"/>
                </a:lnTo>
                <a:lnTo>
                  <a:pt x="704850" y="323850"/>
                </a:lnTo>
                <a:close/>
                <a:moveTo>
                  <a:pt x="704850" y="476250"/>
                </a:moveTo>
                <a:lnTo>
                  <a:pt x="514350" y="476250"/>
                </a:lnTo>
                <a:lnTo>
                  <a:pt x="514350" y="361950"/>
                </a:lnTo>
                <a:lnTo>
                  <a:pt x="704850" y="361950"/>
                </a:lnTo>
                <a:lnTo>
                  <a:pt x="704850" y="476250"/>
                </a:lnTo>
                <a:close/>
                <a:moveTo>
                  <a:pt x="285750" y="476250"/>
                </a:moveTo>
                <a:lnTo>
                  <a:pt x="285750" y="361950"/>
                </a:lnTo>
                <a:lnTo>
                  <a:pt x="476250" y="361950"/>
                </a:lnTo>
                <a:lnTo>
                  <a:pt x="476250" y="476250"/>
                </a:lnTo>
                <a:lnTo>
                  <a:pt x="285750" y="476250"/>
                </a:lnTo>
                <a:close/>
                <a:moveTo>
                  <a:pt x="57150" y="476250"/>
                </a:moveTo>
                <a:lnTo>
                  <a:pt x="57150" y="361950"/>
                </a:lnTo>
                <a:lnTo>
                  <a:pt x="247650" y="361950"/>
                </a:lnTo>
                <a:lnTo>
                  <a:pt x="247650" y="476250"/>
                </a:lnTo>
                <a:lnTo>
                  <a:pt x="57150" y="476250"/>
                </a:lnTo>
                <a:close/>
                <a:moveTo>
                  <a:pt x="57150" y="209550"/>
                </a:moveTo>
                <a:lnTo>
                  <a:pt x="247650" y="209550"/>
                </a:lnTo>
                <a:lnTo>
                  <a:pt x="247650" y="323850"/>
                </a:lnTo>
                <a:lnTo>
                  <a:pt x="57150" y="323850"/>
                </a:lnTo>
                <a:lnTo>
                  <a:pt x="57150" y="209550"/>
                </a:lnTo>
                <a:close/>
                <a:moveTo>
                  <a:pt x="57150" y="57150"/>
                </a:moveTo>
                <a:lnTo>
                  <a:pt x="247650" y="57150"/>
                </a:lnTo>
                <a:lnTo>
                  <a:pt x="247650" y="171450"/>
                </a:lnTo>
                <a:lnTo>
                  <a:pt x="57150" y="171450"/>
                </a:lnTo>
                <a:lnTo>
                  <a:pt x="57150" y="57150"/>
                </a:lnTo>
                <a:close/>
                <a:moveTo>
                  <a:pt x="476250" y="209550"/>
                </a:moveTo>
                <a:lnTo>
                  <a:pt x="476250" y="323850"/>
                </a:lnTo>
                <a:lnTo>
                  <a:pt x="285750" y="323850"/>
                </a:lnTo>
                <a:lnTo>
                  <a:pt x="285750" y="209550"/>
                </a:lnTo>
                <a:lnTo>
                  <a:pt x="476250" y="209550"/>
                </a:lnTo>
                <a:close/>
                <a:moveTo>
                  <a:pt x="476250" y="57150"/>
                </a:moveTo>
                <a:lnTo>
                  <a:pt x="476250" y="171450"/>
                </a:lnTo>
                <a:lnTo>
                  <a:pt x="285750" y="171450"/>
                </a:lnTo>
                <a:lnTo>
                  <a:pt x="285750" y="57150"/>
                </a:lnTo>
                <a:lnTo>
                  <a:pt x="476250" y="57150"/>
                </a:lnTo>
                <a:close/>
                <a:moveTo>
                  <a:pt x="0" y="0"/>
                </a:moveTo>
                <a:lnTo>
                  <a:pt x="0" y="533400"/>
                </a:lnTo>
                <a:lnTo>
                  <a:pt x="762000" y="533400"/>
                </a:lnTo>
                <a:lnTo>
                  <a:pt x="762000" y="0"/>
                </a:lnTo>
                <a:lnTo>
                  <a:pt x="0" y="0"/>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Tree>
    <p:extLst>
      <p:ext uri="{BB962C8B-B14F-4D97-AF65-F5344CB8AC3E}">
        <p14:creationId xmlns:p14="http://schemas.microsoft.com/office/powerpoint/2010/main" val="25892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4AAE7-7C3A-4FA7-B420-6B9E98A85E25}"/>
              </a:ext>
            </a:extLst>
          </p:cNvPr>
          <p:cNvSpPr>
            <a:spLocks noGrp="1"/>
          </p:cNvSpPr>
          <p:nvPr>
            <p:ph type="title"/>
          </p:nvPr>
        </p:nvSpPr>
        <p:spPr/>
        <p:txBody>
          <a:bodyPr>
            <a:normAutofit/>
          </a:bodyPr>
          <a:lstStyle/>
          <a:p>
            <a:pPr>
              <a:lnSpc>
                <a:spcPct val="100000"/>
              </a:lnSpc>
              <a:spcBef>
                <a:spcPts val="0"/>
              </a:spcBef>
            </a:pPr>
            <a:r>
              <a:rPr lang="en-US" dirty="0">
                <a:latin typeface="Arial" panose="020B0604020202020204" pitchFamily="34" charset="0"/>
                <a:cs typeface="Arial" panose="020B0604020202020204" pitchFamily="34" charset="0"/>
              </a:rPr>
              <a:t>Visit the Dashboard to Explore Consumer Satisfaction!</a:t>
            </a:r>
            <a:endParaRPr lang="en-US" b="0" i="1" dirty="0"/>
          </a:p>
        </p:txBody>
      </p:sp>
      <p:sp>
        <p:nvSpPr>
          <p:cNvPr id="2" name="Content Placeholder 1">
            <a:extLst>
              <a:ext uri="{FF2B5EF4-FFF2-40B4-BE49-F238E27FC236}">
                <a16:creationId xmlns:a16="http://schemas.microsoft.com/office/drawing/2014/main" id="{713EEBC0-869C-425D-AB00-EBCB372CF78B}"/>
              </a:ext>
            </a:extLst>
          </p:cNvPr>
          <p:cNvSpPr>
            <a:spLocks noGrp="1"/>
          </p:cNvSpPr>
          <p:nvPr>
            <p:ph sz="half" idx="1"/>
          </p:nvPr>
        </p:nvSpPr>
        <p:spPr>
          <a:xfrm>
            <a:off x="165100" y="1444624"/>
            <a:ext cx="11874500" cy="5146675"/>
          </a:xfrm>
        </p:spPr>
        <p:txBody>
          <a:bodyPr>
            <a:noAutofit/>
          </a:bodyPr>
          <a:lstStyle/>
          <a:p>
            <a:pPr marL="569913" indent="-569913">
              <a:lnSpc>
                <a:spcPct val="100000"/>
              </a:lnSpc>
              <a:spcBef>
                <a:spcPts val="0"/>
              </a:spcBef>
              <a:buSzPct val="150000"/>
              <a:buBlip>
                <a:blip r:embed="rId2">
                  <a:extLst>
                    <a:ext uri="{96DAC541-7B7A-43D3-8B79-37D633B846F1}">
                      <asvg:svgBlip xmlns:asvg="http://schemas.microsoft.com/office/drawing/2016/SVG/main" r:embed="rId3"/>
                    </a:ext>
                  </a:extLst>
                </a:blip>
              </a:buBlip>
            </a:pPr>
            <a:r>
              <a:rPr lang="en-US" sz="2400" b="1" dirty="0">
                <a:latin typeface="Arial" panose="020B0604020202020204" pitchFamily="34" charset="0"/>
                <a:cs typeface="Arial" panose="020B0604020202020204" pitchFamily="34" charset="0"/>
              </a:rPr>
              <a:t>1) Which survey category was rated the highest from consumers who were served by the Van Nuys/Foothill District?</a:t>
            </a:r>
          </a:p>
          <a:p>
            <a:pPr marL="1376363" lvl="1" indent="-461963">
              <a:lnSpc>
                <a:spcPct val="100000"/>
              </a:lnSpc>
              <a:spcBef>
                <a:spcPts val="0"/>
              </a:spcBef>
              <a:buSzPct val="150000"/>
              <a:buBlip>
                <a:blip r:embed="rId4">
                  <a:extLst>
                    <a:ext uri="{96DAC541-7B7A-43D3-8B79-37D633B846F1}">
                      <asvg:svgBlip xmlns:asvg="http://schemas.microsoft.com/office/drawing/2016/SVG/main" r:embed="rId5"/>
                    </a:ext>
                  </a:extLst>
                </a:blip>
              </a:buBlip>
            </a:pPr>
            <a:r>
              <a:rPr lang="en-US" sz="2000" b="1" dirty="0">
                <a:solidFill>
                  <a:schemeClr val="tx1">
                    <a:lumMod val="65000"/>
                    <a:lumOff val="35000"/>
                  </a:schemeClr>
                </a:solidFill>
                <a:latin typeface="Arial" panose="020B0604020202020204" pitchFamily="34" charset="0"/>
                <a:cs typeface="Arial" panose="020B0604020202020204" pitchFamily="34" charset="0"/>
              </a:rPr>
              <a:t>STEPS</a:t>
            </a:r>
            <a:r>
              <a:rPr lang="en-US" sz="2000" dirty="0">
                <a:solidFill>
                  <a:schemeClr val="tx1">
                    <a:lumMod val="65000"/>
                    <a:lumOff val="35000"/>
                  </a:schemeClr>
                </a:solidFill>
                <a:latin typeface="Arial" panose="020B0604020202020204" pitchFamily="34" charset="0"/>
                <a:cs typeface="Arial" panose="020B0604020202020204" pitchFamily="34" charset="0"/>
              </a:rPr>
              <a:t>: Filter by DOR District, then navigate to the Satisfaction Results section and review the data in the Satisfaction Summary table.</a:t>
            </a:r>
          </a:p>
          <a:p>
            <a:pPr marL="1376363" lvl="1" indent="-461963">
              <a:lnSpc>
                <a:spcPct val="100000"/>
              </a:lnSpc>
              <a:spcBef>
                <a:spcPts val="0"/>
              </a:spcBef>
              <a:buSzPct val="150000"/>
              <a:buBlip>
                <a:blip r:embed="rId6">
                  <a:extLst>
                    <a:ext uri="{96DAC541-7B7A-43D3-8B79-37D633B846F1}">
                      <asvg:svgBlip xmlns:asvg="http://schemas.microsoft.com/office/drawing/2016/SVG/main" r:embed="rId7"/>
                    </a:ext>
                  </a:extLst>
                </a:blip>
              </a:buBlip>
            </a:pPr>
            <a:r>
              <a:rPr lang="en-US" sz="2000" b="1" dirty="0">
                <a:solidFill>
                  <a:schemeClr val="accent1"/>
                </a:solidFill>
                <a:latin typeface="Arial" panose="020B0604020202020204" pitchFamily="34" charset="0"/>
                <a:cs typeface="Arial" panose="020B0604020202020204" pitchFamily="34" charset="0"/>
              </a:rPr>
              <a:t>ANSWER</a:t>
            </a:r>
            <a:r>
              <a:rPr lang="en-US" sz="2000" dirty="0">
                <a:solidFill>
                  <a:schemeClr val="accent1"/>
                </a:solidFill>
                <a:latin typeface="Arial" panose="020B0604020202020204" pitchFamily="34" charset="0"/>
                <a:cs typeface="Arial" panose="020B0604020202020204" pitchFamily="34" charset="0"/>
              </a:rPr>
              <a:t>: DOR Counselors (79.8% satisfied) </a:t>
            </a:r>
          </a:p>
          <a:p>
            <a:pPr marL="569913" indent="-569913">
              <a:lnSpc>
                <a:spcPct val="100000"/>
              </a:lnSpc>
              <a:buSzPct val="150000"/>
              <a:buBlip>
                <a:blip r:embed="rId2">
                  <a:extLst>
                    <a:ext uri="{96DAC541-7B7A-43D3-8B79-37D633B846F1}">
                      <asvg:svgBlip xmlns:asvg="http://schemas.microsoft.com/office/drawing/2016/SVG/main" r:embed="rId3"/>
                    </a:ext>
                  </a:extLst>
                </a:blip>
              </a:buBlip>
            </a:pPr>
            <a:r>
              <a:rPr lang="en-US" sz="2400" b="1" dirty="0">
                <a:latin typeface="Arial" panose="020B0604020202020204" pitchFamily="34" charset="0"/>
                <a:cs typeface="Arial" panose="020B0604020202020204" pitchFamily="34" charset="0"/>
              </a:rPr>
              <a:t>2) Of those consumers, what was their most frequently reported unemployment reason?</a:t>
            </a:r>
          </a:p>
          <a:p>
            <a:pPr marL="1376363" lvl="1" indent="-461963">
              <a:lnSpc>
                <a:spcPct val="100000"/>
              </a:lnSpc>
              <a:spcBef>
                <a:spcPts val="0"/>
              </a:spcBef>
              <a:buSzPct val="150000"/>
              <a:buBlip>
                <a:blip r:embed="rId4">
                  <a:extLst>
                    <a:ext uri="{96DAC541-7B7A-43D3-8B79-37D633B846F1}">
                      <asvg:svgBlip xmlns:asvg="http://schemas.microsoft.com/office/drawing/2016/SVG/main" r:embed="rId5"/>
                    </a:ext>
                  </a:extLst>
                </a:blip>
              </a:buBlip>
            </a:pPr>
            <a:r>
              <a:rPr lang="en-US" sz="2000" b="1" dirty="0">
                <a:solidFill>
                  <a:schemeClr val="tx1">
                    <a:lumMod val="65000"/>
                    <a:lumOff val="35000"/>
                  </a:schemeClr>
                </a:solidFill>
                <a:latin typeface="Arial" panose="020B0604020202020204" pitchFamily="34" charset="0"/>
                <a:cs typeface="Arial" panose="020B0604020202020204" pitchFamily="34" charset="0"/>
              </a:rPr>
              <a:t>STEPS</a:t>
            </a:r>
            <a:r>
              <a:rPr lang="en-US" sz="2000" dirty="0">
                <a:solidFill>
                  <a:schemeClr val="tx1">
                    <a:lumMod val="65000"/>
                    <a:lumOff val="35000"/>
                  </a:schemeClr>
                </a:solidFill>
                <a:latin typeface="Arial" panose="020B0604020202020204" pitchFamily="34" charset="0"/>
                <a:cs typeface="Arial" panose="020B0604020202020204" pitchFamily="34" charset="0"/>
              </a:rPr>
              <a:t>: Navigate to the Survey Responses by Consumer Demographics section, then change the demographic, and review the data in the table.</a:t>
            </a:r>
          </a:p>
          <a:p>
            <a:pPr marL="1376363" lvl="1" indent="-465138">
              <a:lnSpc>
                <a:spcPct val="100000"/>
              </a:lnSpc>
              <a:spcBef>
                <a:spcPts val="0"/>
              </a:spcBef>
              <a:buSzPct val="150000"/>
              <a:buBlip>
                <a:blip r:embed="rId6">
                  <a:extLst>
                    <a:ext uri="{96DAC541-7B7A-43D3-8B79-37D633B846F1}">
                      <asvg:svgBlip xmlns:asvg="http://schemas.microsoft.com/office/drawing/2016/SVG/main" r:embed="rId7"/>
                    </a:ext>
                  </a:extLst>
                </a:blip>
              </a:buBlip>
            </a:pPr>
            <a:r>
              <a:rPr lang="en-US" sz="2000" b="1" dirty="0">
                <a:solidFill>
                  <a:schemeClr val="accent1"/>
                </a:solidFill>
                <a:latin typeface="Arial" panose="020B0604020202020204" pitchFamily="34" charset="0"/>
                <a:cs typeface="Arial" panose="020B0604020202020204" pitchFamily="34" charset="0"/>
              </a:rPr>
              <a:t>ANSWER</a:t>
            </a:r>
            <a:r>
              <a:rPr lang="en-US" sz="2000" dirty="0">
                <a:solidFill>
                  <a:schemeClr val="accent1"/>
                </a:solidFill>
                <a:latin typeface="Arial" panose="020B0604020202020204" pitchFamily="34" charset="0"/>
                <a:cs typeface="Arial" panose="020B0604020202020204" pitchFamily="34" charset="0"/>
              </a:rPr>
              <a:t>: Still Looking for Employment (36 consumers)</a:t>
            </a:r>
          </a:p>
          <a:p>
            <a:pPr marL="569913" indent="-569913">
              <a:lnSpc>
                <a:spcPct val="100000"/>
              </a:lnSpc>
              <a:buSzPct val="150000"/>
              <a:buBlip>
                <a:blip r:embed="rId2">
                  <a:extLst>
                    <a:ext uri="{96DAC541-7B7A-43D3-8B79-37D633B846F1}">
                      <asvg:svgBlip xmlns:asvg="http://schemas.microsoft.com/office/drawing/2016/SVG/main" r:embed="rId3"/>
                    </a:ext>
                  </a:extLst>
                </a:blip>
              </a:buBlip>
            </a:pPr>
            <a:r>
              <a:rPr lang="en-US" sz="2400" b="1" dirty="0">
                <a:latin typeface="Arial" panose="020B0604020202020204" pitchFamily="34" charset="0"/>
                <a:cs typeface="Arial" panose="020B0604020202020204" pitchFamily="34" charset="0"/>
              </a:rPr>
              <a:t>3) Of those consumers, what percent were Extremely Satisfied with the level of respect they received from their Service Providers?</a:t>
            </a:r>
          </a:p>
          <a:p>
            <a:pPr marL="1371600" lvl="1" indent="-457200">
              <a:lnSpc>
                <a:spcPct val="100000"/>
              </a:lnSpc>
              <a:spcBef>
                <a:spcPts val="0"/>
              </a:spcBef>
              <a:buSzPct val="150000"/>
              <a:buBlip>
                <a:blip r:embed="rId4">
                  <a:extLst>
                    <a:ext uri="{96DAC541-7B7A-43D3-8B79-37D633B846F1}">
                      <asvg:svgBlip xmlns:asvg="http://schemas.microsoft.com/office/drawing/2016/SVG/main" r:embed="rId5"/>
                    </a:ext>
                  </a:extLst>
                </a:blip>
              </a:buBlip>
            </a:pPr>
            <a:r>
              <a:rPr lang="en-US" sz="2000" b="1" dirty="0">
                <a:solidFill>
                  <a:schemeClr val="tx1">
                    <a:lumMod val="65000"/>
                    <a:lumOff val="35000"/>
                  </a:schemeClr>
                </a:solidFill>
                <a:latin typeface="Arial" panose="020B0604020202020204" pitchFamily="34" charset="0"/>
                <a:cs typeface="Arial" panose="020B0604020202020204" pitchFamily="34" charset="0"/>
              </a:rPr>
              <a:t>STEPS</a:t>
            </a:r>
            <a:r>
              <a:rPr lang="en-US" sz="2000" dirty="0">
                <a:solidFill>
                  <a:schemeClr val="tx1">
                    <a:lumMod val="65000"/>
                    <a:lumOff val="35000"/>
                  </a:schemeClr>
                </a:solidFill>
                <a:latin typeface="Arial" panose="020B0604020202020204" pitchFamily="34" charset="0"/>
                <a:cs typeface="Arial" panose="020B0604020202020204" pitchFamily="34" charset="0"/>
              </a:rPr>
              <a:t>: Add a filter for Unemployment Reason, then navigate to the Satisfaction Results by Question Category, change the question category and review the data in the table.</a:t>
            </a:r>
          </a:p>
          <a:p>
            <a:pPr marL="1371600" lvl="1" indent="-457200">
              <a:lnSpc>
                <a:spcPct val="100000"/>
              </a:lnSpc>
              <a:spcBef>
                <a:spcPts val="0"/>
              </a:spcBef>
              <a:buSzPct val="150000"/>
              <a:buBlip>
                <a:blip r:embed="rId6">
                  <a:extLst>
                    <a:ext uri="{96DAC541-7B7A-43D3-8B79-37D633B846F1}">
                      <asvg:svgBlip xmlns:asvg="http://schemas.microsoft.com/office/drawing/2016/SVG/main" r:embed="rId7"/>
                    </a:ext>
                  </a:extLst>
                </a:blip>
              </a:buBlip>
            </a:pPr>
            <a:r>
              <a:rPr lang="en-US" sz="2000" b="1" dirty="0">
                <a:solidFill>
                  <a:schemeClr val="accent1"/>
                </a:solidFill>
                <a:latin typeface="Arial" panose="020B0604020202020204" pitchFamily="34" charset="0"/>
                <a:cs typeface="Arial" panose="020B0604020202020204" pitchFamily="34" charset="0"/>
              </a:rPr>
              <a:t>ANSWER</a:t>
            </a:r>
            <a:r>
              <a:rPr lang="en-US" sz="2000" dirty="0">
                <a:solidFill>
                  <a:schemeClr val="accent1"/>
                </a:solidFill>
                <a:latin typeface="Arial" panose="020B0604020202020204" pitchFamily="34" charset="0"/>
                <a:cs typeface="Arial" panose="020B0604020202020204" pitchFamily="34" charset="0"/>
              </a:rPr>
              <a:t>: 20 consumers (55.6%)</a:t>
            </a:r>
          </a:p>
        </p:txBody>
      </p:sp>
    </p:spTree>
    <p:extLst>
      <p:ext uri="{BB962C8B-B14F-4D97-AF65-F5344CB8AC3E}">
        <p14:creationId xmlns:p14="http://schemas.microsoft.com/office/powerpoint/2010/main" val="411234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41D3BEB-20FC-400D-B6DC-D611633B39BC}"/>
              </a:ext>
            </a:extLst>
          </p:cNvPr>
          <p:cNvSpPr>
            <a:spLocks noGrp="1"/>
          </p:cNvSpPr>
          <p:nvPr>
            <p:ph type="title"/>
          </p:nvPr>
        </p:nvSpPr>
        <p:spPr/>
        <p:txBody>
          <a:bodyPr>
            <a:normAutofit/>
          </a:bodyPr>
          <a:lstStyle/>
          <a:p>
            <a:pPr algn="ctr">
              <a:lnSpc>
                <a:spcPct val="100000"/>
              </a:lnSpc>
            </a:pPr>
            <a:r>
              <a:rPr lang="en-US" sz="4000" dirty="0"/>
              <a:t>Dashboard Next Steps</a:t>
            </a:r>
          </a:p>
        </p:txBody>
      </p:sp>
      <p:sp>
        <p:nvSpPr>
          <p:cNvPr id="15" name="Content Placeholder 14">
            <a:extLst>
              <a:ext uri="{FF2B5EF4-FFF2-40B4-BE49-F238E27FC236}">
                <a16:creationId xmlns:a16="http://schemas.microsoft.com/office/drawing/2014/main" id="{EA92C514-843F-4121-9B78-1BEAFB7FCDF8}"/>
              </a:ext>
            </a:extLst>
          </p:cNvPr>
          <p:cNvSpPr>
            <a:spLocks noGrp="1"/>
          </p:cNvSpPr>
          <p:nvPr>
            <p:ph sz="half" idx="1"/>
          </p:nvPr>
        </p:nvSpPr>
        <p:spPr>
          <a:xfrm>
            <a:off x="4957014" y="133350"/>
            <a:ext cx="7002655" cy="6591299"/>
          </a:xfrm>
        </p:spPr>
        <p:txBody>
          <a:bodyPr anchor="ctr">
            <a:normAutofit/>
          </a:bodyPr>
          <a:lstStyle/>
          <a:p>
            <a:pPr marL="0" indent="0">
              <a:lnSpc>
                <a:spcPct val="100000"/>
              </a:lnSpc>
              <a:spcBef>
                <a:spcPts val="2400"/>
              </a:spcBef>
              <a:spcAft>
                <a:spcPts val="2400"/>
              </a:spcAft>
              <a:buNone/>
            </a:pPr>
            <a:r>
              <a:rPr lang="en-US" dirty="0"/>
              <a:t>Publish the pilot-version of the dashboard internally upon approval.</a:t>
            </a:r>
          </a:p>
          <a:p>
            <a:pPr marL="0" indent="0">
              <a:lnSpc>
                <a:spcPct val="100000"/>
              </a:lnSpc>
              <a:spcBef>
                <a:spcPts val="1200"/>
              </a:spcBef>
              <a:spcAft>
                <a:spcPts val="1200"/>
              </a:spcAft>
              <a:buNone/>
            </a:pPr>
            <a:r>
              <a:rPr lang="en-US" dirty="0"/>
              <a:t>Build public-version of the dashboard to serve as a supplemental tool to the Executive Summary in the future</a:t>
            </a:r>
          </a:p>
        </p:txBody>
      </p:sp>
      <p:pic>
        <p:nvPicPr>
          <p:cNvPr id="64" name="Graphic 63">
            <a:extLst>
              <a:ext uri="{FF2B5EF4-FFF2-40B4-BE49-F238E27FC236}">
                <a16:creationId xmlns:a16="http://schemas.microsoft.com/office/drawing/2014/main" id="{B611256C-6E62-4389-96D3-E1A4287313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319" y="2028449"/>
            <a:ext cx="822700" cy="822700"/>
          </a:xfrm>
          <a:prstGeom prst="rect">
            <a:avLst/>
          </a:prstGeom>
        </p:spPr>
      </p:pic>
      <p:sp>
        <p:nvSpPr>
          <p:cNvPr id="8" name="Graphic 4">
            <a:extLst>
              <a:ext uri="{FF2B5EF4-FFF2-40B4-BE49-F238E27FC236}">
                <a16:creationId xmlns:a16="http://schemas.microsoft.com/office/drawing/2014/main" id="{89EC4C61-001D-41CF-84BD-104798F59003}"/>
              </a:ext>
              <a:ext uri="{C183D7F6-B498-43B3-948B-1728B52AA6E4}">
                <adec:decorative xmlns:adec="http://schemas.microsoft.com/office/drawing/2017/decorative" val="1"/>
              </a:ext>
            </a:extLst>
          </p:cNvPr>
          <p:cNvSpPr>
            <a:spLocks noChangeAspect="1"/>
          </p:cNvSpPr>
          <p:nvPr/>
        </p:nvSpPr>
        <p:spPr>
          <a:xfrm>
            <a:off x="4099159" y="3513880"/>
            <a:ext cx="491020" cy="640080"/>
          </a:xfrm>
          <a:custGeom>
            <a:avLst/>
            <a:gdLst>
              <a:gd name="connsiteX0" fmla="*/ 285750 w 533400"/>
              <a:gd name="connsiteY0" fmla="*/ 549593 h 695325"/>
              <a:gd name="connsiteX1" fmla="*/ 285750 w 533400"/>
              <a:gd name="connsiteY1" fmla="*/ 600075 h 695325"/>
              <a:gd name="connsiteX2" fmla="*/ 247650 w 533400"/>
              <a:gd name="connsiteY2" fmla="*/ 600075 h 695325"/>
              <a:gd name="connsiteX3" fmla="*/ 247650 w 533400"/>
              <a:gd name="connsiteY3" fmla="*/ 549593 h 695325"/>
              <a:gd name="connsiteX4" fmla="*/ 209550 w 533400"/>
              <a:gd name="connsiteY4" fmla="*/ 495300 h 695325"/>
              <a:gd name="connsiteX5" fmla="*/ 266700 w 533400"/>
              <a:gd name="connsiteY5" fmla="*/ 438150 h 695325"/>
              <a:gd name="connsiteX6" fmla="*/ 323850 w 533400"/>
              <a:gd name="connsiteY6" fmla="*/ 495300 h 695325"/>
              <a:gd name="connsiteX7" fmla="*/ 285750 w 533400"/>
              <a:gd name="connsiteY7" fmla="*/ 549593 h 695325"/>
              <a:gd name="connsiteX8" fmla="*/ 123825 w 533400"/>
              <a:gd name="connsiteY8" fmla="*/ 200025 h 695325"/>
              <a:gd name="connsiteX9" fmla="*/ 266700 w 533400"/>
              <a:gd name="connsiteY9" fmla="*/ 57150 h 695325"/>
              <a:gd name="connsiteX10" fmla="*/ 409575 w 533400"/>
              <a:gd name="connsiteY10" fmla="*/ 200025 h 695325"/>
              <a:gd name="connsiteX11" fmla="*/ 409575 w 533400"/>
              <a:gd name="connsiteY11" fmla="*/ 305753 h 695325"/>
              <a:gd name="connsiteX12" fmla="*/ 266700 w 533400"/>
              <a:gd name="connsiteY12" fmla="*/ 295275 h 695325"/>
              <a:gd name="connsiteX13" fmla="*/ 123825 w 533400"/>
              <a:gd name="connsiteY13" fmla="*/ 305753 h 695325"/>
              <a:gd name="connsiteX14" fmla="*/ 123825 w 533400"/>
              <a:gd name="connsiteY14" fmla="*/ 200025 h 695325"/>
              <a:gd name="connsiteX15" fmla="*/ 466725 w 533400"/>
              <a:gd name="connsiteY15" fmla="*/ 309563 h 695325"/>
              <a:gd name="connsiteX16" fmla="*/ 466725 w 533400"/>
              <a:gd name="connsiteY16" fmla="*/ 200025 h 695325"/>
              <a:gd name="connsiteX17" fmla="*/ 266700 w 533400"/>
              <a:gd name="connsiteY17" fmla="*/ 0 h 695325"/>
              <a:gd name="connsiteX18" fmla="*/ 66675 w 533400"/>
              <a:gd name="connsiteY18" fmla="*/ 200025 h 695325"/>
              <a:gd name="connsiteX19" fmla="*/ 66675 w 533400"/>
              <a:gd name="connsiteY19" fmla="*/ 309563 h 695325"/>
              <a:gd name="connsiteX20" fmla="*/ 0 w 533400"/>
              <a:gd name="connsiteY20" fmla="*/ 314325 h 695325"/>
              <a:gd name="connsiteX21" fmla="*/ 0 w 533400"/>
              <a:gd name="connsiteY21" fmla="*/ 676275 h 695325"/>
              <a:gd name="connsiteX22" fmla="*/ 266700 w 533400"/>
              <a:gd name="connsiteY22" fmla="*/ 695325 h 695325"/>
              <a:gd name="connsiteX23" fmla="*/ 533400 w 533400"/>
              <a:gd name="connsiteY23" fmla="*/ 676275 h 695325"/>
              <a:gd name="connsiteX24" fmla="*/ 533400 w 533400"/>
              <a:gd name="connsiteY24" fmla="*/ 314325 h 695325"/>
              <a:gd name="connsiteX25" fmla="*/ 466725 w 533400"/>
              <a:gd name="connsiteY25" fmla="*/ 30956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695325">
                <a:moveTo>
                  <a:pt x="285750" y="549593"/>
                </a:moveTo>
                <a:lnTo>
                  <a:pt x="285750" y="600075"/>
                </a:lnTo>
                <a:lnTo>
                  <a:pt x="247650" y="600075"/>
                </a:lnTo>
                <a:lnTo>
                  <a:pt x="247650" y="549593"/>
                </a:lnTo>
                <a:cubicBezTo>
                  <a:pt x="225743" y="541973"/>
                  <a:pt x="209550" y="521017"/>
                  <a:pt x="209550" y="495300"/>
                </a:cubicBezTo>
                <a:cubicBezTo>
                  <a:pt x="209550" y="463868"/>
                  <a:pt x="235268" y="438150"/>
                  <a:pt x="266700" y="438150"/>
                </a:cubicBezTo>
                <a:cubicBezTo>
                  <a:pt x="298133" y="438150"/>
                  <a:pt x="323850" y="463868"/>
                  <a:pt x="323850" y="495300"/>
                </a:cubicBezTo>
                <a:cubicBezTo>
                  <a:pt x="323850" y="520065"/>
                  <a:pt x="307658" y="541020"/>
                  <a:pt x="285750" y="549593"/>
                </a:cubicBezTo>
                <a:close/>
                <a:moveTo>
                  <a:pt x="123825" y="200025"/>
                </a:moveTo>
                <a:cubicBezTo>
                  <a:pt x="123825" y="120968"/>
                  <a:pt x="187643" y="57150"/>
                  <a:pt x="266700" y="57150"/>
                </a:cubicBezTo>
                <a:cubicBezTo>
                  <a:pt x="345758" y="57150"/>
                  <a:pt x="409575" y="120968"/>
                  <a:pt x="409575" y="200025"/>
                </a:cubicBezTo>
                <a:lnTo>
                  <a:pt x="409575" y="305753"/>
                </a:lnTo>
                <a:lnTo>
                  <a:pt x="266700" y="295275"/>
                </a:lnTo>
                <a:lnTo>
                  <a:pt x="123825" y="305753"/>
                </a:lnTo>
                <a:lnTo>
                  <a:pt x="123825" y="200025"/>
                </a:lnTo>
                <a:close/>
                <a:moveTo>
                  <a:pt x="466725" y="309563"/>
                </a:moveTo>
                <a:lnTo>
                  <a:pt x="466725" y="200025"/>
                </a:lnTo>
                <a:cubicBezTo>
                  <a:pt x="466725" y="89535"/>
                  <a:pt x="377190" y="0"/>
                  <a:pt x="266700" y="0"/>
                </a:cubicBezTo>
                <a:cubicBezTo>
                  <a:pt x="156210" y="0"/>
                  <a:pt x="66675" y="89535"/>
                  <a:pt x="66675" y="200025"/>
                </a:cubicBezTo>
                <a:lnTo>
                  <a:pt x="66675" y="309563"/>
                </a:lnTo>
                <a:lnTo>
                  <a:pt x="0" y="314325"/>
                </a:lnTo>
                <a:lnTo>
                  <a:pt x="0" y="676275"/>
                </a:lnTo>
                <a:lnTo>
                  <a:pt x="266700" y="695325"/>
                </a:lnTo>
                <a:lnTo>
                  <a:pt x="533400" y="676275"/>
                </a:lnTo>
                <a:lnTo>
                  <a:pt x="533400" y="314325"/>
                </a:lnTo>
                <a:lnTo>
                  <a:pt x="466725" y="309563"/>
                </a:lnTo>
                <a:close/>
              </a:path>
            </a:pathLst>
          </a:custGeom>
          <a:solidFill>
            <a:schemeClr val="bg1">
              <a:lumMod val="95000"/>
            </a:schemeClr>
          </a:solidFill>
          <a:ln w="6350" cap="flat">
            <a:solidFill>
              <a:schemeClr val="bg1">
                <a:lumMod val="65000"/>
              </a:schemeClr>
            </a:solidFill>
            <a:prstDash val="solid"/>
            <a:miter/>
          </a:ln>
          <a:effectLst/>
        </p:spPr>
        <p:txBody>
          <a:bodyPr rtlCol="0" anchor="ctr"/>
          <a:lstStyle/>
          <a:p>
            <a:endParaRPr lang="en-US"/>
          </a:p>
        </p:txBody>
      </p:sp>
    </p:spTree>
    <p:extLst>
      <p:ext uri="{BB962C8B-B14F-4D97-AF65-F5344CB8AC3E}">
        <p14:creationId xmlns:p14="http://schemas.microsoft.com/office/powerpoint/2010/main" val="344946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64B69-17D0-45D9-9A8C-1DD01DF0439C}"/>
              </a:ext>
            </a:extLst>
          </p:cNvPr>
          <p:cNvSpPr>
            <a:spLocks noGrp="1"/>
          </p:cNvSpPr>
          <p:nvPr>
            <p:ph type="title"/>
          </p:nvPr>
        </p:nvSpPr>
        <p:spPr/>
        <p:txBody>
          <a:bodyPr/>
          <a:lstStyle/>
          <a:p>
            <a:pPr>
              <a:lnSpc>
                <a:spcPct val="150000"/>
              </a:lnSpc>
              <a:spcAft>
                <a:spcPts val="3000"/>
              </a:spcAft>
            </a:pPr>
            <a:r>
              <a:rPr lang="en-US" sz="6600" dirty="0"/>
              <a:t>Q&amp;A</a:t>
            </a:r>
            <a:br>
              <a:rPr lang="en-US" sz="6600" dirty="0"/>
            </a:br>
            <a:r>
              <a:rPr lang="en-US" b="0" dirty="0"/>
              <a:t>Topic #2</a:t>
            </a:r>
            <a:br>
              <a:rPr lang="en-US" b="0" dirty="0"/>
            </a:br>
            <a:r>
              <a:rPr lang="en-US" b="0" dirty="0"/>
              <a:t>Dashboard Demonstration </a:t>
            </a:r>
          </a:p>
        </p:txBody>
      </p:sp>
    </p:spTree>
    <p:extLst>
      <p:ext uri="{BB962C8B-B14F-4D97-AF65-F5344CB8AC3E}">
        <p14:creationId xmlns:p14="http://schemas.microsoft.com/office/powerpoint/2010/main" val="191659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5DB6-0E21-4F9E-86E4-99DB2E6C7F8E}"/>
              </a:ext>
            </a:extLst>
          </p:cNvPr>
          <p:cNvSpPr>
            <a:spLocks noGrp="1"/>
          </p:cNvSpPr>
          <p:nvPr>
            <p:ph type="ctrTitle"/>
          </p:nvPr>
        </p:nvSpPr>
        <p:spPr>
          <a:xfrm>
            <a:off x="1034143" y="3159177"/>
            <a:ext cx="10123714" cy="1304303"/>
          </a:xfrm>
        </p:spPr>
        <p:txBody>
          <a:bodyPr/>
          <a:lstStyle/>
          <a:p>
            <a:pPr>
              <a:spcBef>
                <a:spcPts val="1200"/>
              </a:spcBef>
            </a:pPr>
            <a:r>
              <a:rPr lang="en-US" sz="4000" b="1" dirty="0"/>
              <a:t>Next Steps</a:t>
            </a:r>
            <a:r>
              <a:rPr lang="en-US" sz="4000" dirty="0"/>
              <a:t> </a:t>
            </a:r>
            <a:br>
              <a:rPr lang="en-US" sz="4000" dirty="0"/>
            </a:br>
            <a:r>
              <a:rPr lang="en-US" sz="3200" i="1" dirty="0"/>
              <a:t>SFY 2021/22 Consumer Satisfaction Survey</a:t>
            </a:r>
            <a:endParaRPr lang="en-US" i="1" dirty="0"/>
          </a:p>
        </p:txBody>
      </p:sp>
      <p:sp>
        <p:nvSpPr>
          <p:cNvPr id="3" name="Subtitle 2">
            <a:extLst>
              <a:ext uri="{FF2B5EF4-FFF2-40B4-BE49-F238E27FC236}">
                <a16:creationId xmlns:a16="http://schemas.microsoft.com/office/drawing/2014/main" id="{91FC3AA7-67B9-4DA4-BACE-6293F84A0497}"/>
              </a:ext>
            </a:extLst>
          </p:cNvPr>
          <p:cNvSpPr>
            <a:spLocks noGrp="1"/>
          </p:cNvSpPr>
          <p:nvPr>
            <p:ph type="subTitle" idx="1"/>
          </p:nvPr>
        </p:nvSpPr>
        <p:spPr>
          <a:xfrm>
            <a:off x="1034143" y="5387248"/>
            <a:ext cx="10281557" cy="1322024"/>
          </a:xfrm>
        </p:spPr>
        <p:txBody>
          <a:bodyPr>
            <a:normAutofit lnSpcReduction="10000"/>
          </a:bodyPr>
          <a:lstStyle/>
          <a:p>
            <a:r>
              <a:rPr lang="en-US" dirty="0"/>
              <a:t>March 8</a:t>
            </a:r>
            <a:r>
              <a:rPr lang="en-US" baseline="30000" dirty="0"/>
              <a:t>th</a:t>
            </a:r>
            <a:r>
              <a:rPr lang="en-US" dirty="0"/>
              <a:t>, 2022</a:t>
            </a:r>
          </a:p>
          <a:p>
            <a:r>
              <a:rPr lang="en-US" dirty="0"/>
              <a:t>State Rehabilitation Council: Monitoring and Evaluation Committee</a:t>
            </a:r>
          </a:p>
          <a:p>
            <a:r>
              <a:rPr lang="en-US" b="1" dirty="0"/>
              <a:t>Topic #3</a:t>
            </a:r>
          </a:p>
        </p:txBody>
      </p:sp>
    </p:spTree>
    <p:extLst>
      <p:ext uri="{BB962C8B-B14F-4D97-AF65-F5344CB8AC3E}">
        <p14:creationId xmlns:p14="http://schemas.microsoft.com/office/powerpoint/2010/main" val="368012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0A0A-C024-457E-AC53-6F5C98D8DB9E}"/>
              </a:ext>
            </a:extLst>
          </p:cNvPr>
          <p:cNvSpPr>
            <a:spLocks noGrp="1"/>
          </p:cNvSpPr>
          <p:nvPr>
            <p:ph type="title"/>
          </p:nvPr>
        </p:nvSpPr>
        <p:spPr/>
        <p:txBody>
          <a:bodyPr/>
          <a:lstStyle/>
          <a:p>
            <a:pPr>
              <a:lnSpc>
                <a:spcPct val="100000"/>
              </a:lnSpc>
            </a:pPr>
            <a:r>
              <a:rPr lang="en-US" dirty="0"/>
              <a:t>Looking Ahead for SFY 2021/22 Consumer Satisfaction Survey</a:t>
            </a:r>
          </a:p>
        </p:txBody>
      </p:sp>
      <p:graphicFrame>
        <p:nvGraphicFramePr>
          <p:cNvPr id="7" name="Content Placeholder 6" descr="Image Description: Bar chart illustrates the estimated timeline for completing the Consumer Satisfaction Survey for SFY 2020/21. Data is presented in table format below.">
            <a:extLst>
              <a:ext uri="{FF2B5EF4-FFF2-40B4-BE49-F238E27FC236}">
                <a16:creationId xmlns:a16="http://schemas.microsoft.com/office/drawing/2014/main" id="{A56F99A1-3F54-4A8E-B0DE-C7089519A192}"/>
              </a:ext>
            </a:extLst>
          </p:cNvPr>
          <p:cNvGraphicFramePr>
            <a:graphicFrameLocks noGrp="1"/>
          </p:cNvGraphicFramePr>
          <p:nvPr>
            <p:ph sz="half" idx="1"/>
            <p:extLst>
              <p:ext uri="{D42A27DB-BD31-4B8C-83A1-F6EECF244321}">
                <p14:modId xmlns:p14="http://schemas.microsoft.com/office/powerpoint/2010/main" val="2362030019"/>
              </p:ext>
            </p:extLst>
          </p:nvPr>
        </p:nvGraphicFramePr>
        <p:xfrm>
          <a:off x="4296229" y="247685"/>
          <a:ext cx="6778171" cy="240061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a16="http://schemas.microsoft.com/office/drawing/2014/main" id="{F222F447-B4BC-4D33-B87E-712F8D6284EC}"/>
              </a:ext>
            </a:extLst>
          </p:cNvPr>
          <p:cNvSpPr>
            <a:spLocks noGrp="1"/>
          </p:cNvSpPr>
          <p:nvPr>
            <p:ph sz="half" idx="10"/>
          </p:nvPr>
        </p:nvSpPr>
        <p:spPr>
          <a:xfrm>
            <a:off x="3868053" y="2518227"/>
            <a:ext cx="7814131" cy="665843"/>
          </a:xfrm>
        </p:spPr>
        <p:txBody>
          <a:bodyPr wrap="square">
            <a:noAutofit/>
          </a:bodyPr>
          <a:lstStyle/>
          <a:p>
            <a:pPr marL="0" indent="0">
              <a:buNone/>
            </a:pPr>
            <a:r>
              <a:rPr lang="en-US" sz="1400" b="1" dirty="0"/>
              <a:t>Image Description: </a:t>
            </a:r>
            <a:r>
              <a:rPr lang="en-US" sz="1400" dirty="0"/>
              <a:t>Bar chart illustrates the estimated timeline for completing the Consumer Satisfaction Survey for SFY 2020/21. Data is presented in table format below.</a:t>
            </a:r>
          </a:p>
        </p:txBody>
      </p:sp>
      <p:graphicFrame>
        <p:nvGraphicFramePr>
          <p:cNvPr id="13" name="Table 9">
            <a:extLst>
              <a:ext uri="{FF2B5EF4-FFF2-40B4-BE49-F238E27FC236}">
                <a16:creationId xmlns:a16="http://schemas.microsoft.com/office/drawing/2014/main" id="{5FC0A6B9-4D37-49A5-89B3-7ADA2853C5A3}"/>
              </a:ext>
            </a:extLst>
          </p:cNvPr>
          <p:cNvGraphicFramePr>
            <a:graphicFrameLocks noGrp="1"/>
          </p:cNvGraphicFramePr>
          <p:nvPr>
            <p:ph sz="half" idx="11"/>
          </p:nvPr>
        </p:nvGraphicFramePr>
        <p:xfrm>
          <a:off x="3868053" y="3320427"/>
          <a:ext cx="7904847" cy="3383280"/>
        </p:xfrm>
        <a:graphic>
          <a:graphicData uri="http://schemas.openxmlformats.org/drawingml/2006/table">
            <a:tbl>
              <a:tblPr firstRow="1" bandRow="1">
                <a:tableStyleId>{5C22544A-7EE6-4342-B048-85BDC9FD1C3A}</a:tableStyleId>
              </a:tblPr>
              <a:tblGrid>
                <a:gridCol w="2098993">
                  <a:extLst>
                    <a:ext uri="{9D8B030D-6E8A-4147-A177-3AD203B41FA5}">
                      <a16:colId xmlns:a16="http://schemas.microsoft.com/office/drawing/2014/main" val="1807722144"/>
                    </a:ext>
                  </a:extLst>
                </a:gridCol>
                <a:gridCol w="2090547">
                  <a:extLst>
                    <a:ext uri="{9D8B030D-6E8A-4147-A177-3AD203B41FA5}">
                      <a16:colId xmlns:a16="http://schemas.microsoft.com/office/drawing/2014/main" val="2027512894"/>
                    </a:ext>
                  </a:extLst>
                </a:gridCol>
                <a:gridCol w="3715307">
                  <a:extLst>
                    <a:ext uri="{9D8B030D-6E8A-4147-A177-3AD203B41FA5}">
                      <a16:colId xmlns:a16="http://schemas.microsoft.com/office/drawing/2014/main" val="1471163084"/>
                    </a:ext>
                  </a:extLst>
                </a:gridCol>
              </a:tblGrid>
              <a:tr h="268336">
                <a:tc>
                  <a:txBody>
                    <a:bodyPr/>
                    <a:lstStyle/>
                    <a:p>
                      <a:pPr algn="ctr"/>
                      <a:r>
                        <a:rPr lang="en-US" sz="1600" dirty="0">
                          <a:solidFill>
                            <a:schemeClr val="bg1"/>
                          </a:solidFill>
                        </a:rPr>
                        <a:t>SFY 2021/22 CSS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sz="1600" dirty="0">
                          <a:solidFill>
                            <a:schemeClr val="bg1"/>
                          </a:solidFill>
                        </a:rPr>
                        <a:t>Estimated Timeline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sz="1600" dirty="0">
                          <a:solidFill>
                            <a:schemeClr val="bg1"/>
                          </a:solidFill>
                        </a:rPr>
                        <a:t>Details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83453036"/>
                  </a:ext>
                </a:extLst>
              </a:tr>
              <a:tr h="268336">
                <a:tc>
                  <a:txBody>
                    <a:bodyPr/>
                    <a:lstStyle/>
                    <a:p>
                      <a:pPr algn="ctr"/>
                      <a:r>
                        <a:rPr lang="en-US" sz="1600" dirty="0"/>
                        <a:t>Survey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January – March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600" dirty="0"/>
                        <a:t>Sample Size</a:t>
                      </a:r>
                    </a:p>
                    <a:p>
                      <a:pPr marL="285750" indent="-285750" algn="l">
                        <a:buFont typeface="Arial" panose="020B0604020202020204" pitchFamily="34" charset="0"/>
                        <a:buChar char="•"/>
                      </a:pPr>
                      <a:r>
                        <a:rPr lang="en-US" sz="1600" dirty="0"/>
                        <a:t>Random Selection</a:t>
                      </a:r>
                    </a:p>
                    <a:p>
                      <a:pPr marL="285750" indent="-285750" algn="l">
                        <a:buFont typeface="Arial" panose="020B0604020202020204" pitchFamily="34" charset="0"/>
                        <a:buChar char="•"/>
                      </a:pPr>
                      <a:r>
                        <a:rPr lang="en-US" sz="1600" dirty="0"/>
                        <a:t>Update Survey Materials</a:t>
                      </a:r>
                    </a:p>
                    <a:p>
                      <a:pPr marL="285750" indent="-285750" algn="l">
                        <a:buFont typeface="Arial" panose="020B0604020202020204" pitchFamily="34" charset="0"/>
                        <a:buChar char="•"/>
                      </a:pPr>
                      <a:r>
                        <a:rPr lang="en-US" sz="1600" dirty="0"/>
                        <a:t>Delivery Method Preparations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94956"/>
                  </a:ext>
                </a:extLst>
              </a:tr>
              <a:tr h="268336">
                <a:tc>
                  <a:txBody>
                    <a:bodyPr/>
                    <a:lstStyle/>
                    <a:p>
                      <a:pPr algn="ctr"/>
                      <a:r>
                        <a:rPr lang="en-US" sz="1600" dirty="0"/>
                        <a:t>Response Collection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t>April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600" dirty="0"/>
                        <a:t>Send beginning of April</a:t>
                      </a:r>
                    </a:p>
                    <a:p>
                      <a:pPr marL="285750" indent="-285750" algn="l">
                        <a:buFont typeface="Arial" panose="020B0604020202020204" pitchFamily="34" charset="0"/>
                        <a:buChar char="•"/>
                      </a:pPr>
                      <a:r>
                        <a:rPr lang="en-US" sz="1600" dirty="0"/>
                        <a:t>Collect Responses for 2-3 weeks</a:t>
                      </a:r>
                    </a:p>
                    <a:p>
                      <a:pPr marL="285750" indent="-285750" algn="l">
                        <a:buFont typeface="Arial" panose="020B0604020202020204" pitchFamily="34" charset="0"/>
                        <a:buChar char="•"/>
                      </a:pPr>
                      <a:r>
                        <a:rPr lang="en-US" sz="1600" dirty="0"/>
                        <a:t>Send 1-2 Reminders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7722499"/>
                  </a:ext>
                </a:extLst>
              </a:tr>
              <a:tr h="268336">
                <a:tc>
                  <a:txBody>
                    <a:bodyPr/>
                    <a:lstStyle/>
                    <a:p>
                      <a:pPr algn="ctr"/>
                      <a:r>
                        <a:rPr lang="en-US" sz="1600" dirty="0"/>
                        <a:t>Data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May – August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600" dirty="0"/>
                        <a:t>Analysis of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827513"/>
                  </a:ext>
                </a:extLst>
              </a:tr>
              <a:tr h="268336">
                <a:tc>
                  <a:txBody>
                    <a:bodyPr/>
                    <a:lstStyle/>
                    <a:p>
                      <a:pPr algn="ctr"/>
                      <a:r>
                        <a:rPr lang="en-US" sz="1600" dirty="0"/>
                        <a:t>Reporting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t>August - December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l">
                        <a:buFont typeface="Arial" panose="020B0604020202020204" pitchFamily="34" charset="0"/>
                        <a:buChar char="•"/>
                      </a:pPr>
                      <a:r>
                        <a:rPr lang="en-US" sz="1600" dirty="0"/>
                        <a:t>Executive Summary</a:t>
                      </a:r>
                    </a:p>
                    <a:p>
                      <a:pPr marL="285750" indent="-285750" algn="l">
                        <a:buFont typeface="Arial" panose="020B0604020202020204" pitchFamily="34" charset="0"/>
                        <a:buChar char="•"/>
                      </a:pPr>
                      <a:r>
                        <a:rPr lang="en-US" sz="1600" dirty="0"/>
                        <a:t>Dashboard</a:t>
                      </a:r>
                    </a:p>
                    <a:p>
                      <a:pPr marL="285750" indent="-285750" algn="l">
                        <a:buFont typeface="Arial" panose="020B0604020202020204" pitchFamily="34" charset="0"/>
                        <a:buChar char="•"/>
                      </a:pPr>
                      <a:r>
                        <a:rPr lang="en-US" sz="1600" dirty="0"/>
                        <a:t>Presentations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7492432"/>
                  </a:ext>
                </a:extLst>
              </a:tr>
            </a:tbl>
          </a:graphicData>
        </a:graphic>
      </p:graphicFrame>
    </p:spTree>
    <p:extLst>
      <p:ext uri="{BB962C8B-B14F-4D97-AF65-F5344CB8AC3E}">
        <p14:creationId xmlns:p14="http://schemas.microsoft.com/office/powerpoint/2010/main" val="242574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9042-C53F-41E5-9E67-4F7B1087D342}"/>
              </a:ext>
            </a:extLst>
          </p:cNvPr>
          <p:cNvSpPr>
            <a:spLocks noGrp="1"/>
          </p:cNvSpPr>
          <p:nvPr>
            <p:ph type="title"/>
          </p:nvPr>
        </p:nvSpPr>
        <p:spPr/>
        <p:txBody>
          <a:bodyPr>
            <a:normAutofit/>
          </a:bodyPr>
          <a:lstStyle/>
          <a:p>
            <a:pPr algn="ctr">
              <a:lnSpc>
                <a:spcPct val="100000"/>
              </a:lnSpc>
            </a:pPr>
            <a:r>
              <a:rPr lang="en-US" sz="3800" dirty="0"/>
              <a:t>Recent Survey Modifications</a:t>
            </a:r>
          </a:p>
        </p:txBody>
      </p:sp>
      <p:sp>
        <p:nvSpPr>
          <p:cNvPr id="3" name="Content Placeholder 2">
            <a:extLst>
              <a:ext uri="{FF2B5EF4-FFF2-40B4-BE49-F238E27FC236}">
                <a16:creationId xmlns:a16="http://schemas.microsoft.com/office/drawing/2014/main" id="{C34BB171-97F3-4062-8777-A05AEBE7D74F}"/>
              </a:ext>
            </a:extLst>
          </p:cNvPr>
          <p:cNvSpPr>
            <a:spLocks noGrp="1"/>
          </p:cNvSpPr>
          <p:nvPr>
            <p:ph sz="half" idx="1"/>
          </p:nvPr>
        </p:nvSpPr>
        <p:spPr>
          <a:xfrm>
            <a:off x="3955473" y="395515"/>
            <a:ext cx="8007927" cy="6066970"/>
          </a:xfrm>
        </p:spPr>
        <p:txBody>
          <a:bodyPr anchor="ctr">
            <a:noAutofit/>
          </a:bodyPr>
          <a:lstStyle/>
          <a:p>
            <a:pPr marL="692150" indent="-692150">
              <a:lnSpc>
                <a:spcPct val="150000"/>
              </a:lnSpc>
              <a:spcBef>
                <a:spcPts val="3000"/>
              </a:spcBef>
              <a:buSzPct val="110000"/>
              <a:buBlip>
                <a:blip r:embed="rId3"/>
              </a:buBlip>
            </a:pPr>
            <a:r>
              <a:rPr lang="en-US" sz="3200" dirty="0"/>
              <a:t>Standardized Survey Sample Size</a:t>
            </a:r>
          </a:p>
          <a:p>
            <a:pPr marL="692150" indent="-692150">
              <a:lnSpc>
                <a:spcPct val="150000"/>
              </a:lnSpc>
              <a:spcBef>
                <a:spcPts val="3000"/>
              </a:spcBef>
              <a:buSzPct val="110000"/>
              <a:buBlip>
                <a:blip r:embed="rId3"/>
              </a:buBlip>
            </a:pPr>
            <a:r>
              <a:rPr lang="en-US" sz="3200" dirty="0"/>
              <a:t>Captured Demographic Information</a:t>
            </a:r>
          </a:p>
          <a:p>
            <a:pPr marL="692150" indent="-692150">
              <a:lnSpc>
                <a:spcPct val="150000"/>
              </a:lnSpc>
              <a:spcBef>
                <a:spcPts val="3000"/>
              </a:spcBef>
              <a:buSzPct val="110000"/>
              <a:buBlip>
                <a:blip r:embed="rId3"/>
              </a:buBlip>
            </a:pPr>
            <a:r>
              <a:rPr lang="en-US" sz="3200" dirty="0"/>
              <a:t>Expanded Satisfaction Rating Scale</a:t>
            </a:r>
          </a:p>
          <a:p>
            <a:pPr marL="692150" indent="-692150">
              <a:lnSpc>
                <a:spcPct val="150000"/>
              </a:lnSpc>
              <a:spcBef>
                <a:spcPts val="3000"/>
              </a:spcBef>
              <a:buSzPct val="110000"/>
              <a:buBlip>
                <a:blip r:embed="rId3"/>
              </a:buBlip>
            </a:pPr>
            <a:r>
              <a:rPr lang="en-US" sz="3200" dirty="0"/>
              <a:t>Reduced Survey Cognitive Load</a:t>
            </a:r>
          </a:p>
          <a:p>
            <a:pPr marL="692150" indent="-692150">
              <a:lnSpc>
                <a:spcPct val="150000"/>
              </a:lnSpc>
              <a:spcBef>
                <a:spcPts val="3000"/>
              </a:spcBef>
              <a:buSzPct val="110000"/>
              <a:buBlip>
                <a:blip r:embed="rId3"/>
              </a:buBlip>
            </a:pPr>
            <a:r>
              <a:rPr lang="en-US" sz="3200" dirty="0"/>
              <a:t>Improved Analysis of Results</a:t>
            </a:r>
          </a:p>
        </p:txBody>
      </p:sp>
    </p:spTree>
    <p:extLst>
      <p:ext uri="{BB962C8B-B14F-4D97-AF65-F5344CB8AC3E}">
        <p14:creationId xmlns:p14="http://schemas.microsoft.com/office/powerpoint/2010/main" val="261228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E95E-6F72-4B48-AC12-DC7A0CCF69E1}"/>
              </a:ext>
            </a:extLst>
          </p:cNvPr>
          <p:cNvSpPr>
            <a:spLocks noGrp="1"/>
          </p:cNvSpPr>
          <p:nvPr>
            <p:ph type="title"/>
          </p:nvPr>
        </p:nvSpPr>
        <p:spPr/>
        <p:txBody>
          <a:bodyPr>
            <a:normAutofit/>
          </a:bodyPr>
          <a:lstStyle/>
          <a:p>
            <a:pPr>
              <a:lnSpc>
                <a:spcPct val="100000"/>
              </a:lnSpc>
            </a:pPr>
            <a:r>
              <a:rPr lang="en-US" dirty="0"/>
              <a:t>Survey Engagement Over Time Has Declined</a:t>
            </a:r>
          </a:p>
        </p:txBody>
      </p:sp>
      <p:pic>
        <p:nvPicPr>
          <p:cNvPr id="11" name="Content Placeholder 10" descr="Figure 1 Description:  The line graph represents the CSS response rates (y-axis) over time (x-axis). The CSS was not conducted in SFY 2019-20 and is represented as a dashed line. Figure data is listed in table format below (Table 4).">
            <a:extLst>
              <a:ext uri="{FF2B5EF4-FFF2-40B4-BE49-F238E27FC236}">
                <a16:creationId xmlns:a16="http://schemas.microsoft.com/office/drawing/2014/main" id="{AAEA494B-6245-4ED7-B364-598B6BC2B221}"/>
              </a:ext>
            </a:extLst>
          </p:cNvPr>
          <p:cNvPicPr>
            <a:picLocks noGrp="1" noChangeAspect="1"/>
          </p:cNvPicPr>
          <p:nvPr>
            <p:ph sz="half" idx="10"/>
          </p:nvPr>
        </p:nvPicPr>
        <p:blipFill rotWithShape="1">
          <a:blip r:embed="rId3" cstate="print">
            <a:extLst>
              <a:ext uri="{28A0092B-C50C-407E-A947-70E740481C1C}">
                <a14:useLocalDpi xmlns:a14="http://schemas.microsoft.com/office/drawing/2010/main" val="0"/>
              </a:ext>
            </a:extLst>
          </a:blip>
          <a:srcRect t="7523" r="17886"/>
          <a:stretch/>
        </p:blipFill>
        <p:spPr bwMode="auto">
          <a:xfrm>
            <a:off x="3733800" y="622726"/>
            <a:ext cx="6009951" cy="3948253"/>
          </a:xfrm>
          <a:ln>
            <a:no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FBA5D8AA-5572-4F49-944C-3618A2EF1D15}"/>
              </a:ext>
            </a:extLst>
          </p:cNvPr>
          <p:cNvSpPr>
            <a:spLocks noGrp="1"/>
          </p:cNvSpPr>
          <p:nvPr>
            <p:ph sz="half" idx="12"/>
          </p:nvPr>
        </p:nvSpPr>
        <p:spPr>
          <a:xfrm>
            <a:off x="9470572" y="995135"/>
            <a:ext cx="2543625" cy="2172608"/>
          </a:xfrm>
        </p:spPr>
        <p:txBody>
          <a:bodyPr anchor="ctr">
            <a:normAutofit/>
          </a:bodyPr>
          <a:lstStyle/>
          <a:p>
            <a:pPr marL="0" indent="0" algn="just">
              <a:buNone/>
            </a:pPr>
            <a:r>
              <a:rPr lang="en-US" sz="1400" b="1" dirty="0"/>
              <a:t>Image Description: </a:t>
            </a:r>
            <a:r>
              <a:rPr lang="en-US" sz="1400" dirty="0"/>
              <a:t>The line graph represents the CSS response rates (y-axis) over time (x-axis). The CSS was not conducted in SFY 2019-20 and is represented as a dashed line. Figure data is listed in table format below.</a:t>
            </a:r>
          </a:p>
        </p:txBody>
      </p:sp>
      <p:graphicFrame>
        <p:nvGraphicFramePr>
          <p:cNvPr id="13" name="Table 14">
            <a:extLst>
              <a:ext uri="{FF2B5EF4-FFF2-40B4-BE49-F238E27FC236}">
                <a16:creationId xmlns:a16="http://schemas.microsoft.com/office/drawing/2014/main" id="{F4158722-072C-40C4-8621-72007FAC8552}"/>
              </a:ext>
            </a:extLst>
          </p:cNvPr>
          <p:cNvGraphicFramePr>
            <a:graphicFrameLocks noGrp="1"/>
          </p:cNvGraphicFramePr>
          <p:nvPr>
            <p:ph sz="half" idx="13"/>
            <p:extLst>
              <p:ext uri="{D42A27DB-BD31-4B8C-83A1-F6EECF244321}">
                <p14:modId xmlns:p14="http://schemas.microsoft.com/office/powerpoint/2010/main" val="1938073521"/>
              </p:ext>
            </p:extLst>
          </p:nvPr>
        </p:nvGraphicFramePr>
        <p:xfrm>
          <a:off x="3733800" y="4912905"/>
          <a:ext cx="8280397" cy="949960"/>
        </p:xfrm>
        <a:graphic>
          <a:graphicData uri="http://schemas.openxmlformats.org/drawingml/2006/table">
            <a:tbl>
              <a:tblPr firstRow="1" bandRow="1">
                <a:tableStyleId>{5C22544A-7EE6-4342-B048-85BDC9FD1C3A}</a:tableStyleId>
              </a:tblPr>
              <a:tblGrid>
                <a:gridCol w="1252207">
                  <a:extLst>
                    <a:ext uri="{9D8B030D-6E8A-4147-A177-3AD203B41FA5}">
                      <a16:colId xmlns:a16="http://schemas.microsoft.com/office/drawing/2014/main" val="3245583767"/>
                    </a:ext>
                  </a:extLst>
                </a:gridCol>
                <a:gridCol w="1405638">
                  <a:extLst>
                    <a:ext uri="{9D8B030D-6E8A-4147-A177-3AD203B41FA5}">
                      <a16:colId xmlns:a16="http://schemas.microsoft.com/office/drawing/2014/main" val="1876882488"/>
                    </a:ext>
                  </a:extLst>
                </a:gridCol>
                <a:gridCol w="1405638">
                  <a:extLst>
                    <a:ext uri="{9D8B030D-6E8A-4147-A177-3AD203B41FA5}">
                      <a16:colId xmlns:a16="http://schemas.microsoft.com/office/drawing/2014/main" val="2460536815"/>
                    </a:ext>
                  </a:extLst>
                </a:gridCol>
                <a:gridCol w="1405638">
                  <a:extLst>
                    <a:ext uri="{9D8B030D-6E8A-4147-A177-3AD203B41FA5}">
                      <a16:colId xmlns:a16="http://schemas.microsoft.com/office/drawing/2014/main" val="2372123562"/>
                    </a:ext>
                  </a:extLst>
                </a:gridCol>
                <a:gridCol w="1405638">
                  <a:extLst>
                    <a:ext uri="{9D8B030D-6E8A-4147-A177-3AD203B41FA5}">
                      <a16:colId xmlns:a16="http://schemas.microsoft.com/office/drawing/2014/main" val="2202501720"/>
                    </a:ext>
                  </a:extLst>
                </a:gridCol>
                <a:gridCol w="1405638">
                  <a:extLst>
                    <a:ext uri="{9D8B030D-6E8A-4147-A177-3AD203B41FA5}">
                      <a16:colId xmlns:a16="http://schemas.microsoft.com/office/drawing/2014/main" val="711494817"/>
                    </a:ext>
                  </a:extLst>
                </a:gridCol>
              </a:tblGrid>
              <a:tr h="370840">
                <a:tc>
                  <a:txBody>
                    <a:bodyPr/>
                    <a:lstStyle/>
                    <a:p>
                      <a:pPr algn="ctr"/>
                      <a:endParaRPr lang="en-U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rPr>
                        <a:t>SFY 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1"/>
                          </a:solidFill>
                        </a:rPr>
                        <a:t>SFY 2017/18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rPr>
                        <a:t>SFY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rPr>
                        <a:t>SFY 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rPr>
                        <a:t>SFY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4989"/>
                  </a:ext>
                </a:extLst>
              </a:tr>
              <a:tr h="370840">
                <a:tc>
                  <a:txBody>
                    <a:bodyPr/>
                    <a:lstStyle/>
                    <a:p>
                      <a:pPr algn="ctr"/>
                      <a:r>
                        <a:rPr lang="en-US" sz="1600" b="1" dirty="0">
                          <a:solidFill>
                            <a:schemeClr val="tx1"/>
                          </a:solidFill>
                        </a:rPr>
                        <a:t>Response </a:t>
                      </a:r>
                    </a:p>
                    <a:p>
                      <a:pPr algn="ctr"/>
                      <a:r>
                        <a:rPr lang="en-US" sz="1600" b="1" dirty="0">
                          <a:solidFill>
                            <a:schemeClr val="tx1"/>
                          </a:solidFill>
                        </a:rPr>
                        <a:t>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tx1"/>
                          </a:solidFill>
                        </a:rPr>
                        <a:t>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832975"/>
                  </a:ext>
                </a:extLst>
              </a:tr>
            </a:tbl>
          </a:graphicData>
        </a:graphic>
      </p:graphicFrame>
    </p:spTree>
    <p:extLst>
      <p:ext uri="{BB962C8B-B14F-4D97-AF65-F5344CB8AC3E}">
        <p14:creationId xmlns:p14="http://schemas.microsoft.com/office/powerpoint/2010/main" val="365744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463B3B-B260-42F1-9767-0A661F8D577E}"/>
              </a:ext>
            </a:extLst>
          </p:cNvPr>
          <p:cNvSpPr>
            <a:spLocks noGrp="1"/>
          </p:cNvSpPr>
          <p:nvPr>
            <p:ph type="title"/>
          </p:nvPr>
        </p:nvSpPr>
        <p:spPr/>
        <p:txBody>
          <a:bodyPr/>
          <a:lstStyle/>
          <a:p>
            <a:r>
              <a:rPr lang="en-US" dirty="0"/>
              <a:t>Survey Sample Size for SFY 2021/22</a:t>
            </a:r>
          </a:p>
        </p:txBody>
      </p:sp>
      <p:sp>
        <p:nvSpPr>
          <p:cNvPr id="10" name="Content Placeholder 9">
            <a:extLst>
              <a:ext uri="{FF2B5EF4-FFF2-40B4-BE49-F238E27FC236}">
                <a16:creationId xmlns:a16="http://schemas.microsoft.com/office/drawing/2014/main" id="{358CE817-3B2C-45F5-B97B-4D9A957397BE}"/>
              </a:ext>
            </a:extLst>
          </p:cNvPr>
          <p:cNvSpPr>
            <a:spLocks noGrp="1"/>
          </p:cNvSpPr>
          <p:nvPr>
            <p:ph sz="half" idx="1"/>
          </p:nvPr>
        </p:nvSpPr>
        <p:spPr>
          <a:xfrm>
            <a:off x="5301342" y="133350"/>
            <a:ext cx="6753887" cy="6591299"/>
          </a:xfrm>
        </p:spPr>
        <p:txBody>
          <a:bodyPr anchor="ctr">
            <a:normAutofit/>
          </a:bodyPr>
          <a:lstStyle/>
          <a:p>
            <a:pPr marL="0" indent="0">
              <a:lnSpc>
                <a:spcPct val="100000"/>
              </a:lnSpc>
              <a:spcBef>
                <a:spcPts val="2400"/>
              </a:spcBef>
              <a:spcAft>
                <a:spcPts val="2400"/>
              </a:spcAft>
              <a:buSzPct val="150000"/>
              <a:buNone/>
            </a:pPr>
            <a:r>
              <a:rPr lang="en-US" b="1" dirty="0"/>
              <a:t>101,879 individuals were served </a:t>
            </a:r>
            <a:r>
              <a:rPr lang="en-US" sz="2000" dirty="0"/>
              <a:t>by DOR in SFY 2020/21 (total population)</a:t>
            </a:r>
          </a:p>
          <a:p>
            <a:pPr marL="0" indent="0">
              <a:lnSpc>
                <a:spcPct val="100000"/>
              </a:lnSpc>
              <a:spcBef>
                <a:spcPts val="2400"/>
              </a:spcBef>
              <a:spcAft>
                <a:spcPts val="2400"/>
              </a:spcAft>
              <a:buNone/>
            </a:pPr>
            <a:r>
              <a:rPr lang="en-US" b="1" dirty="0"/>
              <a:t>1,030 survey responses </a:t>
            </a:r>
            <a:r>
              <a:rPr lang="en-US" sz="2000" dirty="0"/>
              <a:t>will need to be received for the sample size to accurately represent DOR’s consumers (represents 1.0% of DOR’s total population)</a:t>
            </a:r>
          </a:p>
          <a:p>
            <a:pPr marL="0" indent="0">
              <a:lnSpc>
                <a:spcPct val="100000"/>
              </a:lnSpc>
              <a:spcBef>
                <a:spcPts val="2400"/>
              </a:spcBef>
              <a:spcAft>
                <a:spcPts val="2400"/>
              </a:spcAft>
              <a:buNone/>
            </a:pPr>
            <a:r>
              <a:rPr lang="en-US" b="1" dirty="0"/>
              <a:t>7,357 survey invitations </a:t>
            </a:r>
            <a:r>
              <a:rPr lang="en-US" sz="2000" dirty="0"/>
              <a:t>will be need </a:t>
            </a:r>
            <a:r>
              <a:rPr lang="en-US" sz="2000"/>
              <a:t>to be sent </a:t>
            </a:r>
            <a:r>
              <a:rPr lang="en-US" sz="2000" dirty="0"/>
              <a:t>to achieve the minimum sample size based on an estimated 14% response rate (represents 7.2% of DOR’s total population)</a:t>
            </a:r>
          </a:p>
        </p:txBody>
      </p:sp>
      <p:pic>
        <p:nvPicPr>
          <p:cNvPr id="14" name="Graphic 13">
            <a:extLst>
              <a:ext uri="{FF2B5EF4-FFF2-40B4-BE49-F238E27FC236}">
                <a16:creationId xmlns:a16="http://schemas.microsoft.com/office/drawing/2014/main" id="{3DB264F2-CAED-4EB1-99E9-1F87BFAE55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8025" y="2499149"/>
            <a:ext cx="929850" cy="929850"/>
          </a:xfrm>
          <a:prstGeom prst="rect">
            <a:avLst/>
          </a:prstGeom>
        </p:spPr>
      </p:pic>
      <p:pic>
        <p:nvPicPr>
          <p:cNvPr id="20" name="Graphic 19">
            <a:extLst>
              <a:ext uri="{FF2B5EF4-FFF2-40B4-BE49-F238E27FC236}">
                <a16:creationId xmlns:a16="http://schemas.microsoft.com/office/drawing/2014/main" id="{4244C7AF-B7EC-4EFA-8A04-1B4A1EC17E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8025" y="1022235"/>
            <a:ext cx="929850" cy="929850"/>
          </a:xfrm>
          <a:prstGeom prst="rect">
            <a:avLst/>
          </a:prstGeom>
        </p:spPr>
      </p:pic>
      <p:pic>
        <p:nvPicPr>
          <p:cNvPr id="22" name="Graphic 21">
            <a:extLst>
              <a:ext uri="{FF2B5EF4-FFF2-40B4-BE49-F238E27FC236}">
                <a16:creationId xmlns:a16="http://schemas.microsoft.com/office/drawing/2014/main" id="{9E94E17C-1666-4A4B-B910-0C095C06627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8025" y="4285079"/>
            <a:ext cx="929850" cy="929850"/>
          </a:xfrm>
          <a:prstGeom prst="rect">
            <a:avLst/>
          </a:prstGeom>
        </p:spPr>
      </p:pic>
    </p:spTree>
    <p:extLst>
      <p:ext uri="{BB962C8B-B14F-4D97-AF65-F5344CB8AC3E}">
        <p14:creationId xmlns:p14="http://schemas.microsoft.com/office/powerpoint/2010/main" val="1134496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9845-61EB-41AB-947B-313B706A4BFB}"/>
              </a:ext>
            </a:extLst>
          </p:cNvPr>
          <p:cNvSpPr>
            <a:spLocks noGrp="1"/>
          </p:cNvSpPr>
          <p:nvPr>
            <p:ph type="title"/>
          </p:nvPr>
        </p:nvSpPr>
        <p:spPr/>
        <p:txBody>
          <a:bodyPr/>
          <a:lstStyle/>
          <a:p>
            <a:r>
              <a:rPr lang="en-US" dirty="0"/>
              <a:t>SFY 2021/22 Survey Planning Progress</a:t>
            </a:r>
          </a:p>
        </p:txBody>
      </p:sp>
      <p:sp>
        <p:nvSpPr>
          <p:cNvPr id="5" name="Content Placeholder 4">
            <a:extLst>
              <a:ext uri="{FF2B5EF4-FFF2-40B4-BE49-F238E27FC236}">
                <a16:creationId xmlns:a16="http://schemas.microsoft.com/office/drawing/2014/main" id="{0A493245-9740-432E-A4C4-55619AF659BE}"/>
              </a:ext>
            </a:extLst>
          </p:cNvPr>
          <p:cNvSpPr>
            <a:spLocks noGrp="1"/>
          </p:cNvSpPr>
          <p:nvPr>
            <p:ph sz="half" idx="1"/>
          </p:nvPr>
        </p:nvSpPr>
        <p:spPr>
          <a:xfrm>
            <a:off x="4631286" y="496660"/>
            <a:ext cx="7005544" cy="5864679"/>
          </a:xfrm>
        </p:spPr>
        <p:txBody>
          <a:bodyPr anchor="ctr"/>
          <a:lstStyle/>
          <a:p>
            <a:pPr indent="0">
              <a:buNone/>
            </a:pPr>
            <a:r>
              <a:rPr lang="en-US" b="1" dirty="0"/>
              <a:t>COMPLETED – </a:t>
            </a:r>
            <a:r>
              <a:rPr lang="en-US" i="1" dirty="0"/>
              <a:t>Pending Approval</a:t>
            </a:r>
          </a:p>
          <a:p>
            <a:pPr marL="914400" indent="-457200">
              <a:buFont typeface="Wingdings" panose="05000000000000000000" pitchFamily="2" charset="2"/>
              <a:buChar char="ü"/>
            </a:pPr>
            <a:r>
              <a:rPr lang="en-US" sz="2400" dirty="0"/>
              <a:t>Sample Size Recommendation</a:t>
            </a:r>
          </a:p>
          <a:p>
            <a:pPr marL="914400" indent="-457200">
              <a:spcBef>
                <a:spcPts val="100"/>
              </a:spcBef>
              <a:spcAft>
                <a:spcPts val="1800"/>
              </a:spcAft>
              <a:buFont typeface="Wingdings" panose="05000000000000000000" pitchFamily="2" charset="2"/>
              <a:buChar char="ü"/>
            </a:pPr>
            <a:r>
              <a:rPr lang="en-US" sz="2400" dirty="0"/>
              <a:t>Identify most prominent languages used by DOR consumers for translation</a:t>
            </a:r>
          </a:p>
          <a:p>
            <a:pPr indent="0">
              <a:lnSpc>
                <a:spcPct val="100000"/>
              </a:lnSpc>
              <a:spcBef>
                <a:spcPts val="2400"/>
              </a:spcBef>
              <a:buNone/>
            </a:pPr>
            <a:r>
              <a:rPr lang="en-US" b="1" dirty="0"/>
              <a:t>NEXT STEPS</a:t>
            </a:r>
          </a:p>
          <a:p>
            <a:pPr marL="914400" indent="-457200">
              <a:lnSpc>
                <a:spcPct val="100000"/>
              </a:lnSpc>
              <a:spcBef>
                <a:spcPts val="0"/>
              </a:spcBef>
              <a:buFont typeface="Courier New" panose="02070309020205020404" pitchFamily="49" charset="0"/>
              <a:buChar char="o"/>
            </a:pPr>
            <a:r>
              <a:rPr lang="en-US" sz="2400" dirty="0"/>
              <a:t>Request random sampling of consumers and their contact information from IT</a:t>
            </a:r>
          </a:p>
          <a:p>
            <a:pPr marL="914400" indent="-457200">
              <a:lnSpc>
                <a:spcPct val="100000"/>
              </a:lnSpc>
              <a:spcBef>
                <a:spcPts val="0"/>
              </a:spcBef>
              <a:buFont typeface="Courier New" panose="02070309020205020404" pitchFamily="49" charset="0"/>
              <a:buChar char="o"/>
            </a:pPr>
            <a:r>
              <a:rPr lang="en-US" sz="2400" dirty="0"/>
              <a:t>Update survey materials (cover letters, surveys, hyperlinks, etc.)</a:t>
            </a:r>
          </a:p>
          <a:p>
            <a:pPr marL="914400" indent="-457200">
              <a:lnSpc>
                <a:spcPct val="100000"/>
              </a:lnSpc>
              <a:spcBef>
                <a:spcPts val="0"/>
              </a:spcBef>
              <a:buFont typeface="Courier New" panose="02070309020205020404" pitchFamily="49" charset="0"/>
              <a:buChar char="o"/>
            </a:pPr>
            <a:r>
              <a:rPr lang="en-US" sz="2400" dirty="0"/>
              <a:t>Prepare survey materials for distribution (printing, envelope stuffing, email scheduling, etc.)</a:t>
            </a:r>
          </a:p>
        </p:txBody>
      </p:sp>
      <p:pic>
        <p:nvPicPr>
          <p:cNvPr id="4" name="Graphic 3">
            <a:extLst>
              <a:ext uri="{FF2B5EF4-FFF2-40B4-BE49-F238E27FC236}">
                <a16:creationId xmlns:a16="http://schemas.microsoft.com/office/drawing/2014/main" id="{040A336C-BFF0-40C2-82A4-788FC38E42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8401" y="859971"/>
            <a:ext cx="914400" cy="914400"/>
          </a:xfrm>
          <a:prstGeom prst="rect">
            <a:avLst/>
          </a:prstGeom>
        </p:spPr>
      </p:pic>
      <p:pic>
        <p:nvPicPr>
          <p:cNvPr id="7" name="Graphic 6">
            <a:extLst>
              <a:ext uri="{FF2B5EF4-FFF2-40B4-BE49-F238E27FC236}">
                <a16:creationId xmlns:a16="http://schemas.microsoft.com/office/drawing/2014/main" id="{10011C12-B151-40A7-9164-C7DAB486B5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7715" y="2862035"/>
            <a:ext cx="914400" cy="914400"/>
          </a:xfrm>
          <a:prstGeom prst="rect">
            <a:avLst/>
          </a:prstGeom>
        </p:spPr>
      </p:pic>
    </p:spTree>
    <p:extLst>
      <p:ext uri="{BB962C8B-B14F-4D97-AF65-F5344CB8AC3E}">
        <p14:creationId xmlns:p14="http://schemas.microsoft.com/office/powerpoint/2010/main" val="3717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64B69-17D0-45D9-9A8C-1DD01DF0439C}"/>
              </a:ext>
            </a:extLst>
          </p:cNvPr>
          <p:cNvSpPr>
            <a:spLocks noGrp="1"/>
          </p:cNvSpPr>
          <p:nvPr>
            <p:ph type="title"/>
          </p:nvPr>
        </p:nvSpPr>
        <p:spPr/>
        <p:txBody>
          <a:bodyPr>
            <a:normAutofit/>
          </a:bodyPr>
          <a:lstStyle/>
          <a:p>
            <a:pPr>
              <a:lnSpc>
                <a:spcPct val="150000"/>
              </a:lnSpc>
              <a:spcAft>
                <a:spcPts val="3000"/>
              </a:spcAft>
            </a:pPr>
            <a:r>
              <a:rPr lang="en-US" sz="6600" dirty="0"/>
              <a:t>Q&amp;A</a:t>
            </a:r>
            <a:br>
              <a:rPr lang="en-US" sz="6600" dirty="0"/>
            </a:br>
            <a:r>
              <a:rPr lang="en-US" b="0" dirty="0"/>
              <a:t>Topic #3</a:t>
            </a:r>
            <a:br>
              <a:rPr lang="en-US" b="0" dirty="0"/>
            </a:br>
            <a:r>
              <a:rPr lang="en-US" b="0" dirty="0"/>
              <a:t>SFY 2021/22 Survey Planning</a:t>
            </a:r>
          </a:p>
        </p:txBody>
      </p:sp>
    </p:spTree>
    <p:extLst>
      <p:ext uri="{BB962C8B-B14F-4D97-AF65-F5344CB8AC3E}">
        <p14:creationId xmlns:p14="http://schemas.microsoft.com/office/powerpoint/2010/main" val="194215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6668E1-9745-46AB-AC6C-47F1F1E21F25}"/>
              </a:ext>
            </a:extLst>
          </p:cNvPr>
          <p:cNvSpPr>
            <a:spLocks noGrp="1"/>
          </p:cNvSpPr>
          <p:nvPr>
            <p:ph type="title"/>
          </p:nvPr>
        </p:nvSpPr>
        <p:spPr/>
        <p:txBody>
          <a:bodyPr/>
          <a:lstStyle/>
          <a:p>
            <a:pPr algn="ctr"/>
            <a:r>
              <a:rPr lang="en-US" dirty="0"/>
              <a:t>DOR’s Planning Unit</a:t>
            </a:r>
            <a:br>
              <a:rPr lang="en-US" dirty="0"/>
            </a:br>
            <a:r>
              <a:rPr lang="en-US" dirty="0"/>
              <a:t>Contact Information</a:t>
            </a:r>
          </a:p>
        </p:txBody>
      </p:sp>
      <p:sp>
        <p:nvSpPr>
          <p:cNvPr id="7" name="Content Placeholder 6">
            <a:extLst>
              <a:ext uri="{FF2B5EF4-FFF2-40B4-BE49-F238E27FC236}">
                <a16:creationId xmlns:a16="http://schemas.microsoft.com/office/drawing/2014/main" id="{BD9ED3A5-0BF3-42BF-8A47-8917BCE76E8B}"/>
              </a:ext>
            </a:extLst>
          </p:cNvPr>
          <p:cNvSpPr>
            <a:spLocks noGrp="1"/>
          </p:cNvSpPr>
          <p:nvPr>
            <p:ph sz="half" idx="1"/>
          </p:nvPr>
        </p:nvSpPr>
        <p:spPr>
          <a:xfrm>
            <a:off x="6096000" y="133351"/>
            <a:ext cx="5943600" cy="6591299"/>
          </a:xfrm>
        </p:spPr>
        <p:txBody>
          <a:bodyPr anchor="ctr">
            <a:normAutofit/>
          </a:bodyPr>
          <a:lstStyle/>
          <a:p>
            <a:pPr marL="0" indent="0" defTabSz="3252788">
              <a:lnSpc>
                <a:spcPct val="100000"/>
              </a:lnSpc>
              <a:spcBef>
                <a:spcPts val="0"/>
              </a:spcBef>
              <a:buNone/>
            </a:pPr>
            <a:r>
              <a:rPr lang="en-US" b="1" dirty="0">
                <a:latin typeface="Arial" panose="020B0604020202020204" pitchFamily="34" charset="0"/>
                <a:cs typeface="Arial" panose="020B0604020202020204" pitchFamily="34" charset="0"/>
              </a:rPr>
              <a:t>Alicia Lucas</a:t>
            </a:r>
          </a:p>
          <a:p>
            <a:pPr marL="0" indent="0" defTabSz="3252788">
              <a:lnSpc>
                <a:spcPct val="100000"/>
              </a:lnSpc>
              <a:spcBef>
                <a:spcPts val="0"/>
              </a:spcBef>
              <a:buNone/>
            </a:pPr>
            <a:r>
              <a:rPr lang="en-US" sz="2400" dirty="0">
                <a:latin typeface="Arial" panose="020B0604020202020204" pitchFamily="34" charset="0"/>
                <a:cs typeface="Arial" panose="020B0604020202020204" pitchFamily="34" charset="0"/>
              </a:rPr>
              <a:t>Manager</a:t>
            </a:r>
          </a:p>
          <a:p>
            <a:pPr marL="0" indent="0" defTabSz="3252788">
              <a:lnSpc>
                <a:spcPct val="100000"/>
              </a:lnSpc>
              <a:spcBef>
                <a:spcPts val="0"/>
              </a:spcBef>
              <a:spcAft>
                <a:spcPts val="1200"/>
              </a:spcAft>
              <a:buNone/>
            </a:pP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Alicia.lucas@dor.ca.gov</a:t>
            </a:r>
            <a:r>
              <a:rPr lang="en-US" sz="1800" dirty="0">
                <a:latin typeface="Arial" panose="020B0604020202020204" pitchFamily="34" charset="0"/>
                <a:cs typeface="Arial" panose="020B0604020202020204" pitchFamily="34" charset="0"/>
              </a:rPr>
              <a:t> </a:t>
            </a:r>
          </a:p>
          <a:p>
            <a:pPr marL="0" indent="0" defTabSz="3252788">
              <a:lnSpc>
                <a:spcPct val="100000"/>
              </a:lnSpc>
              <a:buNone/>
            </a:pPr>
            <a:r>
              <a:rPr lang="en-US" b="1" dirty="0">
                <a:latin typeface="Arial" panose="020B0604020202020204" pitchFamily="34" charset="0"/>
                <a:cs typeface="Arial" panose="020B0604020202020204" pitchFamily="34" charset="0"/>
              </a:rPr>
              <a:t>Molly Foote, Ph.D.</a:t>
            </a:r>
          </a:p>
          <a:p>
            <a:pPr marL="0" indent="0" defTabSz="3252788">
              <a:lnSpc>
                <a:spcPct val="100000"/>
              </a:lnSpc>
              <a:spcBef>
                <a:spcPts val="0"/>
              </a:spcBef>
              <a:buNone/>
            </a:pPr>
            <a:r>
              <a:rPr lang="en-US" sz="2400" dirty="0">
                <a:latin typeface="Arial" panose="020B0604020202020204" pitchFamily="34" charset="0"/>
                <a:cs typeface="Arial" panose="020B0604020202020204" pitchFamily="34" charset="0"/>
              </a:rPr>
              <a:t>Research Data Analyst II</a:t>
            </a:r>
          </a:p>
          <a:p>
            <a:pPr marL="0" indent="0" defTabSz="3252788">
              <a:lnSpc>
                <a:spcPct val="100000"/>
              </a:lnSpc>
              <a:spcBef>
                <a:spcPts val="0"/>
              </a:spcBef>
              <a:spcAft>
                <a:spcPts val="1200"/>
              </a:spcAft>
              <a:buNone/>
            </a:pPr>
            <a:r>
              <a:rPr lang="en-US"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molly.foote@dor.ca.gov</a:t>
            </a:r>
            <a:r>
              <a:rPr lang="en-US" sz="1800" dirty="0">
                <a:latin typeface="Arial" panose="020B0604020202020204" pitchFamily="34" charset="0"/>
                <a:cs typeface="Arial" panose="020B0604020202020204" pitchFamily="34" charset="0"/>
              </a:rPr>
              <a:t> </a:t>
            </a:r>
          </a:p>
          <a:p>
            <a:pPr marL="0" indent="0" defTabSz="3252788">
              <a:lnSpc>
                <a:spcPct val="100000"/>
              </a:lnSpc>
              <a:buNone/>
            </a:pPr>
            <a:r>
              <a:rPr lang="en-US" b="1" dirty="0">
                <a:latin typeface="Arial" panose="020B0604020202020204" pitchFamily="34" charset="0"/>
                <a:cs typeface="Arial" panose="020B0604020202020204" pitchFamily="34" charset="0"/>
              </a:rPr>
              <a:t>Judy Gonzalez</a:t>
            </a:r>
          </a:p>
          <a:p>
            <a:pPr marL="0" indent="0" defTabSz="3252788">
              <a:lnSpc>
                <a:spcPct val="100000"/>
              </a:lnSpc>
              <a:spcBef>
                <a:spcPts val="0"/>
              </a:spcBef>
              <a:buNone/>
            </a:pPr>
            <a:r>
              <a:rPr lang="en-US" sz="2400" dirty="0">
                <a:latin typeface="Arial" panose="020B0604020202020204" pitchFamily="34" charset="0"/>
                <a:cs typeface="Arial" panose="020B0604020202020204" pitchFamily="34" charset="0"/>
              </a:rPr>
              <a:t>Research Data Analyst II</a:t>
            </a:r>
          </a:p>
          <a:p>
            <a:pPr marL="0" indent="0" defTabSz="3252788">
              <a:lnSpc>
                <a:spcPct val="100000"/>
              </a:lnSpc>
              <a:spcBef>
                <a:spcPts val="0"/>
              </a:spcBef>
              <a:spcAft>
                <a:spcPts val="1200"/>
              </a:spcAft>
              <a:buNone/>
            </a:pPr>
            <a:r>
              <a:rPr lang="en-US"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judy.gonzalez@dor.ca.gov</a:t>
            </a:r>
            <a:r>
              <a:rPr lang="en-US" sz="1800" dirty="0">
                <a:latin typeface="Arial" panose="020B0604020202020204" pitchFamily="34" charset="0"/>
                <a:cs typeface="Arial" panose="020B0604020202020204" pitchFamily="34" charset="0"/>
              </a:rPr>
              <a:t> </a:t>
            </a:r>
          </a:p>
          <a:p>
            <a:pPr marL="0" indent="0" defTabSz="3252788">
              <a:lnSpc>
                <a:spcPct val="100000"/>
              </a:lnSpc>
              <a:buNone/>
            </a:pPr>
            <a:r>
              <a:rPr lang="en-US" b="1" dirty="0">
                <a:latin typeface="Arial" panose="020B0604020202020204" pitchFamily="34" charset="0"/>
                <a:cs typeface="Arial" panose="020B0604020202020204" pitchFamily="34" charset="0"/>
              </a:rPr>
              <a:t>Avantika Sharma</a:t>
            </a:r>
          </a:p>
          <a:p>
            <a:pPr marL="0" indent="0" defTabSz="3252788">
              <a:lnSpc>
                <a:spcPct val="100000"/>
              </a:lnSpc>
              <a:spcBef>
                <a:spcPts val="0"/>
              </a:spcBef>
              <a:buNone/>
            </a:pPr>
            <a:r>
              <a:rPr lang="en-US" sz="2400" dirty="0">
                <a:latin typeface="Arial" panose="020B0604020202020204" pitchFamily="34" charset="0"/>
                <a:cs typeface="Arial" panose="020B0604020202020204" pitchFamily="34" charset="0"/>
              </a:rPr>
              <a:t>Associate Governmental Program Analyst </a:t>
            </a:r>
          </a:p>
          <a:p>
            <a:pPr marL="0" indent="0" defTabSz="3252788">
              <a:lnSpc>
                <a:spcPct val="100000"/>
              </a:lnSpc>
              <a:spcBef>
                <a:spcPts val="0"/>
              </a:spcBef>
              <a:spcAft>
                <a:spcPts val="1200"/>
              </a:spcAft>
              <a:buNone/>
            </a:pPr>
            <a:r>
              <a:rPr lang="en-US" sz="18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avantika.sharma@dor.ca.gov</a:t>
            </a: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2056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517BE-D96A-47D7-9562-C5F7F311EA3E}"/>
              </a:ext>
            </a:extLst>
          </p:cNvPr>
          <p:cNvSpPr>
            <a:spLocks noGrp="1"/>
          </p:cNvSpPr>
          <p:nvPr>
            <p:ph type="title"/>
          </p:nvPr>
        </p:nvSpPr>
        <p:spPr/>
        <p:txBody>
          <a:bodyPr/>
          <a:lstStyle/>
          <a:p>
            <a:pPr algn="ctr">
              <a:lnSpc>
                <a:spcPct val="100000"/>
              </a:lnSpc>
            </a:pPr>
            <a:r>
              <a:rPr lang="en-US" dirty="0"/>
              <a:t>Survey Delivery and Consumer Engagement</a:t>
            </a:r>
          </a:p>
        </p:txBody>
      </p:sp>
      <p:sp>
        <p:nvSpPr>
          <p:cNvPr id="10" name="Content Placeholder 9">
            <a:extLst>
              <a:ext uri="{FF2B5EF4-FFF2-40B4-BE49-F238E27FC236}">
                <a16:creationId xmlns:a16="http://schemas.microsoft.com/office/drawing/2014/main" id="{19929AA1-575C-4513-BEE2-DBE3ECFADA37}"/>
              </a:ext>
            </a:extLst>
          </p:cNvPr>
          <p:cNvSpPr>
            <a:spLocks noGrp="1"/>
          </p:cNvSpPr>
          <p:nvPr>
            <p:ph sz="half" idx="1"/>
          </p:nvPr>
        </p:nvSpPr>
        <p:spPr>
          <a:xfrm>
            <a:off x="5271084" y="133351"/>
            <a:ext cx="6768515" cy="6591299"/>
          </a:xfrm>
        </p:spPr>
        <p:txBody>
          <a:bodyPr anchor="ctr"/>
          <a:lstStyle/>
          <a:p>
            <a:pPr marL="0" indent="0">
              <a:spcBef>
                <a:spcPts val="2400"/>
              </a:spcBef>
              <a:spcAft>
                <a:spcPts val="2400"/>
              </a:spcAft>
              <a:buNone/>
            </a:pPr>
            <a:r>
              <a:rPr lang="en-US" dirty="0"/>
              <a:t>5,731 consumers were invited to complete the survey (5.2% of DOR’s total consumer population in SFY 2020/21)</a:t>
            </a:r>
          </a:p>
          <a:p>
            <a:pPr marL="0" indent="0">
              <a:spcBef>
                <a:spcPts val="2400"/>
              </a:spcBef>
              <a:spcAft>
                <a:spcPts val="2400"/>
              </a:spcAft>
              <a:buNone/>
            </a:pPr>
            <a:r>
              <a:rPr lang="en-US" dirty="0"/>
              <a:t>Surveys were sent using electronic or surface mail and available in seven translated languages</a:t>
            </a:r>
          </a:p>
          <a:p>
            <a:pPr marL="0" indent="0">
              <a:spcBef>
                <a:spcPts val="2400"/>
              </a:spcBef>
              <a:spcAft>
                <a:spcPts val="2400"/>
              </a:spcAft>
              <a:buNone/>
            </a:pPr>
            <a:r>
              <a:rPr lang="en-US" dirty="0"/>
              <a:t>849 responses were received (16.6% response rate)</a:t>
            </a:r>
          </a:p>
        </p:txBody>
      </p:sp>
      <p:pic>
        <p:nvPicPr>
          <p:cNvPr id="18" name="Graphic 17">
            <a:extLst>
              <a:ext uri="{FF2B5EF4-FFF2-40B4-BE49-F238E27FC236}">
                <a16:creationId xmlns:a16="http://schemas.microsoft.com/office/drawing/2014/main" id="{B70E48BB-2222-4F61-A7B8-7EDAEF06B3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9108" y="2940594"/>
            <a:ext cx="852615" cy="852615"/>
          </a:xfrm>
          <a:prstGeom prst="rect">
            <a:avLst/>
          </a:prstGeom>
        </p:spPr>
      </p:pic>
      <p:pic>
        <p:nvPicPr>
          <p:cNvPr id="24" name="Graphic 23">
            <a:extLst>
              <a:ext uri="{FF2B5EF4-FFF2-40B4-BE49-F238E27FC236}">
                <a16:creationId xmlns:a16="http://schemas.microsoft.com/office/drawing/2014/main" id="{E3CE0454-A920-40AC-8E44-B84BC42F964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1346" y="1207589"/>
            <a:ext cx="852615" cy="852615"/>
          </a:xfrm>
          <a:prstGeom prst="rect">
            <a:avLst/>
          </a:prstGeom>
        </p:spPr>
      </p:pic>
      <p:pic>
        <p:nvPicPr>
          <p:cNvPr id="26" name="Graphic 25">
            <a:extLst>
              <a:ext uri="{FF2B5EF4-FFF2-40B4-BE49-F238E27FC236}">
                <a16:creationId xmlns:a16="http://schemas.microsoft.com/office/drawing/2014/main" id="{D19CE194-C942-4F20-BEDF-3DCCF755952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1345" y="4673599"/>
            <a:ext cx="852615" cy="852615"/>
          </a:xfrm>
          <a:prstGeom prst="rect">
            <a:avLst/>
          </a:prstGeom>
        </p:spPr>
      </p:pic>
    </p:spTree>
    <p:extLst>
      <p:ext uri="{BB962C8B-B14F-4D97-AF65-F5344CB8AC3E}">
        <p14:creationId xmlns:p14="http://schemas.microsoft.com/office/powerpoint/2010/main" val="391259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BFBE2-2892-4AB8-A495-6FCB977B32F8}"/>
              </a:ext>
            </a:extLst>
          </p:cNvPr>
          <p:cNvSpPr>
            <a:spLocks noGrp="1"/>
          </p:cNvSpPr>
          <p:nvPr>
            <p:ph type="title"/>
          </p:nvPr>
        </p:nvSpPr>
        <p:spPr>
          <a:xfrm>
            <a:off x="0" y="-1"/>
            <a:ext cx="12192000" cy="1325563"/>
          </a:xfrm>
        </p:spPr>
        <p:txBody>
          <a:bodyPr/>
          <a:lstStyle/>
          <a:p>
            <a:pPr algn="ctr"/>
            <a:r>
              <a:rPr lang="en-US" dirty="0"/>
              <a:t>Measuring Consumer Satisfaction</a:t>
            </a:r>
          </a:p>
        </p:txBody>
      </p:sp>
      <p:sp>
        <p:nvSpPr>
          <p:cNvPr id="2" name="Content Placeholder 1">
            <a:extLst>
              <a:ext uri="{FF2B5EF4-FFF2-40B4-BE49-F238E27FC236}">
                <a16:creationId xmlns:a16="http://schemas.microsoft.com/office/drawing/2014/main" id="{BD527B67-0D49-4CBA-9ACD-8F47A068B3B3}"/>
              </a:ext>
            </a:extLst>
          </p:cNvPr>
          <p:cNvSpPr>
            <a:spLocks noGrp="1"/>
          </p:cNvSpPr>
          <p:nvPr>
            <p:ph sz="half" idx="1"/>
          </p:nvPr>
        </p:nvSpPr>
        <p:spPr>
          <a:xfrm>
            <a:off x="560750" y="2663029"/>
            <a:ext cx="4775835" cy="536575"/>
          </a:xfrm>
        </p:spPr>
        <p:txBody>
          <a:bodyPr anchor="ctr"/>
          <a:lstStyle/>
          <a:p>
            <a:pPr marL="0" indent="0" algn="ctr">
              <a:buNone/>
            </a:pPr>
            <a:r>
              <a:rPr lang="en-US" b="1" dirty="0"/>
              <a:t>SURVEY QUESTIONS</a:t>
            </a:r>
          </a:p>
        </p:txBody>
      </p:sp>
      <p:graphicFrame>
        <p:nvGraphicFramePr>
          <p:cNvPr id="7" name="Table 31">
            <a:extLst>
              <a:ext uri="{FF2B5EF4-FFF2-40B4-BE49-F238E27FC236}">
                <a16:creationId xmlns:a16="http://schemas.microsoft.com/office/drawing/2014/main" id="{268C6843-6734-4375-A573-8DCBA2F3AB96}"/>
              </a:ext>
            </a:extLst>
          </p:cNvPr>
          <p:cNvGraphicFramePr>
            <a:graphicFrameLocks noGrp="1"/>
          </p:cNvGraphicFramePr>
          <p:nvPr>
            <p:ph sz="half" idx="10"/>
            <p:extLst>
              <p:ext uri="{D42A27DB-BD31-4B8C-83A1-F6EECF244321}">
                <p14:modId xmlns:p14="http://schemas.microsoft.com/office/powerpoint/2010/main" val="4254608176"/>
              </p:ext>
            </p:extLst>
          </p:nvPr>
        </p:nvGraphicFramePr>
        <p:xfrm>
          <a:off x="560750" y="3302000"/>
          <a:ext cx="4775835" cy="2956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81680">
                  <a:extLst>
                    <a:ext uri="{9D8B030D-6E8A-4147-A177-3AD203B41FA5}">
                      <a16:colId xmlns:a16="http://schemas.microsoft.com/office/drawing/2014/main" val="2074814783"/>
                    </a:ext>
                  </a:extLst>
                </a:gridCol>
                <a:gridCol w="1494155">
                  <a:extLst>
                    <a:ext uri="{9D8B030D-6E8A-4147-A177-3AD203B41FA5}">
                      <a16:colId xmlns:a16="http://schemas.microsoft.com/office/drawing/2014/main" val="2366931797"/>
                    </a:ext>
                  </a:extLst>
                </a:gridCol>
              </a:tblGrid>
              <a:tr h="362539">
                <a:tc>
                  <a:txBody>
                    <a:bodyPr/>
                    <a:lstStyle/>
                    <a:p>
                      <a:pPr algn="ctr"/>
                      <a:r>
                        <a:rPr lang="en-US" sz="2000" dirty="0">
                          <a:solidFill>
                            <a:schemeClr val="bg1"/>
                          </a:solidFill>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a:solidFill>
                            <a:schemeClr val="bg1"/>
                          </a:solidFill>
                        </a:rPr>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388331111"/>
                  </a:ext>
                </a:extLst>
              </a:tr>
              <a:tr h="334651">
                <a:tc>
                  <a:txBody>
                    <a:bodyPr/>
                    <a:lstStyle/>
                    <a:p>
                      <a:pPr marL="342900" indent="-342900">
                        <a:buFont typeface="+mj-lt"/>
                        <a:buAutoNum type="arabicPeriod"/>
                      </a:pPr>
                      <a:r>
                        <a:rPr lang="en-US" sz="1800" dirty="0">
                          <a:solidFill>
                            <a:schemeClr val="tx1"/>
                          </a:solidFill>
                        </a:rPr>
                        <a:t>DOR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66827"/>
                  </a:ext>
                </a:extLst>
              </a:tr>
              <a:tr h="334651">
                <a:tc>
                  <a:txBody>
                    <a:bodyPr/>
                    <a:lstStyle/>
                    <a:p>
                      <a:pPr marL="342900" indent="-342900">
                        <a:buFont typeface="+mj-lt"/>
                        <a:buAutoNum type="arabicPeriod" startAt="2"/>
                      </a:pPr>
                      <a:r>
                        <a:rPr lang="en-US" sz="1800" dirty="0">
                          <a:solidFill>
                            <a:schemeClr val="tx1"/>
                          </a:solidFill>
                        </a:rPr>
                        <a:t>DOR Counselors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273736"/>
                  </a:ext>
                </a:extLst>
              </a:tr>
              <a:tr h="334651">
                <a:tc>
                  <a:txBody>
                    <a:bodyPr/>
                    <a:lstStyle/>
                    <a:p>
                      <a:pPr marL="342900" indent="-342900">
                        <a:buFont typeface="+mj-lt"/>
                        <a:buAutoNum type="arabicPeriod" startAt="3"/>
                      </a:pPr>
                      <a:r>
                        <a:rPr lang="en-US" sz="1800" dirty="0">
                          <a:solidFill>
                            <a:schemeClr val="tx1"/>
                          </a:solidFill>
                        </a:rPr>
                        <a:t>Service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9211479"/>
                  </a:ext>
                </a:extLst>
              </a:tr>
              <a:tr h="334651">
                <a:tc>
                  <a:txBody>
                    <a:bodyPr/>
                    <a:lstStyle/>
                    <a:p>
                      <a:pPr marL="342900" indent="-342900">
                        <a:buFont typeface="+mj-lt"/>
                        <a:buAutoNum type="arabicPeriod" startAt="4"/>
                      </a:pPr>
                      <a:r>
                        <a:rPr lang="en-US" sz="1800" dirty="0">
                          <a:solidFill>
                            <a:schemeClr val="tx1"/>
                          </a:solidFill>
                        </a:rPr>
                        <a:t>Employment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904877"/>
                  </a:ext>
                </a:extLst>
              </a:tr>
              <a:tr h="334651">
                <a:tc>
                  <a:txBody>
                    <a:bodyPr/>
                    <a:lstStyle/>
                    <a:p>
                      <a:pPr marL="342900" indent="-342900">
                        <a:buFont typeface="+mj-lt"/>
                        <a:buAutoNum type="arabicPeriod" startAt="5"/>
                      </a:pPr>
                      <a:r>
                        <a:rPr lang="en-US" sz="1800" dirty="0">
                          <a:solidFill>
                            <a:schemeClr val="tx1"/>
                          </a:solidFill>
                        </a:rPr>
                        <a:t>Current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980274"/>
                  </a:ext>
                </a:extLst>
              </a:tr>
              <a:tr h="334651">
                <a:tc>
                  <a:txBody>
                    <a:bodyPr/>
                    <a:lstStyle/>
                    <a:p>
                      <a:pPr marL="342900" indent="-342900">
                        <a:buFont typeface="+mj-lt"/>
                        <a:buAutoNum type="arabicPeriod" startAt="6"/>
                      </a:pPr>
                      <a:r>
                        <a:rPr lang="en-US" sz="1800" dirty="0">
                          <a:solidFill>
                            <a:schemeClr val="tx1"/>
                          </a:solidFill>
                        </a:rPr>
                        <a:t>Employment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718083"/>
                  </a:ext>
                </a:extLst>
              </a:tr>
              <a:tr h="334651">
                <a:tc>
                  <a:txBody>
                    <a:bodyPr/>
                    <a:lstStyle/>
                    <a:p>
                      <a:pPr lvl="0" algn="ctr"/>
                      <a:r>
                        <a:rPr lang="en-US" sz="1800" b="1" i="1"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b="1" i="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628678"/>
                  </a:ext>
                </a:extLst>
              </a:tr>
            </a:tbl>
          </a:graphicData>
        </a:graphic>
      </p:graphicFrame>
      <p:pic>
        <p:nvPicPr>
          <p:cNvPr id="10" name="Graphic 9">
            <a:extLst>
              <a:ext uri="{FF2B5EF4-FFF2-40B4-BE49-F238E27FC236}">
                <a16:creationId xmlns:a16="http://schemas.microsoft.com/office/drawing/2014/main" id="{3221E1AE-40B0-4C47-B9EF-1BAC63CCBC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1467" y="1583529"/>
            <a:ext cx="914400" cy="914400"/>
          </a:xfrm>
          <a:prstGeom prst="rect">
            <a:avLst/>
          </a:prstGeom>
        </p:spPr>
      </p:pic>
      <p:sp>
        <p:nvSpPr>
          <p:cNvPr id="3" name="Content Placeholder 2">
            <a:extLst>
              <a:ext uri="{FF2B5EF4-FFF2-40B4-BE49-F238E27FC236}">
                <a16:creationId xmlns:a16="http://schemas.microsoft.com/office/drawing/2014/main" id="{AAE4F6B6-59D4-4C7B-B827-2EB96C51ECDF}"/>
              </a:ext>
            </a:extLst>
          </p:cNvPr>
          <p:cNvSpPr>
            <a:spLocks noGrp="1"/>
          </p:cNvSpPr>
          <p:nvPr>
            <p:ph sz="half" idx="2"/>
          </p:nvPr>
        </p:nvSpPr>
        <p:spPr>
          <a:xfrm>
            <a:off x="6044294" y="2663030"/>
            <a:ext cx="5432108" cy="536575"/>
          </a:xfrm>
        </p:spPr>
        <p:txBody>
          <a:bodyPr anchor="ctr"/>
          <a:lstStyle/>
          <a:p>
            <a:pPr marL="0" indent="0" algn="ctr">
              <a:buNone/>
            </a:pPr>
            <a:r>
              <a:rPr lang="en-US" b="1" dirty="0"/>
              <a:t>RATING SCALE</a:t>
            </a:r>
          </a:p>
        </p:txBody>
      </p:sp>
      <p:graphicFrame>
        <p:nvGraphicFramePr>
          <p:cNvPr id="8" name="Table 10">
            <a:extLst>
              <a:ext uri="{FF2B5EF4-FFF2-40B4-BE49-F238E27FC236}">
                <a16:creationId xmlns:a16="http://schemas.microsoft.com/office/drawing/2014/main" id="{82C8901A-194E-44AC-BDC8-B58F408347CA}"/>
              </a:ext>
            </a:extLst>
          </p:cNvPr>
          <p:cNvGraphicFramePr>
            <a:graphicFrameLocks noGrp="1"/>
          </p:cNvGraphicFramePr>
          <p:nvPr>
            <p:ph sz="half" idx="11"/>
            <p:extLst>
              <p:ext uri="{D42A27DB-BD31-4B8C-83A1-F6EECF244321}">
                <p14:modId xmlns:p14="http://schemas.microsoft.com/office/powerpoint/2010/main" val="2818440229"/>
              </p:ext>
            </p:extLst>
          </p:nvPr>
        </p:nvGraphicFramePr>
        <p:xfrm>
          <a:off x="6044293" y="3302000"/>
          <a:ext cx="5432108" cy="3139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3305">
                  <a:extLst>
                    <a:ext uri="{9D8B030D-6E8A-4147-A177-3AD203B41FA5}">
                      <a16:colId xmlns:a16="http://schemas.microsoft.com/office/drawing/2014/main" val="2937662458"/>
                    </a:ext>
                  </a:extLst>
                </a:gridCol>
                <a:gridCol w="2513602">
                  <a:extLst>
                    <a:ext uri="{9D8B030D-6E8A-4147-A177-3AD203B41FA5}">
                      <a16:colId xmlns:a16="http://schemas.microsoft.com/office/drawing/2014/main" val="2829597062"/>
                    </a:ext>
                  </a:extLst>
                </a:gridCol>
                <a:gridCol w="1875201">
                  <a:extLst>
                    <a:ext uri="{9D8B030D-6E8A-4147-A177-3AD203B41FA5}">
                      <a16:colId xmlns:a16="http://schemas.microsoft.com/office/drawing/2014/main" val="2258161286"/>
                    </a:ext>
                  </a:extLst>
                </a:gridCol>
              </a:tblGrid>
              <a:tr h="395723">
                <a:tc>
                  <a:txBody>
                    <a:bodyPr/>
                    <a:lstStyle/>
                    <a:p>
                      <a:pPr algn="ctr"/>
                      <a:r>
                        <a:rPr lang="en-US" sz="2000" dirty="0">
                          <a:solidFill>
                            <a:schemeClr val="bg1"/>
                          </a:solidFill>
                        </a:rPr>
                        <a:t>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a:solidFill>
                            <a:schemeClr val="bg1"/>
                          </a:solidFill>
                        </a:rPr>
                        <a:t>Satisfaction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a:solidFill>
                            <a:schemeClr val="bg1"/>
                          </a:solidFill>
                        </a:rPr>
                        <a:t>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5894827"/>
                  </a:ext>
                </a:extLst>
              </a:tr>
              <a:tr h="342507">
                <a:tc>
                  <a:txBody>
                    <a:bodyPr/>
                    <a:lstStyle/>
                    <a:p>
                      <a:pPr algn="ctr"/>
                      <a:r>
                        <a:rPr lang="en-US" sz="18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Not at all 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 - 14.3%)</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690241"/>
                  </a:ext>
                </a:extLst>
              </a:tr>
              <a:tr h="342507">
                <a:tc>
                  <a:txBody>
                    <a:bodyPr/>
                    <a:lstStyle/>
                    <a:p>
                      <a:pPr algn="ctr"/>
                      <a:r>
                        <a:rPr lang="en-US" sz="18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Dissatisfied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(14.4% - 28.6%)</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2384958"/>
                  </a:ext>
                </a:extLst>
              </a:tr>
              <a:tr h="342507">
                <a:tc>
                  <a:txBody>
                    <a:bodyPr/>
                    <a:lstStyle/>
                    <a:p>
                      <a:pPr algn="ctr"/>
                      <a:r>
                        <a:rPr lang="en-US" sz="18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Somewhat Dissatisfied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(28.7% - 42.9%)</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75884"/>
                  </a:ext>
                </a:extLst>
              </a:tr>
              <a:tr h="342507">
                <a:tc>
                  <a:txBody>
                    <a:bodyPr/>
                    <a:lstStyle/>
                    <a:p>
                      <a:pPr algn="ctr"/>
                      <a:r>
                        <a:rPr lang="en-US" sz="18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(43.0% - 57.1%)</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6007994"/>
                  </a:ext>
                </a:extLst>
              </a:tr>
              <a:tr h="342507">
                <a:tc>
                  <a:txBody>
                    <a:bodyPr/>
                    <a:lstStyle/>
                    <a:p>
                      <a:pPr algn="ctr"/>
                      <a:r>
                        <a:rPr lang="en-US" sz="18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Somewhat 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(57.2% - 71.4%)</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058570"/>
                  </a:ext>
                </a:extLst>
              </a:tr>
              <a:tr h="342507">
                <a:tc>
                  <a:txBody>
                    <a:bodyPr/>
                    <a:lstStyle/>
                    <a:p>
                      <a:pPr algn="ctr"/>
                      <a:r>
                        <a:rPr lang="en-US" sz="18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(71.5% - 85.7%)</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489050"/>
                  </a:ext>
                </a:extLst>
              </a:tr>
              <a:tr h="342507">
                <a:tc>
                  <a:txBody>
                    <a:bodyPr/>
                    <a:lstStyle/>
                    <a:p>
                      <a:pPr algn="ctr"/>
                      <a:r>
                        <a:rPr lang="en-US" sz="18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rPr>
                        <a:t>Extremely Satisfied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(85.8% - 100.0%)</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54957"/>
                  </a:ext>
                </a:extLst>
              </a:tr>
            </a:tbl>
          </a:graphicData>
        </a:graphic>
      </p:graphicFrame>
      <p:pic>
        <p:nvPicPr>
          <p:cNvPr id="9" name="Content Placeholder 62">
            <a:extLst>
              <a:ext uri="{FF2B5EF4-FFF2-40B4-BE49-F238E27FC236}">
                <a16:creationId xmlns:a16="http://schemas.microsoft.com/office/drawing/2014/main" id="{995F7A35-21B4-4CD1-BF60-7494888136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1807" y="1589482"/>
            <a:ext cx="914400" cy="914400"/>
          </a:xfrm>
          <a:prstGeom prst="rect">
            <a:avLst/>
          </a:prstGeom>
        </p:spPr>
      </p:pic>
    </p:spTree>
    <p:extLst>
      <p:ext uri="{BB962C8B-B14F-4D97-AF65-F5344CB8AC3E}">
        <p14:creationId xmlns:p14="http://schemas.microsoft.com/office/powerpoint/2010/main" val="221331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DC3-0135-4475-BB8A-FCA71F157285}"/>
              </a:ext>
            </a:extLst>
          </p:cNvPr>
          <p:cNvSpPr>
            <a:spLocks noGrp="1"/>
          </p:cNvSpPr>
          <p:nvPr>
            <p:ph type="title"/>
          </p:nvPr>
        </p:nvSpPr>
        <p:spPr/>
        <p:txBody>
          <a:bodyPr>
            <a:normAutofit/>
          </a:bodyPr>
          <a:lstStyle/>
          <a:p>
            <a:pPr>
              <a:lnSpc>
                <a:spcPct val="100000"/>
              </a:lnSpc>
            </a:pPr>
            <a:r>
              <a:rPr lang="en-US" dirty="0"/>
              <a:t>Overall Consumers were Satisfied with DOR</a:t>
            </a:r>
          </a:p>
        </p:txBody>
      </p:sp>
      <p:graphicFrame>
        <p:nvGraphicFramePr>
          <p:cNvPr id="4" name="Content Placeholder 3">
            <a:extLst>
              <a:ext uri="{FF2B5EF4-FFF2-40B4-BE49-F238E27FC236}">
                <a16:creationId xmlns:a16="http://schemas.microsoft.com/office/drawing/2014/main" id="{00F2FBF9-89EB-4687-A56C-010A16A9E5B6}"/>
              </a:ext>
            </a:extLst>
          </p:cNvPr>
          <p:cNvGraphicFramePr>
            <a:graphicFrameLocks noGrp="1"/>
          </p:cNvGraphicFramePr>
          <p:nvPr>
            <p:ph sz="half" idx="1"/>
            <p:extLst>
              <p:ext uri="{D42A27DB-BD31-4B8C-83A1-F6EECF244321}">
                <p14:modId xmlns:p14="http://schemas.microsoft.com/office/powerpoint/2010/main" val="250059776"/>
              </p:ext>
            </p:extLst>
          </p:nvPr>
        </p:nvGraphicFramePr>
        <p:xfrm>
          <a:off x="4648200" y="1636317"/>
          <a:ext cx="6692900" cy="3585365"/>
        </p:xfrm>
        <a:graphic>
          <a:graphicData uri="http://schemas.openxmlformats.org/drawingml/2006/table">
            <a:tbl>
              <a:tblPr firstRow="1" firstCol="1" bandRow="1">
                <a:tableStyleId>{5C22544A-7EE6-4342-B048-85BDC9FD1C3A}</a:tableStyleId>
              </a:tblPr>
              <a:tblGrid>
                <a:gridCol w="3414604">
                  <a:extLst>
                    <a:ext uri="{9D8B030D-6E8A-4147-A177-3AD203B41FA5}">
                      <a16:colId xmlns:a16="http://schemas.microsoft.com/office/drawing/2014/main" val="1888197249"/>
                    </a:ext>
                  </a:extLst>
                </a:gridCol>
                <a:gridCol w="1335196">
                  <a:extLst>
                    <a:ext uri="{9D8B030D-6E8A-4147-A177-3AD203B41FA5}">
                      <a16:colId xmlns:a16="http://schemas.microsoft.com/office/drawing/2014/main" val="1567527195"/>
                    </a:ext>
                  </a:extLst>
                </a:gridCol>
                <a:gridCol w="1943100">
                  <a:extLst>
                    <a:ext uri="{9D8B030D-6E8A-4147-A177-3AD203B41FA5}">
                      <a16:colId xmlns:a16="http://schemas.microsoft.com/office/drawing/2014/main" val="3878714697"/>
                    </a:ext>
                  </a:extLst>
                </a:gridCol>
              </a:tblGrid>
              <a:tr h="745892">
                <a:tc>
                  <a:txBody>
                    <a:bodyPr/>
                    <a:lstStyle/>
                    <a:p>
                      <a:pPr marL="0" marR="0" algn="ctr">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Categories</a:t>
                      </a:r>
                      <a:endParaRPr lang="en-US" sz="20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Score</a:t>
                      </a:r>
                      <a:endParaRPr lang="en-US" sz="20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2000" b="1" dirty="0">
                          <a:solidFill>
                            <a:schemeClr val="bg1"/>
                          </a:solidFill>
                          <a:effectLst/>
                          <a:latin typeface="Arial" panose="020B0604020202020204" pitchFamily="34" charset="0"/>
                          <a:ea typeface="Arial" panose="020B0604020202020204" pitchFamily="34" charset="0"/>
                          <a:cs typeface="Arial" panose="020B0604020202020204" pitchFamily="34" charset="0"/>
                        </a:rPr>
                        <a:t>Satisfaction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08064677"/>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DOR Experience</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79.4%</a:t>
                      </a:r>
                      <a:endParaRPr lang="en-US" sz="20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610362"/>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DOR Counselors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80.0%</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085940"/>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Service Providers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80.3%</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914694"/>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Employment Services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77.4%</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5063496"/>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Current Employment</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75.7%</a:t>
                      </a:r>
                      <a:endParaRPr lang="en-US" sz="20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36724"/>
                  </a:ext>
                </a:extLst>
              </a:tr>
              <a:tr h="405639">
                <a:tc>
                  <a:txBody>
                    <a:bodyPr/>
                    <a:lstStyle/>
                    <a:p>
                      <a:pPr marL="0" marR="0" algn="l">
                        <a:spcBef>
                          <a:spcPts val="0"/>
                        </a:spcBef>
                        <a:spcAft>
                          <a:spcPts val="0"/>
                        </a:spcAft>
                      </a:pPr>
                      <a:r>
                        <a:rPr lang="en-US" sz="2000" b="0" dirty="0">
                          <a:solidFill>
                            <a:schemeClr val="tx1"/>
                          </a:solidFill>
                          <a:effectLst/>
                          <a:latin typeface="Arial" panose="020B0604020202020204" pitchFamily="34" charset="0"/>
                          <a:cs typeface="Arial" panose="020B0604020202020204" pitchFamily="34" charset="0"/>
                        </a:rPr>
                        <a:t>Employment Opportunities</a:t>
                      </a:r>
                      <a:endPar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72.0%</a:t>
                      </a:r>
                      <a:endParaRPr lang="en-US" sz="20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0"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4429164"/>
                  </a:ext>
                </a:extLst>
              </a:tr>
              <a:tr h="405639">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cs typeface="Arial" panose="020B0604020202020204" pitchFamily="34" charset="0"/>
                        </a:rPr>
                        <a:t>Overall</a:t>
                      </a:r>
                      <a:endPar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cs typeface="Arial" panose="020B0604020202020204" pitchFamily="34" charset="0"/>
                        </a:rPr>
                        <a:t>78.6%</a:t>
                      </a:r>
                      <a:endPar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000" b="1" i="1" dirty="0">
                          <a:solidFill>
                            <a:schemeClr val="tx1"/>
                          </a:solidFill>
                          <a:effectLst/>
                          <a:latin typeface="Arial" panose="020B0604020202020204" pitchFamily="34" charset="0"/>
                          <a:ea typeface="Arial" panose="020B0604020202020204" pitchFamily="34" charset="0"/>
                          <a:cs typeface="Arial" panose="020B0604020202020204" pitchFamily="34" charset="0"/>
                        </a:rPr>
                        <a:t>Satisfied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40363158"/>
                  </a:ext>
                </a:extLst>
              </a:tr>
            </a:tbl>
          </a:graphicData>
        </a:graphic>
      </p:graphicFrame>
    </p:spTree>
    <p:extLst>
      <p:ext uri="{BB962C8B-B14F-4D97-AF65-F5344CB8AC3E}">
        <p14:creationId xmlns:p14="http://schemas.microsoft.com/office/powerpoint/2010/main" val="221974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988C-D0D3-4E5A-8478-1111F16F3DFD}"/>
              </a:ext>
            </a:extLst>
          </p:cNvPr>
          <p:cNvSpPr>
            <a:spLocks noGrp="1"/>
          </p:cNvSpPr>
          <p:nvPr>
            <p:ph type="title"/>
          </p:nvPr>
        </p:nvSpPr>
        <p:spPr/>
        <p:txBody>
          <a:bodyPr>
            <a:normAutofit/>
          </a:bodyPr>
          <a:lstStyle/>
          <a:p>
            <a:r>
              <a:rPr lang="en-US" dirty="0"/>
              <a:t>Distribution of Survey Responses by Consumer Disability Type</a:t>
            </a:r>
          </a:p>
        </p:txBody>
      </p:sp>
      <p:pic>
        <p:nvPicPr>
          <p:cNvPr id="11" name="Content Placeholder 10" descr="Figure 9 Description:  Comparison of the percent of the total DOR population size (A, gray) and CSS responses (B, blue) by Disability Type are illustrated using bar charts. The total DOR population size for SFY 2019-20 was 109,845 and the total disabilities reported for the SFY 2020-21 CSS was 1,195. Figure data are listed in table format below (Table 5).">
            <a:extLst>
              <a:ext uri="{FF2B5EF4-FFF2-40B4-BE49-F238E27FC236}">
                <a16:creationId xmlns:a16="http://schemas.microsoft.com/office/drawing/2014/main" id="{DA1B5806-1787-4383-88EC-0A392C87F6B1}"/>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4538577" y="0"/>
            <a:ext cx="6434223" cy="2842535"/>
          </a:xfrm>
          <a:prstGeom prst="rect">
            <a:avLst/>
          </a:prstGeom>
          <a:noFill/>
          <a:ln>
            <a:noFill/>
          </a:ln>
        </p:spPr>
      </p:pic>
      <p:sp>
        <p:nvSpPr>
          <p:cNvPr id="8" name="Content Placeholder 7">
            <a:extLst>
              <a:ext uri="{FF2B5EF4-FFF2-40B4-BE49-F238E27FC236}">
                <a16:creationId xmlns:a16="http://schemas.microsoft.com/office/drawing/2014/main" id="{01AAF41F-C4E9-4C9C-9A45-0C02D37CBC5D}"/>
              </a:ext>
            </a:extLst>
          </p:cNvPr>
          <p:cNvSpPr>
            <a:spLocks noGrp="1"/>
          </p:cNvSpPr>
          <p:nvPr>
            <p:ph sz="half" idx="13"/>
          </p:nvPr>
        </p:nvSpPr>
        <p:spPr>
          <a:xfrm>
            <a:off x="3697514" y="2852513"/>
            <a:ext cx="8367486" cy="892173"/>
          </a:xfrm>
        </p:spPr>
        <p:txBody>
          <a:bodyPr>
            <a:noAutofit/>
          </a:bodyPr>
          <a:lstStyle/>
          <a:p>
            <a:pPr marL="0" indent="0">
              <a:buNone/>
            </a:pP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Image Description: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Comparison of the percent of the total DOR population size (A, gray) and CSS responses (B, blue) by Disability Type are illustrated using bar charts. The total DOR population size for SFY 2019-20 was 109,845 and the total disabilities reported for the SFY 2020-21 CSS was 1,195. Figure data are listed in table format below.</a:t>
            </a:r>
          </a:p>
        </p:txBody>
      </p:sp>
      <p:graphicFrame>
        <p:nvGraphicFramePr>
          <p:cNvPr id="12" name="Content Placeholder 11">
            <a:extLst>
              <a:ext uri="{FF2B5EF4-FFF2-40B4-BE49-F238E27FC236}">
                <a16:creationId xmlns:a16="http://schemas.microsoft.com/office/drawing/2014/main" id="{0AC1073D-711F-44D7-B8DB-BB9E81B9B56E}"/>
              </a:ext>
            </a:extLst>
          </p:cNvPr>
          <p:cNvGraphicFramePr>
            <a:graphicFrameLocks noGrp="1"/>
          </p:cNvGraphicFramePr>
          <p:nvPr>
            <p:ph sz="half" idx="12"/>
            <p:extLst>
              <p:ext uri="{D42A27DB-BD31-4B8C-83A1-F6EECF244321}">
                <p14:modId xmlns:p14="http://schemas.microsoft.com/office/powerpoint/2010/main" val="1853024798"/>
              </p:ext>
            </p:extLst>
          </p:nvPr>
        </p:nvGraphicFramePr>
        <p:xfrm>
          <a:off x="3987796" y="3844437"/>
          <a:ext cx="7535784" cy="2926080"/>
        </p:xfrm>
        <a:graphic>
          <a:graphicData uri="http://schemas.openxmlformats.org/drawingml/2006/table">
            <a:tbl>
              <a:tblPr firstRow="1" firstCol="1" bandRow="1">
                <a:tableStyleId>{5C22544A-7EE6-4342-B048-85BDC9FD1C3A}</a:tableStyleId>
              </a:tblPr>
              <a:tblGrid>
                <a:gridCol w="3420984">
                  <a:extLst>
                    <a:ext uri="{9D8B030D-6E8A-4147-A177-3AD203B41FA5}">
                      <a16:colId xmlns:a16="http://schemas.microsoft.com/office/drawing/2014/main" val="341921036"/>
                    </a:ext>
                  </a:extLst>
                </a:gridCol>
                <a:gridCol w="1737360">
                  <a:extLst>
                    <a:ext uri="{9D8B030D-6E8A-4147-A177-3AD203B41FA5}">
                      <a16:colId xmlns:a16="http://schemas.microsoft.com/office/drawing/2014/main" val="2933892521"/>
                    </a:ext>
                  </a:extLst>
                </a:gridCol>
                <a:gridCol w="2377440">
                  <a:extLst>
                    <a:ext uri="{9D8B030D-6E8A-4147-A177-3AD203B41FA5}">
                      <a16:colId xmlns:a16="http://schemas.microsoft.com/office/drawing/2014/main" val="3280766184"/>
                    </a:ext>
                  </a:extLst>
                </a:gridCol>
              </a:tblGrid>
              <a:tr h="365235">
                <a:tc>
                  <a:txBody>
                    <a:bodyPr/>
                    <a:lstStyle/>
                    <a:p>
                      <a:pPr marL="0" marR="0">
                        <a:spcBef>
                          <a:spcPts val="0"/>
                        </a:spcBef>
                        <a:spcAft>
                          <a:spcPts val="0"/>
                        </a:spcAft>
                      </a:pPr>
                      <a:r>
                        <a:rPr lang="en-US" sz="1600" b="1" dirty="0">
                          <a:solidFill>
                            <a:schemeClr val="bg1"/>
                          </a:solidFill>
                          <a:effectLst/>
                        </a:rPr>
                        <a:t>Disability Types</a:t>
                      </a:r>
                      <a:endParaRPr lang="en-US" sz="16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600" b="1" dirty="0">
                          <a:solidFill>
                            <a:schemeClr val="bg1"/>
                          </a:solidFill>
                          <a:effectLst/>
                        </a:rPr>
                        <a:t>Population Size</a:t>
                      </a:r>
                    </a:p>
                    <a:p>
                      <a:pPr marL="0" marR="0" algn="ctr">
                        <a:spcBef>
                          <a:spcPts val="0"/>
                        </a:spcBef>
                        <a:spcAft>
                          <a:spcPts val="0"/>
                        </a:spcAft>
                      </a:pPr>
                      <a:r>
                        <a:rPr lang="en-US" sz="1600" b="0" i="1" dirty="0">
                          <a:solidFill>
                            <a:schemeClr val="bg1"/>
                          </a:solidFill>
                          <a:effectLst/>
                        </a:rPr>
                        <a:t>(Percent of Total)</a:t>
                      </a:r>
                      <a:endParaRPr lang="en-US" sz="1600" b="0" i="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600" b="1" dirty="0">
                          <a:solidFill>
                            <a:schemeClr val="bg1"/>
                          </a:solidFill>
                          <a:effectLst/>
                        </a:rPr>
                        <a:t>Responses Received</a:t>
                      </a:r>
                    </a:p>
                    <a:p>
                      <a:pPr marL="0" marR="0" algn="ctr">
                        <a:spcBef>
                          <a:spcPts val="0"/>
                        </a:spcBef>
                        <a:spcAft>
                          <a:spcPts val="0"/>
                        </a:spcAft>
                      </a:pPr>
                      <a:r>
                        <a:rPr lang="en-US" sz="1600" b="0" i="1" dirty="0">
                          <a:solidFill>
                            <a:schemeClr val="bg1"/>
                          </a:solidFill>
                          <a:effectLst/>
                        </a:rPr>
                        <a:t>(Percent of Total)</a:t>
                      </a:r>
                      <a:endParaRPr lang="en-US" sz="1600" b="0" i="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8916497"/>
                  </a:ext>
                </a:extLst>
              </a:tr>
              <a:tr h="182618">
                <a:tc>
                  <a:txBody>
                    <a:bodyPr/>
                    <a:lstStyle/>
                    <a:p>
                      <a:pPr marL="0" marR="0">
                        <a:spcBef>
                          <a:spcPts val="0"/>
                        </a:spcBef>
                        <a:spcAft>
                          <a:spcPts val="0"/>
                        </a:spcAft>
                      </a:pPr>
                      <a:r>
                        <a:rPr lang="en-US" sz="1600" b="0" dirty="0">
                          <a:solidFill>
                            <a:schemeClr val="tx1"/>
                          </a:solidFill>
                          <a:effectLst/>
                        </a:rPr>
                        <a:t>Psychiatric Disability</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22.9%</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21.8%</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8166"/>
                  </a:ext>
                </a:extLst>
              </a:tr>
              <a:tr h="182618">
                <a:tc>
                  <a:txBody>
                    <a:bodyPr/>
                    <a:lstStyle/>
                    <a:p>
                      <a:pPr marL="0" marR="0">
                        <a:spcBef>
                          <a:spcPts val="0"/>
                        </a:spcBef>
                        <a:spcAft>
                          <a:spcPts val="0"/>
                        </a:spcAft>
                      </a:pPr>
                      <a:r>
                        <a:rPr lang="en-US" sz="1600" b="0" dirty="0">
                          <a:solidFill>
                            <a:schemeClr val="tx1"/>
                          </a:solidFill>
                          <a:effectLst/>
                        </a:rPr>
                        <a:t>Physical Disability</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13.9%</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22.0%</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2463336"/>
                  </a:ext>
                </a:extLst>
              </a:tr>
              <a:tr h="182618">
                <a:tc>
                  <a:txBody>
                    <a:bodyPr/>
                    <a:lstStyle/>
                    <a:p>
                      <a:pPr marL="0" marR="0">
                        <a:spcBef>
                          <a:spcPts val="0"/>
                        </a:spcBef>
                        <a:spcAft>
                          <a:spcPts val="0"/>
                        </a:spcAft>
                      </a:pPr>
                      <a:r>
                        <a:rPr lang="en-US" sz="1600" b="0">
                          <a:solidFill>
                            <a:schemeClr val="tx1"/>
                          </a:solidFill>
                          <a:effectLst/>
                        </a:rPr>
                        <a:t>Intellectual/Developmental Disability</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11.9%</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8.5%</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4916062"/>
                  </a:ext>
                </a:extLst>
              </a:tr>
              <a:tr h="182618">
                <a:tc>
                  <a:txBody>
                    <a:bodyPr/>
                    <a:lstStyle/>
                    <a:p>
                      <a:pPr marL="0" marR="0">
                        <a:spcBef>
                          <a:spcPts val="0"/>
                        </a:spcBef>
                        <a:spcAft>
                          <a:spcPts val="0"/>
                        </a:spcAft>
                      </a:pPr>
                      <a:r>
                        <a:rPr lang="en-US" sz="1600" b="0">
                          <a:solidFill>
                            <a:schemeClr val="tx1"/>
                          </a:solidFill>
                          <a:effectLst/>
                        </a:rPr>
                        <a:t>Learning Disability</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11.3%</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19.9%</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3489047"/>
                  </a:ext>
                </a:extLst>
              </a:tr>
              <a:tr h="182618">
                <a:tc>
                  <a:txBody>
                    <a:bodyPr/>
                    <a:lstStyle/>
                    <a:p>
                      <a:pPr marL="0" marR="0">
                        <a:spcBef>
                          <a:spcPts val="0"/>
                        </a:spcBef>
                        <a:spcAft>
                          <a:spcPts val="0"/>
                        </a:spcAft>
                      </a:pPr>
                      <a:r>
                        <a:rPr lang="en-US" sz="1600" b="0">
                          <a:solidFill>
                            <a:schemeClr val="tx1"/>
                          </a:solidFill>
                          <a:effectLst/>
                        </a:rPr>
                        <a:t>Cognitive Impairment</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5.3%</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4.4%</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226346"/>
                  </a:ext>
                </a:extLst>
              </a:tr>
              <a:tr h="182618">
                <a:tc>
                  <a:txBody>
                    <a:bodyPr/>
                    <a:lstStyle/>
                    <a:p>
                      <a:pPr marL="0" marR="0">
                        <a:spcBef>
                          <a:spcPts val="0"/>
                        </a:spcBef>
                        <a:spcAft>
                          <a:spcPts val="0"/>
                        </a:spcAft>
                      </a:pPr>
                      <a:r>
                        <a:rPr lang="en-US" sz="1600" b="0">
                          <a:solidFill>
                            <a:schemeClr val="tx1"/>
                          </a:solidFill>
                          <a:effectLst/>
                        </a:rPr>
                        <a:t>Deaf/Hard of Hearing</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4.8%</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9.5%</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605612"/>
                  </a:ext>
                </a:extLst>
              </a:tr>
              <a:tr h="182618">
                <a:tc>
                  <a:txBody>
                    <a:bodyPr/>
                    <a:lstStyle/>
                    <a:p>
                      <a:pPr marL="0" marR="0">
                        <a:spcBef>
                          <a:spcPts val="0"/>
                        </a:spcBef>
                        <a:spcAft>
                          <a:spcPts val="0"/>
                        </a:spcAft>
                      </a:pPr>
                      <a:r>
                        <a:rPr lang="en-US" sz="1600" b="0">
                          <a:solidFill>
                            <a:schemeClr val="tx1"/>
                          </a:solidFill>
                          <a:effectLst/>
                        </a:rPr>
                        <a:t>Blind/Visually Impaired</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4.3%</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7.9%</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8575932"/>
                  </a:ext>
                </a:extLst>
              </a:tr>
              <a:tr h="182618">
                <a:tc>
                  <a:txBody>
                    <a:bodyPr/>
                    <a:lstStyle/>
                    <a:p>
                      <a:pPr marL="0" marR="0">
                        <a:spcBef>
                          <a:spcPts val="0"/>
                        </a:spcBef>
                        <a:spcAft>
                          <a:spcPts val="0"/>
                        </a:spcAft>
                      </a:pPr>
                      <a:r>
                        <a:rPr lang="en-US" sz="1600" b="0">
                          <a:solidFill>
                            <a:schemeClr val="tx1"/>
                          </a:solidFill>
                          <a:effectLst/>
                        </a:rPr>
                        <a:t>Traumatic Brain Injury</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1.0%</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4.4%</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680503"/>
                  </a:ext>
                </a:extLst>
              </a:tr>
              <a:tr h="182618">
                <a:tc>
                  <a:txBody>
                    <a:bodyPr/>
                    <a:lstStyle/>
                    <a:p>
                      <a:pPr marL="0" marR="0">
                        <a:spcBef>
                          <a:spcPts val="0"/>
                        </a:spcBef>
                        <a:spcAft>
                          <a:spcPts val="0"/>
                        </a:spcAft>
                      </a:pPr>
                      <a:r>
                        <a:rPr lang="en-US" sz="1600" b="0">
                          <a:solidFill>
                            <a:schemeClr val="tx1"/>
                          </a:solidFill>
                          <a:effectLst/>
                        </a:rPr>
                        <a:t>Not Reported</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rPr>
                        <a:t>24.5%</a:t>
                      </a:r>
                      <a:endPar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a:solidFill>
                            <a:schemeClr val="tx1"/>
                          </a:solidFill>
                          <a:effectLst/>
                        </a:rPr>
                        <a:t>1.6%</a:t>
                      </a:r>
                      <a:endPar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836491"/>
                  </a:ext>
                </a:extLst>
              </a:tr>
              <a:tr h="182618">
                <a:tc>
                  <a:txBody>
                    <a:bodyPr/>
                    <a:lstStyle/>
                    <a:p>
                      <a:pPr marL="0" marR="0">
                        <a:spcBef>
                          <a:spcPts val="0"/>
                        </a:spcBef>
                        <a:spcAft>
                          <a:spcPts val="0"/>
                        </a:spcAft>
                      </a:pPr>
                      <a:r>
                        <a:rPr lang="en-US" sz="1600" b="1" i="1" dirty="0">
                          <a:solidFill>
                            <a:schemeClr val="tx1"/>
                          </a:solidFill>
                          <a:effectLst/>
                        </a:rPr>
                        <a:t>Total (count)</a:t>
                      </a:r>
                      <a:endParaRPr lang="en-US" sz="16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1600" b="1" i="1" dirty="0">
                          <a:solidFill>
                            <a:schemeClr val="tx1"/>
                          </a:solidFill>
                          <a:effectLst/>
                        </a:rPr>
                        <a:t>109,845</a:t>
                      </a:r>
                      <a:endParaRPr lang="en-US" sz="16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1600" b="1" i="1" dirty="0">
                          <a:solidFill>
                            <a:schemeClr val="tx1"/>
                          </a:solidFill>
                          <a:effectLst/>
                        </a:rPr>
                        <a:t>1,195</a:t>
                      </a:r>
                      <a:endParaRPr lang="en-US" sz="16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8698" marR="58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4147713380"/>
                  </a:ext>
                </a:extLst>
              </a:tr>
            </a:tbl>
          </a:graphicData>
        </a:graphic>
      </p:graphicFrame>
    </p:spTree>
    <p:extLst>
      <p:ext uri="{BB962C8B-B14F-4D97-AF65-F5344CB8AC3E}">
        <p14:creationId xmlns:p14="http://schemas.microsoft.com/office/powerpoint/2010/main" val="185227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988C-D0D3-4E5A-8478-1111F16F3DFD}"/>
              </a:ext>
            </a:extLst>
          </p:cNvPr>
          <p:cNvSpPr>
            <a:spLocks noGrp="1"/>
          </p:cNvSpPr>
          <p:nvPr>
            <p:ph type="title"/>
          </p:nvPr>
        </p:nvSpPr>
        <p:spPr/>
        <p:txBody>
          <a:bodyPr>
            <a:normAutofit/>
          </a:bodyPr>
          <a:lstStyle/>
          <a:p>
            <a:r>
              <a:rPr lang="en-US" dirty="0"/>
              <a:t>Satisfaction and Consumer Disability Type</a:t>
            </a:r>
          </a:p>
        </p:txBody>
      </p:sp>
      <p:graphicFrame>
        <p:nvGraphicFramePr>
          <p:cNvPr id="7" name="Content Placeholder 6">
            <a:extLst>
              <a:ext uri="{FF2B5EF4-FFF2-40B4-BE49-F238E27FC236}">
                <a16:creationId xmlns:a16="http://schemas.microsoft.com/office/drawing/2014/main" id="{F7780ADD-EE8A-48A4-989F-41638A8AA49F}"/>
              </a:ext>
            </a:extLst>
          </p:cNvPr>
          <p:cNvGraphicFramePr>
            <a:graphicFrameLocks noGrp="1"/>
          </p:cNvGraphicFramePr>
          <p:nvPr>
            <p:ph sz="half" idx="1"/>
            <p:extLst>
              <p:ext uri="{D42A27DB-BD31-4B8C-83A1-F6EECF244321}">
                <p14:modId xmlns:p14="http://schemas.microsoft.com/office/powerpoint/2010/main" val="2572718445"/>
              </p:ext>
            </p:extLst>
          </p:nvPr>
        </p:nvGraphicFramePr>
        <p:xfrm>
          <a:off x="188731" y="1787071"/>
          <a:ext cx="11622269" cy="3474720"/>
        </p:xfrm>
        <a:graphic>
          <a:graphicData uri="http://schemas.openxmlformats.org/drawingml/2006/table">
            <a:tbl>
              <a:tblPr firstRow="1" firstCol="1" bandRow="1">
                <a:tableStyleId>{5C22544A-7EE6-4342-B048-85BDC9FD1C3A}</a:tableStyleId>
              </a:tblPr>
              <a:tblGrid>
                <a:gridCol w="1666875">
                  <a:extLst>
                    <a:ext uri="{9D8B030D-6E8A-4147-A177-3AD203B41FA5}">
                      <a16:colId xmlns:a16="http://schemas.microsoft.com/office/drawing/2014/main" val="2206185131"/>
                    </a:ext>
                  </a:extLst>
                </a:gridCol>
                <a:gridCol w="1097280">
                  <a:extLst>
                    <a:ext uri="{9D8B030D-6E8A-4147-A177-3AD203B41FA5}">
                      <a16:colId xmlns:a16="http://schemas.microsoft.com/office/drawing/2014/main" val="2614820208"/>
                    </a:ext>
                  </a:extLst>
                </a:gridCol>
                <a:gridCol w="1097280">
                  <a:extLst>
                    <a:ext uri="{9D8B030D-6E8A-4147-A177-3AD203B41FA5}">
                      <a16:colId xmlns:a16="http://schemas.microsoft.com/office/drawing/2014/main" val="1713708668"/>
                    </a:ext>
                  </a:extLst>
                </a:gridCol>
                <a:gridCol w="1097280">
                  <a:extLst>
                    <a:ext uri="{9D8B030D-6E8A-4147-A177-3AD203B41FA5}">
                      <a16:colId xmlns:a16="http://schemas.microsoft.com/office/drawing/2014/main" val="15286202"/>
                    </a:ext>
                  </a:extLst>
                </a:gridCol>
                <a:gridCol w="1198926">
                  <a:extLst>
                    <a:ext uri="{9D8B030D-6E8A-4147-A177-3AD203B41FA5}">
                      <a16:colId xmlns:a16="http://schemas.microsoft.com/office/drawing/2014/main" val="3759345593"/>
                    </a:ext>
                  </a:extLst>
                </a:gridCol>
                <a:gridCol w="1295400">
                  <a:extLst>
                    <a:ext uri="{9D8B030D-6E8A-4147-A177-3AD203B41FA5}">
                      <a16:colId xmlns:a16="http://schemas.microsoft.com/office/drawing/2014/main" val="4170390184"/>
                    </a:ext>
                  </a:extLst>
                </a:gridCol>
                <a:gridCol w="1099457">
                  <a:extLst>
                    <a:ext uri="{9D8B030D-6E8A-4147-A177-3AD203B41FA5}">
                      <a16:colId xmlns:a16="http://schemas.microsoft.com/office/drawing/2014/main" val="803552464"/>
                    </a:ext>
                  </a:extLst>
                </a:gridCol>
                <a:gridCol w="936171">
                  <a:extLst>
                    <a:ext uri="{9D8B030D-6E8A-4147-A177-3AD203B41FA5}">
                      <a16:colId xmlns:a16="http://schemas.microsoft.com/office/drawing/2014/main" val="1221650345"/>
                    </a:ext>
                  </a:extLst>
                </a:gridCol>
                <a:gridCol w="1099458">
                  <a:extLst>
                    <a:ext uri="{9D8B030D-6E8A-4147-A177-3AD203B41FA5}">
                      <a16:colId xmlns:a16="http://schemas.microsoft.com/office/drawing/2014/main" val="4175401821"/>
                    </a:ext>
                  </a:extLst>
                </a:gridCol>
                <a:gridCol w="1034142">
                  <a:extLst>
                    <a:ext uri="{9D8B030D-6E8A-4147-A177-3AD203B41FA5}">
                      <a16:colId xmlns:a16="http://schemas.microsoft.com/office/drawing/2014/main" val="4090307618"/>
                    </a:ext>
                  </a:extLst>
                </a:gridCol>
              </a:tblGrid>
              <a:tr h="914400">
                <a:tc>
                  <a:txBody>
                    <a:bodyPr/>
                    <a:lstStyle/>
                    <a:p>
                      <a:pPr algn="ctr" fontAlgn="b"/>
                      <a:r>
                        <a:rPr lang="en-US" sz="1600" b="1" u="none" strike="noStrike" dirty="0">
                          <a:solidFill>
                            <a:schemeClr val="bg1"/>
                          </a:solidFill>
                          <a:effectLst/>
                        </a:rPr>
                        <a:t>Survey </a:t>
                      </a:r>
                    </a:p>
                    <a:p>
                      <a:pPr algn="ctr" fontAlgn="b"/>
                      <a:r>
                        <a:rPr lang="en-US" sz="1600" b="1" u="none" strike="noStrike" dirty="0">
                          <a:solidFill>
                            <a:schemeClr val="bg1"/>
                          </a:solidFill>
                          <a:effectLst/>
                        </a:rPr>
                        <a:t>Categories </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Deaf/ Hard of Hearing</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Learning Disability</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Blind/ Visually Impaired</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Psychiatric Disability</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Cognitive Impairment</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Disability Not Reported</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Physical Disability</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Intellectual/ Dev. Disability</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fontAlgn="b"/>
                      <a:r>
                        <a:rPr lang="en-US" sz="1600" b="1" u="none" strike="noStrike" dirty="0">
                          <a:solidFill>
                            <a:schemeClr val="bg1"/>
                          </a:solidFill>
                          <a:effectLst/>
                        </a:rPr>
                        <a:t>Traumatic Brain Injury</a:t>
                      </a:r>
                      <a:endParaRPr lang="en-US" sz="16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00631792"/>
                  </a:ext>
                </a:extLst>
              </a:tr>
              <a:tr h="365760">
                <a:tc>
                  <a:txBody>
                    <a:bodyPr/>
                    <a:lstStyle/>
                    <a:p>
                      <a:pPr algn="l" fontAlgn="b"/>
                      <a:r>
                        <a:rPr lang="en-US" sz="1600" b="0" u="none" strike="noStrike" dirty="0">
                          <a:solidFill>
                            <a:schemeClr val="tx1"/>
                          </a:solidFill>
                          <a:effectLst/>
                        </a:rPr>
                        <a:t>DOR Experience</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80.3%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81.3%*</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80.3%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80.1%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78.3%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68.6%</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77.7%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78.5%</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74.4%</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303256"/>
                  </a:ext>
                </a:extLst>
              </a:tr>
              <a:tr h="365760">
                <a:tc>
                  <a:txBody>
                    <a:bodyPr/>
                    <a:lstStyle/>
                    <a:p>
                      <a:pPr algn="l" fontAlgn="b"/>
                      <a:r>
                        <a:rPr lang="en-US" sz="1600" b="0" u="none" strike="noStrike" dirty="0">
                          <a:solidFill>
                            <a:schemeClr val="tx1"/>
                          </a:solidFill>
                          <a:effectLst/>
                        </a:rPr>
                        <a:t>DOR Counselor</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82.1%*</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81.7%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79.6%</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74.9%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77.2%</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78.0%</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74.1%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6492303"/>
                  </a:ext>
                </a:extLst>
              </a:tr>
              <a:tr h="365760">
                <a:tc>
                  <a:txBody>
                    <a:bodyPr/>
                    <a:lstStyle/>
                    <a:p>
                      <a:pPr algn="l" fontAlgn="b"/>
                      <a:r>
                        <a:rPr lang="en-US" sz="1600" b="0" u="none" strike="noStrike" dirty="0">
                          <a:solidFill>
                            <a:schemeClr val="tx1"/>
                          </a:solidFill>
                          <a:effectLst/>
                        </a:rPr>
                        <a:t>Service Providers</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83.4%*</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80.7%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79.8%</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80.8%</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79.6%</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80.1%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76.9%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79.6%</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72.9%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080155"/>
                  </a:ext>
                </a:extLst>
              </a:tr>
              <a:tr h="365760">
                <a:tc>
                  <a:txBody>
                    <a:bodyPr/>
                    <a:lstStyle/>
                    <a:p>
                      <a:pPr algn="l" fontAlgn="b"/>
                      <a:r>
                        <a:rPr lang="en-US" sz="1600" b="0" u="none" strike="noStrike" dirty="0">
                          <a:solidFill>
                            <a:schemeClr val="tx1"/>
                          </a:solidFill>
                          <a:effectLst/>
                        </a:rPr>
                        <a:t>Employ. Services</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78.8%</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79.5%*</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77.2%</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76.9%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77.3%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77.1%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76.5%</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72.5%</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72.1%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967413"/>
                  </a:ext>
                </a:extLst>
              </a:tr>
              <a:tr h="365760">
                <a:tc>
                  <a:txBody>
                    <a:bodyPr/>
                    <a:lstStyle/>
                    <a:p>
                      <a:pPr algn="l" fontAlgn="b"/>
                      <a:r>
                        <a:rPr lang="en-US" sz="1600" b="0" u="none" strike="noStrike" dirty="0">
                          <a:solidFill>
                            <a:schemeClr val="tx1"/>
                          </a:solidFill>
                          <a:effectLst/>
                        </a:rPr>
                        <a:t>Current Employ.</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77.9%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73.7%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81.5%</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75.4%</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72.7%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86.1%*</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70.2%</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69.2%</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70.1%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7986276"/>
                  </a:ext>
                </a:extLst>
              </a:tr>
              <a:tr h="365760">
                <a:tc>
                  <a:txBody>
                    <a:bodyPr/>
                    <a:lstStyle/>
                    <a:p>
                      <a:pPr algn="l" fontAlgn="b"/>
                      <a:r>
                        <a:rPr lang="en-US" sz="1600" b="0" u="none" strike="noStrike" dirty="0">
                          <a:solidFill>
                            <a:schemeClr val="tx1"/>
                          </a:solidFill>
                          <a:effectLst/>
                        </a:rPr>
                        <a:t>Employ. </a:t>
                      </a:r>
                      <a:r>
                        <a:rPr lang="en-US" sz="1600" b="0" u="none" strike="noStrike" dirty="0" err="1">
                          <a:solidFill>
                            <a:schemeClr val="tx1"/>
                          </a:solidFill>
                          <a:effectLst/>
                        </a:rPr>
                        <a:t>Opport</a:t>
                      </a:r>
                      <a:r>
                        <a:rPr lang="en-US" sz="1600" b="0" u="none" strike="noStrike" dirty="0">
                          <a:solidFill>
                            <a:schemeClr val="tx1"/>
                          </a:solidFill>
                          <a:effectLst/>
                        </a:rPr>
                        <a:t>.</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71.2%</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74.3%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74.3%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accent1">
                              <a:lumMod val="50000"/>
                            </a:schemeClr>
                          </a:solidFill>
                          <a:effectLst/>
                        </a:rPr>
                        <a:t>77.1%</a:t>
                      </a:r>
                      <a:endParaRPr lang="en-US" sz="1600" b="1" i="0" u="none" strike="noStrike" dirty="0">
                        <a:solidFill>
                          <a:schemeClr val="accent1">
                            <a:lumMod val="50000"/>
                          </a:schemeClr>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algn="ctr" fontAlgn="b"/>
                      <a:r>
                        <a:rPr lang="en-US" sz="1600" b="0" u="none" strike="noStrike" dirty="0">
                          <a:solidFill>
                            <a:schemeClr val="tx1"/>
                          </a:solidFill>
                          <a:effectLst/>
                        </a:rPr>
                        <a:t>68.3%</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67.1%</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70.7%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68.7%</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u="none" strike="noStrike" dirty="0">
                          <a:solidFill>
                            <a:schemeClr val="tx1"/>
                          </a:solidFill>
                          <a:effectLst/>
                        </a:rPr>
                        <a:t>64.9%</a:t>
                      </a:r>
                      <a:endParaRPr lang="en-US"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160008"/>
                  </a:ext>
                </a:extLst>
              </a:tr>
              <a:tr h="365760">
                <a:tc>
                  <a:txBody>
                    <a:bodyPr/>
                    <a:lstStyle/>
                    <a:p>
                      <a:pPr algn="l" fontAlgn="b"/>
                      <a:r>
                        <a:rPr lang="en-US" sz="1600" b="1" i="1" u="none" strike="noStrike" dirty="0">
                          <a:solidFill>
                            <a:schemeClr val="tx1"/>
                          </a:solidFill>
                          <a:effectLst/>
                        </a:rPr>
                        <a:t>Overall</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80.5%*</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600" b="1" i="1" u="none" strike="noStrike" dirty="0">
                          <a:solidFill>
                            <a:schemeClr val="tx1"/>
                          </a:solidFill>
                          <a:effectLst/>
                        </a:rPr>
                        <a:t>79.5%</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79.1%</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78.7%</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77.8%</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77.7%</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75.9%</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75.6%</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1" u="none" strike="noStrike" dirty="0">
                          <a:solidFill>
                            <a:schemeClr val="tx1"/>
                          </a:solidFill>
                          <a:effectLst/>
                        </a:rPr>
                        <a:t>72.5%</a:t>
                      </a:r>
                      <a:endParaRPr lang="en-US" sz="1600" b="1" i="1"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1214672"/>
                  </a:ext>
                </a:extLst>
              </a:tr>
            </a:tbl>
          </a:graphicData>
        </a:graphic>
      </p:graphicFrame>
      <p:sp>
        <p:nvSpPr>
          <p:cNvPr id="8" name="Content Placeholder 7">
            <a:extLst>
              <a:ext uri="{FF2B5EF4-FFF2-40B4-BE49-F238E27FC236}">
                <a16:creationId xmlns:a16="http://schemas.microsoft.com/office/drawing/2014/main" id="{9D5F0F4B-FB80-4CB9-BDDF-5087B5EBD50F}"/>
              </a:ext>
            </a:extLst>
          </p:cNvPr>
          <p:cNvSpPr>
            <a:spLocks noGrp="1"/>
          </p:cNvSpPr>
          <p:nvPr>
            <p:ph sz="half" idx="10"/>
          </p:nvPr>
        </p:nvSpPr>
        <p:spPr>
          <a:xfrm>
            <a:off x="3616779" y="5647100"/>
            <a:ext cx="4958442" cy="1055552"/>
          </a:xfrm>
        </p:spPr>
        <p:txBody>
          <a:bodyPr>
            <a:normAutofit/>
          </a:bodyPr>
          <a:lstStyle/>
          <a:p>
            <a:pPr marL="0" indent="0" algn="just">
              <a:buNone/>
            </a:pPr>
            <a:r>
              <a:rPr lang="en-US" sz="1600" b="1" dirty="0"/>
              <a:t>Note: </a:t>
            </a:r>
            <a:r>
              <a:rPr lang="en-US" sz="1600" dirty="0"/>
              <a:t>For each category (row), the consumer group (column) with the highest satisfaction score was denoted with an asterisk (*).</a:t>
            </a:r>
          </a:p>
        </p:txBody>
      </p:sp>
    </p:spTree>
    <p:extLst>
      <p:ext uri="{BB962C8B-B14F-4D97-AF65-F5344CB8AC3E}">
        <p14:creationId xmlns:p14="http://schemas.microsoft.com/office/powerpoint/2010/main" val="89573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EAE7-D509-45CA-AB38-DAC515762346}"/>
              </a:ext>
            </a:extLst>
          </p:cNvPr>
          <p:cNvSpPr>
            <a:spLocks noGrp="1"/>
          </p:cNvSpPr>
          <p:nvPr>
            <p:ph type="title"/>
          </p:nvPr>
        </p:nvSpPr>
        <p:spPr/>
        <p:txBody>
          <a:bodyPr/>
          <a:lstStyle/>
          <a:p>
            <a:r>
              <a:rPr lang="en-US" dirty="0"/>
              <a:t>Distribution of Survey Responses by Consumer Age</a:t>
            </a:r>
          </a:p>
        </p:txBody>
      </p:sp>
      <p:pic>
        <p:nvPicPr>
          <p:cNvPr id="7" name="Content Placeholder 6" descr="Figure 10 Description:   The percent of total DOR population (109,845 consumers, Panel A) and the percent of total CSS responses received (849 responses, Panel B) by age range are illustrated using bar charts. Figure data are listed in table format below (Table 15).">
            <a:extLst>
              <a:ext uri="{FF2B5EF4-FFF2-40B4-BE49-F238E27FC236}">
                <a16:creationId xmlns:a16="http://schemas.microsoft.com/office/drawing/2014/main" id="{83EE0D92-FC90-4537-9689-1B8EA8ABC3F5}"/>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3563320" y="193765"/>
            <a:ext cx="6320845" cy="3100398"/>
          </a:xfrm>
          <a:prstGeom prst="rect">
            <a:avLst/>
          </a:prstGeom>
          <a:noFill/>
          <a:ln>
            <a:noFill/>
          </a:ln>
        </p:spPr>
      </p:pic>
      <p:sp>
        <p:nvSpPr>
          <p:cNvPr id="6" name="Content Placeholder 5">
            <a:extLst>
              <a:ext uri="{FF2B5EF4-FFF2-40B4-BE49-F238E27FC236}">
                <a16:creationId xmlns:a16="http://schemas.microsoft.com/office/drawing/2014/main" id="{97E6AFDD-0750-47E4-83CC-F934372B31B6}"/>
              </a:ext>
            </a:extLst>
          </p:cNvPr>
          <p:cNvSpPr>
            <a:spLocks noGrp="1"/>
          </p:cNvSpPr>
          <p:nvPr>
            <p:ph sz="half" idx="13"/>
          </p:nvPr>
        </p:nvSpPr>
        <p:spPr>
          <a:xfrm>
            <a:off x="9884165" y="746761"/>
            <a:ext cx="2224314" cy="2682239"/>
          </a:xfrm>
        </p:spPr>
        <p:txBody>
          <a:bodyPr>
            <a:noAutofit/>
          </a:bodyPr>
          <a:lstStyle/>
          <a:p>
            <a:pPr marL="0" indent="0">
              <a:buNone/>
            </a:pPr>
            <a:r>
              <a:rPr lang="en-US"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Image Description: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percent of total DOR population (109,845 consumers, Panel A) and the percent of total CSS responses received (849 responses, Panel B) by age range are illustrated using bar charts. Figure data are listed in table format below.</a:t>
            </a:r>
          </a:p>
        </p:txBody>
      </p:sp>
      <p:graphicFrame>
        <p:nvGraphicFramePr>
          <p:cNvPr id="8" name="Content Placeholder 7">
            <a:extLst>
              <a:ext uri="{FF2B5EF4-FFF2-40B4-BE49-F238E27FC236}">
                <a16:creationId xmlns:a16="http://schemas.microsoft.com/office/drawing/2014/main" id="{393B7118-06DA-407C-9E97-9CCB3B68B062}"/>
              </a:ext>
            </a:extLst>
          </p:cNvPr>
          <p:cNvGraphicFramePr>
            <a:graphicFrameLocks noGrp="1"/>
          </p:cNvGraphicFramePr>
          <p:nvPr>
            <p:ph sz="half" idx="12"/>
            <p:extLst>
              <p:ext uri="{D42A27DB-BD31-4B8C-83A1-F6EECF244321}">
                <p14:modId xmlns:p14="http://schemas.microsoft.com/office/powerpoint/2010/main" val="1079220943"/>
              </p:ext>
            </p:extLst>
          </p:nvPr>
        </p:nvGraphicFramePr>
        <p:xfrm>
          <a:off x="4325257" y="3563838"/>
          <a:ext cx="6950734" cy="3017520"/>
        </p:xfrm>
        <a:graphic>
          <a:graphicData uri="http://schemas.openxmlformats.org/drawingml/2006/table">
            <a:tbl>
              <a:tblPr firstRow="1" firstCol="1" bandRow="1">
                <a:tableStyleId>{5C22544A-7EE6-4342-B048-85BDC9FD1C3A}</a:tableStyleId>
              </a:tblPr>
              <a:tblGrid>
                <a:gridCol w="2266090">
                  <a:extLst>
                    <a:ext uri="{9D8B030D-6E8A-4147-A177-3AD203B41FA5}">
                      <a16:colId xmlns:a16="http://schemas.microsoft.com/office/drawing/2014/main" val="1371614712"/>
                    </a:ext>
                  </a:extLst>
                </a:gridCol>
                <a:gridCol w="2197984">
                  <a:extLst>
                    <a:ext uri="{9D8B030D-6E8A-4147-A177-3AD203B41FA5}">
                      <a16:colId xmlns:a16="http://schemas.microsoft.com/office/drawing/2014/main" val="2903945363"/>
                    </a:ext>
                  </a:extLst>
                </a:gridCol>
                <a:gridCol w="2486660">
                  <a:extLst>
                    <a:ext uri="{9D8B030D-6E8A-4147-A177-3AD203B41FA5}">
                      <a16:colId xmlns:a16="http://schemas.microsoft.com/office/drawing/2014/main" val="3198800052"/>
                    </a:ext>
                  </a:extLst>
                </a:gridCol>
              </a:tblGrid>
              <a:tr h="530062">
                <a:tc>
                  <a:txBody>
                    <a:bodyPr/>
                    <a:lstStyle/>
                    <a:p>
                      <a:pPr marL="0" marR="0" algn="ctr">
                        <a:spcBef>
                          <a:spcPts val="0"/>
                        </a:spcBef>
                        <a:spcAft>
                          <a:spcPts val="0"/>
                        </a:spcAft>
                      </a:pPr>
                      <a:r>
                        <a:rPr lang="en-US" sz="1800" dirty="0">
                          <a:effectLst/>
                        </a:rPr>
                        <a:t>Age Range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dirty="0">
                          <a:effectLst/>
                        </a:rPr>
                        <a:t>Population</a:t>
                      </a:r>
                    </a:p>
                    <a:p>
                      <a:pPr marL="0" marR="0" algn="ctr">
                        <a:spcBef>
                          <a:spcPts val="0"/>
                        </a:spcBef>
                        <a:spcAft>
                          <a:spcPts val="0"/>
                        </a:spcAft>
                      </a:pPr>
                      <a:r>
                        <a:rPr lang="en-US" sz="1800" b="0" i="1" dirty="0">
                          <a:effectLst/>
                        </a:rPr>
                        <a:t>(Percent of Total)</a:t>
                      </a:r>
                      <a:endParaRPr lang="en-US" sz="1800" b="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ctr">
                        <a:spcBef>
                          <a:spcPts val="0"/>
                        </a:spcBef>
                        <a:spcAft>
                          <a:spcPts val="0"/>
                        </a:spcAft>
                      </a:pPr>
                      <a:r>
                        <a:rPr lang="en-US" sz="1800" dirty="0">
                          <a:effectLst/>
                        </a:rPr>
                        <a:t>Responses Received</a:t>
                      </a:r>
                    </a:p>
                    <a:p>
                      <a:pPr marL="0" marR="0" algn="ctr">
                        <a:spcBef>
                          <a:spcPts val="0"/>
                        </a:spcBef>
                        <a:spcAft>
                          <a:spcPts val="0"/>
                        </a:spcAft>
                      </a:pPr>
                      <a:r>
                        <a:rPr lang="en-US" sz="1800" b="0" i="1" dirty="0">
                          <a:effectLst/>
                        </a:rPr>
                        <a:t>(Percent of Total)</a:t>
                      </a:r>
                      <a:endParaRPr lang="en-US" sz="1800" b="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82664876"/>
                  </a:ext>
                </a:extLst>
              </a:tr>
              <a:tr h="265031">
                <a:tc>
                  <a:txBody>
                    <a:bodyPr/>
                    <a:lstStyle/>
                    <a:p>
                      <a:pPr marL="0" marR="0">
                        <a:spcBef>
                          <a:spcPts val="0"/>
                        </a:spcBef>
                        <a:spcAft>
                          <a:spcPts val="0"/>
                        </a:spcAft>
                      </a:pPr>
                      <a:r>
                        <a:rPr lang="en-US" sz="1800" b="0" dirty="0">
                          <a:solidFill>
                            <a:schemeClr val="tx1"/>
                          </a:solidFill>
                          <a:effectLst/>
                        </a:rPr>
                        <a:t>Below 20</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29.5%</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8.0%</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88992"/>
                  </a:ext>
                </a:extLst>
              </a:tr>
              <a:tr h="265031">
                <a:tc>
                  <a:txBody>
                    <a:bodyPr/>
                    <a:lstStyle/>
                    <a:p>
                      <a:pPr marL="0" marR="0">
                        <a:spcBef>
                          <a:spcPts val="0"/>
                        </a:spcBef>
                        <a:spcAft>
                          <a:spcPts val="0"/>
                        </a:spcAft>
                      </a:pPr>
                      <a:r>
                        <a:rPr lang="en-US" sz="1800" b="0" dirty="0">
                          <a:solidFill>
                            <a:schemeClr val="tx1"/>
                          </a:solidFill>
                          <a:effectLst/>
                        </a:rPr>
                        <a:t>20-29</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29.1%</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25.7%</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0348200"/>
                  </a:ext>
                </a:extLst>
              </a:tr>
              <a:tr h="265031">
                <a:tc>
                  <a:txBody>
                    <a:bodyPr/>
                    <a:lstStyle/>
                    <a:p>
                      <a:pPr marL="0" marR="0">
                        <a:spcBef>
                          <a:spcPts val="0"/>
                        </a:spcBef>
                        <a:spcAft>
                          <a:spcPts val="0"/>
                        </a:spcAft>
                      </a:pPr>
                      <a:r>
                        <a:rPr lang="en-US" sz="1800" b="0" dirty="0">
                          <a:solidFill>
                            <a:schemeClr val="tx1"/>
                          </a:solidFill>
                          <a:effectLst/>
                        </a:rPr>
                        <a:t>30-39</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13.7%</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19.3%</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351145"/>
                  </a:ext>
                </a:extLst>
              </a:tr>
              <a:tr h="265031">
                <a:tc>
                  <a:txBody>
                    <a:bodyPr/>
                    <a:lstStyle/>
                    <a:p>
                      <a:pPr marL="0" marR="0">
                        <a:spcBef>
                          <a:spcPts val="0"/>
                        </a:spcBef>
                        <a:spcAft>
                          <a:spcPts val="0"/>
                        </a:spcAft>
                      </a:pPr>
                      <a:r>
                        <a:rPr lang="en-US" sz="1800" b="0" dirty="0">
                          <a:solidFill>
                            <a:schemeClr val="tx1"/>
                          </a:solidFill>
                          <a:effectLst/>
                        </a:rPr>
                        <a:t>40-49</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10.6%</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19.0%</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599163"/>
                  </a:ext>
                </a:extLst>
              </a:tr>
              <a:tr h="265031">
                <a:tc>
                  <a:txBody>
                    <a:bodyPr/>
                    <a:lstStyle/>
                    <a:p>
                      <a:pPr marL="0" marR="0">
                        <a:spcBef>
                          <a:spcPts val="0"/>
                        </a:spcBef>
                        <a:spcAft>
                          <a:spcPts val="0"/>
                        </a:spcAft>
                      </a:pPr>
                      <a:r>
                        <a:rPr lang="en-US" sz="1800" b="0" dirty="0">
                          <a:solidFill>
                            <a:schemeClr val="tx1"/>
                          </a:solidFill>
                          <a:effectLst/>
                        </a:rPr>
                        <a:t>50-59</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11.0%</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16.6%</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7854795"/>
                  </a:ext>
                </a:extLst>
              </a:tr>
              <a:tr h="265031">
                <a:tc>
                  <a:txBody>
                    <a:bodyPr/>
                    <a:lstStyle/>
                    <a:p>
                      <a:pPr marL="0" marR="0">
                        <a:spcBef>
                          <a:spcPts val="0"/>
                        </a:spcBef>
                        <a:spcAft>
                          <a:spcPts val="0"/>
                        </a:spcAft>
                      </a:pPr>
                      <a:r>
                        <a:rPr lang="en-US" sz="1800" b="0" dirty="0">
                          <a:solidFill>
                            <a:schemeClr val="tx1"/>
                          </a:solidFill>
                          <a:effectLst/>
                        </a:rPr>
                        <a:t>60-69</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5.3%</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effectLst/>
                        </a:rPr>
                        <a:t>8.7%</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234513"/>
                  </a:ext>
                </a:extLst>
              </a:tr>
              <a:tr h="265031">
                <a:tc>
                  <a:txBody>
                    <a:bodyPr/>
                    <a:lstStyle/>
                    <a:p>
                      <a:pPr marL="0" marR="0">
                        <a:spcBef>
                          <a:spcPts val="0"/>
                        </a:spcBef>
                        <a:spcAft>
                          <a:spcPts val="0"/>
                        </a:spcAft>
                      </a:pPr>
                      <a:r>
                        <a:rPr lang="en-US" sz="1800" b="0" dirty="0">
                          <a:solidFill>
                            <a:schemeClr val="tx1"/>
                          </a:solidFill>
                          <a:effectLst/>
                        </a:rPr>
                        <a:t>70 and Above</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0.7%</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1.5%</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263150"/>
                  </a:ext>
                </a:extLst>
              </a:tr>
              <a:tr h="265031">
                <a:tc>
                  <a:txBody>
                    <a:bodyPr/>
                    <a:lstStyle/>
                    <a:p>
                      <a:pPr marL="0" marR="0">
                        <a:spcBef>
                          <a:spcPts val="0"/>
                        </a:spcBef>
                        <a:spcAft>
                          <a:spcPts val="0"/>
                        </a:spcAft>
                      </a:pPr>
                      <a:r>
                        <a:rPr lang="en-US" sz="1800" b="0" dirty="0">
                          <a:solidFill>
                            <a:schemeClr val="tx1"/>
                          </a:solidFill>
                          <a:effectLst/>
                        </a:rPr>
                        <a:t>Age Not Reported</a:t>
                      </a:r>
                      <a:endParaRPr lang="en-US" sz="1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0.002%</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effectLst/>
                        </a:rPr>
                        <a:t>1.2%</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6530235"/>
                  </a:ext>
                </a:extLst>
              </a:tr>
              <a:tr h="265031">
                <a:tc>
                  <a:txBody>
                    <a:bodyPr/>
                    <a:lstStyle/>
                    <a:p>
                      <a:pPr marL="0" marR="0">
                        <a:spcBef>
                          <a:spcPts val="0"/>
                        </a:spcBef>
                        <a:spcAft>
                          <a:spcPts val="0"/>
                        </a:spcAft>
                      </a:pPr>
                      <a:r>
                        <a:rPr lang="en-US" sz="1800" b="1" i="1" dirty="0">
                          <a:solidFill>
                            <a:schemeClr val="tx1"/>
                          </a:solidFill>
                          <a:effectLst/>
                        </a:rPr>
                        <a:t>Total (Count)</a:t>
                      </a:r>
                      <a:endParaRPr lang="en-US" sz="1800" b="1"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1800" b="1" i="1" dirty="0">
                          <a:effectLst/>
                        </a:rPr>
                        <a:t>109,845</a:t>
                      </a:r>
                      <a:endParaRPr lang="en-US" sz="1800" b="1"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tc>
                  <a:txBody>
                    <a:bodyPr/>
                    <a:lstStyle/>
                    <a:p>
                      <a:pPr marL="0" marR="0" algn="ctr">
                        <a:spcBef>
                          <a:spcPts val="0"/>
                        </a:spcBef>
                        <a:spcAft>
                          <a:spcPts val="0"/>
                        </a:spcAft>
                      </a:pPr>
                      <a:r>
                        <a:rPr lang="en-US" sz="1800" b="1" i="1" dirty="0">
                          <a:effectLst/>
                        </a:rPr>
                        <a:t>849</a:t>
                      </a:r>
                      <a:endParaRPr lang="en-US" sz="1800" b="1"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DF7"/>
                    </a:solidFill>
                  </a:tcPr>
                </a:tc>
                <a:extLst>
                  <a:ext uri="{0D108BD9-81ED-4DB2-BD59-A6C34878D82A}">
                    <a16:rowId xmlns:a16="http://schemas.microsoft.com/office/drawing/2014/main" val="2339149155"/>
                  </a:ext>
                </a:extLst>
              </a:tr>
            </a:tbl>
          </a:graphicData>
        </a:graphic>
      </p:graphicFrame>
    </p:spTree>
    <p:extLst>
      <p:ext uri="{BB962C8B-B14F-4D97-AF65-F5344CB8AC3E}">
        <p14:creationId xmlns:p14="http://schemas.microsoft.com/office/powerpoint/2010/main" val="2838080338"/>
      </p:ext>
    </p:extLst>
  </p:cSld>
  <p:clrMapOvr>
    <a:masterClrMapping/>
  </p:clrMapOvr>
</p:sld>
</file>

<file path=ppt/theme/theme1.xml><?xml version="1.0" encoding="utf-8"?>
<a:theme xmlns:a="http://schemas.openxmlformats.org/drawingml/2006/main" name="DOR Theme 2">
  <a:themeElements>
    <a:clrScheme name="Custom 4">
      <a:dk1>
        <a:srgbClr val="000000"/>
      </a:dk1>
      <a:lt1>
        <a:sysClr val="window" lastClr="FFFFFF"/>
      </a:lt1>
      <a:dk2>
        <a:srgbClr val="00263E"/>
      </a:dk2>
      <a:lt2>
        <a:srgbClr val="C0D8EE"/>
      </a:lt2>
      <a:accent1>
        <a:srgbClr val="0156A5"/>
      </a:accent1>
      <a:accent2>
        <a:srgbClr val="676767"/>
      </a:accent2>
      <a:accent3>
        <a:srgbClr val="9A0000"/>
      </a:accent3>
      <a:accent4>
        <a:srgbClr val="DB912E"/>
      </a:accent4>
      <a:accent5>
        <a:srgbClr val="008CBA"/>
      </a:accent5>
      <a:accent6>
        <a:srgbClr val="A4B108"/>
      </a:accent6>
      <a:hlink>
        <a:srgbClr val="FFFFFF"/>
      </a:hlink>
      <a:folHlink>
        <a:srgbClr val="D8D8D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 Theme 2" id="{C00A4B15-5D47-4E59-814B-ED46781123B5}" vid="{7BC83619-FD9F-4DFD-BAC2-5141A5F3C1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DOR Theme 2</Template>
  <TotalTime>3158</TotalTime>
  <Words>2578</Words>
  <Application>Microsoft Office PowerPoint</Application>
  <PresentationFormat>Widescreen</PresentationFormat>
  <Paragraphs>591</Paragraphs>
  <Slides>34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Wingdings</vt:lpstr>
      <vt:lpstr>DOR Theme 2</vt:lpstr>
      <vt:lpstr>Consumer Satisfaction with the Department of Rehabilitation</vt:lpstr>
      <vt:lpstr>Consumer Satisfaction Survey</vt:lpstr>
      <vt:lpstr>Recent Survey Modifications</vt:lpstr>
      <vt:lpstr>Survey Delivery and Consumer Engagement</vt:lpstr>
      <vt:lpstr>Measuring Consumer Satisfaction</vt:lpstr>
      <vt:lpstr>Overall Consumers were Satisfied with DOR</vt:lpstr>
      <vt:lpstr>Distribution of Survey Responses by Consumer Disability Type</vt:lpstr>
      <vt:lpstr>Satisfaction and Consumer Disability Type</vt:lpstr>
      <vt:lpstr>Distribution of Survey Responses by Consumer Age</vt:lpstr>
      <vt:lpstr>Comparing Satisfaction Scores by Consumer Age</vt:lpstr>
      <vt:lpstr>Distribution of Survey Responses by Consumer Location</vt:lpstr>
      <vt:lpstr>Comparing Satisfaction Scores by Consumer Location</vt:lpstr>
      <vt:lpstr>Unemployment Reasons were reported by 76.1% of Consumers</vt:lpstr>
      <vt:lpstr>Reporting an unemployment reason was associated with lower satisfaction with DOR</vt:lpstr>
      <vt:lpstr>Reviewing the Success of the Recent Survey Modifications</vt:lpstr>
      <vt:lpstr>Summary of the SFY 2020/21 Consumer Satisfaction Survey Results</vt:lpstr>
      <vt:lpstr>Finalizing the SFY 2020/21 Consumer Satisfaction Survey</vt:lpstr>
      <vt:lpstr>Q&amp;A Topic #1 Results of the SFY 2020/21 Consumer Satisfaction Survey</vt:lpstr>
      <vt:lpstr>Exploring Consumer Satisfaction Demonstration of the Consumer Satisfaction Survey Results Dashboard</vt:lpstr>
      <vt:lpstr>Sharing Survey Results</vt:lpstr>
      <vt:lpstr>Dashboard Goals</vt:lpstr>
      <vt:lpstr>Dashboard Security</vt:lpstr>
      <vt:lpstr>Dashboard Interactive Features</vt:lpstr>
      <vt:lpstr>Dashboard Accessibility</vt:lpstr>
      <vt:lpstr>Visit the Dashboard to Explore Consumer Satisfaction!</vt:lpstr>
      <vt:lpstr>Dashboard Next Steps</vt:lpstr>
      <vt:lpstr>Q&amp;A Topic #2 Dashboard Demonstration </vt:lpstr>
      <vt:lpstr>Next Steps  SFY 2021/22 Consumer Satisfaction Survey</vt:lpstr>
      <vt:lpstr>Looking Ahead for SFY 2021/22 Consumer Satisfaction Survey</vt:lpstr>
      <vt:lpstr>Survey Engagement Over Time Has Declined</vt:lpstr>
      <vt:lpstr>Survey Sample Size for SFY 2021/22</vt:lpstr>
      <vt:lpstr>SFY 2021/22 Survey Planning Progress</vt:lpstr>
      <vt:lpstr>Q&amp;A Topic #3 SFY 2021/22 Survey Planning</vt:lpstr>
      <vt:lpstr>DOR’s Planning Unit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Rehabilitation Consumer Satisfaction Survey Results</dc:title>
  <dc:creator>Foote, Molly@DOR</dc:creator>
  <cp:lastModifiedBy>Lucas, Alicia@DOR</cp:lastModifiedBy>
  <cp:revision>3</cp:revision>
  <dcterms:created xsi:type="dcterms:W3CDTF">2022-02-08T17:00:21Z</dcterms:created>
  <dcterms:modified xsi:type="dcterms:W3CDTF">2022-02-28T18:07:09Z</dcterms:modified>
</cp:coreProperties>
</file>