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237" r:id="rId4"/>
  </p:sldMasterIdLst>
  <p:notesMasterIdLst>
    <p:notesMasterId r:id="rId12"/>
  </p:notesMasterIdLst>
  <p:handoutMasterIdLst>
    <p:handoutMasterId r:id="rId13"/>
  </p:handoutMasterIdLst>
  <p:sldIdLst>
    <p:sldId id="256" r:id="rId5"/>
    <p:sldId id="283" r:id="rId6"/>
    <p:sldId id="284" r:id="rId7"/>
    <p:sldId id="286" r:id="rId8"/>
    <p:sldId id="287" r:id="rId9"/>
    <p:sldId id="288" r:id="rId10"/>
    <p:sldId id="28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655" autoAdjust="0"/>
  </p:normalViewPr>
  <p:slideViewPr>
    <p:cSldViewPr snapToGrid="0">
      <p:cViewPr varScale="1">
        <p:scale>
          <a:sx n="92" d="100"/>
          <a:sy n="92" d="100"/>
        </p:scale>
        <p:origin x="1314" y="306"/>
      </p:cViewPr>
      <p:guideLst/>
    </p:cSldViewPr>
  </p:slideViewPr>
  <p:outlineViewPr>
    <p:cViewPr>
      <p:scale>
        <a:sx n="33" d="100"/>
        <a:sy n="33" d="100"/>
      </p:scale>
      <p:origin x="0" y="-288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3403" y="29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chariah Ford" userId="b32616696268f1d3" providerId="LiveId" clId="{B67BEF8C-C017-41B6-8ED3-D8428F28E282}"/>
    <pc:docChg chg="undo custSel modSld">
      <pc:chgData name="Zachariah Ford" userId="b32616696268f1d3" providerId="LiveId" clId="{B67BEF8C-C017-41B6-8ED3-D8428F28E282}" dt="2025-06-11T22:33:03.758" v="83" actId="20577"/>
      <pc:docMkLst>
        <pc:docMk/>
      </pc:docMkLst>
      <pc:sldChg chg="modSp mod">
        <pc:chgData name="Zachariah Ford" userId="b32616696268f1d3" providerId="LiveId" clId="{B67BEF8C-C017-41B6-8ED3-D8428F28E282}" dt="2025-06-11T17:22:16.762" v="77" actId="1076"/>
        <pc:sldMkLst>
          <pc:docMk/>
          <pc:sldMk cId="2586058810" sldId="256"/>
        </pc:sldMkLst>
        <pc:spChg chg="mod">
          <ac:chgData name="Zachariah Ford" userId="b32616696268f1d3" providerId="LiveId" clId="{B67BEF8C-C017-41B6-8ED3-D8428F28E282}" dt="2025-06-11T17:22:16.762" v="77" actId="1076"/>
          <ac:spMkLst>
            <pc:docMk/>
            <pc:sldMk cId="2586058810" sldId="256"/>
            <ac:spMk id="2" creationId="{CFE75451-6A4B-484B-9ED1-353CCE25B0F4}"/>
          </ac:spMkLst>
        </pc:spChg>
        <pc:picChg chg="mod">
          <ac:chgData name="Zachariah Ford" userId="b32616696268f1d3" providerId="LiveId" clId="{B67BEF8C-C017-41B6-8ED3-D8428F28E282}" dt="2025-06-11T16:20:48.697" v="1" actId="962"/>
          <ac:picMkLst>
            <pc:docMk/>
            <pc:sldMk cId="2586058810" sldId="256"/>
            <ac:picMk id="4" creationId="{1B461053-D55A-3C3F-7DE0-C80E802F6349}"/>
          </ac:picMkLst>
        </pc:picChg>
      </pc:sldChg>
      <pc:sldChg chg="modSp mod">
        <pc:chgData name="Zachariah Ford" userId="b32616696268f1d3" providerId="LiveId" clId="{B67BEF8C-C017-41B6-8ED3-D8428F28E282}" dt="2025-06-11T16:21:18.454" v="3" actId="962"/>
        <pc:sldMkLst>
          <pc:docMk/>
          <pc:sldMk cId="1309122544" sldId="283"/>
        </pc:sldMkLst>
        <pc:picChg chg="mod">
          <ac:chgData name="Zachariah Ford" userId="b32616696268f1d3" providerId="LiveId" clId="{B67BEF8C-C017-41B6-8ED3-D8428F28E282}" dt="2025-06-11T16:21:18.454" v="3" actId="962"/>
          <ac:picMkLst>
            <pc:docMk/>
            <pc:sldMk cId="1309122544" sldId="283"/>
            <ac:picMk id="7" creationId="{9066A25E-70F4-17E7-085F-3B5158F04D5C}"/>
          </ac:picMkLst>
        </pc:picChg>
      </pc:sldChg>
      <pc:sldChg chg="modSp mod">
        <pc:chgData name="Zachariah Ford" userId="b32616696268f1d3" providerId="LiveId" clId="{B67BEF8C-C017-41B6-8ED3-D8428F28E282}" dt="2025-06-11T16:21:21.660" v="5" actId="962"/>
        <pc:sldMkLst>
          <pc:docMk/>
          <pc:sldMk cId="3671440848" sldId="284"/>
        </pc:sldMkLst>
        <pc:picChg chg="mod">
          <ac:chgData name="Zachariah Ford" userId="b32616696268f1d3" providerId="LiveId" clId="{B67BEF8C-C017-41B6-8ED3-D8428F28E282}" dt="2025-06-11T16:21:21.660" v="5" actId="962"/>
          <ac:picMkLst>
            <pc:docMk/>
            <pc:sldMk cId="3671440848" sldId="284"/>
            <ac:picMk id="7" creationId="{2D465EE8-FDE4-D094-66E0-70409D2390F4}"/>
          </ac:picMkLst>
        </pc:picChg>
      </pc:sldChg>
      <pc:sldChg chg="modSp mod">
        <pc:chgData name="Zachariah Ford" userId="b32616696268f1d3" providerId="LiveId" clId="{B67BEF8C-C017-41B6-8ED3-D8428F28E282}" dt="2025-06-11T22:33:03.758" v="83" actId="20577"/>
        <pc:sldMkLst>
          <pc:docMk/>
          <pc:sldMk cId="1635963767" sldId="285"/>
        </pc:sldMkLst>
        <pc:spChg chg="mod">
          <ac:chgData name="Zachariah Ford" userId="b32616696268f1d3" providerId="LiveId" clId="{B67BEF8C-C017-41B6-8ED3-D8428F28E282}" dt="2025-06-11T22:33:03.758" v="83" actId="20577"/>
          <ac:spMkLst>
            <pc:docMk/>
            <pc:sldMk cId="1635963767" sldId="285"/>
            <ac:spMk id="35" creationId="{1AFC7AC3-0101-C5E9-415D-9E23F71B1983}"/>
          </ac:spMkLst>
        </pc:spChg>
        <pc:picChg chg="mod">
          <ac:chgData name="Zachariah Ford" userId="b32616696268f1d3" providerId="LiveId" clId="{B67BEF8C-C017-41B6-8ED3-D8428F28E282}" dt="2025-06-11T16:21:31.252" v="13" actId="962"/>
          <ac:picMkLst>
            <pc:docMk/>
            <pc:sldMk cId="1635963767" sldId="285"/>
            <ac:picMk id="7" creationId="{03DE519F-02E7-103D-474F-B5ED4EFC4A67}"/>
          </ac:picMkLst>
        </pc:picChg>
      </pc:sldChg>
      <pc:sldChg chg="modSp mod">
        <pc:chgData name="Zachariah Ford" userId="b32616696268f1d3" providerId="LiveId" clId="{B67BEF8C-C017-41B6-8ED3-D8428F28E282}" dt="2025-06-11T22:32:38.448" v="79" actId="27636"/>
        <pc:sldMkLst>
          <pc:docMk/>
          <pc:sldMk cId="2720447059" sldId="286"/>
        </pc:sldMkLst>
        <pc:spChg chg="mod">
          <ac:chgData name="Zachariah Ford" userId="b32616696268f1d3" providerId="LiveId" clId="{B67BEF8C-C017-41B6-8ED3-D8428F28E282}" dt="2025-06-11T22:32:38.448" v="79" actId="27636"/>
          <ac:spMkLst>
            <pc:docMk/>
            <pc:sldMk cId="2720447059" sldId="286"/>
            <ac:spMk id="35" creationId="{5B4AE200-36E9-42F9-7946-96273936D704}"/>
          </ac:spMkLst>
        </pc:spChg>
        <pc:picChg chg="mod">
          <ac:chgData name="Zachariah Ford" userId="b32616696268f1d3" providerId="LiveId" clId="{B67BEF8C-C017-41B6-8ED3-D8428F28E282}" dt="2025-06-11T16:21:24.049" v="7" actId="962"/>
          <ac:picMkLst>
            <pc:docMk/>
            <pc:sldMk cId="2720447059" sldId="286"/>
            <ac:picMk id="7" creationId="{A89F912A-D3A1-316C-E11D-7192F402F921}"/>
          </ac:picMkLst>
        </pc:picChg>
      </pc:sldChg>
      <pc:sldChg chg="modSp mod">
        <pc:chgData name="Zachariah Ford" userId="b32616696268f1d3" providerId="LiveId" clId="{B67BEF8C-C017-41B6-8ED3-D8428F28E282}" dt="2025-06-11T16:21:26.474" v="9" actId="962"/>
        <pc:sldMkLst>
          <pc:docMk/>
          <pc:sldMk cId="1020257436" sldId="287"/>
        </pc:sldMkLst>
        <pc:picChg chg="mod">
          <ac:chgData name="Zachariah Ford" userId="b32616696268f1d3" providerId="LiveId" clId="{B67BEF8C-C017-41B6-8ED3-D8428F28E282}" dt="2025-06-11T16:21:26.474" v="9" actId="962"/>
          <ac:picMkLst>
            <pc:docMk/>
            <pc:sldMk cId="1020257436" sldId="287"/>
            <ac:picMk id="7" creationId="{2A458979-8B0F-314A-74A5-C09731E63B68}"/>
          </ac:picMkLst>
        </pc:picChg>
      </pc:sldChg>
      <pc:sldChg chg="modSp mod">
        <pc:chgData name="Zachariah Ford" userId="b32616696268f1d3" providerId="LiveId" clId="{B67BEF8C-C017-41B6-8ED3-D8428F28E282}" dt="2025-06-11T16:21:28.936" v="11" actId="962"/>
        <pc:sldMkLst>
          <pc:docMk/>
          <pc:sldMk cId="52953972" sldId="288"/>
        </pc:sldMkLst>
        <pc:picChg chg="mod">
          <ac:chgData name="Zachariah Ford" userId="b32616696268f1d3" providerId="LiveId" clId="{B67BEF8C-C017-41B6-8ED3-D8428F28E282}" dt="2025-06-11T16:21:28.936" v="11" actId="962"/>
          <ac:picMkLst>
            <pc:docMk/>
            <pc:sldMk cId="52953972" sldId="288"/>
            <ac:picMk id="7" creationId="{8D6B8487-216F-6B74-813F-1684ED4D34A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6/11/2025</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6/11/2025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1</a:t>
            </a:fld>
            <a:endParaRPr lang="en-US" dirty="0"/>
          </a:p>
        </p:txBody>
      </p:sp>
    </p:spTree>
    <p:extLst>
      <p:ext uri="{BB962C8B-B14F-4D97-AF65-F5344CB8AC3E}">
        <p14:creationId xmlns:p14="http://schemas.microsoft.com/office/powerpoint/2010/main" val="1778128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5C209-2787-6272-1372-399F60E078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0A1D5F-DD03-1077-8464-C1D3745D16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E5A15C-B6E4-84DF-5C63-DEC8DC5A137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2C64E18-AD80-1658-AFB0-7F7BFCD4945A}"/>
              </a:ext>
            </a:extLst>
          </p:cNvPr>
          <p:cNvSpPr>
            <a:spLocks noGrp="1"/>
          </p:cNvSpPr>
          <p:nvPr>
            <p:ph type="sldNum" sz="quarter" idx="5"/>
          </p:nvPr>
        </p:nvSpPr>
        <p:spPr/>
        <p:txBody>
          <a:bodyPr/>
          <a:lstStyle/>
          <a:p>
            <a:fld id="{22289C57-55D7-40A4-A101-E74FAC7A092B}" type="slidenum">
              <a:rPr lang="en-US" smtClean="0"/>
              <a:t>2</a:t>
            </a:fld>
            <a:endParaRPr lang="en-US" dirty="0"/>
          </a:p>
        </p:txBody>
      </p:sp>
    </p:spTree>
    <p:extLst>
      <p:ext uri="{BB962C8B-B14F-4D97-AF65-F5344CB8AC3E}">
        <p14:creationId xmlns:p14="http://schemas.microsoft.com/office/powerpoint/2010/main" val="2838894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FF3D75-A1E4-59F5-3DF4-DFB3D79031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3F14A5-9260-EAE8-0749-9A407DD314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DB2594-E237-C8F2-EED2-76851509B20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C8E8F0C-264D-4F28-4D9C-A47D46E87E43}"/>
              </a:ext>
            </a:extLst>
          </p:cNvPr>
          <p:cNvSpPr>
            <a:spLocks noGrp="1"/>
          </p:cNvSpPr>
          <p:nvPr>
            <p:ph type="sldNum" sz="quarter" idx="5"/>
          </p:nvPr>
        </p:nvSpPr>
        <p:spPr/>
        <p:txBody>
          <a:bodyPr/>
          <a:lstStyle/>
          <a:p>
            <a:fld id="{22289C57-55D7-40A4-A101-E74FAC7A092B}" type="slidenum">
              <a:rPr lang="en-US" smtClean="0"/>
              <a:t>3</a:t>
            </a:fld>
            <a:endParaRPr lang="en-US" dirty="0"/>
          </a:p>
        </p:txBody>
      </p:sp>
    </p:spTree>
    <p:extLst>
      <p:ext uri="{BB962C8B-B14F-4D97-AF65-F5344CB8AC3E}">
        <p14:creationId xmlns:p14="http://schemas.microsoft.com/office/powerpoint/2010/main" val="142136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457DB2-7607-1575-3E19-FEACFA9563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19331B-802D-C9C7-1E85-FD7238A1B8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B9610C-7952-42F5-12DD-CC0050C8D02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FE42C23-9FDA-5D23-497C-966B6FDD495F}"/>
              </a:ext>
            </a:extLst>
          </p:cNvPr>
          <p:cNvSpPr>
            <a:spLocks noGrp="1"/>
          </p:cNvSpPr>
          <p:nvPr>
            <p:ph type="sldNum" sz="quarter" idx="5"/>
          </p:nvPr>
        </p:nvSpPr>
        <p:spPr/>
        <p:txBody>
          <a:bodyPr/>
          <a:lstStyle/>
          <a:p>
            <a:fld id="{22289C57-55D7-40A4-A101-E74FAC7A092B}" type="slidenum">
              <a:rPr lang="en-US" smtClean="0"/>
              <a:t>4</a:t>
            </a:fld>
            <a:endParaRPr lang="en-US" dirty="0"/>
          </a:p>
        </p:txBody>
      </p:sp>
    </p:spTree>
    <p:extLst>
      <p:ext uri="{BB962C8B-B14F-4D97-AF65-F5344CB8AC3E}">
        <p14:creationId xmlns:p14="http://schemas.microsoft.com/office/powerpoint/2010/main" val="4178541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AD121D-484C-42EE-71BB-7EE0D403FB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2685E4-2712-7F47-88FC-69E1AD4BC7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A54501-1872-B5EB-32E0-AD7AE770064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E27D4E2-9641-8BF9-E0E5-94A5213B2447}"/>
              </a:ext>
            </a:extLst>
          </p:cNvPr>
          <p:cNvSpPr>
            <a:spLocks noGrp="1"/>
          </p:cNvSpPr>
          <p:nvPr>
            <p:ph type="sldNum" sz="quarter" idx="5"/>
          </p:nvPr>
        </p:nvSpPr>
        <p:spPr/>
        <p:txBody>
          <a:bodyPr/>
          <a:lstStyle/>
          <a:p>
            <a:fld id="{22289C57-55D7-40A4-A101-E74FAC7A092B}" type="slidenum">
              <a:rPr lang="en-US" smtClean="0"/>
              <a:t>5</a:t>
            </a:fld>
            <a:endParaRPr lang="en-US" dirty="0"/>
          </a:p>
        </p:txBody>
      </p:sp>
    </p:spTree>
    <p:extLst>
      <p:ext uri="{BB962C8B-B14F-4D97-AF65-F5344CB8AC3E}">
        <p14:creationId xmlns:p14="http://schemas.microsoft.com/office/powerpoint/2010/main" val="1733621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1B0C89-F9EC-CA25-54D7-728ACA28C1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7BC0EC-A26D-447C-6E11-BE99270DB1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FE4D44-6CBD-44C9-4AE1-A900EECCC66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D9F0B7E-86D8-3EF9-538B-37A33C868415}"/>
              </a:ext>
            </a:extLst>
          </p:cNvPr>
          <p:cNvSpPr>
            <a:spLocks noGrp="1"/>
          </p:cNvSpPr>
          <p:nvPr>
            <p:ph type="sldNum" sz="quarter" idx="5"/>
          </p:nvPr>
        </p:nvSpPr>
        <p:spPr/>
        <p:txBody>
          <a:bodyPr/>
          <a:lstStyle/>
          <a:p>
            <a:fld id="{22289C57-55D7-40A4-A101-E74FAC7A092B}" type="slidenum">
              <a:rPr lang="en-US" smtClean="0"/>
              <a:t>6</a:t>
            </a:fld>
            <a:endParaRPr lang="en-US" dirty="0"/>
          </a:p>
        </p:txBody>
      </p:sp>
    </p:spTree>
    <p:extLst>
      <p:ext uri="{BB962C8B-B14F-4D97-AF65-F5344CB8AC3E}">
        <p14:creationId xmlns:p14="http://schemas.microsoft.com/office/powerpoint/2010/main" val="2629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0E430-F8E7-88B1-9A8C-B91BB7CEE9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978528-5E22-8ABB-40AC-D10577F292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9FE22E-2CE0-9E4D-9B60-D10CFBCA5C4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3F577ED-6E91-DDCF-064F-CCBD572D8C34}"/>
              </a:ext>
            </a:extLst>
          </p:cNvPr>
          <p:cNvSpPr>
            <a:spLocks noGrp="1"/>
          </p:cNvSpPr>
          <p:nvPr>
            <p:ph type="sldNum" sz="quarter" idx="5"/>
          </p:nvPr>
        </p:nvSpPr>
        <p:spPr/>
        <p:txBody>
          <a:bodyPr/>
          <a:lstStyle/>
          <a:p>
            <a:fld id="{22289C57-55D7-40A4-A101-E74FAC7A092B}" type="slidenum">
              <a:rPr lang="en-US" smtClean="0"/>
              <a:t>7</a:t>
            </a:fld>
            <a:endParaRPr lang="en-US" dirty="0"/>
          </a:p>
        </p:txBody>
      </p:sp>
    </p:spTree>
    <p:extLst>
      <p:ext uri="{BB962C8B-B14F-4D97-AF65-F5344CB8AC3E}">
        <p14:creationId xmlns:p14="http://schemas.microsoft.com/office/powerpoint/2010/main" val="807551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93147355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191390051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75816615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41918" y="3329790"/>
            <a:ext cx="4941771" cy="3200400"/>
          </a:xfrm>
        </p:spPr>
        <p:txBody>
          <a:bodyPr anchor="ctr">
            <a:noAutofit/>
          </a:bodyPr>
          <a:lstStyle>
            <a:lvl1pPr algn="l">
              <a:defRPr sz="3600" spc="150" baseline="0"/>
            </a:lvl1pPr>
          </a:lstStyle>
          <a:p>
            <a:r>
              <a:rPr lang="en-US" dirty="0"/>
              <a:t>CLICK TO add title</a:t>
            </a:r>
          </a:p>
        </p:txBody>
      </p:sp>
      <p:pic>
        <p:nvPicPr>
          <p:cNvPr id="8" name="Graphic 7">
            <a:extLst>
              <a:ext uri="{FF2B5EF4-FFF2-40B4-BE49-F238E27FC236}">
                <a16:creationId xmlns:a16="http://schemas.microsoft.com/office/drawing/2014/main" id="{A04F1E16-9A84-4D0E-9706-79C396AF6AE6}"/>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3937196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wo Content 1">
    <p:bg>
      <p:bgPr>
        <a:solidFill>
          <a:schemeClr val="accent1"/>
        </a:solidFill>
        <a:effectLst/>
      </p:bgPr>
    </p:bg>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955F7B05-9431-1FBA-415D-6CF2DF562B97}"/>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093633" cy="3912394"/>
          </a:xfrm>
          <a:prstGeom prst="rect">
            <a:avLst/>
          </a:prstGeom>
        </p:spPr>
      </p:pic>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568961"/>
            <a:ext cx="8420100" cy="1780860"/>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97255"/>
            <a:ext cx="3924300" cy="464499"/>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7" name="Content Placeholder 3">
            <a:extLst>
              <a:ext uri="{FF2B5EF4-FFF2-40B4-BE49-F238E27FC236}">
                <a16:creationId xmlns:a16="http://schemas.microsoft.com/office/drawing/2014/main" id="{07FF22E3-5928-787E-B062-FA18127D3BD9}"/>
              </a:ext>
            </a:extLst>
          </p:cNvPr>
          <p:cNvSpPr>
            <a:spLocks noGrp="1"/>
          </p:cNvSpPr>
          <p:nvPr>
            <p:ph sz="half" idx="13" hasCustomPrompt="1"/>
          </p:nvPr>
        </p:nvSpPr>
        <p:spPr>
          <a:xfrm>
            <a:off x="2933700" y="3251596"/>
            <a:ext cx="3943627" cy="3234264"/>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97255"/>
            <a:ext cx="3943627" cy="464499"/>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9" name="Content Placeholder 3">
            <a:extLst>
              <a:ext uri="{FF2B5EF4-FFF2-40B4-BE49-F238E27FC236}">
                <a16:creationId xmlns:a16="http://schemas.microsoft.com/office/drawing/2014/main" id="{178E4D0B-96F1-45F3-6B2A-5FA31A37257F}"/>
              </a:ext>
            </a:extLst>
          </p:cNvPr>
          <p:cNvSpPr>
            <a:spLocks noGrp="1"/>
          </p:cNvSpPr>
          <p:nvPr>
            <p:ph sz="half" idx="14" hasCustomPrompt="1"/>
          </p:nvPr>
        </p:nvSpPr>
        <p:spPr>
          <a:xfrm>
            <a:off x="7410173" y="3251595"/>
            <a:ext cx="3943627" cy="3234264"/>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4">
            <a:extLst>
              <a:ext uri="{FF2B5EF4-FFF2-40B4-BE49-F238E27FC236}">
                <a16:creationId xmlns:a16="http://schemas.microsoft.com/office/drawing/2014/main" id="{5F41582C-9AD2-F126-40F3-D43E77D158C8}"/>
              </a:ext>
            </a:extLst>
          </p:cNvPr>
          <p:cNvSpPr>
            <a:spLocks noGrp="1"/>
          </p:cNvSpPr>
          <p:nvPr>
            <p:ph type="ftr" sz="quarter" idx="11"/>
          </p:nvPr>
        </p:nvSpPr>
        <p:spPr>
          <a:xfrm>
            <a:off x="2969260" y="6356349"/>
            <a:ext cx="3819228" cy="365125"/>
          </a:xfrm>
        </p:spPr>
        <p:txBody>
          <a:bodyPr/>
          <a:lstStyle>
            <a:lvl1pPr algn="l">
              <a:defRPr sz="900"/>
            </a:lvl1pPr>
          </a:lstStyle>
          <a:p>
            <a:r>
              <a:rPr lang="en-US" dirty="0"/>
              <a:t>PRESENTATION TITLE</a:t>
            </a:r>
          </a:p>
        </p:txBody>
      </p:sp>
      <p:sp>
        <p:nvSpPr>
          <p:cNvPr id="14" name="Slide Number Placeholder 5">
            <a:extLst>
              <a:ext uri="{FF2B5EF4-FFF2-40B4-BE49-F238E27FC236}">
                <a16:creationId xmlns:a16="http://schemas.microsoft.com/office/drawing/2014/main" id="{341F76B1-7BEF-7A88-1394-1164BFF082E5}"/>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53705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90014123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01092715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105136562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81493700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4319759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21662975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35457303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70489367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PRESENTATION TITLE</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815800753"/>
      </p:ext>
    </p:extLst>
  </p:cSld>
  <p:clrMap bg1="lt1" tx1="dk1" bg2="lt2" tx2="dk2" accent1="accent1" accent2="accent2" accent3="accent3" accent4="accent4" accent5="accent5" accent6="accent6" hlink="hlink" folHlink="folHlink"/>
  <p:sldLayoutIdLst>
    <p:sldLayoutId id="2147484238" r:id="rId1"/>
    <p:sldLayoutId id="2147484239" r:id="rId2"/>
    <p:sldLayoutId id="2147484240" r:id="rId3"/>
    <p:sldLayoutId id="2147484241" r:id="rId4"/>
    <p:sldLayoutId id="2147484242" r:id="rId5"/>
    <p:sldLayoutId id="2147484243" r:id="rId6"/>
    <p:sldLayoutId id="2147484244" r:id="rId7"/>
    <p:sldLayoutId id="2147484245" r:id="rId8"/>
    <p:sldLayoutId id="2147484246" r:id="rId9"/>
    <p:sldLayoutId id="2147484247" r:id="rId10"/>
    <p:sldLayoutId id="2147484248" r:id="rId11"/>
    <p:sldLayoutId id="2147484249" r:id="rId12"/>
    <p:sldLayoutId id="2147484254"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369627" y="3044537"/>
            <a:ext cx="5964382" cy="3111581"/>
          </a:xfrm>
        </p:spPr>
        <p:txBody>
          <a:bodyPr anchor="ctr"/>
          <a:lstStyle/>
          <a:p>
            <a:r>
              <a:rPr lang="en-US" b="1" dirty="0">
                <a:latin typeface="Arial" panose="020B0604020202020204" pitchFamily="34" charset="0"/>
                <a:cs typeface="Arial" panose="020B0604020202020204" pitchFamily="34" charset="0"/>
              </a:rPr>
              <a:t>CCEPD Job Coaching Careers Policy Recommendations</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 Training in other states (MN, OR, NY)</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 Employment and Training Subcommittee (June 2025)</a:t>
            </a:r>
            <a:endParaRPr lang="en-US" b="1" dirty="0">
              <a:latin typeface="Arial" panose="020B0604020202020204" pitchFamily="34" charset="0"/>
              <a:cs typeface="Arial" panose="020B0604020202020204" pitchFamily="34" charset="0"/>
            </a:endParaRPr>
          </a:p>
        </p:txBody>
      </p:sp>
      <p:pic>
        <p:nvPicPr>
          <p:cNvPr id="4" name="Picture 3" descr="Logo of the California Committee on Employment of People with Disabilities.">
            <a:extLst>
              <a:ext uri="{FF2B5EF4-FFF2-40B4-BE49-F238E27FC236}">
                <a16:creationId xmlns:a16="http://schemas.microsoft.com/office/drawing/2014/main" id="{1B461053-D55A-3C3F-7DE0-C80E802F6349}"/>
              </a:ext>
            </a:extLst>
          </p:cNvPr>
          <p:cNvPicPr>
            <a:picLocks noChangeAspect="1"/>
          </p:cNvPicPr>
          <p:nvPr/>
        </p:nvPicPr>
        <p:blipFill>
          <a:blip r:embed="rId3"/>
          <a:stretch>
            <a:fillRect/>
          </a:stretch>
        </p:blipFill>
        <p:spPr>
          <a:xfrm>
            <a:off x="10087815" y="0"/>
            <a:ext cx="2104185" cy="1184564"/>
          </a:xfrm>
          <a:prstGeom prst="rect">
            <a:avLst/>
          </a:prstGeom>
        </p:spPr>
      </p:pic>
    </p:spTree>
    <p:extLst>
      <p:ext uri="{BB962C8B-B14F-4D97-AF65-F5344CB8AC3E}">
        <p14:creationId xmlns:p14="http://schemas.microsoft.com/office/powerpoint/2010/main" val="258605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DF2586-A38D-83A6-DE2F-574977D653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4B0CA2-3B14-EDAF-3928-997D10F38020}"/>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Background</a:t>
            </a:r>
          </a:p>
        </p:txBody>
      </p:sp>
      <p:sp>
        <p:nvSpPr>
          <p:cNvPr id="35" name="Content Placeholder 34">
            <a:extLst>
              <a:ext uri="{FF2B5EF4-FFF2-40B4-BE49-F238E27FC236}">
                <a16:creationId xmlns:a16="http://schemas.microsoft.com/office/drawing/2014/main" id="{F68D7F0B-B8DC-79CF-AD67-408918CC6D46}"/>
              </a:ext>
            </a:extLst>
          </p:cNvPr>
          <p:cNvSpPr>
            <a:spLocks noGrp="1"/>
          </p:cNvSpPr>
          <p:nvPr>
            <p:ph sz="half" idx="13"/>
          </p:nvPr>
        </p:nvSpPr>
        <p:spPr>
          <a:xfrm>
            <a:off x="2933700" y="2648923"/>
            <a:ext cx="7154998" cy="3234264"/>
          </a:xfrm>
        </p:spPr>
        <p:txBody>
          <a:bodyPr>
            <a:normAutofit/>
          </a:bodyPr>
          <a:lstStyle/>
          <a:p>
            <a:pPr lvl="1"/>
            <a:r>
              <a:rPr lang="en-US" dirty="0">
                <a:latin typeface="Arial" panose="020B0604020202020204" pitchFamily="34" charset="0"/>
                <a:cs typeface="Arial" panose="020B0604020202020204" pitchFamily="34" charset="0"/>
              </a:rPr>
              <a:t>In May’s E&amp;T subcommittee meeting, members expressed interest in policy recommendations regarding the preparation and training of job coaching careers.</a:t>
            </a:r>
          </a:p>
          <a:p>
            <a:pPr lvl="1"/>
            <a:r>
              <a:rPr lang="en-US" dirty="0">
                <a:latin typeface="Arial" panose="020B0604020202020204" pitchFamily="34" charset="0"/>
                <a:cs typeface="Arial" panose="020B0604020202020204" pitchFamily="34" charset="0"/>
              </a:rPr>
              <a:t>Members requested information on related job coaching work in other states. </a:t>
            </a:r>
          </a:p>
          <a:p>
            <a:pPr lvl="1"/>
            <a:r>
              <a:rPr lang="en-US" dirty="0">
                <a:latin typeface="Arial" panose="020B0604020202020204" pitchFamily="34" charset="0"/>
                <a:cs typeface="Arial" panose="020B0604020202020204" pitchFamily="34" charset="0"/>
              </a:rPr>
              <a:t>Minnesota, Oregon, and New York were referenced as potential highlights to research.</a:t>
            </a:r>
          </a:p>
        </p:txBody>
      </p:sp>
      <p:sp>
        <p:nvSpPr>
          <p:cNvPr id="8" name="Slide Number Placeholder 7">
            <a:extLst>
              <a:ext uri="{FF2B5EF4-FFF2-40B4-BE49-F238E27FC236}">
                <a16:creationId xmlns:a16="http://schemas.microsoft.com/office/drawing/2014/main" id="{F5E91061-279D-63CA-B87E-EF12D219331E}"/>
              </a:ext>
            </a:extLst>
          </p:cNvPr>
          <p:cNvSpPr>
            <a:spLocks noGrp="1"/>
          </p:cNvSpPr>
          <p:nvPr>
            <p:ph type="sldNum" sz="quarter" idx="12"/>
          </p:nvPr>
        </p:nvSpPr>
        <p:spPr/>
        <p:txBody>
          <a:bodyPr/>
          <a:lstStyle/>
          <a:p>
            <a:fld id="{A49DFD55-3C28-40EF-9E31-A92D2E4017FF}" type="slidenum">
              <a:rPr lang="en-US" smtClean="0"/>
              <a:pPr/>
              <a:t>2</a:t>
            </a:fld>
            <a:endParaRPr lang="en-US" dirty="0"/>
          </a:p>
        </p:txBody>
      </p:sp>
      <p:pic>
        <p:nvPicPr>
          <p:cNvPr id="7" name="Picture 6" descr="Logo of the California Committee on Employment of People with Disabilities.">
            <a:extLst>
              <a:ext uri="{FF2B5EF4-FFF2-40B4-BE49-F238E27FC236}">
                <a16:creationId xmlns:a16="http://schemas.microsoft.com/office/drawing/2014/main" id="{9066A25E-70F4-17E7-085F-3B5158F04D5C}"/>
              </a:ext>
            </a:extLst>
          </p:cNvPr>
          <p:cNvPicPr>
            <a:picLocks noChangeAspect="1"/>
          </p:cNvPicPr>
          <p:nvPr/>
        </p:nvPicPr>
        <p:blipFill>
          <a:blip r:embed="rId3"/>
          <a:stretch>
            <a:fillRect/>
          </a:stretch>
        </p:blipFill>
        <p:spPr>
          <a:xfrm>
            <a:off x="10088698" y="0"/>
            <a:ext cx="2103302" cy="1182727"/>
          </a:xfrm>
          <a:prstGeom prst="rect">
            <a:avLst/>
          </a:prstGeom>
        </p:spPr>
      </p:pic>
    </p:spTree>
    <p:extLst>
      <p:ext uri="{BB962C8B-B14F-4D97-AF65-F5344CB8AC3E}">
        <p14:creationId xmlns:p14="http://schemas.microsoft.com/office/powerpoint/2010/main" val="130912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BC5499-49FE-62D8-F7B5-D28374BE0B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DEDCC4-0CBD-BF97-6235-8974547A0B7E}"/>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Oregon (1/2)</a:t>
            </a:r>
          </a:p>
        </p:txBody>
      </p:sp>
      <p:sp>
        <p:nvSpPr>
          <p:cNvPr id="35" name="Content Placeholder 34">
            <a:extLst>
              <a:ext uri="{FF2B5EF4-FFF2-40B4-BE49-F238E27FC236}">
                <a16:creationId xmlns:a16="http://schemas.microsoft.com/office/drawing/2014/main" id="{091DB9C5-2A1C-3252-8DD1-27215C9EED01}"/>
              </a:ext>
            </a:extLst>
          </p:cNvPr>
          <p:cNvSpPr>
            <a:spLocks noGrp="1"/>
          </p:cNvSpPr>
          <p:nvPr>
            <p:ph sz="half" idx="13"/>
          </p:nvPr>
        </p:nvSpPr>
        <p:spPr>
          <a:xfrm>
            <a:off x="2933700" y="2648923"/>
            <a:ext cx="7154998" cy="3234264"/>
          </a:xfrm>
        </p:spPr>
        <p:txBody>
          <a:bodyPr>
            <a:normAutofit fontScale="92500" lnSpcReduction="10000"/>
          </a:bodyPr>
          <a:lstStyle/>
          <a:p>
            <a:pPr lvl="1"/>
            <a:r>
              <a:rPr lang="en-US" dirty="0">
                <a:latin typeface="Arial" panose="020B0604020202020204" pitchFamily="34" charset="0"/>
                <a:cs typeface="Arial" panose="020B0604020202020204" pitchFamily="34" charset="0"/>
              </a:rPr>
              <a:t>Through the Employment First initiative in Oregon, Oregon’s Office of Developmental Services (ODDS) partnered with Clackamas Community College to develop a 64-hour training curriculum called Introduction to Supported Employment (ISE). </a:t>
            </a:r>
          </a:p>
          <a:p>
            <a:pPr lvl="1"/>
            <a:r>
              <a:rPr lang="en-US" dirty="0">
                <a:latin typeface="Arial" panose="020B0604020202020204" pitchFamily="34" charset="0"/>
                <a:cs typeface="Arial" panose="020B0604020202020204" pitchFamily="34" charset="0"/>
              </a:rPr>
              <a:t>This curriculum qualifies as continuing education credits for ODDS employment providers. </a:t>
            </a:r>
          </a:p>
          <a:p>
            <a:pPr lvl="1"/>
            <a:r>
              <a:rPr lang="en-US" dirty="0">
                <a:latin typeface="Arial" panose="020B0604020202020204" pitchFamily="34" charset="0"/>
                <a:cs typeface="Arial" panose="020B0604020202020204" pitchFamily="34" charset="0"/>
              </a:rPr>
              <a:t>The curriculum includes eight modules which are eight hours each and can be presented as a complete course or individually.</a:t>
            </a:r>
          </a:p>
          <a:p>
            <a:pPr lvl="1"/>
            <a:r>
              <a:rPr lang="en-US" dirty="0">
                <a:latin typeface="Arial" panose="020B0604020202020204" pitchFamily="34" charset="0"/>
                <a:cs typeface="Arial" panose="020B0604020202020204" pitchFamily="34" charset="0"/>
              </a:rPr>
              <a:t>Additionally, ODDS maintains a “Resources for Personal Support Workers (PSWs)” webpage that includes general resources on becoming a Personal Support Worker Job Coach.</a:t>
            </a:r>
          </a:p>
        </p:txBody>
      </p:sp>
      <p:sp>
        <p:nvSpPr>
          <p:cNvPr id="8" name="Slide Number Placeholder 7">
            <a:extLst>
              <a:ext uri="{FF2B5EF4-FFF2-40B4-BE49-F238E27FC236}">
                <a16:creationId xmlns:a16="http://schemas.microsoft.com/office/drawing/2014/main" id="{0A1E424E-4571-3BCE-2CA8-49CECCEAB7B9}"/>
              </a:ext>
            </a:extLst>
          </p:cNvPr>
          <p:cNvSpPr>
            <a:spLocks noGrp="1"/>
          </p:cNvSpPr>
          <p:nvPr>
            <p:ph type="sldNum" sz="quarter" idx="12"/>
          </p:nvPr>
        </p:nvSpPr>
        <p:spPr/>
        <p:txBody>
          <a:bodyPr/>
          <a:lstStyle/>
          <a:p>
            <a:fld id="{A49DFD55-3C28-40EF-9E31-A92D2E4017FF}" type="slidenum">
              <a:rPr lang="en-US" smtClean="0"/>
              <a:pPr/>
              <a:t>3</a:t>
            </a:fld>
            <a:endParaRPr lang="en-US" dirty="0"/>
          </a:p>
        </p:txBody>
      </p:sp>
      <p:pic>
        <p:nvPicPr>
          <p:cNvPr id="7" name="Picture 6" descr="Logo of the California Committee on Employment of People with Disabilities.">
            <a:extLst>
              <a:ext uri="{FF2B5EF4-FFF2-40B4-BE49-F238E27FC236}">
                <a16:creationId xmlns:a16="http://schemas.microsoft.com/office/drawing/2014/main" id="{2D465EE8-FDE4-D094-66E0-70409D2390F4}"/>
              </a:ext>
            </a:extLst>
          </p:cNvPr>
          <p:cNvPicPr>
            <a:picLocks noChangeAspect="1"/>
          </p:cNvPicPr>
          <p:nvPr/>
        </p:nvPicPr>
        <p:blipFill>
          <a:blip r:embed="rId3"/>
          <a:stretch>
            <a:fillRect/>
          </a:stretch>
        </p:blipFill>
        <p:spPr>
          <a:xfrm>
            <a:off x="10088698" y="0"/>
            <a:ext cx="2103302" cy="1182727"/>
          </a:xfrm>
          <a:prstGeom prst="rect">
            <a:avLst/>
          </a:prstGeom>
        </p:spPr>
      </p:pic>
    </p:spTree>
    <p:extLst>
      <p:ext uri="{BB962C8B-B14F-4D97-AF65-F5344CB8AC3E}">
        <p14:creationId xmlns:p14="http://schemas.microsoft.com/office/powerpoint/2010/main" val="3671440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FE4AE-C6D5-EB0F-8F94-C0D6773E8F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7B3F4C-405E-45FF-034D-BD658ADFDA15}"/>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Oregon (2/2)</a:t>
            </a:r>
          </a:p>
        </p:txBody>
      </p:sp>
      <p:sp>
        <p:nvSpPr>
          <p:cNvPr id="35" name="Content Placeholder 34">
            <a:extLst>
              <a:ext uri="{FF2B5EF4-FFF2-40B4-BE49-F238E27FC236}">
                <a16:creationId xmlns:a16="http://schemas.microsoft.com/office/drawing/2014/main" id="{5B4AE200-36E9-42F9-7946-96273936D704}"/>
              </a:ext>
            </a:extLst>
          </p:cNvPr>
          <p:cNvSpPr>
            <a:spLocks noGrp="1"/>
          </p:cNvSpPr>
          <p:nvPr>
            <p:ph sz="half" idx="13"/>
          </p:nvPr>
        </p:nvSpPr>
        <p:spPr>
          <a:xfrm>
            <a:off x="2933700" y="2648923"/>
            <a:ext cx="7154998" cy="3234264"/>
          </a:xfrm>
        </p:spPr>
        <p:txBody>
          <a:bodyPr>
            <a:normAutofit fontScale="85000" lnSpcReduction="10000"/>
          </a:bodyPr>
          <a:lstStyle/>
          <a:p>
            <a:pPr marL="0" lvl="1" indent="0">
              <a:buNone/>
            </a:pPr>
            <a:r>
              <a:rPr lang="en-US" dirty="0">
                <a:latin typeface="Arial" panose="020B0604020202020204" pitchFamily="34" charset="0"/>
                <a:cs typeface="Arial" panose="020B0604020202020204" pitchFamily="34" charset="0"/>
              </a:rPr>
              <a:t>The eight modules are as follows:</a:t>
            </a:r>
          </a:p>
          <a:p>
            <a:pPr marL="624078" lvl="2" indent="-342900">
              <a:buFont typeface="+mj-lt"/>
              <a:buAutoNum type="arabicPeriod"/>
            </a:pPr>
            <a:r>
              <a:rPr lang="en-US" dirty="0">
                <a:latin typeface="Arial" panose="020B0604020202020204" pitchFamily="34" charset="0"/>
                <a:cs typeface="Arial" panose="020B0604020202020204" pitchFamily="34" charset="0"/>
              </a:rPr>
              <a:t>Setting the Stage for Person-Centered Supported Employment</a:t>
            </a:r>
          </a:p>
          <a:p>
            <a:pPr marL="624078" lvl="2" indent="-342900">
              <a:buFont typeface="+mj-lt"/>
              <a:buAutoNum type="arabicPeriod"/>
            </a:pPr>
            <a:r>
              <a:rPr lang="en-US" dirty="0">
                <a:latin typeface="Arial" panose="020B0604020202020204" pitchFamily="34" charset="0"/>
                <a:cs typeface="Arial" panose="020B0604020202020204" pitchFamily="34" charset="0"/>
              </a:rPr>
              <a:t>Health and Safety</a:t>
            </a:r>
          </a:p>
          <a:p>
            <a:pPr marL="624078" lvl="2" indent="-342900">
              <a:buFont typeface="+mj-lt"/>
              <a:buAutoNum type="arabicPeriod"/>
            </a:pPr>
            <a:r>
              <a:rPr lang="en-US" dirty="0">
                <a:latin typeface="Arial" panose="020B0604020202020204" pitchFamily="34" charset="0"/>
                <a:cs typeface="Arial" panose="020B0604020202020204" pitchFamily="34" charset="0"/>
              </a:rPr>
              <a:t>Introduction to Employment Success and Job Coaching</a:t>
            </a:r>
          </a:p>
          <a:p>
            <a:pPr marL="624078" lvl="2" indent="-342900">
              <a:buFont typeface="+mj-lt"/>
              <a:buAutoNum type="arabicPeriod"/>
            </a:pPr>
            <a:r>
              <a:rPr lang="en-US" dirty="0">
                <a:latin typeface="Arial" panose="020B0604020202020204" pitchFamily="34" charset="0"/>
                <a:cs typeface="Arial" panose="020B0604020202020204" pitchFamily="34" charset="0"/>
              </a:rPr>
              <a:t>Job Coaching: Planning for Employment Success</a:t>
            </a:r>
          </a:p>
          <a:p>
            <a:pPr marL="624078" lvl="2" indent="-342900">
              <a:buFont typeface="+mj-lt"/>
              <a:buAutoNum type="arabicPeriod"/>
            </a:pPr>
            <a:r>
              <a:rPr lang="en-US" dirty="0">
                <a:latin typeface="Arial" panose="020B0604020202020204" pitchFamily="34" charset="0"/>
                <a:cs typeface="Arial" panose="020B0604020202020204" pitchFamily="34" charset="0"/>
              </a:rPr>
              <a:t>Job Coaching: Communication, Teaching and Coaching Techniques</a:t>
            </a:r>
          </a:p>
          <a:p>
            <a:pPr marL="624078" lvl="2" indent="-342900">
              <a:buFont typeface="+mj-lt"/>
              <a:buAutoNum type="arabicPeriod"/>
            </a:pPr>
            <a:r>
              <a:rPr lang="en-US" dirty="0">
                <a:latin typeface="Arial" panose="020B0604020202020204" pitchFamily="34" charset="0"/>
                <a:cs typeface="Arial" panose="020B0604020202020204" pitchFamily="34" charset="0"/>
              </a:rPr>
              <a:t>Job Coaching: Challenges and Changes</a:t>
            </a:r>
          </a:p>
          <a:p>
            <a:pPr marL="624078" lvl="2" indent="-342900">
              <a:buFont typeface="+mj-lt"/>
              <a:buAutoNum type="arabicPeriod"/>
            </a:pPr>
            <a:r>
              <a:rPr lang="en-US" dirty="0">
                <a:latin typeface="Arial" panose="020B0604020202020204" pitchFamily="34" charset="0"/>
                <a:cs typeface="Arial" panose="020B0604020202020204" pitchFamily="34" charset="0"/>
              </a:rPr>
              <a:t>Job Coaching: Documentation</a:t>
            </a:r>
          </a:p>
          <a:p>
            <a:pPr marL="624078" lvl="2" indent="-342900">
              <a:buFont typeface="+mj-lt"/>
              <a:buAutoNum type="arabicPeriod"/>
            </a:pPr>
            <a:r>
              <a:rPr lang="en-US" dirty="0">
                <a:latin typeface="Arial" panose="020B0604020202020204" pitchFamily="34" charset="0"/>
                <a:cs typeface="Arial" panose="020B0604020202020204" pitchFamily="34" charset="0"/>
              </a:rPr>
              <a:t>Introduction to Job Development and Next Steps</a:t>
            </a:r>
          </a:p>
        </p:txBody>
      </p:sp>
      <p:sp>
        <p:nvSpPr>
          <p:cNvPr id="8" name="Slide Number Placeholder 7">
            <a:extLst>
              <a:ext uri="{FF2B5EF4-FFF2-40B4-BE49-F238E27FC236}">
                <a16:creationId xmlns:a16="http://schemas.microsoft.com/office/drawing/2014/main" id="{B32B4BEB-241E-E847-32A5-08C8BCE1ADE3}"/>
              </a:ext>
            </a:extLst>
          </p:cNvPr>
          <p:cNvSpPr>
            <a:spLocks noGrp="1"/>
          </p:cNvSpPr>
          <p:nvPr>
            <p:ph type="sldNum" sz="quarter" idx="12"/>
          </p:nvPr>
        </p:nvSpPr>
        <p:spPr/>
        <p:txBody>
          <a:bodyPr/>
          <a:lstStyle/>
          <a:p>
            <a:fld id="{A49DFD55-3C28-40EF-9E31-A92D2E4017FF}" type="slidenum">
              <a:rPr lang="en-US" smtClean="0"/>
              <a:pPr/>
              <a:t>4</a:t>
            </a:fld>
            <a:endParaRPr lang="en-US" dirty="0"/>
          </a:p>
        </p:txBody>
      </p:sp>
      <p:pic>
        <p:nvPicPr>
          <p:cNvPr id="7" name="Picture 6" descr="Logo of the California Committee on Employment of People with Disabilities.">
            <a:extLst>
              <a:ext uri="{FF2B5EF4-FFF2-40B4-BE49-F238E27FC236}">
                <a16:creationId xmlns:a16="http://schemas.microsoft.com/office/drawing/2014/main" id="{A89F912A-D3A1-316C-E11D-7192F402F921}"/>
              </a:ext>
            </a:extLst>
          </p:cNvPr>
          <p:cNvPicPr>
            <a:picLocks noChangeAspect="1"/>
          </p:cNvPicPr>
          <p:nvPr/>
        </p:nvPicPr>
        <p:blipFill>
          <a:blip r:embed="rId3"/>
          <a:stretch>
            <a:fillRect/>
          </a:stretch>
        </p:blipFill>
        <p:spPr>
          <a:xfrm>
            <a:off x="10088698" y="0"/>
            <a:ext cx="2103302" cy="1182727"/>
          </a:xfrm>
          <a:prstGeom prst="rect">
            <a:avLst/>
          </a:prstGeom>
        </p:spPr>
      </p:pic>
    </p:spTree>
    <p:extLst>
      <p:ext uri="{BB962C8B-B14F-4D97-AF65-F5344CB8AC3E}">
        <p14:creationId xmlns:p14="http://schemas.microsoft.com/office/powerpoint/2010/main" val="272044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7AAA5-AC77-95D2-7745-D770DDA187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471CFA-79C3-A2B5-EE2E-9F634C8298B6}"/>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Minnesota</a:t>
            </a:r>
          </a:p>
        </p:txBody>
      </p:sp>
      <p:sp>
        <p:nvSpPr>
          <p:cNvPr id="35" name="Content Placeholder 34">
            <a:extLst>
              <a:ext uri="{FF2B5EF4-FFF2-40B4-BE49-F238E27FC236}">
                <a16:creationId xmlns:a16="http://schemas.microsoft.com/office/drawing/2014/main" id="{81E6795B-7607-EE09-AD4B-BB19A2654C09}"/>
              </a:ext>
            </a:extLst>
          </p:cNvPr>
          <p:cNvSpPr>
            <a:spLocks noGrp="1"/>
          </p:cNvSpPr>
          <p:nvPr>
            <p:ph sz="half" idx="13"/>
          </p:nvPr>
        </p:nvSpPr>
        <p:spPr>
          <a:xfrm>
            <a:off x="2933700" y="2648923"/>
            <a:ext cx="7154998" cy="3234264"/>
          </a:xfrm>
        </p:spPr>
        <p:txBody>
          <a:bodyPr>
            <a:normAutofit lnSpcReduction="10000"/>
          </a:bodyPr>
          <a:lstStyle/>
          <a:p>
            <a:pPr lvl="1"/>
            <a:r>
              <a:rPr lang="en-US" dirty="0">
                <a:latin typeface="Arial" panose="020B0604020202020204" pitchFamily="34" charset="0"/>
                <a:cs typeface="Arial" panose="020B0604020202020204" pitchFamily="34" charset="0"/>
              </a:rPr>
              <a:t>Official trainings for job coaching careers were not found.</a:t>
            </a:r>
          </a:p>
          <a:p>
            <a:pPr lvl="1"/>
            <a:r>
              <a:rPr lang="en-US" dirty="0">
                <a:latin typeface="Arial" panose="020B0604020202020204" pitchFamily="34" charset="0"/>
                <a:cs typeface="Arial" panose="020B0604020202020204" pitchFamily="34" charset="0"/>
              </a:rPr>
              <a:t>Minnesota’s Department of Employment and Economic Development includes “Job Coaching – Time Limited” among the job related services it provides. There is a sample job coaching report that could be found helpful in the development of any training.</a:t>
            </a:r>
          </a:p>
          <a:p>
            <a:pPr lvl="1"/>
            <a:r>
              <a:rPr lang="en-US" dirty="0">
                <a:latin typeface="Arial" panose="020B0604020202020204" pitchFamily="34" charset="0"/>
                <a:cs typeface="Arial" panose="020B0604020202020204" pitchFamily="34" charset="0"/>
              </a:rPr>
              <a:t>While not a job coaching training, Disability Hub MN, a free statewide resource network that helps people with disabilities solve problems, navigate the system and plan for the future, has developed a toolkit for supported employment professionals. </a:t>
            </a:r>
          </a:p>
        </p:txBody>
      </p:sp>
      <p:sp>
        <p:nvSpPr>
          <p:cNvPr id="8" name="Slide Number Placeholder 7">
            <a:extLst>
              <a:ext uri="{FF2B5EF4-FFF2-40B4-BE49-F238E27FC236}">
                <a16:creationId xmlns:a16="http://schemas.microsoft.com/office/drawing/2014/main" id="{31C096FE-386F-38A9-91E6-C47676BDC192}"/>
              </a:ext>
            </a:extLst>
          </p:cNvPr>
          <p:cNvSpPr>
            <a:spLocks noGrp="1"/>
          </p:cNvSpPr>
          <p:nvPr>
            <p:ph type="sldNum" sz="quarter" idx="12"/>
          </p:nvPr>
        </p:nvSpPr>
        <p:spPr/>
        <p:txBody>
          <a:bodyPr/>
          <a:lstStyle/>
          <a:p>
            <a:fld id="{A49DFD55-3C28-40EF-9E31-A92D2E4017FF}" type="slidenum">
              <a:rPr lang="en-US" smtClean="0"/>
              <a:pPr/>
              <a:t>5</a:t>
            </a:fld>
            <a:endParaRPr lang="en-US" dirty="0"/>
          </a:p>
        </p:txBody>
      </p:sp>
      <p:pic>
        <p:nvPicPr>
          <p:cNvPr id="7" name="Picture 6" descr="Logo of the California Committee on Employment of People with Disabilities.">
            <a:extLst>
              <a:ext uri="{FF2B5EF4-FFF2-40B4-BE49-F238E27FC236}">
                <a16:creationId xmlns:a16="http://schemas.microsoft.com/office/drawing/2014/main" id="{2A458979-8B0F-314A-74A5-C09731E63B68}"/>
              </a:ext>
            </a:extLst>
          </p:cNvPr>
          <p:cNvPicPr>
            <a:picLocks noChangeAspect="1"/>
          </p:cNvPicPr>
          <p:nvPr/>
        </p:nvPicPr>
        <p:blipFill>
          <a:blip r:embed="rId3"/>
          <a:stretch>
            <a:fillRect/>
          </a:stretch>
        </p:blipFill>
        <p:spPr>
          <a:xfrm>
            <a:off x="10088698" y="0"/>
            <a:ext cx="2103302" cy="1182727"/>
          </a:xfrm>
          <a:prstGeom prst="rect">
            <a:avLst/>
          </a:prstGeom>
        </p:spPr>
      </p:pic>
    </p:spTree>
    <p:extLst>
      <p:ext uri="{BB962C8B-B14F-4D97-AF65-F5344CB8AC3E}">
        <p14:creationId xmlns:p14="http://schemas.microsoft.com/office/powerpoint/2010/main" val="1020257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CF687-B82B-D90A-A125-5623DBBFA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122C76-517F-4A40-FDB2-F3C6F3E17DE1}"/>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New York</a:t>
            </a:r>
          </a:p>
        </p:txBody>
      </p:sp>
      <p:sp>
        <p:nvSpPr>
          <p:cNvPr id="35" name="Content Placeholder 34">
            <a:extLst>
              <a:ext uri="{FF2B5EF4-FFF2-40B4-BE49-F238E27FC236}">
                <a16:creationId xmlns:a16="http://schemas.microsoft.com/office/drawing/2014/main" id="{5820D208-0CA3-EBE9-B524-44453DB58EE0}"/>
              </a:ext>
            </a:extLst>
          </p:cNvPr>
          <p:cNvSpPr>
            <a:spLocks noGrp="1"/>
          </p:cNvSpPr>
          <p:nvPr>
            <p:ph sz="half" idx="13"/>
          </p:nvPr>
        </p:nvSpPr>
        <p:spPr>
          <a:xfrm>
            <a:off x="2933700" y="2648923"/>
            <a:ext cx="7154998" cy="3234264"/>
          </a:xfrm>
        </p:spPr>
        <p:txBody>
          <a:bodyPr>
            <a:normAutofit/>
          </a:bodyPr>
          <a:lstStyle/>
          <a:p>
            <a:pPr lvl="1"/>
            <a:r>
              <a:rPr lang="en-US" dirty="0">
                <a:latin typeface="Arial" panose="020B0604020202020204" pitchFamily="34" charset="0"/>
                <a:cs typeface="Arial" panose="020B0604020202020204" pitchFamily="34" charset="0"/>
              </a:rPr>
              <a:t>Official trainings for job coaching careers were not found.</a:t>
            </a:r>
          </a:p>
          <a:p>
            <a:pPr lvl="1"/>
            <a:r>
              <a:rPr lang="en-US" dirty="0">
                <a:latin typeface="Arial" panose="020B0604020202020204" pitchFamily="34" charset="0"/>
                <a:cs typeface="Arial" panose="020B0604020202020204" pitchFamily="34" charset="0"/>
              </a:rPr>
              <a:t>New York’s Office for People with Developmental Disabilities (OPWDD), which is responsible for coordinating services for New Yorkers with developmental disabilities, maintains an “Employment Training and Supports” webpage. The webpage includes information on programs available, including messaging towards specific groups (students, potential participants, employers, etc.).</a:t>
            </a:r>
          </a:p>
        </p:txBody>
      </p:sp>
      <p:sp>
        <p:nvSpPr>
          <p:cNvPr id="8" name="Slide Number Placeholder 7">
            <a:extLst>
              <a:ext uri="{FF2B5EF4-FFF2-40B4-BE49-F238E27FC236}">
                <a16:creationId xmlns:a16="http://schemas.microsoft.com/office/drawing/2014/main" id="{AA9C4AF9-37E5-AC2D-668A-9AF3A12E43B2}"/>
              </a:ext>
            </a:extLst>
          </p:cNvPr>
          <p:cNvSpPr>
            <a:spLocks noGrp="1"/>
          </p:cNvSpPr>
          <p:nvPr>
            <p:ph type="sldNum" sz="quarter" idx="12"/>
          </p:nvPr>
        </p:nvSpPr>
        <p:spPr/>
        <p:txBody>
          <a:bodyPr/>
          <a:lstStyle/>
          <a:p>
            <a:fld id="{A49DFD55-3C28-40EF-9E31-A92D2E4017FF}" type="slidenum">
              <a:rPr lang="en-US" smtClean="0"/>
              <a:pPr/>
              <a:t>6</a:t>
            </a:fld>
            <a:endParaRPr lang="en-US" dirty="0"/>
          </a:p>
        </p:txBody>
      </p:sp>
      <p:pic>
        <p:nvPicPr>
          <p:cNvPr id="7" name="Picture 6" descr="Logo of the California Committee on Employment of People with Disabilities.">
            <a:extLst>
              <a:ext uri="{FF2B5EF4-FFF2-40B4-BE49-F238E27FC236}">
                <a16:creationId xmlns:a16="http://schemas.microsoft.com/office/drawing/2014/main" id="{8D6B8487-216F-6B74-813F-1684ED4D34A6}"/>
              </a:ext>
            </a:extLst>
          </p:cNvPr>
          <p:cNvPicPr>
            <a:picLocks noChangeAspect="1"/>
          </p:cNvPicPr>
          <p:nvPr/>
        </p:nvPicPr>
        <p:blipFill>
          <a:blip r:embed="rId3"/>
          <a:stretch>
            <a:fillRect/>
          </a:stretch>
        </p:blipFill>
        <p:spPr>
          <a:xfrm>
            <a:off x="10088698" y="0"/>
            <a:ext cx="2103302" cy="1182727"/>
          </a:xfrm>
          <a:prstGeom prst="rect">
            <a:avLst/>
          </a:prstGeom>
        </p:spPr>
      </p:pic>
    </p:spTree>
    <p:extLst>
      <p:ext uri="{BB962C8B-B14F-4D97-AF65-F5344CB8AC3E}">
        <p14:creationId xmlns:p14="http://schemas.microsoft.com/office/powerpoint/2010/main" val="52953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DF560-2793-E795-2D87-3AFD339EFC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FA7580-9EC4-2811-45FE-E3D22095AA90}"/>
              </a:ext>
            </a:extLst>
          </p:cNvPr>
          <p:cNvSpPr>
            <a:spLocks noGrp="1"/>
          </p:cNvSpPr>
          <p:nvPr>
            <p:ph type="title"/>
          </p:nvPr>
        </p:nvSpPr>
        <p:spPr/>
        <p:txBody>
          <a:bodyPr/>
          <a:lstStyle/>
          <a:p>
            <a:r>
              <a:rPr lang="en-US" b="1" u="sng" dirty="0">
                <a:latin typeface="Arial" panose="020B0604020202020204" pitchFamily="34" charset="0"/>
                <a:cs typeface="Arial" panose="020B0604020202020204" pitchFamily="34" charset="0"/>
              </a:rPr>
              <a:t>Next Steps</a:t>
            </a:r>
          </a:p>
        </p:txBody>
      </p:sp>
      <p:sp>
        <p:nvSpPr>
          <p:cNvPr id="35" name="Content Placeholder 34">
            <a:extLst>
              <a:ext uri="{FF2B5EF4-FFF2-40B4-BE49-F238E27FC236}">
                <a16:creationId xmlns:a16="http://schemas.microsoft.com/office/drawing/2014/main" id="{1AFC7AC3-0101-C5E9-415D-9E23F71B1983}"/>
              </a:ext>
            </a:extLst>
          </p:cNvPr>
          <p:cNvSpPr>
            <a:spLocks noGrp="1"/>
          </p:cNvSpPr>
          <p:nvPr>
            <p:ph sz="half" idx="13"/>
          </p:nvPr>
        </p:nvSpPr>
        <p:spPr>
          <a:xfrm>
            <a:off x="2933700" y="2648923"/>
            <a:ext cx="7154998" cy="3234264"/>
          </a:xfrm>
        </p:spPr>
        <p:txBody>
          <a:bodyPr>
            <a:normAutofit/>
          </a:bodyPr>
          <a:lstStyle/>
          <a:p>
            <a:pPr lvl="1"/>
            <a:r>
              <a:rPr lang="en-US" dirty="0">
                <a:latin typeface="Arial" panose="020B0604020202020204" pitchFamily="34" charset="0"/>
                <a:cs typeface="Arial" panose="020B0604020202020204" pitchFamily="34" charset="0"/>
              </a:rPr>
              <a:t>Are there other states that should be explored? </a:t>
            </a:r>
          </a:p>
          <a:p>
            <a:pPr lvl="1"/>
            <a:r>
              <a:rPr lang="en-US" dirty="0">
                <a:latin typeface="Arial" panose="020B0604020202020204" pitchFamily="34" charset="0"/>
                <a:cs typeface="Arial" panose="020B0604020202020204" pitchFamily="34" charset="0"/>
              </a:rPr>
              <a:t>Should we pursue a presentation from one of the states (MN, OR, NY) at the next E&amp;T subcommittee meeting in August? </a:t>
            </a:r>
          </a:p>
          <a:p>
            <a:pPr lvl="1"/>
            <a:r>
              <a:rPr lang="en-US" dirty="0">
                <a:latin typeface="Arial" panose="020B0604020202020204" pitchFamily="34" charset="0"/>
                <a:cs typeface="Arial" panose="020B0604020202020204" pitchFamily="34" charset="0"/>
              </a:rPr>
              <a:t>Policy recommendations should be developed and finalized by the CCEPD’s Full Committee in November.</a:t>
            </a:r>
          </a:p>
        </p:txBody>
      </p:sp>
      <p:sp>
        <p:nvSpPr>
          <p:cNvPr id="8" name="Slide Number Placeholder 7">
            <a:extLst>
              <a:ext uri="{FF2B5EF4-FFF2-40B4-BE49-F238E27FC236}">
                <a16:creationId xmlns:a16="http://schemas.microsoft.com/office/drawing/2014/main" id="{F2574C41-C509-24B2-20A9-1A3C533F52B5}"/>
              </a:ext>
            </a:extLst>
          </p:cNvPr>
          <p:cNvSpPr>
            <a:spLocks noGrp="1"/>
          </p:cNvSpPr>
          <p:nvPr>
            <p:ph type="sldNum" sz="quarter" idx="12"/>
          </p:nvPr>
        </p:nvSpPr>
        <p:spPr/>
        <p:txBody>
          <a:bodyPr/>
          <a:lstStyle/>
          <a:p>
            <a:fld id="{A49DFD55-3C28-40EF-9E31-A92D2E4017FF}" type="slidenum">
              <a:rPr lang="en-US" smtClean="0"/>
              <a:pPr/>
              <a:t>7</a:t>
            </a:fld>
            <a:endParaRPr lang="en-US" dirty="0"/>
          </a:p>
        </p:txBody>
      </p:sp>
      <p:pic>
        <p:nvPicPr>
          <p:cNvPr id="7" name="Picture 6" descr="Logo of the California Committee on Employment of People with Disabilities.">
            <a:extLst>
              <a:ext uri="{FF2B5EF4-FFF2-40B4-BE49-F238E27FC236}">
                <a16:creationId xmlns:a16="http://schemas.microsoft.com/office/drawing/2014/main" id="{03DE519F-02E7-103D-474F-B5ED4EFC4A67}"/>
              </a:ext>
            </a:extLst>
          </p:cNvPr>
          <p:cNvPicPr>
            <a:picLocks noChangeAspect="1"/>
          </p:cNvPicPr>
          <p:nvPr/>
        </p:nvPicPr>
        <p:blipFill>
          <a:blip r:embed="rId3"/>
          <a:stretch>
            <a:fillRect/>
          </a:stretch>
        </p:blipFill>
        <p:spPr>
          <a:xfrm>
            <a:off x="10088698" y="0"/>
            <a:ext cx="2103302" cy="1182727"/>
          </a:xfrm>
          <a:prstGeom prst="rect">
            <a:avLst/>
          </a:prstGeom>
        </p:spPr>
      </p:pic>
    </p:spTree>
    <p:extLst>
      <p:ext uri="{BB962C8B-B14F-4D97-AF65-F5344CB8AC3E}">
        <p14:creationId xmlns:p14="http://schemas.microsoft.com/office/powerpoint/2010/main" val="1635963767"/>
      </p:ext>
    </p:extLst>
  </p:cSld>
  <p:clrMapOvr>
    <a:masterClrMapping/>
  </p:clrMapOvr>
</p:sld>
</file>

<file path=ppt/theme/theme1.xml><?xml version="1.0" encoding="utf-8"?>
<a:theme xmlns:a="http://schemas.openxmlformats.org/drawingml/2006/main" name="Office Theme">
  <a:themeElements>
    <a:clrScheme name="Custom 3">
      <a:dk1>
        <a:srgbClr val="0E2841"/>
      </a:dk1>
      <a:lt1>
        <a:sysClr val="window" lastClr="FFFFFF"/>
      </a:lt1>
      <a:dk2>
        <a:srgbClr val="0E2841"/>
      </a:dk2>
      <a:lt2>
        <a:srgbClr val="E8E8E8"/>
      </a:lt2>
      <a:accent1>
        <a:srgbClr val="FFFFFF"/>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168DCE-134F-4610-A6AA-88CEBE8D71D2}">
  <ds:schemaRefs>
    <ds:schemaRef ds:uri="http://purl.org/dc/elements/1.1/"/>
    <ds:schemaRef ds:uri="http://www.w3.org/XML/1998/namespace"/>
    <ds:schemaRef ds:uri="http://schemas.microsoft.com/sharepoint/v3"/>
    <ds:schemaRef ds:uri="http://schemas.microsoft.com/office/infopath/2007/PartnerControls"/>
    <ds:schemaRef ds:uri="http://schemas.microsoft.com/office/2006/documentManagement/types"/>
    <ds:schemaRef ds:uri="http://purl.org/dc/terms/"/>
    <ds:schemaRef ds:uri="http://schemas.microsoft.com/office/2006/metadata/properties"/>
    <ds:schemaRef ds:uri="http://schemas.openxmlformats.org/package/2006/metadata/core-properties"/>
    <ds:schemaRef ds:uri="16c05727-aa75-4e4a-9b5f-8a80a1165891"/>
    <ds:schemaRef ds:uri="230e9df3-be65-4c73-a93b-d1236ebd677e"/>
    <ds:schemaRef ds:uri="71af3243-3dd4-4a8d-8c0d-dd76da1f02a5"/>
    <ds:schemaRef ds:uri="http://purl.org/dc/dcmitype/"/>
  </ds:schemaRefs>
</ds:datastoreItem>
</file>

<file path=customXml/itemProps2.xml><?xml version="1.0" encoding="utf-8"?>
<ds:datastoreItem xmlns:ds="http://schemas.openxmlformats.org/officeDocument/2006/customXml" ds:itemID="{CABF691C-888B-4061-8A6F-D5CE84A0254B}">
  <ds:schemaRefs>
    <ds:schemaRef ds:uri="http://schemas.microsoft.com/sharepoint/v3/contenttype/forms"/>
  </ds:schemaRefs>
</ds:datastoreItem>
</file>

<file path=customXml/itemProps3.xml><?xml version="1.0" encoding="utf-8"?>
<ds:datastoreItem xmlns:ds="http://schemas.openxmlformats.org/officeDocument/2006/customXml" ds:itemID="{5EDE3176-A15D-46A3-BDDB-64A0D73632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Office Theme</Template>
  <TotalTime>45</TotalTime>
  <Words>474</Words>
  <Application>Microsoft Office PowerPoint</Application>
  <PresentationFormat>Widescreen</PresentationFormat>
  <Paragraphs>44</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Calibri</vt:lpstr>
      <vt:lpstr>Office Theme</vt:lpstr>
      <vt:lpstr>CCEPD Job Coaching Careers Policy Recommendations  * Training in other states (MN, OR, NY) * Employment and Training Subcommittee (June 2025)</vt:lpstr>
      <vt:lpstr>Background</vt:lpstr>
      <vt:lpstr>Oregon (1/2)</vt:lpstr>
      <vt:lpstr>Oregon (2/2)</vt:lpstr>
      <vt:lpstr>Minnesota</vt:lpstr>
      <vt:lpstr>New York</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Zachariah Ford</dc:creator>
  <cp:lastModifiedBy>Zachariah Ford</cp:lastModifiedBy>
  <cp:revision>1</cp:revision>
  <dcterms:created xsi:type="dcterms:W3CDTF">2025-06-11T15:39:33Z</dcterms:created>
  <dcterms:modified xsi:type="dcterms:W3CDTF">2025-06-11T22:33:12Z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