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57" r:id="rId4"/>
  </p:sldMasterIdLst>
  <p:notesMasterIdLst>
    <p:notesMasterId r:id="rId24"/>
  </p:notesMasterIdLst>
  <p:sldIdLst>
    <p:sldId id="266" r:id="rId5"/>
    <p:sldId id="273" r:id="rId6"/>
    <p:sldId id="292" r:id="rId7"/>
    <p:sldId id="270" r:id="rId8"/>
    <p:sldId id="272" r:id="rId9"/>
    <p:sldId id="274" r:id="rId10"/>
    <p:sldId id="279" r:id="rId11"/>
    <p:sldId id="275" r:id="rId12"/>
    <p:sldId id="280" r:id="rId13"/>
    <p:sldId id="276" r:id="rId14"/>
    <p:sldId id="290" r:id="rId15"/>
    <p:sldId id="277" r:id="rId16"/>
    <p:sldId id="278" r:id="rId17"/>
    <p:sldId id="283" r:id="rId18"/>
    <p:sldId id="284" r:id="rId19"/>
    <p:sldId id="285" r:id="rId20"/>
    <p:sldId id="286" r:id="rId21"/>
    <p:sldId id="288"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11" d="100"/>
          <a:sy n="111" d="100"/>
        </p:scale>
        <p:origin x="594" y="96"/>
      </p:cViewPr>
      <p:guideLst/>
    </p:cSldViewPr>
  </p:slideViewPr>
  <p:outlineViewPr>
    <p:cViewPr>
      <p:scale>
        <a:sx n="33" d="100"/>
        <a:sy n="33" d="100"/>
      </p:scale>
      <p:origin x="0" y="-514"/>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iah Ford" userId="b32616696268f1d3" providerId="LiveId" clId="{063B7F26-CCEC-4B8B-BEBE-878770BB5D68}"/>
    <pc:docChg chg="custSel modSld">
      <pc:chgData name="Zachariah Ford" userId="b32616696268f1d3" providerId="LiveId" clId="{063B7F26-CCEC-4B8B-BEBE-878770BB5D68}" dt="2023-11-08T23:16:40.643" v="55" actId="20577"/>
      <pc:docMkLst>
        <pc:docMk/>
      </pc:docMkLst>
      <pc:sldChg chg="modNotes">
        <pc:chgData name="Zachariah Ford" userId="b32616696268f1d3" providerId="LiveId" clId="{063B7F26-CCEC-4B8B-BEBE-878770BB5D68}" dt="2023-11-08T23:10:45.717" v="52" actId="5793"/>
        <pc:sldMkLst>
          <pc:docMk/>
          <pc:sldMk cId="4130920276" sldId="274"/>
        </pc:sldMkLst>
      </pc:sldChg>
      <pc:sldChg chg="modNotes">
        <pc:chgData name="Zachariah Ford" userId="b32616696268f1d3" providerId="LiveId" clId="{063B7F26-CCEC-4B8B-BEBE-878770BB5D68}" dt="2023-11-08T22:48:22.631" v="3" actId="20577"/>
        <pc:sldMkLst>
          <pc:docMk/>
          <pc:sldMk cId="4163420187" sldId="278"/>
        </pc:sldMkLst>
      </pc:sldChg>
      <pc:sldChg chg="modSp mod modNotes">
        <pc:chgData name="Zachariah Ford" userId="b32616696268f1d3" providerId="LiveId" clId="{063B7F26-CCEC-4B8B-BEBE-878770BB5D68}" dt="2023-11-08T22:50:19.132" v="29" actId="14100"/>
        <pc:sldMkLst>
          <pc:docMk/>
          <pc:sldMk cId="2590315843" sldId="279"/>
        </pc:sldMkLst>
        <pc:spChg chg="mod">
          <ac:chgData name="Zachariah Ford" userId="b32616696268f1d3" providerId="LiveId" clId="{063B7F26-CCEC-4B8B-BEBE-878770BB5D68}" dt="2023-11-08T22:50:19.132" v="29" actId="14100"/>
          <ac:spMkLst>
            <pc:docMk/>
            <pc:sldMk cId="2590315843" sldId="279"/>
            <ac:spMk id="2" creationId="{84F4020B-BD58-413B-9283-2C8C1ABABAAE}"/>
          </ac:spMkLst>
        </pc:spChg>
      </pc:sldChg>
      <pc:sldChg chg="modSp mod modNotes">
        <pc:chgData name="Zachariah Ford" userId="b32616696268f1d3" providerId="LiveId" clId="{063B7F26-CCEC-4B8B-BEBE-878770BB5D68}" dt="2023-11-08T23:10:53.808" v="53" actId="5793"/>
        <pc:sldMkLst>
          <pc:docMk/>
          <pc:sldMk cId="3896788818" sldId="280"/>
        </pc:sldMkLst>
        <pc:spChg chg="mod">
          <ac:chgData name="Zachariah Ford" userId="b32616696268f1d3" providerId="LiveId" clId="{063B7F26-CCEC-4B8B-BEBE-878770BB5D68}" dt="2023-11-08T22:50:27.262" v="34" actId="20577"/>
          <ac:spMkLst>
            <pc:docMk/>
            <pc:sldMk cId="3896788818" sldId="280"/>
            <ac:spMk id="2" creationId="{84F4020B-BD58-413B-9283-2C8C1ABABAAE}"/>
          </ac:spMkLst>
        </pc:spChg>
      </pc:sldChg>
      <pc:sldChg chg="modSp mod modNotes">
        <pc:chgData name="Zachariah Ford" userId="b32616696268f1d3" providerId="LiveId" clId="{063B7F26-CCEC-4B8B-BEBE-878770BB5D68}" dt="2023-11-08T22:50:50.096" v="43" actId="20577"/>
        <pc:sldMkLst>
          <pc:docMk/>
          <pc:sldMk cId="1149737284" sldId="283"/>
        </pc:sldMkLst>
        <pc:spChg chg="mod">
          <ac:chgData name="Zachariah Ford" userId="b32616696268f1d3" providerId="LiveId" clId="{063B7F26-CCEC-4B8B-BEBE-878770BB5D68}" dt="2023-11-08T22:50:50.096" v="43" actId="20577"/>
          <ac:spMkLst>
            <pc:docMk/>
            <pc:sldMk cId="1149737284" sldId="283"/>
            <ac:spMk id="2" creationId="{84F4020B-BD58-413B-9283-2C8C1ABABAAE}"/>
          </ac:spMkLst>
        </pc:spChg>
      </pc:sldChg>
      <pc:sldChg chg="modSp mod modNotes">
        <pc:chgData name="Zachariah Ford" userId="b32616696268f1d3" providerId="LiveId" clId="{063B7F26-CCEC-4B8B-BEBE-878770BB5D68}" dt="2023-11-08T22:51:22.347" v="51" actId="27636"/>
        <pc:sldMkLst>
          <pc:docMk/>
          <pc:sldMk cId="1989812204" sldId="284"/>
        </pc:sldMkLst>
        <pc:spChg chg="mod">
          <ac:chgData name="Zachariah Ford" userId="b32616696268f1d3" providerId="LiveId" clId="{063B7F26-CCEC-4B8B-BEBE-878770BB5D68}" dt="2023-11-08T22:51:22.347" v="51" actId="27636"/>
          <ac:spMkLst>
            <pc:docMk/>
            <pc:sldMk cId="1989812204" sldId="284"/>
            <ac:spMk id="2" creationId="{84F4020B-BD58-413B-9283-2C8C1ABABAAE}"/>
          </ac:spMkLst>
        </pc:spChg>
      </pc:sldChg>
      <pc:sldChg chg="modSp mod modNotes">
        <pc:chgData name="Zachariah Ford" userId="b32616696268f1d3" providerId="LiveId" clId="{063B7F26-CCEC-4B8B-BEBE-878770BB5D68}" dt="2023-11-08T22:51:08.872" v="49" actId="27636"/>
        <pc:sldMkLst>
          <pc:docMk/>
          <pc:sldMk cId="2155722430" sldId="285"/>
        </pc:sldMkLst>
        <pc:spChg chg="mod">
          <ac:chgData name="Zachariah Ford" userId="b32616696268f1d3" providerId="LiveId" clId="{063B7F26-CCEC-4B8B-BEBE-878770BB5D68}" dt="2023-11-08T22:51:08.872" v="49" actId="27636"/>
          <ac:spMkLst>
            <pc:docMk/>
            <pc:sldMk cId="2155722430" sldId="285"/>
            <ac:spMk id="2" creationId="{84F4020B-BD58-413B-9283-2C8C1ABABAAE}"/>
          </ac:spMkLst>
        </pc:spChg>
      </pc:sldChg>
      <pc:sldChg chg="modSp mod">
        <pc:chgData name="Zachariah Ford" userId="b32616696268f1d3" providerId="LiveId" clId="{063B7F26-CCEC-4B8B-BEBE-878770BB5D68}" dt="2023-11-08T22:50:42.982" v="39" actId="14100"/>
        <pc:sldMkLst>
          <pc:docMk/>
          <pc:sldMk cId="2610260274" sldId="290"/>
        </pc:sldMkLst>
        <pc:spChg chg="mod">
          <ac:chgData name="Zachariah Ford" userId="b32616696268f1d3" providerId="LiveId" clId="{063B7F26-CCEC-4B8B-BEBE-878770BB5D68}" dt="2023-11-08T22:50:42.982" v="39" actId="14100"/>
          <ac:spMkLst>
            <pc:docMk/>
            <pc:sldMk cId="2610260274" sldId="290"/>
            <ac:spMk id="2" creationId="{84F4020B-BD58-413B-9283-2C8C1ABABAAE}"/>
          </ac:spMkLst>
        </pc:spChg>
      </pc:sldChg>
      <pc:sldChg chg="modSp mod">
        <pc:chgData name="Zachariah Ford" userId="b32616696268f1d3" providerId="LiveId" clId="{063B7F26-CCEC-4B8B-BEBE-878770BB5D68}" dt="2023-11-08T23:16:40.643" v="55" actId="20577"/>
        <pc:sldMkLst>
          <pc:docMk/>
          <pc:sldMk cId="2200505709" sldId="292"/>
        </pc:sldMkLst>
        <pc:spChg chg="mod">
          <ac:chgData name="Zachariah Ford" userId="b32616696268f1d3" providerId="LiveId" clId="{063B7F26-CCEC-4B8B-BEBE-878770BB5D68}" dt="2023-11-08T23:16:40.643" v="55" actId="20577"/>
          <ac:spMkLst>
            <pc:docMk/>
            <pc:sldMk cId="2200505709" sldId="292"/>
            <ac:spMk id="3" creationId="{83D048AD-5F12-4F20-8B94-DCE98507F9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5086-06BC-4F78-B508-4E1F94CCB86B}"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D4AFE6-52F8-436F-9DAC-607E2BE5A99D}" type="slidenum">
              <a:rPr lang="en-US" smtClean="0"/>
              <a:t>1</a:t>
            </a:fld>
            <a:endParaRPr lang="en-US" dirty="0"/>
          </a:p>
        </p:txBody>
      </p:sp>
    </p:spTree>
    <p:extLst>
      <p:ext uri="{BB962C8B-B14F-4D97-AF65-F5344CB8AC3E}">
        <p14:creationId xmlns:p14="http://schemas.microsoft.com/office/powerpoint/2010/main" val="199501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D4AFE6-52F8-436F-9DAC-607E2BE5A99D}" type="slidenum">
              <a:rPr lang="en-US" smtClean="0"/>
              <a:t>10</a:t>
            </a:fld>
            <a:endParaRPr lang="en-US" dirty="0"/>
          </a:p>
        </p:txBody>
      </p:sp>
      <p:sp>
        <p:nvSpPr>
          <p:cNvPr id="5" name="Notes Placeholder 4">
            <a:extLst>
              <a:ext uri="{FF2B5EF4-FFF2-40B4-BE49-F238E27FC236}">
                <a16:creationId xmlns:a16="http://schemas.microsoft.com/office/drawing/2014/main" id="{7E2481CE-8027-4026-BD4F-2F9635391B1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4530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D4AFE6-52F8-436F-9DAC-607E2BE5A99D}" type="slidenum">
              <a:rPr lang="en-US" smtClean="0"/>
              <a:t>11</a:t>
            </a:fld>
            <a:endParaRPr lang="en-US" dirty="0"/>
          </a:p>
        </p:txBody>
      </p:sp>
      <p:sp>
        <p:nvSpPr>
          <p:cNvPr id="5" name="Notes Placeholder 4">
            <a:extLst>
              <a:ext uri="{FF2B5EF4-FFF2-40B4-BE49-F238E27FC236}">
                <a16:creationId xmlns:a16="http://schemas.microsoft.com/office/drawing/2014/main" id="{520F1853-F5AB-4706-8609-924BDCCD2DD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99651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D4AFE6-52F8-436F-9DAC-607E2BE5A99D}" type="slidenum">
              <a:rPr lang="en-US" smtClean="0"/>
              <a:t>12</a:t>
            </a:fld>
            <a:endParaRPr lang="en-US" dirty="0"/>
          </a:p>
        </p:txBody>
      </p:sp>
      <p:sp>
        <p:nvSpPr>
          <p:cNvPr id="5" name="Notes Placeholder 4">
            <a:extLst>
              <a:ext uri="{FF2B5EF4-FFF2-40B4-BE49-F238E27FC236}">
                <a16:creationId xmlns:a16="http://schemas.microsoft.com/office/drawing/2014/main" id="{5A83EF28-4C67-4DBA-ADD9-FB73BA83454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2190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AFE6-52F8-436F-9DAC-607E2BE5A99D}" type="slidenum">
              <a:rPr lang="en-US" smtClean="0"/>
              <a:t>13</a:t>
            </a:fld>
            <a:endParaRPr lang="en-US" dirty="0"/>
          </a:p>
        </p:txBody>
      </p:sp>
    </p:spTree>
    <p:extLst>
      <p:ext uri="{BB962C8B-B14F-4D97-AF65-F5344CB8AC3E}">
        <p14:creationId xmlns:p14="http://schemas.microsoft.com/office/powerpoint/2010/main" val="156556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AFE6-52F8-436F-9DAC-607E2BE5A99D}" type="slidenum">
              <a:rPr lang="en-US" smtClean="0"/>
              <a:t>14</a:t>
            </a:fld>
            <a:endParaRPr lang="en-US" dirty="0"/>
          </a:p>
        </p:txBody>
      </p:sp>
    </p:spTree>
    <p:extLst>
      <p:ext uri="{BB962C8B-B14F-4D97-AF65-F5344CB8AC3E}">
        <p14:creationId xmlns:p14="http://schemas.microsoft.com/office/powerpoint/2010/main" val="322134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AFE6-52F8-436F-9DAC-607E2BE5A99D}" type="slidenum">
              <a:rPr lang="en-US" smtClean="0"/>
              <a:t>15</a:t>
            </a:fld>
            <a:endParaRPr lang="en-US" dirty="0"/>
          </a:p>
        </p:txBody>
      </p:sp>
    </p:spTree>
    <p:extLst>
      <p:ext uri="{BB962C8B-B14F-4D97-AF65-F5344CB8AC3E}">
        <p14:creationId xmlns:p14="http://schemas.microsoft.com/office/powerpoint/2010/main" val="8744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AFE6-52F8-436F-9DAC-607E2BE5A99D}" type="slidenum">
              <a:rPr lang="en-US" smtClean="0"/>
              <a:t>16</a:t>
            </a:fld>
            <a:endParaRPr lang="en-US" dirty="0"/>
          </a:p>
        </p:txBody>
      </p:sp>
    </p:spTree>
    <p:extLst>
      <p:ext uri="{BB962C8B-B14F-4D97-AF65-F5344CB8AC3E}">
        <p14:creationId xmlns:p14="http://schemas.microsoft.com/office/powerpoint/2010/main" val="60897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D4AFE6-52F8-436F-9DAC-607E2BE5A99D}" type="slidenum">
              <a:rPr lang="en-US" smtClean="0"/>
              <a:t>17</a:t>
            </a:fld>
            <a:endParaRPr lang="en-US" dirty="0"/>
          </a:p>
        </p:txBody>
      </p:sp>
    </p:spTree>
    <p:extLst>
      <p:ext uri="{BB962C8B-B14F-4D97-AF65-F5344CB8AC3E}">
        <p14:creationId xmlns:p14="http://schemas.microsoft.com/office/powerpoint/2010/main" val="412026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D4AFE6-52F8-436F-9DAC-607E2BE5A99D}" type="slidenum">
              <a:rPr lang="en-US" smtClean="0"/>
              <a:t>18</a:t>
            </a:fld>
            <a:endParaRPr lang="en-US" dirty="0"/>
          </a:p>
        </p:txBody>
      </p:sp>
    </p:spTree>
    <p:extLst>
      <p:ext uri="{BB962C8B-B14F-4D97-AF65-F5344CB8AC3E}">
        <p14:creationId xmlns:p14="http://schemas.microsoft.com/office/powerpoint/2010/main" val="2684968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D4AFE6-52F8-436F-9DAC-607E2BE5A99D}" type="slidenum">
              <a:rPr lang="en-US" smtClean="0"/>
              <a:t>19</a:t>
            </a:fld>
            <a:endParaRPr lang="en-US" dirty="0"/>
          </a:p>
        </p:txBody>
      </p:sp>
    </p:spTree>
    <p:extLst>
      <p:ext uri="{BB962C8B-B14F-4D97-AF65-F5344CB8AC3E}">
        <p14:creationId xmlns:p14="http://schemas.microsoft.com/office/powerpoint/2010/main" val="145827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D4AFE6-52F8-436F-9DAC-607E2BE5A99D}" type="slidenum">
              <a:rPr lang="en-US" smtClean="0"/>
              <a:t>2</a:t>
            </a:fld>
            <a:endParaRPr lang="en-US" dirty="0"/>
          </a:p>
        </p:txBody>
      </p:sp>
    </p:spTree>
    <p:extLst>
      <p:ext uri="{BB962C8B-B14F-4D97-AF65-F5344CB8AC3E}">
        <p14:creationId xmlns:p14="http://schemas.microsoft.com/office/powerpoint/2010/main" val="37038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D4AFE6-52F8-436F-9DAC-607E2BE5A99D}" type="slidenum">
              <a:rPr lang="en-US" smtClean="0"/>
              <a:t>3</a:t>
            </a:fld>
            <a:endParaRPr lang="en-US" dirty="0"/>
          </a:p>
        </p:txBody>
      </p:sp>
    </p:spTree>
    <p:extLst>
      <p:ext uri="{BB962C8B-B14F-4D97-AF65-F5344CB8AC3E}">
        <p14:creationId xmlns:p14="http://schemas.microsoft.com/office/powerpoint/2010/main" val="14614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D4AFE6-52F8-436F-9DAC-607E2BE5A99D}" type="slidenum">
              <a:rPr lang="en-US" smtClean="0"/>
              <a:t>4</a:t>
            </a:fld>
            <a:endParaRPr lang="en-US" dirty="0"/>
          </a:p>
        </p:txBody>
      </p:sp>
    </p:spTree>
    <p:extLst>
      <p:ext uri="{BB962C8B-B14F-4D97-AF65-F5344CB8AC3E}">
        <p14:creationId xmlns:p14="http://schemas.microsoft.com/office/powerpoint/2010/main" val="29982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D4AFE6-52F8-436F-9DAC-607E2BE5A99D}" type="slidenum">
              <a:rPr lang="en-US" smtClean="0"/>
              <a:t>5</a:t>
            </a:fld>
            <a:endParaRPr lang="en-US" dirty="0"/>
          </a:p>
        </p:txBody>
      </p:sp>
    </p:spTree>
    <p:extLst>
      <p:ext uri="{BB962C8B-B14F-4D97-AF65-F5344CB8AC3E}">
        <p14:creationId xmlns:p14="http://schemas.microsoft.com/office/powerpoint/2010/main" val="191948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AFE6-52F8-436F-9DAC-607E2BE5A99D}" type="slidenum">
              <a:rPr lang="en-US" smtClean="0"/>
              <a:t>6</a:t>
            </a:fld>
            <a:endParaRPr lang="en-US" dirty="0"/>
          </a:p>
        </p:txBody>
      </p:sp>
    </p:spTree>
    <p:extLst>
      <p:ext uri="{BB962C8B-B14F-4D97-AF65-F5344CB8AC3E}">
        <p14:creationId xmlns:p14="http://schemas.microsoft.com/office/powerpoint/2010/main" val="19838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AFE6-52F8-436F-9DAC-607E2BE5A99D}" type="slidenum">
              <a:rPr lang="en-US" smtClean="0"/>
              <a:t>7</a:t>
            </a:fld>
            <a:endParaRPr lang="en-US" dirty="0"/>
          </a:p>
        </p:txBody>
      </p:sp>
    </p:spTree>
    <p:extLst>
      <p:ext uri="{BB962C8B-B14F-4D97-AF65-F5344CB8AC3E}">
        <p14:creationId xmlns:p14="http://schemas.microsoft.com/office/powerpoint/2010/main" val="303997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AFE6-52F8-436F-9DAC-607E2BE5A99D}" type="slidenum">
              <a:rPr lang="en-US" smtClean="0"/>
              <a:t>8</a:t>
            </a:fld>
            <a:endParaRPr lang="en-US" dirty="0"/>
          </a:p>
        </p:txBody>
      </p:sp>
    </p:spTree>
    <p:extLst>
      <p:ext uri="{BB962C8B-B14F-4D97-AF65-F5344CB8AC3E}">
        <p14:creationId xmlns:p14="http://schemas.microsoft.com/office/powerpoint/2010/main" val="396400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AFE6-52F8-436F-9DAC-607E2BE5A99D}" type="slidenum">
              <a:rPr lang="en-US" smtClean="0"/>
              <a:t>9</a:t>
            </a:fld>
            <a:endParaRPr lang="en-US" dirty="0"/>
          </a:p>
        </p:txBody>
      </p:sp>
    </p:spTree>
    <p:extLst>
      <p:ext uri="{BB962C8B-B14F-4D97-AF65-F5344CB8AC3E}">
        <p14:creationId xmlns:p14="http://schemas.microsoft.com/office/powerpoint/2010/main" val="400316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A85BB-8327-437A-900F-6A3DB7A5ABC9}"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128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89FA6-8D64-42DE-8A02-4A6662349BFD}" type="datetime1">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0592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52972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8867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63675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D89FA6-8D64-42DE-8A02-4A6662349BFD}" type="datetime1">
              <a:rPr lang="en-US" smtClean="0"/>
              <a:t>11/8/2023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7716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D89FA6-8D64-42DE-8A02-4A6662349BFD}" type="datetime1">
              <a:rPr lang="en-US" smtClean="0"/>
              <a:t>11/8/2023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7730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5E6C6-E680-4C09-9A82-6D6D4A458B45}"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935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7BBFA-E374-465F-B18D-F6CE71921593}"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25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86FA0BC-E7BB-4D55-8710-E8474A66771E}"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003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71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EFD0D0-99D2-4A10-AC62-6E2E6CF7A9EE}" type="datetime1">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00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7DEDF-EB2B-4F7F-B2DF-97C28C8FCBC9}" type="datetime1">
              <a:rPr lang="en-US" smtClean="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09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B780351-56D7-412F-9F2E-17819DF3B01D}" type="datetime1">
              <a:rPr lang="en-US" smtClean="0"/>
              <a:t>11/8/2023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6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8F068B-C601-4124-944A-AED7D3FD7517}" type="datetime1">
              <a:rPr lang="en-US" smtClean="0"/>
              <a:t>11/8/2023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75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46F7A73-7818-460B-8F62-87CD8A1DAD1A}" type="datetime1">
              <a:rPr lang="en-US" smtClean="0"/>
              <a:t>11/8/2023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944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004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D89FA6-8D64-42DE-8A02-4A6662349BFD}" type="datetime1">
              <a:rPr lang="en-US" smtClean="0"/>
              <a:t>11/8/2023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4772690"/>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4"/>
          <a:srcRect t="19156" r="-1" b="19155"/>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0" name="Freeform: Shape 9">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892047" y="5197955"/>
            <a:ext cx="10407602" cy="868026"/>
          </a:xfrm>
        </p:spPr>
        <p:txBody>
          <a:bodyPr>
            <a:noAutofit/>
          </a:bodyPr>
          <a:lstStyle/>
          <a:p>
            <a:pPr algn="ctr">
              <a:lnSpc>
                <a:spcPct val="90000"/>
              </a:lnSpc>
            </a:pPr>
            <a:r>
              <a:rPr lang="en-US" sz="4800" b="1" dirty="0">
                <a:solidFill>
                  <a:srgbClr val="EBEBEB"/>
                </a:solidFill>
                <a:latin typeface="Arial" panose="020B0604020202020204" pitchFamily="34" charset="0"/>
                <a:cs typeface="Arial" panose="020B0604020202020204" pitchFamily="34" charset="0"/>
              </a:rPr>
              <a:t>CCEPD's Workforce Best Practices for People with Disabilities Toolkit</a:t>
            </a: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a:xfrm>
            <a:off x="892047" y="6192617"/>
            <a:ext cx="10407602" cy="487924"/>
          </a:xfrm>
        </p:spPr>
        <p:txBody>
          <a:bodyPr>
            <a:normAutofit/>
          </a:bodyPr>
          <a:lstStyle/>
          <a:p>
            <a:pPr algn="ctr"/>
            <a:r>
              <a:rPr lang="en-US" b="1" cap="none" dirty="0">
                <a:latin typeface="Arial" panose="020B0604020202020204" pitchFamily="34" charset="0"/>
                <a:cs typeface="Arial" panose="020B0604020202020204" pitchFamily="34" charset="0"/>
              </a:rPr>
              <a:t>November 8, 2023</a:t>
            </a:r>
          </a:p>
        </p:txBody>
      </p:sp>
    </p:spTree>
    <p:extLst>
      <p:ext uri="{BB962C8B-B14F-4D97-AF65-F5344CB8AC3E}">
        <p14:creationId xmlns:p14="http://schemas.microsoft.com/office/powerpoint/2010/main" val="385731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1" y="629266"/>
            <a:ext cx="8118611" cy="819972"/>
          </a:xfrm>
        </p:spPr>
        <p:txBody>
          <a:bodyPr>
            <a:normAutofit fontScale="90000"/>
          </a:bodyPr>
          <a:lstStyle/>
          <a:p>
            <a:pPr algn="ctr"/>
            <a:r>
              <a:rPr lang="en-US" b="1" dirty="0">
                <a:latin typeface="Arial" panose="020B0604020202020204" pitchFamily="34" charset="0"/>
                <a:cs typeface="Arial" panose="020B0604020202020204" pitchFamily="34" charset="0"/>
              </a:rPr>
              <a:t>Co-Enrollment and Cross Training</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18630" y="1873188"/>
            <a:ext cx="7617737" cy="4286015"/>
          </a:xfrm>
        </p:spPr>
        <p:txBody>
          <a:bodyPr>
            <a:normAutofit/>
          </a:bodyPr>
          <a:lstStyle/>
          <a:p>
            <a:pPr>
              <a:lnSpc>
                <a:spcPct val="90000"/>
              </a:lnSpc>
              <a:buSzPct val="70000"/>
              <a:buFont typeface="Century Gothic" panose="020B0502020202020204" pitchFamily="34" charset="0"/>
              <a:buChar char="►"/>
            </a:pPr>
            <a:r>
              <a:rPr lang="en-US" dirty="0">
                <a:latin typeface="Arial" panose="020B0604020202020204" pitchFamily="34" charset="0"/>
                <a:cs typeface="Arial" panose="020B0604020202020204" pitchFamily="34" charset="0"/>
              </a:rPr>
              <a:t>Benefits of co-enrollment</a:t>
            </a:r>
          </a:p>
          <a:p>
            <a:pPr marL="0" indent="0">
              <a:lnSpc>
                <a:spcPct val="90000"/>
              </a:lnSpc>
              <a:buSzPct val="70000"/>
              <a:buNone/>
            </a:pPr>
            <a:endParaRPr lang="en-US"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r>
              <a:rPr lang="en-US" dirty="0">
                <a:latin typeface="Arial" panose="020B0604020202020204" pitchFamily="34" charset="0"/>
                <a:cs typeface="Arial" panose="020B0604020202020204" pitchFamily="34" charset="0"/>
              </a:rPr>
              <a:t>Effective co-enrollment strategies</a:t>
            </a:r>
          </a:p>
          <a:p>
            <a:pPr marL="0" indent="0">
              <a:lnSpc>
                <a:spcPct val="90000"/>
              </a:lnSpc>
              <a:buSzPct val="70000"/>
              <a:buNone/>
            </a:pPr>
            <a:endParaRPr lang="en-US"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r>
              <a:rPr lang="en-US" dirty="0">
                <a:latin typeface="Arial" panose="020B0604020202020204" pitchFamily="34" charset="0"/>
                <a:cs typeface="Arial" panose="020B0604020202020204" pitchFamily="34" charset="0"/>
              </a:rPr>
              <a:t>Support of co-enrollment by the California Workforce Development Board and Employment Development Department</a:t>
            </a:r>
            <a:endParaRPr lang="en-US"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85997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1" y="629266"/>
            <a:ext cx="8869110" cy="819972"/>
          </a:xfrm>
        </p:spPr>
        <p:txBody>
          <a:bodyPr>
            <a:normAutofit fontScale="90000"/>
          </a:bodyPr>
          <a:lstStyle/>
          <a:p>
            <a:r>
              <a:rPr lang="en-US" b="1" dirty="0">
                <a:latin typeface="Arial" panose="020B0604020202020204" pitchFamily="34" charset="0"/>
                <a:cs typeface="Arial" panose="020B0604020202020204" pitchFamily="34" charset="0"/>
              </a:rPr>
              <a:t>Co-Enrollment and Cross-Training (2)</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buFont typeface="Century Gothic" panose="020B0502020202020204" pitchFamily="34" charset="0"/>
              <a:buChar char="►"/>
            </a:pPr>
            <a:r>
              <a:rPr lang="en-US" sz="2400" dirty="0">
                <a:latin typeface="Arial" panose="020B0604020202020204" pitchFamily="34" charset="0"/>
                <a:cs typeface="Arial" panose="020B0604020202020204" pitchFamily="34" charset="0"/>
              </a:rPr>
              <a:t>Cross-training promotes</a:t>
            </a:r>
            <a:r>
              <a:rPr lang="en-US" sz="1600" dirty="0">
                <a:latin typeface="Arial" panose="020B0604020202020204" pitchFamily="34" charset="0"/>
                <a:cs typeface="Arial" panose="020B0604020202020204" pitchFamily="34" charset="0"/>
              </a:rPr>
              <a:t>:</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Cross-systems collaboration of partners expanding entry points within the workforce development system for PWDs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The breaking down of silos for collective wins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Cultural competency at all levels of service delivery</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Integration of service access, decision-making, and success principles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The streamlining of services and resources, reducing service fragmentation</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Opportunities for co-location of partners to better support centralized service delivery models</a:t>
            </a:r>
          </a:p>
          <a:p>
            <a:pPr>
              <a:lnSpc>
                <a:spcPct val="90000"/>
              </a:lnSpc>
              <a:buSzPct val="70000"/>
              <a:buFont typeface="Century Gothic" panose="020B0502020202020204" pitchFamily="34" charset="0"/>
              <a:buChar char="►"/>
            </a:pPr>
            <a:endParaRPr lang="en-US" sz="1700"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261026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a:bodyPr>
          <a:lstStyle/>
          <a:p>
            <a:r>
              <a:rPr lang="en-US" b="1" dirty="0">
                <a:latin typeface="Arial" panose="020B0604020202020204" pitchFamily="34" charset="0"/>
                <a:cs typeface="Arial" panose="020B0604020202020204" pitchFamily="34" charset="0"/>
              </a:rPr>
              <a:t>Funding</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8"/>
            <a:ext cx="7617737" cy="4646365"/>
          </a:xfrm>
        </p:spPr>
        <p:txBody>
          <a:bodyPr>
            <a:normAutofit fontScale="92500" lnSpcReduction="10000"/>
          </a:bodyPr>
          <a:lstStyle/>
          <a:p>
            <a:pPr marL="0" indent="0">
              <a:lnSpc>
                <a:spcPct val="90000"/>
              </a:lnSpc>
              <a:buSzPct val="70000"/>
              <a:buNone/>
            </a:pPr>
            <a:endParaRPr lang="en-US" sz="1600"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r>
              <a:rPr lang="en-US" sz="1700" dirty="0">
                <a:latin typeface="Arial" panose="020B0604020202020204" pitchFamily="34" charset="0"/>
                <a:cs typeface="Arial" panose="020B0604020202020204" pitchFamily="34" charset="0"/>
              </a:rPr>
              <a:t>The importance of:</a:t>
            </a:r>
          </a:p>
          <a:p>
            <a:pPr marL="0" indent="0">
              <a:lnSpc>
                <a:spcPct val="90000"/>
              </a:lnSpc>
              <a:buSzPct val="70000"/>
              <a:buNone/>
            </a:pPr>
            <a:r>
              <a:rPr lang="en-US" sz="1700" dirty="0">
                <a:latin typeface="Arial" panose="020B0604020202020204" pitchFamily="34" charset="0"/>
                <a:cs typeface="Arial" panose="020B0604020202020204" pitchFamily="34" charset="0"/>
              </a:rPr>
              <a:t>	- Blending, braiding, and leveraging funding</a:t>
            </a:r>
          </a:p>
          <a:p>
            <a:pPr marL="0" indent="0">
              <a:lnSpc>
                <a:spcPct val="90000"/>
              </a:lnSpc>
              <a:buSzPct val="70000"/>
              <a:buNone/>
            </a:pPr>
            <a:r>
              <a:rPr lang="en-US" sz="1700" dirty="0">
                <a:latin typeface="Arial" panose="020B0604020202020204" pitchFamily="34" charset="0"/>
                <a:cs typeface="Arial" panose="020B0604020202020204" pitchFamily="34" charset="0"/>
              </a:rPr>
              <a:t>	- Support by agency leadership and governing bodies/boards</a:t>
            </a:r>
          </a:p>
          <a:p>
            <a:pPr marL="0" indent="0">
              <a:lnSpc>
                <a:spcPct val="90000"/>
              </a:lnSpc>
              <a:buSzPct val="70000"/>
              <a:buNone/>
            </a:pPr>
            <a:r>
              <a:rPr lang="en-US" sz="1700" dirty="0">
                <a:latin typeface="Arial" panose="020B0604020202020204" pitchFamily="34" charset="0"/>
                <a:cs typeface="Arial" panose="020B0604020202020204" pitchFamily="34" charset="0"/>
              </a:rPr>
              <a:t>	- Targeted funding</a:t>
            </a:r>
          </a:p>
          <a:p>
            <a:pPr>
              <a:lnSpc>
                <a:spcPct val="90000"/>
              </a:lnSpc>
              <a:buSzPct val="70000"/>
              <a:buFont typeface="Century Gothic" panose="020B0502020202020204" pitchFamily="34" charset="0"/>
              <a:buChar char="►"/>
            </a:pPr>
            <a:endParaRPr lang="en-US" sz="1700"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r>
              <a:rPr lang="en-US" sz="1700" dirty="0">
                <a:latin typeface="Arial" panose="020B0604020202020204" pitchFamily="34" charset="0"/>
                <a:cs typeface="Arial" panose="020B0604020202020204" pitchFamily="34" charset="0"/>
              </a:rPr>
              <a:t>Ticket-to-Work Program</a:t>
            </a:r>
          </a:p>
          <a:p>
            <a:pPr>
              <a:lnSpc>
                <a:spcPct val="90000"/>
              </a:lnSpc>
              <a:buSzPct val="70000"/>
              <a:buFont typeface="Century Gothic" panose="020B0502020202020204" pitchFamily="34" charset="0"/>
              <a:buChar char="►"/>
            </a:pPr>
            <a:endParaRPr lang="en-US" sz="1700"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r>
              <a:rPr lang="en-US" sz="1700" dirty="0">
                <a:latin typeface="Arial" panose="020B0604020202020204" pitchFamily="34" charset="0"/>
                <a:cs typeface="Arial" panose="020B0604020202020204" pitchFamily="34" charset="0"/>
              </a:rPr>
              <a:t>Federal and State Funding Opportunities/Streams</a:t>
            </a:r>
          </a:p>
          <a:p>
            <a:pPr lvl="1">
              <a:lnSpc>
                <a:spcPct val="90000"/>
              </a:lnSpc>
              <a:buSzPct val="70000"/>
              <a:buFont typeface="Century Gothic" panose="020B0502020202020204" pitchFamily="34" charset="0"/>
              <a:buChar char="►"/>
            </a:pPr>
            <a:r>
              <a:rPr lang="en-US" sz="1700" dirty="0">
                <a:latin typeface="Arial" panose="020B0604020202020204" pitchFamily="34" charset="0"/>
                <a:cs typeface="Arial" panose="020B0604020202020204" pitchFamily="34" charset="0"/>
              </a:rPr>
              <a:t>US Department of Labor Grants webpage</a:t>
            </a:r>
          </a:p>
          <a:p>
            <a:pPr lvl="1">
              <a:lnSpc>
                <a:spcPct val="90000"/>
              </a:lnSpc>
              <a:buSzPct val="70000"/>
              <a:buFont typeface="Century Gothic" panose="020B0502020202020204" pitchFamily="34" charset="0"/>
              <a:buChar char="►"/>
            </a:pPr>
            <a:r>
              <a:rPr lang="en-US" sz="1700" dirty="0">
                <a:latin typeface="Arial" panose="020B0604020202020204" pitchFamily="34" charset="0"/>
                <a:cs typeface="Arial" panose="020B0604020202020204" pitchFamily="34" charset="0"/>
              </a:rPr>
              <a:t>California Workforce Development Board Initiative website</a:t>
            </a:r>
          </a:p>
          <a:p>
            <a:pPr lvl="1">
              <a:lnSpc>
                <a:spcPct val="90000"/>
              </a:lnSpc>
              <a:buSzPct val="70000"/>
              <a:buFont typeface="Century Gothic" panose="020B0502020202020204" pitchFamily="34" charset="0"/>
              <a:buChar char="►"/>
            </a:pPr>
            <a:r>
              <a:rPr lang="en-US" sz="1700" dirty="0">
                <a:latin typeface="Arial" panose="020B0604020202020204" pitchFamily="34" charset="0"/>
                <a:cs typeface="Arial" panose="020B0604020202020204" pitchFamily="34" charset="0"/>
              </a:rPr>
              <a:t>EDD’s Workforce Development Solicitations for Proposals webpage</a:t>
            </a:r>
          </a:p>
          <a:p>
            <a:pPr lvl="1">
              <a:lnSpc>
                <a:spcPct val="90000"/>
              </a:lnSpc>
              <a:buSzPct val="70000"/>
              <a:buFont typeface="Century Gothic" panose="020B0502020202020204" pitchFamily="34" charset="0"/>
              <a:buChar char="►"/>
            </a:pPr>
            <a:r>
              <a:rPr lang="en-US" sz="1700" dirty="0">
                <a:latin typeface="Arial" panose="020B0604020202020204" pitchFamily="34" charset="0"/>
                <a:cs typeface="Arial" panose="020B0604020202020204" pitchFamily="34" charset="0"/>
              </a:rPr>
              <a:t>Department of Rehabilitation </a:t>
            </a:r>
          </a:p>
          <a:p>
            <a:pPr lvl="1">
              <a:lnSpc>
                <a:spcPct val="90000"/>
              </a:lnSpc>
              <a:buSzPct val="70000"/>
              <a:buFont typeface="Century Gothic" panose="020B0502020202020204" pitchFamily="34" charset="0"/>
              <a:buChar char="►"/>
            </a:pPr>
            <a:r>
              <a:rPr lang="en-US" sz="1700" dirty="0">
                <a:latin typeface="Arial" panose="020B0604020202020204" pitchFamily="34" charset="0"/>
                <a:cs typeface="Arial" panose="020B0604020202020204" pitchFamily="34" charset="0"/>
              </a:rPr>
              <a:t>Department of Developmental Services</a:t>
            </a:r>
          </a:p>
          <a:p>
            <a:pPr>
              <a:lnSpc>
                <a:spcPct val="90000"/>
              </a:lnSpc>
              <a:buSzPct val="70000"/>
              <a:buFont typeface="Century Gothic" panose="020B0502020202020204" pitchFamily="34" charset="0"/>
              <a:buChar char="►"/>
            </a:pPr>
            <a:endParaRPr lang="en-US" sz="1600"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endParaRPr lang="en-US" sz="16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332981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a:bodyPr>
          <a:lstStyle/>
          <a:p>
            <a:r>
              <a:rPr lang="en-US" b="1" dirty="0">
                <a:latin typeface="Arial" panose="020B0604020202020204" pitchFamily="34" charset="0"/>
                <a:cs typeface="Arial" panose="020B0604020202020204" pitchFamily="34" charset="0"/>
              </a:rPr>
              <a:t>Employer Engagement </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buFont typeface="Century Gothic" panose="020B0502020202020204" pitchFamily="34" charset="0"/>
              <a:buChar char="►"/>
            </a:pPr>
            <a:r>
              <a:rPr lang="en-US" dirty="0">
                <a:latin typeface="Arial" panose="020B0604020202020204" pitchFamily="34" charset="0"/>
                <a:cs typeface="Arial" panose="020B0604020202020204" pitchFamily="34" charset="0"/>
              </a:rPr>
              <a:t>Important to respect and respond to both the needs of the employer and job seekers with disabilities.</a:t>
            </a:r>
          </a:p>
          <a:p>
            <a:pPr>
              <a:lnSpc>
                <a:spcPct val="90000"/>
              </a:lnSpc>
              <a:buSzPct val="70000"/>
              <a:buFont typeface="Century Gothic" panose="020B0502020202020204" pitchFamily="34" charset="0"/>
              <a:buChar char="►"/>
            </a:pPr>
            <a:r>
              <a:rPr lang="en-US" dirty="0">
                <a:latin typeface="Arial" panose="020B0604020202020204" pitchFamily="34" charset="0"/>
                <a:cs typeface="Arial" panose="020B0604020202020204" pitchFamily="34" charset="0"/>
              </a:rPr>
              <a:t>Approach employers as customers and aid them on their journey of being business partners committed to disability, equity, and inclusion.</a:t>
            </a:r>
          </a:p>
          <a:p>
            <a:pPr>
              <a:lnSpc>
                <a:spcPct val="90000"/>
              </a:lnSpc>
              <a:buSzPct val="70000"/>
              <a:buFont typeface="Century Gothic" panose="020B0502020202020204" pitchFamily="34" charset="0"/>
              <a:buChar char="►"/>
            </a:pPr>
            <a:r>
              <a:rPr lang="en-US" dirty="0">
                <a:latin typeface="Arial" panose="020B0604020202020204" pitchFamily="34" charset="0"/>
                <a:cs typeface="Arial" panose="020B0604020202020204" pitchFamily="34" charset="0"/>
              </a:rPr>
              <a:t>Many workforce areas have staff dedicated to understanding and meeting the employment needs of businesses with in-person and online resources.</a:t>
            </a:r>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416342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a:bodyPr>
          <a:lstStyle/>
          <a:p>
            <a:r>
              <a:rPr lang="en-US" b="1" dirty="0">
                <a:latin typeface="Arial" panose="020B0604020202020204" pitchFamily="34" charset="0"/>
                <a:cs typeface="Arial" panose="020B0604020202020204" pitchFamily="34" charset="0"/>
              </a:rPr>
              <a:t>Employer Engagement (2) </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buFont typeface="Century Gothic" panose="020B0502020202020204" pitchFamily="34" charset="0"/>
              <a:buChar char="►"/>
            </a:pPr>
            <a:r>
              <a:rPr lang="en-US" dirty="0">
                <a:latin typeface="Arial" panose="020B0604020202020204" pitchFamily="34" charset="0"/>
                <a:cs typeface="Arial" panose="020B0604020202020204" pitchFamily="34" charset="0"/>
              </a:rPr>
              <a:t>Resources</a:t>
            </a:r>
          </a:p>
          <a:p>
            <a:pPr lvl="1">
              <a:lnSpc>
                <a:spcPct val="90000"/>
              </a:lnSpc>
              <a:buSzPct val="70000"/>
              <a:buFont typeface="Century Gothic" panose="020B0502020202020204" pitchFamily="34" charset="0"/>
              <a:buChar char="►"/>
            </a:pPr>
            <a:r>
              <a:rPr lang="en-US" sz="2000" dirty="0">
                <a:latin typeface="Arial" panose="020B0604020202020204" pitchFamily="34" charset="0"/>
                <a:cs typeface="Arial" panose="020B0604020202020204" pitchFamily="34" charset="0"/>
              </a:rPr>
              <a:t>U.S. Department of Labor’s Office of Disability Employment Policy</a:t>
            </a:r>
          </a:p>
          <a:p>
            <a:pPr lvl="1">
              <a:lnSpc>
                <a:spcPct val="90000"/>
              </a:lnSpc>
              <a:buSzPct val="70000"/>
              <a:buFont typeface="Century Gothic" panose="020B0502020202020204" pitchFamily="34" charset="0"/>
              <a:buChar char="►"/>
            </a:pPr>
            <a:r>
              <a:rPr lang="en-US" sz="2000" dirty="0" err="1">
                <a:latin typeface="Arial" panose="020B0604020202020204" pitchFamily="34" charset="0"/>
                <a:cs typeface="Arial" panose="020B0604020202020204" pitchFamily="34" charset="0"/>
              </a:rPr>
              <a:t>Disability:IN</a:t>
            </a:r>
            <a:r>
              <a:rPr lang="en-US" sz="2000" dirty="0">
                <a:latin typeface="Arial" panose="020B0604020202020204" pitchFamily="34" charset="0"/>
                <a:cs typeface="Arial" panose="020B0604020202020204" pitchFamily="34" charset="0"/>
              </a:rPr>
              <a:t> - a nonprofit resource for business inclusion worldwide</a:t>
            </a:r>
          </a:p>
          <a:p>
            <a:pPr lvl="1">
              <a:lnSpc>
                <a:spcPct val="90000"/>
              </a:lnSpc>
              <a:buSzPct val="70000"/>
              <a:buFont typeface="Century Gothic" panose="020B0502020202020204" pitchFamily="34" charset="0"/>
              <a:buChar char="►"/>
            </a:pPr>
            <a:r>
              <a:rPr lang="en-US" sz="2000" dirty="0">
                <a:latin typeface="Arial" panose="020B0604020202020204" pitchFamily="34" charset="0"/>
                <a:cs typeface="Arial" panose="020B0604020202020204" pitchFamily="34" charset="0"/>
              </a:rPr>
              <a:t>National Clearinghouse of Rehabilitation Training Materials (NCRTM)</a:t>
            </a:r>
          </a:p>
          <a:p>
            <a:pPr lvl="1">
              <a:lnSpc>
                <a:spcPct val="90000"/>
              </a:lnSpc>
              <a:buSzPct val="70000"/>
              <a:buFont typeface="Century Gothic" panose="020B0502020202020204" pitchFamily="34" charset="0"/>
              <a:buChar char="►"/>
            </a:pPr>
            <a:r>
              <a:rPr lang="en-US" sz="2000" dirty="0">
                <a:latin typeface="Arial" panose="020B0604020202020204" pitchFamily="34" charset="0"/>
                <a:cs typeface="Arial" panose="020B0604020202020204" pitchFamily="34" charset="0"/>
              </a:rPr>
              <a:t>DOR’s Workforce Development Section (WDS)</a:t>
            </a:r>
          </a:p>
          <a:p>
            <a:pPr lvl="1">
              <a:lnSpc>
                <a:spcPct val="90000"/>
              </a:lnSpc>
              <a:buSzPct val="70000"/>
              <a:buFont typeface="Century Gothic" panose="020B0502020202020204" pitchFamily="34" charset="0"/>
              <a:buChar char="►"/>
            </a:pPr>
            <a:r>
              <a:rPr lang="en-US" sz="2000" dirty="0">
                <a:latin typeface="Arial" panose="020B0604020202020204" pitchFamily="34" charset="0"/>
                <a:cs typeface="Arial" panose="020B0604020202020204" pitchFamily="34" charset="0"/>
              </a:rPr>
              <a:t>San Bernardino County Workforce Development Board’s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“Employer Resource &amp; Special Populations Toolkit”</a:t>
            </a:r>
          </a:p>
          <a:p>
            <a:pPr lvl="1">
              <a:lnSpc>
                <a:spcPct val="90000"/>
              </a:lnSpc>
              <a:buSzPct val="70000"/>
              <a:buFont typeface="Century Gothic" panose="020B0502020202020204" pitchFamily="34" charset="0"/>
              <a:buChar char="►"/>
            </a:pPr>
            <a:r>
              <a:rPr lang="en-US" sz="2000" dirty="0">
                <a:latin typeface="Arial" panose="020B0604020202020204" pitchFamily="34" charset="0"/>
                <a:cs typeface="Arial" panose="020B0604020202020204" pitchFamily="34" charset="0"/>
              </a:rPr>
              <a:t>More in toolkit</a:t>
            </a:r>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1149737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0" y="629266"/>
            <a:ext cx="9777760" cy="819972"/>
          </a:xfrm>
        </p:spPr>
        <p:txBody>
          <a:bodyPr>
            <a:normAutofit/>
          </a:bodyPr>
          <a:lstStyle/>
          <a:p>
            <a:r>
              <a:rPr lang="en-US" sz="3200" b="1" dirty="0">
                <a:latin typeface="Arial" panose="020B0604020202020204" pitchFamily="34" charset="0"/>
                <a:cs typeface="Arial" panose="020B0604020202020204" pitchFamily="34" charset="0"/>
              </a:rPr>
              <a:t>Workforce Readiness Skills Development</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249088"/>
          </a:xfrm>
        </p:spPr>
        <p:txBody>
          <a:bodyPr>
            <a:noAutofit/>
          </a:bodyPr>
          <a:lstStyle/>
          <a:p>
            <a:pPr marL="342900" marR="0" lvl="0" indent="-34290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Workforce readiness skills describe several commonly expected skills that employers seek from most employees.</a:t>
            </a:r>
          </a:p>
          <a:p>
            <a:pPr marL="742950" marR="0" lvl="1" indent="-28575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Sometimes called soft skills, employability skills, or job readiness skills</a:t>
            </a:r>
          </a:p>
          <a:p>
            <a:pPr marL="342900" marR="0" lvl="0" indent="-34290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Employers value employees who can communicate effectively and act professionally. </a:t>
            </a:r>
          </a:p>
          <a:p>
            <a:pPr marL="342900" marR="0" lvl="0" indent="-34290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No matter what technical skills a job may require, every job requires good social skills/interpersonal skills.</a:t>
            </a:r>
          </a:p>
          <a:p>
            <a:pPr marL="342900" marR="0" lvl="0" indent="-34290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Proper workplace communication is probably the most important soft skill to develop and demonstrate. This understanding is especially important, as some disabilities affect a person's communication skills, be they verbal, body language, or written.</a:t>
            </a:r>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198981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0" y="629266"/>
            <a:ext cx="9777760" cy="819972"/>
          </a:xfrm>
        </p:spPr>
        <p:txBody>
          <a:bodyPr>
            <a:normAutofit/>
          </a:bodyPr>
          <a:lstStyle/>
          <a:p>
            <a:r>
              <a:rPr lang="en-US" sz="3200" b="1" dirty="0">
                <a:latin typeface="Arial" panose="020B0604020202020204" pitchFamily="34" charset="0"/>
                <a:cs typeface="Arial" panose="020B0604020202020204" pitchFamily="34" charset="0"/>
              </a:rPr>
              <a:t>Workforce Readiness Skills Development (2)</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marL="342900" marR="0" lvl="0" indent="-34290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Resources</a:t>
            </a:r>
          </a:p>
          <a:p>
            <a:pPr marL="742950" marR="0" lvl="1" indent="-28575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U.S. Department of Labor’s Office of Disability Employment Policy’s “Skills to Pay the Bills” curriculum</a:t>
            </a:r>
          </a:p>
          <a:p>
            <a:pPr marL="742950" marR="0" lvl="1" indent="-28575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U.S. Department of Education’s Workforce Innovation Technical Assistance Center (WINTAC)</a:t>
            </a:r>
          </a:p>
          <a:p>
            <a:pPr marL="742950" marR="0" lvl="1" indent="-28575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Michigan’s Department of Labor and Economic Opportunity’s eLearning Soft Skills Program</a:t>
            </a:r>
          </a:p>
          <a:p>
            <a:pPr marL="742950" marR="0" lvl="1" indent="-285750" algn="l" defTabSz="457200" rtl="0" eaLnBrk="1" fontAlgn="auto" latinLnBrk="0" hangingPunct="1">
              <a:lnSpc>
                <a:spcPct val="90000"/>
              </a:lnSpc>
              <a:spcBef>
                <a:spcPts val="1000"/>
              </a:spcBef>
              <a:spcAft>
                <a:spcPts val="0"/>
              </a:spcAft>
              <a:buClr>
                <a:srgbClr val="1E5155">
                  <a:lumMod val="40000"/>
                  <a:lumOff val="60000"/>
                </a:srgbClr>
              </a:buClr>
              <a:buSzPct val="70000"/>
              <a:buFont typeface="Century Gothic" panose="020B0502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More in toolkit</a:t>
            </a:r>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215572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0" y="629266"/>
            <a:ext cx="9777760" cy="819972"/>
          </a:xfrm>
        </p:spPr>
        <p:txBody>
          <a:bodyPr>
            <a:normAutofit/>
          </a:bodyPr>
          <a:lstStyle/>
          <a:p>
            <a:r>
              <a:rPr lang="en-US" b="1" dirty="0">
                <a:latin typeface="Arial" panose="020B0604020202020204" pitchFamily="34" charset="0"/>
                <a:cs typeface="Arial" panose="020B0604020202020204" pitchFamily="34" charset="0"/>
              </a:rPr>
              <a:t>Benefits Planning</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Benefits planning helps individuals determine how their cash benefits (including SSI and SSDI) and healthcare benefits (such as Medi-Cal, Medicare, and In-Home Supportive Services) or housing benefits may be impacted by earnings from employment. </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Integrate benefits planning into service delivery</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Develop partnerships with Department of Rehabilitation, Employment Networks and Work Incentives Planning and Assistance Programs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Disability Benefits (DB) 101</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Department of Rehabilitation</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Work Incentive Planning and Assistance Program</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Employment Network</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The CCEPD established a cross-advisory board workgroup in 2023 to address benefits planning issues. </a:t>
            </a:r>
            <a:endParaRPr lang="en-US" sz="1600" dirty="0"/>
          </a:p>
          <a:p>
            <a:pPr>
              <a:lnSpc>
                <a:spcPct val="90000"/>
              </a:lnSpc>
              <a:buSzPct val="70000"/>
              <a:buFont typeface="Century Gothic" panose="020B0502020202020204" pitchFamily="34" charset="0"/>
              <a:buChar char="►"/>
            </a:pPr>
            <a:endParaRPr lang="en-US" sz="1600"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endParaRPr lang="en-US" sz="1600" dirty="0">
              <a:latin typeface="Arial" panose="020B0604020202020204" pitchFamily="34" charset="0"/>
              <a:cs typeface="Arial" panose="020B0604020202020204" pitchFamily="34" charset="0"/>
            </a:endParaRPr>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403167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0" y="629266"/>
            <a:ext cx="9777760" cy="819972"/>
          </a:xfrm>
        </p:spPr>
        <p:txBody>
          <a:bodyPr>
            <a:normAutofit/>
          </a:bodyPr>
          <a:lstStyle/>
          <a:p>
            <a:r>
              <a:rPr lang="en-US" b="1" dirty="0">
                <a:latin typeface="Arial" panose="020B0604020202020204" pitchFamily="34" charset="0"/>
                <a:cs typeface="Arial" panose="020B0604020202020204" pitchFamily="34" charset="0"/>
              </a:rPr>
              <a:t>Questions and Answers</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buFont typeface="Century Gothic" panose="020B0502020202020204" pitchFamily="34" charset="0"/>
              <a:buChar char="►"/>
            </a:pPr>
            <a:r>
              <a:rPr lang="en-US" sz="3200" dirty="0">
                <a:latin typeface="Arial" panose="020B0604020202020204" pitchFamily="34" charset="0"/>
                <a:cs typeface="Arial" panose="020B0604020202020204" pitchFamily="34" charset="0"/>
              </a:rPr>
              <a:t>Please use the Q &amp; A box to enter your questions</a:t>
            </a:r>
          </a:p>
          <a:p>
            <a:pPr>
              <a:lnSpc>
                <a:spcPct val="90000"/>
              </a:lnSpc>
              <a:buSzPct val="70000"/>
              <a:buFont typeface="Century Gothic" panose="020B0502020202020204" pitchFamily="34" charset="0"/>
              <a:buChar char="►"/>
            </a:pPr>
            <a:endParaRPr lang="en-US" sz="1700"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98150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0" y="629266"/>
            <a:ext cx="9777760" cy="819972"/>
          </a:xfrm>
        </p:spPr>
        <p:txBody>
          <a:bodyPr>
            <a:normAutofit/>
          </a:bodyPr>
          <a:lstStyle/>
          <a:p>
            <a:r>
              <a:rPr lang="en-US" b="1" dirty="0">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marL="0" indent="0" algn="ctr">
              <a:lnSpc>
                <a:spcPct val="90000"/>
              </a:lnSpc>
              <a:buSzPct val="70000"/>
              <a:buNone/>
            </a:pPr>
            <a:endParaRPr lang="en-US" sz="1600" dirty="0">
              <a:latin typeface="Arial" panose="020B0604020202020204" pitchFamily="34" charset="0"/>
              <a:cs typeface="Arial" panose="020B0604020202020204" pitchFamily="34" charset="0"/>
            </a:endParaRPr>
          </a:p>
          <a:p>
            <a:pPr marL="0" indent="0" algn="ctr">
              <a:lnSpc>
                <a:spcPct val="90000"/>
              </a:lnSpc>
              <a:buSzPct val="70000"/>
              <a:buNone/>
            </a:pPr>
            <a:endParaRPr lang="en-US" sz="1600" dirty="0">
              <a:latin typeface="Arial" panose="020B0604020202020204" pitchFamily="34" charset="0"/>
              <a:cs typeface="Arial" panose="020B0604020202020204" pitchFamily="34" charset="0"/>
            </a:endParaRPr>
          </a:p>
          <a:p>
            <a:pPr marL="0" indent="0" algn="ctr">
              <a:lnSpc>
                <a:spcPct val="90000"/>
              </a:lnSpc>
              <a:buSzPct val="70000"/>
              <a:buNone/>
            </a:pPr>
            <a:r>
              <a:rPr lang="en-US" sz="2800" dirty="0">
                <a:latin typeface="Arial" panose="020B0604020202020204" pitchFamily="34" charset="0"/>
                <a:cs typeface="Arial" panose="020B0604020202020204" pitchFamily="34" charset="0"/>
              </a:rPr>
              <a:t>Maria </a:t>
            </a:r>
            <a:r>
              <a:rPr lang="en-US" sz="2800" dirty="0" err="1">
                <a:latin typeface="Arial" panose="020B0604020202020204" pitchFamily="34" charset="0"/>
                <a:cs typeface="Arial" panose="020B0604020202020204" pitchFamily="34" charset="0"/>
              </a:rPr>
              <a:t>Aliferis-Gjerde</a:t>
            </a:r>
            <a:endParaRPr lang="en-US" sz="2800" dirty="0">
              <a:latin typeface="Arial" panose="020B0604020202020204" pitchFamily="34" charset="0"/>
              <a:cs typeface="Arial" panose="020B0604020202020204" pitchFamily="34" charset="0"/>
            </a:endParaRPr>
          </a:p>
          <a:p>
            <a:pPr marL="0" indent="0" algn="ctr">
              <a:lnSpc>
                <a:spcPct val="90000"/>
              </a:lnSpc>
              <a:buSzPct val="70000"/>
              <a:buNone/>
            </a:pPr>
            <a:r>
              <a:rPr lang="en-US" sz="2800" dirty="0">
                <a:latin typeface="Arial" panose="020B0604020202020204" pitchFamily="34" charset="0"/>
                <a:cs typeface="Arial" panose="020B0604020202020204" pitchFamily="34" charset="0"/>
              </a:rPr>
              <a:t>Executive Officer, CCEPD</a:t>
            </a:r>
          </a:p>
          <a:p>
            <a:pPr marL="0" indent="0" algn="ctr">
              <a:lnSpc>
                <a:spcPct val="90000"/>
              </a:lnSpc>
              <a:buSzPct val="70000"/>
              <a:buNone/>
            </a:pPr>
            <a:r>
              <a:rPr lang="en-US" sz="2800" dirty="0">
                <a:latin typeface="Arial" panose="020B0604020202020204" pitchFamily="34" charset="0"/>
                <a:cs typeface="Arial" panose="020B0604020202020204" pitchFamily="34" charset="0"/>
              </a:rPr>
              <a:t>maria.aliferis-gjerde@dor.ca.gov</a:t>
            </a:r>
          </a:p>
          <a:p>
            <a:pPr marL="0" indent="0" algn="ctr">
              <a:lnSpc>
                <a:spcPct val="90000"/>
              </a:lnSpc>
              <a:buSzPct val="70000"/>
              <a:buNone/>
            </a:pPr>
            <a:endParaRPr lang="en-US" sz="2800" dirty="0">
              <a:latin typeface="Arial" panose="020B0604020202020204" pitchFamily="34" charset="0"/>
              <a:cs typeface="Arial" panose="020B0604020202020204" pitchFamily="34" charset="0"/>
            </a:endParaRPr>
          </a:p>
          <a:p>
            <a:pPr marL="0" indent="0" algn="ctr">
              <a:lnSpc>
                <a:spcPct val="90000"/>
              </a:lnSpc>
              <a:buSzPct val="70000"/>
              <a:buNone/>
            </a:pPr>
            <a:r>
              <a:rPr lang="en-US" sz="2800" dirty="0">
                <a:latin typeface="Arial" panose="020B0604020202020204" pitchFamily="34" charset="0"/>
                <a:cs typeface="Arial" panose="020B0604020202020204" pitchFamily="34" charset="0"/>
              </a:rPr>
              <a:t>https://www.dor.ca.gov/Home/CCEPD</a:t>
            </a:r>
            <a:endParaRPr lang="en-US" sz="2800"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95137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a:bodyPr>
          <a:lstStyle/>
          <a:p>
            <a:r>
              <a:rPr lang="en-US" b="1" dirty="0">
                <a:latin typeface="Arial" panose="020B0604020202020204" pitchFamily="34" charset="0"/>
                <a:cs typeface="Arial" panose="020B0604020202020204" pitchFamily="34" charset="0"/>
              </a:rPr>
              <a:t>Today’s Webinar Agenda</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646365"/>
          </a:xfrm>
        </p:spPr>
        <p:txBody>
          <a:bodyPr>
            <a:normAutofit/>
          </a:bodyPr>
          <a:lstStyle/>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About the CCEPD</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About the Project</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Toolkit Sections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Accessibility and Accommodations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Customer Centered Design</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Co-Enrollment and Cross-training</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Funding </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Employer Engagement </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Workforce Readiness Skills Development</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Benefits Planning</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Questions and Answers</a:t>
            </a:r>
            <a:endParaRPr lang="en-US" sz="1600"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232638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a:bodyPr>
          <a:lstStyle/>
          <a:p>
            <a:r>
              <a:rPr lang="en-US" b="1" dirty="0">
                <a:latin typeface="Arial" panose="020B0604020202020204" pitchFamily="34" charset="0"/>
                <a:cs typeface="Arial" panose="020B0604020202020204" pitchFamily="34" charset="0"/>
              </a:rPr>
              <a:t>Today’s Presenters</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646365"/>
          </a:xfrm>
        </p:spPr>
        <p:txBody>
          <a:bodyPr>
            <a:normAutofit/>
          </a:bodyPr>
          <a:lstStyle/>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Maria </a:t>
            </a:r>
            <a:r>
              <a:rPr lang="en-US" sz="1800" dirty="0" err="1">
                <a:latin typeface="Arial" panose="020B0604020202020204" pitchFamily="34" charset="0"/>
                <a:cs typeface="Arial" panose="020B0604020202020204" pitchFamily="34" charset="0"/>
              </a:rPr>
              <a:t>Aliferis-Gjerde</a:t>
            </a:r>
            <a:r>
              <a:rPr lang="en-US" sz="1800" dirty="0">
                <a:latin typeface="Arial" panose="020B0604020202020204" pitchFamily="34" charset="0"/>
                <a:cs typeface="Arial" panose="020B0604020202020204" pitchFamily="34" charset="0"/>
              </a:rPr>
              <a:t>, Executive Officer, California Committee on Employment of People with Disabilities (CCEPD)</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Jennifer Fischer, Group Manager (Dislocation, Climate, and Special Populations Support Group), Workforce Services Branch, Employment Development Department</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Michelle </a:t>
            </a:r>
            <a:r>
              <a:rPr lang="en-US" sz="1800" dirty="0" err="1">
                <a:latin typeface="Arial" panose="020B0604020202020204" pitchFamily="34" charset="0"/>
                <a:cs typeface="Arial" panose="020B0604020202020204" pitchFamily="34" charset="0"/>
              </a:rPr>
              <a:t>O’Camb</a:t>
            </a:r>
            <a:r>
              <a:rPr lang="en-US" sz="1800" dirty="0">
                <a:latin typeface="Arial" panose="020B0604020202020204" pitchFamily="34" charset="0"/>
                <a:cs typeface="Arial" panose="020B0604020202020204" pitchFamily="34" charset="0"/>
              </a:rPr>
              <a:t>, Workforce Development Manager, Sacramento Employment and Training Agency</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Anita Wright, Manager of Business Development/Proposal Operations, Northrop Grumman</a:t>
            </a:r>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220050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a:bodyPr>
          <a:lstStyle/>
          <a:p>
            <a:r>
              <a:rPr lang="en-US" b="1" dirty="0">
                <a:latin typeface="Arial" panose="020B0604020202020204" pitchFamily="34" charset="0"/>
                <a:cs typeface="Arial" panose="020B0604020202020204" pitchFamily="34" charset="0"/>
              </a:rPr>
              <a:t>About the CCEPD</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pPr>
            <a:r>
              <a:rPr lang="en-US" sz="1800" b="1" dirty="0">
                <a:latin typeface="Arial" panose="020B0604020202020204" pitchFamily="34" charset="0"/>
                <a:cs typeface="Arial" panose="020B0604020202020204" pitchFamily="34" charset="0"/>
              </a:rPr>
              <a:t>Vision Statement: </a:t>
            </a:r>
            <a:r>
              <a:rPr lang="en-US" sz="1800" dirty="0">
                <a:latin typeface="Arial" panose="020B0604020202020204" pitchFamily="34" charset="0"/>
                <a:cs typeface="Arial" panose="020B0604020202020204" pitchFamily="34" charset="0"/>
              </a:rPr>
              <a:t>Through equitable access to services and employment, people with disabilities bring diversity, experience, talent, skills, and value to California’s workforce and communities.</a:t>
            </a:r>
          </a:p>
          <a:p>
            <a:pPr>
              <a:lnSpc>
                <a:spcPct val="90000"/>
              </a:lnSpc>
              <a:buSzPct val="70000"/>
              <a:buFont typeface="Century Gothic" panose="020B0502020202020204" pitchFamily="34" charset="0"/>
              <a:buChar char="►"/>
            </a:pPr>
            <a:endParaRPr lang="en-US" sz="1800"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r>
              <a:rPr lang="en-US" sz="1800" b="1" dirty="0">
                <a:latin typeface="Arial" panose="020B0604020202020204" pitchFamily="34" charset="0"/>
                <a:cs typeface="Arial" panose="020B0604020202020204" pitchFamily="34" charset="0"/>
              </a:rPr>
              <a:t>Mission Statement: </a:t>
            </a:r>
            <a:r>
              <a:rPr lang="en-US" sz="1800" dirty="0">
                <a:latin typeface="Arial" panose="020B0604020202020204" pitchFamily="34" charset="0"/>
                <a:cs typeface="Arial" panose="020B0604020202020204" pitchFamily="34" charset="0"/>
              </a:rPr>
              <a:t>Mission of the California Committee on Employment of People with Disabilities (CCEPD) is to evaluate, develop, promote, and influence policies, systems, and implementation efforts to increase employment and training of people with disabilities.</a:t>
            </a:r>
          </a:p>
          <a:p>
            <a:pPr>
              <a:lnSpc>
                <a:spcPct val="90000"/>
              </a:lnSpc>
              <a:buSzPct val="70000"/>
              <a:buFont typeface="Century Gothic" panose="020B0502020202020204" pitchFamily="34" charset="0"/>
              <a:buChar char="►"/>
            </a:pPr>
            <a:endParaRPr lang="en-US" sz="1800" dirty="0">
              <a:latin typeface="Arial" panose="020B0604020202020204" pitchFamily="34" charset="0"/>
              <a:cs typeface="Arial" panose="020B0604020202020204" pitchFamily="34" charset="0"/>
            </a:endParaRP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The CCEPD makes policy recommendations to the Secretary of the Labor and Workforce Development Agency and the Secretary of the California Health and Human Services Agency.</a:t>
            </a:r>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77158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a:bodyPr>
          <a:lstStyle/>
          <a:p>
            <a:r>
              <a:rPr lang="en-US" b="1" dirty="0">
                <a:latin typeface="Arial" panose="020B0604020202020204" pitchFamily="34" charset="0"/>
                <a:cs typeface="Arial" panose="020B0604020202020204" pitchFamily="34" charset="0"/>
              </a:rPr>
              <a:t>About the Project</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Throughout 2022 and 2023, the CCEPD held numerous meetings with workforce areas identified as best practices for serving people with disabilities throughout the state. </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In addition to CCEPD member organizations, eight workforce areas from numerous California regions provided presentations and insights, and three surveys were conducted to identify service highlights and challenges for workforce areas, with dozens of areas participating in each. </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While primarily developed for workforce development boards and America's Job Centers of California (AJCCs), this toolkit has useful information that will benefit any workforce partner</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The CCEPD believes many best practices can be replicated at varying levels statewide.</a:t>
            </a:r>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51919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044460" y="629266"/>
            <a:ext cx="8419381" cy="819972"/>
          </a:xfrm>
        </p:spPr>
        <p:txBody>
          <a:bodyPr>
            <a:normAutofit fontScale="90000"/>
          </a:bodyPr>
          <a:lstStyle/>
          <a:p>
            <a:r>
              <a:rPr lang="en-US" b="1" dirty="0">
                <a:latin typeface="Arial" panose="020B0604020202020204" pitchFamily="34" charset="0"/>
                <a:cs typeface="Arial" panose="020B0604020202020204" pitchFamily="34" charset="0"/>
              </a:rPr>
              <a:t>Accessibility and Accommodations</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173323" y="1582369"/>
            <a:ext cx="7617737" cy="4070807"/>
          </a:xfrm>
        </p:spPr>
        <p:txBody>
          <a:bodyPr>
            <a:normAutofit/>
          </a:bodyPr>
          <a:lstStyle/>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While the Americans with Disabilities Act (ADA) and Section 188 of the Workforce Innovation and Opportunity Act (WIOA) ensures basic physical and programmatic accessibility is in place, more actions need to take place to attain superior results for job seekers with disabilities.</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The Disability Access Services program within the Department of Rehabilitation (DOR) offers numerous trainings to assist addressing the needs of people with disabilities. </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Online resources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Job Accommodation Network (JAN) Workplace Accommodation Toolkit</a:t>
            </a:r>
          </a:p>
          <a:p>
            <a:pPr lvl="1">
              <a:lnSpc>
                <a:spcPct val="90000"/>
              </a:lnSpc>
              <a:buSzPct val="70000"/>
              <a:buFont typeface="Century Gothic" panose="020B0502020202020204" pitchFamily="34" charset="0"/>
              <a:buChar char="►"/>
            </a:pPr>
            <a:r>
              <a:rPr lang="en-US" sz="1600" dirty="0" err="1">
                <a:latin typeface="Arial" panose="020B0604020202020204" pitchFamily="34" charset="0"/>
                <a:cs typeface="Arial" panose="020B0604020202020204" pitchFamily="34" charset="0"/>
              </a:rPr>
              <a:t>WorkforceGPS</a:t>
            </a:r>
            <a:endParaRPr lang="en-US" sz="1600" dirty="0">
              <a:latin typeface="Arial" panose="020B0604020202020204" pitchFamily="34" charset="0"/>
              <a:cs typeface="Arial" panose="020B0604020202020204" pitchFamily="34" charset="0"/>
            </a:endParaRP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California’s Civil Rights Department</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DOR</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More in toolkit</a:t>
            </a:r>
          </a:p>
          <a:p>
            <a:pPr lvl="1">
              <a:lnSpc>
                <a:spcPct val="90000"/>
              </a:lnSpc>
              <a:buSzPct val="70000"/>
              <a:buFont typeface="Century Gothic" panose="020B0502020202020204" pitchFamily="34" charset="0"/>
              <a:buChar char="►"/>
            </a:pPr>
            <a:endParaRPr lang="en-US" sz="1700"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413092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044460" y="629266"/>
            <a:ext cx="9118121" cy="819972"/>
          </a:xfrm>
        </p:spPr>
        <p:txBody>
          <a:bodyPr>
            <a:normAutofit fontScale="90000"/>
          </a:bodyPr>
          <a:lstStyle/>
          <a:p>
            <a:r>
              <a:rPr lang="en-US" b="1" dirty="0">
                <a:latin typeface="Arial" panose="020B0604020202020204" pitchFamily="34" charset="0"/>
                <a:cs typeface="Arial" panose="020B0604020202020204" pitchFamily="34" charset="0"/>
              </a:rPr>
              <a:t>Accessibility and Accommodations (2)</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173323" y="1582369"/>
            <a:ext cx="7617737" cy="4070807"/>
          </a:xfrm>
        </p:spPr>
        <p:txBody>
          <a:bodyPr>
            <a:normAutofit/>
          </a:bodyPr>
          <a:lstStyle/>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Assistive technology</a:t>
            </a:r>
          </a:p>
          <a:p>
            <a:pPr lvl="1">
              <a:lnSpc>
                <a:spcPct val="90000"/>
              </a:lnSpc>
              <a:buSzPct val="70000"/>
              <a:buFont typeface="Century Gothic" panose="020B0502020202020204" pitchFamily="34" charset="0"/>
              <a:buChar char="►"/>
            </a:pPr>
            <a:r>
              <a:rPr lang="en-US" dirty="0">
                <a:latin typeface="Arial" panose="020B0604020202020204" pitchFamily="34" charset="0"/>
                <a:cs typeface="Arial" panose="020B0604020202020204" pitchFamily="34" charset="0"/>
              </a:rPr>
              <a:t>Use of equipment through device lending libraries</a:t>
            </a:r>
          </a:p>
          <a:p>
            <a:pPr lvl="1">
              <a:lnSpc>
                <a:spcPct val="90000"/>
              </a:lnSpc>
              <a:buSzPct val="70000"/>
              <a:buFont typeface="Century Gothic" panose="020B0502020202020204" pitchFamily="34" charset="0"/>
              <a:buChar char="►"/>
            </a:pPr>
            <a:r>
              <a:rPr lang="en-US" dirty="0" err="1">
                <a:latin typeface="Arial" panose="020B0604020202020204" pitchFamily="34" charset="0"/>
                <a:cs typeface="Arial" panose="020B0604020202020204" pitchFamily="34" charset="0"/>
              </a:rPr>
              <a:t>Disability:IN</a:t>
            </a:r>
            <a:r>
              <a:rPr lang="en-US" dirty="0">
                <a:latin typeface="Arial" panose="020B0604020202020204" pitchFamily="34" charset="0"/>
                <a:cs typeface="Arial" panose="020B0604020202020204" pitchFamily="34" charset="0"/>
              </a:rPr>
              <a:t> accessible technology procurement toolkit</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In-person and virtual options</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Transportation </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American Sign Language (ASL)</a:t>
            </a:r>
          </a:p>
          <a:p>
            <a:pPr>
              <a:lnSpc>
                <a:spcPct val="90000"/>
              </a:lnSpc>
              <a:buSzPct val="70000"/>
              <a:buFont typeface="Century Gothic" panose="020B0502020202020204" pitchFamily="34" charset="0"/>
              <a:buChar char="►"/>
            </a:pPr>
            <a:r>
              <a:rPr lang="en-US" sz="1800" dirty="0">
                <a:latin typeface="Arial" panose="020B0604020202020204" pitchFamily="34" charset="0"/>
                <a:cs typeface="Arial" panose="020B0604020202020204" pitchFamily="34" charset="0"/>
              </a:rPr>
              <a:t>Communication Access Real-time Translation (CART)</a:t>
            </a:r>
            <a:endParaRPr lang="en-US" sz="1800"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259031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a:bodyPr>
          <a:lstStyle/>
          <a:p>
            <a:r>
              <a:rPr lang="en-US" b="1" dirty="0">
                <a:latin typeface="Arial" panose="020B0604020202020204" pitchFamily="34" charset="0"/>
                <a:cs typeface="Arial" panose="020B0604020202020204" pitchFamily="34" charset="0"/>
              </a:rPr>
              <a:t>Customer Centered Design</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Promotes empathy for end users and the generation of new and creative solutions by considering behaviors, ways of thinking, needs, and aspirations of those end users.</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Key component is the centrality of both the customer and stakeholders throughout the process of providing workforce services.</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Requires a job fit balance between client and labor market needs.</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Meet customer where they are.</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Benefits both customers with and without disabilities.</a:t>
            </a:r>
          </a:p>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Often most beneficial with customers with behavioral or mental health disabilities, especially when adding an Individual Placement and Support (IPS) model.</a:t>
            </a:r>
          </a:p>
          <a:p>
            <a:pPr>
              <a:lnSpc>
                <a:spcPct val="90000"/>
              </a:lnSpc>
              <a:buSzPct val="70000"/>
              <a:buFont typeface="Century Gothic" panose="020B0502020202020204" pitchFamily="34" charset="0"/>
              <a:buChar char="►"/>
            </a:pPr>
            <a:endParaRPr lang="en-US" sz="1700"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247997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414242" y="629266"/>
            <a:ext cx="7523468" cy="819972"/>
          </a:xfrm>
        </p:spPr>
        <p:txBody>
          <a:bodyPr>
            <a:normAutofit fontScale="90000"/>
          </a:bodyPr>
          <a:lstStyle/>
          <a:p>
            <a:r>
              <a:rPr lang="en-US" b="1" dirty="0">
                <a:latin typeface="Arial" panose="020B0604020202020204" pitchFamily="34" charset="0"/>
                <a:cs typeface="Arial" panose="020B0604020202020204" pitchFamily="34" charset="0"/>
              </a:rPr>
              <a:t>Customer Centered Design (2)</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509753" y="1582369"/>
            <a:ext cx="7617737" cy="4070807"/>
          </a:xfrm>
        </p:spPr>
        <p:txBody>
          <a:bodyPr>
            <a:normAutofit/>
          </a:bodyPr>
          <a:lstStyle/>
          <a:p>
            <a:pPr>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Customer centered design utilizes six key principles that center on the customer and engage stakeholders.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Understand customers and stakeholders</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Engage with customers and stakeholders throughout all stages of service</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Test and revise solutions based on customer and stakeholder feedback</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Iterate to refine the best solution</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Consider entire experience</a:t>
            </a:r>
          </a:p>
          <a:p>
            <a:pPr lvl="1">
              <a:lnSpc>
                <a:spcPct val="90000"/>
              </a:lnSpc>
              <a:buSzPct val="70000"/>
              <a:buFont typeface="Century Gothic" panose="020B0502020202020204" pitchFamily="34" charset="0"/>
              <a:buChar char="►"/>
            </a:pPr>
            <a:r>
              <a:rPr lang="en-US" sz="1600" dirty="0">
                <a:latin typeface="Arial" panose="020B0604020202020204" pitchFamily="34" charset="0"/>
                <a:cs typeface="Arial" panose="020B0604020202020204" pitchFamily="34" charset="0"/>
              </a:rPr>
              <a:t>Collaborate across disciplines</a:t>
            </a:r>
            <a:endParaRPr lang="en-US" sz="1600" dirty="0"/>
          </a:p>
          <a:p>
            <a:pPr marL="0" indent="0">
              <a:lnSpc>
                <a:spcPct val="90000"/>
              </a:lnSpc>
              <a:buSzPct val="70000"/>
              <a:buNone/>
            </a:pPr>
            <a:endParaRPr lang="en-US" sz="1700"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4"/>
          <a:srcRect l="27445" r="27444" b="-1"/>
          <a:stretch/>
        </p:blipFill>
        <p:spPr>
          <a:xfrm>
            <a:off x="-1" y="10"/>
            <a:ext cx="1339274" cy="6857990"/>
          </a:xfrm>
          <a:prstGeom prst="rect">
            <a:avLst/>
          </a:prstGeom>
        </p:spPr>
      </p:pic>
    </p:spTree>
    <p:extLst>
      <p:ext uri="{BB962C8B-B14F-4D97-AF65-F5344CB8AC3E}">
        <p14:creationId xmlns:p14="http://schemas.microsoft.com/office/powerpoint/2010/main" val="3896788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2.xml><?xml version="1.0" encoding="utf-8"?>
<ds:datastoreItem xmlns:ds="http://schemas.openxmlformats.org/officeDocument/2006/customXml" ds:itemID="{60B414F3-C833-4395-8C69-0E806C518171}">
  <ds:schemaRefs>
    <ds:schemaRef ds:uri="16c05727-aa75-4e4a-9b5f-8a80a1165891"/>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1028</TotalTime>
  <Words>1232</Words>
  <Application>Microsoft Office PowerPoint</Application>
  <PresentationFormat>Widescreen</PresentationFormat>
  <Paragraphs>154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CCEPD's Workforce Best Practices for People with Disabilities Toolkit</vt:lpstr>
      <vt:lpstr>Today’s Webinar Agenda</vt:lpstr>
      <vt:lpstr>Today’s Presenters</vt:lpstr>
      <vt:lpstr>About the CCEPD</vt:lpstr>
      <vt:lpstr>About the Project</vt:lpstr>
      <vt:lpstr>Accessibility and Accommodations</vt:lpstr>
      <vt:lpstr>Accessibility and Accommodations (2)</vt:lpstr>
      <vt:lpstr>Customer Centered Design</vt:lpstr>
      <vt:lpstr>Customer Centered Design (2)</vt:lpstr>
      <vt:lpstr>Co-Enrollment and Cross Training</vt:lpstr>
      <vt:lpstr>Co-Enrollment and Cross-Training (2)</vt:lpstr>
      <vt:lpstr>Funding</vt:lpstr>
      <vt:lpstr>Employer Engagement </vt:lpstr>
      <vt:lpstr>Employer Engagement (2) </vt:lpstr>
      <vt:lpstr>Workforce Readiness Skills Development</vt:lpstr>
      <vt:lpstr>Workforce Readiness Skills Development (2)</vt:lpstr>
      <vt:lpstr>Benefits Planning</vt:lpstr>
      <vt:lpstr>Questions and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CCEPD's Workforce Best Practices for People with Disabilities Toolkit</dc:title>
  <dc:creator>Zachariah Ford</dc:creator>
  <cp:lastModifiedBy>Zachariah Ford</cp:lastModifiedBy>
  <cp:revision>27</cp:revision>
  <cp:lastPrinted>2023-10-31T00:40:57Z</cp:lastPrinted>
  <dcterms:created xsi:type="dcterms:W3CDTF">2023-10-11T21:27:54Z</dcterms:created>
  <dcterms:modified xsi:type="dcterms:W3CDTF">2023-11-08T23:16:49Z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