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9" r:id="rId4"/>
  </p:sldMasterIdLst>
  <p:notesMasterIdLst>
    <p:notesMasterId r:id="rId15"/>
  </p:notesMasterIdLst>
  <p:handoutMasterIdLst>
    <p:handoutMasterId r:id="rId16"/>
  </p:handoutMasterIdLst>
  <p:sldIdLst>
    <p:sldId id="256" r:id="rId5"/>
    <p:sldId id="265" r:id="rId6"/>
    <p:sldId id="276" r:id="rId7"/>
    <p:sldId id="271" r:id="rId8"/>
    <p:sldId id="270" r:id="rId9"/>
    <p:sldId id="277" r:id="rId10"/>
    <p:sldId id="274" r:id="rId11"/>
    <p:sldId id="272" r:id="rId12"/>
    <p:sldId id="280" r:id="rId13"/>
    <p:sldId id="259" r:id="rId14"/>
  </p:sldIdLst>
  <p:sldSz cx="9144000" cy="6858000" type="screen4x3"/>
  <p:notesSz cx="6858000" cy="9144000"/>
  <p:custDataLst>
    <p:tags r:id="rId1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D97C7"/>
    <a:srgbClr val="85C2FF"/>
    <a:srgbClr val="C4D6EB"/>
    <a:srgbClr val="DDDDDD"/>
    <a:srgbClr val="199FD5"/>
    <a:srgbClr val="8FDFFF"/>
    <a:srgbClr val="79D9FF"/>
    <a:srgbClr val="41C8FF"/>
    <a:srgbClr val="E58E1A"/>
    <a:srgbClr val="0068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0" autoAdjust="0"/>
    <p:restoredTop sz="86410" autoAdjust="0"/>
  </p:normalViewPr>
  <p:slideViewPr>
    <p:cSldViewPr>
      <p:cViewPr varScale="1">
        <p:scale>
          <a:sx n="65" d="100"/>
          <a:sy n="65" d="100"/>
        </p:scale>
        <p:origin x="108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gs" Target="tags/tag1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03D5C8-5CE9-4A2A-9563-7C7B108A63A5}" type="datetimeFigureOut">
              <a:rPr lang="en-US" smtClean="0"/>
              <a:t>5/19/2022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D2838B-E109-41F1-B2F4-22CDA8234A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30742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68D7DE-9712-45E4-BBC3-F6D1E7E7963B}" type="datetimeFigureOut">
              <a:rPr lang="en-US" smtClean="0"/>
              <a:t>5/19/2022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B84C4B-93ED-40AE-B5E1-4CE7703DAE1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4282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B84C4B-93ED-40AE-B5E1-4CE7703DAE13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65118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B84C4B-93ED-40AE-B5E1-4CE7703DAE13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95532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gradFill flip="none" rotWithShape="1">
          <a:gsLst>
            <a:gs pos="0">
              <a:schemeClr val="bg2"/>
            </a:gs>
            <a:gs pos="35000">
              <a:srgbClr val="C4D6EB"/>
            </a:gs>
            <a:gs pos="68000">
              <a:srgbClr val="85C2FF"/>
            </a:gs>
            <a:gs pos="100000">
              <a:schemeClr val="tx2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9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3999" cy="152400"/>
          </a:xfrm>
          <a:prstGeom prst="rect">
            <a:avLst/>
          </a:prstGeom>
          <a:solidFill>
            <a:srgbClr val="E58E1A"/>
          </a:solidFill>
          <a:ln w="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685800"/>
            <a:ext cx="8077200" cy="2460625"/>
          </a:xfrm>
          <a:prstGeom prst="rect">
            <a:avLst/>
          </a:prstGeom>
        </p:spPr>
        <p:txBody>
          <a:bodyPr anchor="b">
            <a:noAutofit/>
          </a:bodyPr>
          <a:lstStyle>
            <a:lvl1pPr algn="l">
              <a:lnSpc>
                <a:spcPts val="5500"/>
              </a:lnSpc>
              <a:defRPr sz="7200" spc="-3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20000"/>
                    </a:srgbClr>
                  </a:outerShdw>
                </a:effectLst>
                <a:latin typeface="+mj-lt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429000"/>
            <a:ext cx="8077200" cy="1600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lnSpc>
                <a:spcPts val="2600"/>
              </a:lnSpc>
              <a:buNone/>
              <a:defRPr sz="4000" spc="-15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58001" y="5881197"/>
            <a:ext cx="2023224" cy="711533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1" y="5881197"/>
            <a:ext cx="2023224" cy="711533"/>
          </a:xfrm>
          <a:prstGeom prst="rect">
            <a:avLst/>
          </a:prstGeom>
        </p:spPr>
      </p:pic>
      <p:sp>
        <p:nvSpPr>
          <p:cNvPr id="11" name="Freeform 10"/>
          <p:cNvSpPr>
            <a:spLocks/>
          </p:cNvSpPr>
          <p:nvPr userDrawn="1"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Rectangle 11"/>
          <p:cNvSpPr/>
          <p:nvPr userDrawn="1"/>
        </p:nvSpPr>
        <p:spPr>
          <a:xfrm>
            <a:off x="0" y="0"/>
            <a:ext cx="9143999" cy="152400"/>
          </a:xfrm>
          <a:prstGeom prst="rect">
            <a:avLst/>
          </a:prstGeom>
          <a:solidFill>
            <a:srgbClr val="E58E1A"/>
          </a:solidFill>
          <a:ln w="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58001" y="5881197"/>
            <a:ext cx="2023224" cy="711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2049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(Bulleted Lis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rgbClr val="79D9FF">
              <a:alpha val="15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7" name="Freeform 6"/>
          <p:cNvSpPr>
            <a:spLocks/>
          </p:cNvSpPr>
          <p:nvPr userDrawn="1"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rgbClr val="79D9FF">
              <a:alpha val="1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  <a:prstGeom prst="rect">
            <a:avLst/>
          </a:prstGeom>
        </p:spPr>
        <p:txBody>
          <a:bodyPr/>
          <a:lstStyle>
            <a:lvl1pPr algn="l">
              <a:lnSpc>
                <a:spcPts val="4500"/>
              </a:lnSpc>
              <a:defRPr spc="-15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20000"/>
                    </a:srgbClr>
                  </a:outerShdw>
                </a:effectLst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lnSpc>
                <a:spcPts val="3200"/>
              </a:lnSpc>
              <a:spcBef>
                <a:spcPts val="1200"/>
              </a:spcBef>
              <a:defRPr/>
            </a:lvl1pPr>
            <a:lvl2pPr marL="742950" indent="-285750">
              <a:lnSpc>
                <a:spcPts val="2800"/>
              </a:lnSpc>
              <a:buFont typeface="Calibri" pitchFamily="34" charset="0"/>
              <a:buChar char="–"/>
              <a:defRPr/>
            </a:lvl2pPr>
            <a:lvl3pPr marL="1143000" indent="-228600">
              <a:lnSpc>
                <a:spcPts val="2400"/>
              </a:lnSpc>
              <a:buFont typeface="Wingdings" pitchFamily="2" charset="2"/>
              <a:buChar char="§"/>
              <a:defRPr/>
            </a:lvl3pPr>
            <a:lvl4pPr marL="1600200" indent="-228600">
              <a:lnSpc>
                <a:spcPts val="2000"/>
              </a:lnSpc>
              <a:buFont typeface="Arial" pitchFamily="34" charset="0"/>
              <a:buChar char="•"/>
              <a:defRPr/>
            </a:lvl4pPr>
            <a:lvl5pPr marL="2057400" indent="-228600">
              <a:lnSpc>
                <a:spcPts val="2000"/>
              </a:lnSpc>
              <a:buFont typeface="Calibri" pitchFamily="34" charset="0"/>
              <a:buChar char="–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9143999" cy="152400"/>
          </a:xfrm>
          <a:prstGeom prst="rect">
            <a:avLst/>
          </a:prstGeom>
          <a:solidFill>
            <a:srgbClr val="E58E1A"/>
          </a:solidFill>
          <a:ln w="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152400" y="6400800"/>
            <a:ext cx="1066800" cy="365125"/>
          </a:xfrm>
          <a:prstGeom prst="rect">
            <a:avLst/>
          </a:prstGeom>
        </p:spPr>
        <p:txBody>
          <a:bodyPr anchor="b"/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400800"/>
            <a:ext cx="6324600" cy="365125"/>
          </a:xfrm>
          <a:prstGeom prst="rect">
            <a:avLst/>
          </a:prstGeom>
        </p:spPr>
        <p:txBody>
          <a:bodyPr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6400800"/>
            <a:ext cx="6858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8071EDCA-9A7B-48C2-9577-AE827478230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Rectangle 14"/>
          <p:cNvSpPr/>
          <p:nvPr userDrawn="1"/>
        </p:nvSpPr>
        <p:spPr>
          <a:xfrm>
            <a:off x="0" y="0"/>
            <a:ext cx="9143999" cy="152400"/>
          </a:xfrm>
          <a:prstGeom prst="rect">
            <a:avLst/>
          </a:prstGeom>
          <a:solidFill>
            <a:srgbClr val="E58E1A"/>
          </a:solidFill>
          <a:ln w="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8445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 (Mixed Numbered Lis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rgbClr val="79D9FF">
              <a:alpha val="15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Freeform 13"/>
          <p:cNvSpPr>
            <a:spLocks/>
          </p:cNvSpPr>
          <p:nvPr userDrawn="1"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rgbClr val="79D9FF">
              <a:alpha val="1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>
            <a:lvl1pPr>
              <a:lnSpc>
                <a:spcPts val="4500"/>
              </a:lnSpc>
              <a:defRPr>
                <a:effectLst>
                  <a:outerShdw blurRad="38100" dist="38100" dir="2700000" algn="tl">
                    <a:srgbClr val="000000">
                      <a:alpha val="20000"/>
                    </a:srgb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>
            <a:lvl1pPr marL="514350" indent="-514350">
              <a:lnSpc>
                <a:spcPts val="3200"/>
              </a:lnSpc>
              <a:spcBef>
                <a:spcPts val="1200"/>
              </a:spcBef>
              <a:buFont typeface="+mj-lt"/>
              <a:buAutoNum type="arabicPeriod"/>
              <a:defRPr/>
            </a:lvl1pPr>
            <a:lvl2pPr marL="971550" indent="-514350">
              <a:lnSpc>
                <a:spcPts val="2800"/>
              </a:lnSpc>
              <a:buFont typeface="Arial" pitchFamily="34" charset="0"/>
              <a:buChar char="•"/>
              <a:defRPr/>
            </a:lvl2pPr>
            <a:lvl3pPr marL="1371600" indent="-457200">
              <a:lnSpc>
                <a:spcPts val="2400"/>
              </a:lnSpc>
              <a:buFont typeface="Calibri" pitchFamily="34" charset="0"/>
              <a:buChar char="–"/>
              <a:defRPr/>
            </a:lvl3pPr>
            <a:lvl4pPr marL="1828800" indent="-457200">
              <a:lnSpc>
                <a:spcPts val="2000"/>
              </a:lnSpc>
              <a:buFont typeface="Wingdings" pitchFamily="2" charset="2"/>
              <a:buChar char="§"/>
              <a:defRPr/>
            </a:lvl4pPr>
            <a:lvl5pPr marL="2286000" indent="-457200">
              <a:lnSpc>
                <a:spcPts val="2000"/>
              </a:lnSpc>
              <a:buFont typeface="Arial" pitchFamily="34" charset="0"/>
              <a:buChar char="•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0"/>
            <a:ext cx="9143999" cy="152400"/>
          </a:xfrm>
          <a:prstGeom prst="rect">
            <a:avLst/>
          </a:prstGeom>
          <a:solidFill>
            <a:srgbClr val="E58E1A"/>
          </a:solidFill>
          <a:ln w="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152400" y="6400800"/>
            <a:ext cx="1066800" cy="365125"/>
          </a:xfrm>
          <a:prstGeom prst="rect">
            <a:avLst/>
          </a:prstGeom>
        </p:spPr>
        <p:txBody>
          <a:bodyPr anchor="b"/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400800"/>
            <a:ext cx="6324600" cy="365125"/>
          </a:xfrm>
          <a:prstGeom prst="rect">
            <a:avLst/>
          </a:prstGeom>
        </p:spPr>
        <p:txBody>
          <a:bodyPr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6400800"/>
            <a:ext cx="6858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8071EDCA-9A7B-48C2-9577-AE827478230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Rectangle 14"/>
          <p:cNvSpPr/>
          <p:nvPr userDrawn="1"/>
        </p:nvSpPr>
        <p:spPr>
          <a:xfrm>
            <a:off x="0" y="0"/>
            <a:ext cx="9143999" cy="152400"/>
          </a:xfrm>
          <a:prstGeom prst="rect">
            <a:avLst/>
          </a:prstGeom>
          <a:solidFill>
            <a:srgbClr val="E58E1A"/>
          </a:solidFill>
          <a:ln w="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60137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rgbClr val="79D9FF">
              <a:alpha val="15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rgbClr val="79D9FF">
              <a:alpha val="1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  <a:prstGeom prst="rect">
            <a:avLst/>
          </a:prstGeom>
        </p:spPr>
        <p:txBody>
          <a:bodyPr/>
          <a:lstStyle>
            <a:lvl1pPr algn="l">
              <a:lnSpc>
                <a:spcPts val="4500"/>
              </a:lnSpc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20000"/>
                    </a:srgb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962400" cy="45259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lnSpc>
                <a:spcPts val="2800"/>
              </a:lnSpc>
              <a:defRPr sz="2800"/>
            </a:lvl1pPr>
            <a:lvl2pPr marL="742950" indent="-285750">
              <a:lnSpc>
                <a:spcPts val="2400"/>
              </a:lnSpc>
              <a:buFont typeface="Calibri" pitchFamily="34" charset="0"/>
              <a:buChar char="–"/>
              <a:defRPr sz="2400"/>
            </a:lvl2pPr>
            <a:lvl3pPr marL="1143000" indent="-228600">
              <a:lnSpc>
                <a:spcPts val="2000"/>
              </a:lnSpc>
              <a:buFont typeface="Wingdings" pitchFamily="2" charset="2"/>
              <a:buChar char="§"/>
              <a:defRPr sz="2000"/>
            </a:lvl3pPr>
            <a:lvl4pPr marL="1600200" indent="-228600">
              <a:lnSpc>
                <a:spcPts val="1800"/>
              </a:lnSpc>
              <a:buFont typeface="Arial" pitchFamily="34" charset="0"/>
              <a:buChar char="•"/>
              <a:defRPr sz="1800"/>
            </a:lvl4pPr>
            <a:lvl5pPr marL="2057400" indent="-228600">
              <a:lnSpc>
                <a:spcPts val="1800"/>
              </a:lnSpc>
              <a:buFont typeface="Calibri" pitchFamily="34" charset="0"/>
              <a:buChar char="–"/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1"/>
          </p:nvPr>
        </p:nvSpPr>
        <p:spPr>
          <a:xfrm>
            <a:off x="4724400" y="1600200"/>
            <a:ext cx="3962400" cy="45259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lnSpc>
                <a:spcPts val="2800"/>
              </a:lnSpc>
              <a:defRPr sz="2800"/>
            </a:lvl1pPr>
            <a:lvl2pPr marL="742950" indent="-285750">
              <a:lnSpc>
                <a:spcPts val="2400"/>
              </a:lnSpc>
              <a:buFont typeface="Calibri" pitchFamily="34" charset="0"/>
              <a:buChar char="–"/>
              <a:defRPr sz="2400"/>
            </a:lvl2pPr>
            <a:lvl3pPr marL="1143000" indent="-228600">
              <a:lnSpc>
                <a:spcPts val="2000"/>
              </a:lnSpc>
              <a:buFont typeface="Wingdings" pitchFamily="2" charset="2"/>
              <a:buChar char="§"/>
              <a:defRPr sz="2000"/>
            </a:lvl3pPr>
            <a:lvl4pPr marL="1600200" indent="-228600">
              <a:lnSpc>
                <a:spcPts val="1800"/>
              </a:lnSpc>
              <a:buFont typeface="Arial" pitchFamily="34" charset="0"/>
              <a:buChar char="•"/>
              <a:defRPr sz="1800"/>
            </a:lvl4pPr>
            <a:lvl5pPr marL="2057400" indent="-228600">
              <a:lnSpc>
                <a:spcPts val="1800"/>
              </a:lnSpc>
              <a:buFont typeface="Calibri" pitchFamily="34" charset="0"/>
              <a:buChar char="–"/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0" y="0"/>
            <a:ext cx="9143999" cy="152400"/>
          </a:xfrm>
          <a:prstGeom prst="rect">
            <a:avLst/>
          </a:prstGeom>
          <a:solidFill>
            <a:srgbClr val="E58E1A"/>
          </a:solidFill>
          <a:ln w="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152400" y="6400800"/>
            <a:ext cx="1066800" cy="365125"/>
          </a:xfrm>
          <a:prstGeom prst="rect">
            <a:avLst/>
          </a:prstGeom>
        </p:spPr>
        <p:txBody>
          <a:bodyPr anchor="b"/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400800"/>
            <a:ext cx="6324600" cy="365125"/>
          </a:xfrm>
          <a:prstGeom prst="rect">
            <a:avLst/>
          </a:prstGeom>
        </p:spPr>
        <p:txBody>
          <a:bodyPr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6400800"/>
            <a:ext cx="6858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8071EDCA-9A7B-48C2-9577-AE827478230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Rectangle 15"/>
          <p:cNvSpPr/>
          <p:nvPr userDrawn="1"/>
        </p:nvSpPr>
        <p:spPr>
          <a:xfrm>
            <a:off x="0" y="0"/>
            <a:ext cx="9143999" cy="152400"/>
          </a:xfrm>
          <a:prstGeom prst="rect">
            <a:avLst/>
          </a:prstGeom>
          <a:solidFill>
            <a:srgbClr val="E58E1A"/>
          </a:solidFill>
          <a:ln w="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3693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Freeform 19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rgbClr val="79D9FF">
              <a:alpha val="15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rgbClr val="79D9FF">
              <a:alpha val="1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  <a:prstGeom prst="rect">
            <a:avLst/>
          </a:prstGeom>
        </p:spPr>
        <p:txBody>
          <a:bodyPr/>
          <a:lstStyle>
            <a:lvl1pPr algn="l">
              <a:lnSpc>
                <a:spcPts val="4500"/>
              </a:lnSpc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20000"/>
                    </a:srgb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81150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sz="half" idx="13"/>
          </p:nvPr>
        </p:nvSpPr>
        <p:spPr>
          <a:xfrm>
            <a:off x="457200" y="2255837"/>
            <a:ext cx="3962400" cy="39163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lnSpc>
                <a:spcPts val="2800"/>
              </a:lnSpc>
              <a:defRPr sz="2400"/>
            </a:lvl1pPr>
            <a:lvl2pPr marL="742950" indent="-285750">
              <a:lnSpc>
                <a:spcPts val="2400"/>
              </a:lnSpc>
              <a:buFont typeface="Calibri" pitchFamily="34" charset="0"/>
              <a:buChar char="–"/>
              <a:defRPr sz="2400"/>
            </a:lvl2pPr>
            <a:lvl3pPr marL="1143000" indent="-228600">
              <a:lnSpc>
                <a:spcPts val="2000"/>
              </a:lnSpc>
              <a:buFont typeface="Wingdings" pitchFamily="2" charset="2"/>
              <a:buChar char="§"/>
              <a:defRPr sz="2000"/>
            </a:lvl3pPr>
            <a:lvl4pPr marL="1600200" indent="-228600">
              <a:lnSpc>
                <a:spcPts val="1800"/>
              </a:lnSpc>
              <a:buFont typeface="Arial" pitchFamily="34" charset="0"/>
              <a:buChar char="•"/>
              <a:defRPr sz="1800"/>
            </a:lvl4pPr>
            <a:lvl5pPr marL="2057400" indent="-228600">
              <a:lnSpc>
                <a:spcPts val="1800"/>
              </a:lnSpc>
              <a:buFont typeface="Calibri" pitchFamily="34" charset="0"/>
              <a:buChar char="–"/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4400" y="1570037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Content Placeholder 2"/>
          <p:cNvSpPr>
            <a:spLocks noGrp="1"/>
          </p:cNvSpPr>
          <p:nvPr>
            <p:ph sz="half" idx="14"/>
          </p:nvPr>
        </p:nvSpPr>
        <p:spPr>
          <a:xfrm>
            <a:off x="4724400" y="2255837"/>
            <a:ext cx="3962400" cy="39163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lnSpc>
                <a:spcPts val="2800"/>
              </a:lnSpc>
              <a:defRPr sz="2400"/>
            </a:lvl1pPr>
            <a:lvl2pPr marL="742950" indent="-285750">
              <a:lnSpc>
                <a:spcPts val="2400"/>
              </a:lnSpc>
              <a:buFont typeface="Calibri" pitchFamily="34" charset="0"/>
              <a:buChar char="–"/>
              <a:defRPr sz="2400"/>
            </a:lvl2pPr>
            <a:lvl3pPr marL="1143000" indent="-228600">
              <a:lnSpc>
                <a:spcPts val="2000"/>
              </a:lnSpc>
              <a:buFont typeface="Wingdings" pitchFamily="2" charset="2"/>
              <a:buChar char="§"/>
              <a:defRPr sz="2000"/>
            </a:lvl3pPr>
            <a:lvl4pPr marL="1600200" indent="-228600">
              <a:lnSpc>
                <a:spcPts val="1800"/>
              </a:lnSpc>
              <a:buFont typeface="Arial" pitchFamily="34" charset="0"/>
              <a:buChar char="•"/>
              <a:defRPr sz="1800"/>
            </a:lvl4pPr>
            <a:lvl5pPr marL="2057400" indent="-228600">
              <a:lnSpc>
                <a:spcPts val="1800"/>
              </a:lnSpc>
              <a:buFont typeface="Calibri" pitchFamily="34" charset="0"/>
              <a:buChar char="–"/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9143999" cy="152400"/>
          </a:xfrm>
          <a:prstGeom prst="rect">
            <a:avLst/>
          </a:prstGeom>
          <a:solidFill>
            <a:srgbClr val="E58E1A"/>
          </a:solidFill>
          <a:ln w="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152400" y="6400800"/>
            <a:ext cx="1066800" cy="365125"/>
          </a:xfrm>
          <a:prstGeom prst="rect">
            <a:avLst/>
          </a:prstGeom>
        </p:spPr>
        <p:txBody>
          <a:bodyPr anchor="b"/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1600200" y="6400800"/>
            <a:ext cx="6324600" cy="365125"/>
          </a:xfrm>
          <a:prstGeom prst="rect">
            <a:avLst/>
          </a:prstGeom>
        </p:spPr>
        <p:txBody>
          <a:bodyPr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6400800"/>
            <a:ext cx="6858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8071EDCA-9A7B-48C2-9577-AE827478230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8" name="Rectangle 17"/>
          <p:cNvSpPr/>
          <p:nvPr userDrawn="1"/>
        </p:nvSpPr>
        <p:spPr>
          <a:xfrm>
            <a:off x="0" y="0"/>
            <a:ext cx="9143999" cy="152400"/>
          </a:xfrm>
          <a:prstGeom prst="rect">
            <a:avLst/>
          </a:prstGeom>
          <a:solidFill>
            <a:srgbClr val="E58E1A"/>
          </a:solidFill>
          <a:ln w="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13326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rgbClr val="79D9FF">
              <a:alpha val="1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rgbClr val="79D9FF">
              <a:alpha val="15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  <a:prstGeom prst="rect">
            <a:avLst/>
          </a:prstGeom>
        </p:spPr>
        <p:txBody>
          <a:bodyPr/>
          <a:lstStyle>
            <a:lvl1pPr algn="l">
              <a:lnSpc>
                <a:spcPts val="4500"/>
              </a:lnSpc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20000"/>
                    </a:srgb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3999" cy="152400"/>
          </a:xfrm>
          <a:prstGeom prst="rect">
            <a:avLst/>
          </a:prstGeom>
          <a:solidFill>
            <a:srgbClr val="E58E1A"/>
          </a:solidFill>
          <a:ln w="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"/>
          </p:nvPr>
        </p:nvSpPr>
        <p:spPr>
          <a:xfrm>
            <a:off x="152400" y="6400800"/>
            <a:ext cx="1066800" cy="365125"/>
          </a:xfrm>
          <a:prstGeom prst="rect">
            <a:avLst/>
          </a:prstGeom>
        </p:spPr>
        <p:txBody>
          <a:bodyPr anchor="b"/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400800"/>
            <a:ext cx="6324600" cy="365125"/>
          </a:xfrm>
          <a:prstGeom prst="rect">
            <a:avLst/>
          </a:prstGeom>
        </p:spPr>
        <p:txBody>
          <a:bodyPr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6400800"/>
            <a:ext cx="6858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8071EDCA-9A7B-48C2-9577-AE827478230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 userDrawn="1"/>
        </p:nvSpPr>
        <p:spPr>
          <a:xfrm>
            <a:off x="0" y="0"/>
            <a:ext cx="9143999" cy="152400"/>
          </a:xfrm>
          <a:prstGeom prst="rect">
            <a:avLst/>
          </a:prstGeom>
          <a:solidFill>
            <a:srgbClr val="E58E1A"/>
          </a:solidFill>
          <a:ln w="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07253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reeform 1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rgbClr val="79D9FF">
              <a:alpha val="1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rgbClr val="79D9FF">
              <a:alpha val="15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27037"/>
            <a:ext cx="3008313" cy="1130300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557337"/>
            <a:ext cx="3008313" cy="4691063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3733800" y="427037"/>
            <a:ext cx="4953000" cy="58213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lnSpc>
                <a:spcPts val="3200"/>
              </a:lnSpc>
              <a:defRPr/>
            </a:lvl1pPr>
            <a:lvl2pPr marL="742950" indent="-285750">
              <a:lnSpc>
                <a:spcPts val="2800"/>
              </a:lnSpc>
              <a:buFont typeface="Calibri" pitchFamily="34" charset="0"/>
              <a:buChar char="–"/>
              <a:defRPr/>
            </a:lvl2pPr>
            <a:lvl3pPr marL="1143000" indent="-228600">
              <a:lnSpc>
                <a:spcPts val="2400"/>
              </a:lnSpc>
              <a:buFont typeface="Wingdings" pitchFamily="2" charset="2"/>
              <a:buChar char="§"/>
              <a:defRPr/>
            </a:lvl3pPr>
            <a:lvl4pPr>
              <a:lnSpc>
                <a:spcPts val="2000"/>
              </a:lnSpc>
              <a:defRPr/>
            </a:lvl4pPr>
            <a:lvl5pPr marL="2057400" indent="-228600">
              <a:lnSpc>
                <a:spcPts val="2000"/>
              </a:lnSpc>
              <a:buFont typeface="Calibri" pitchFamily="34" charset="0"/>
              <a:buChar char="–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0" y="0"/>
            <a:ext cx="9143999" cy="152400"/>
          </a:xfrm>
          <a:prstGeom prst="rect">
            <a:avLst/>
          </a:prstGeom>
          <a:solidFill>
            <a:srgbClr val="E58E1A"/>
          </a:solidFill>
          <a:ln w="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152400" y="6400800"/>
            <a:ext cx="1066800" cy="365125"/>
          </a:xfrm>
          <a:prstGeom prst="rect">
            <a:avLst/>
          </a:prstGeom>
        </p:spPr>
        <p:txBody>
          <a:bodyPr anchor="b"/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400800"/>
            <a:ext cx="6324600" cy="365125"/>
          </a:xfrm>
          <a:prstGeom prst="rect">
            <a:avLst/>
          </a:prstGeom>
        </p:spPr>
        <p:txBody>
          <a:bodyPr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6400800"/>
            <a:ext cx="6858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8071EDCA-9A7B-48C2-9577-AE827478230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Rectangle 14"/>
          <p:cNvSpPr/>
          <p:nvPr userDrawn="1"/>
        </p:nvSpPr>
        <p:spPr>
          <a:xfrm>
            <a:off x="0" y="0"/>
            <a:ext cx="9143999" cy="152400"/>
          </a:xfrm>
          <a:prstGeom prst="rect">
            <a:avLst/>
          </a:prstGeom>
          <a:solidFill>
            <a:srgbClr val="E58E1A"/>
          </a:solidFill>
          <a:ln w="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746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reeform 18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rgbClr val="79D9FF">
              <a:alpha val="15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rgbClr val="79D9FF">
              <a:alpha val="1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3999" cy="152400"/>
          </a:xfrm>
          <a:prstGeom prst="rect">
            <a:avLst/>
          </a:prstGeom>
          <a:solidFill>
            <a:srgbClr val="E58E1A"/>
          </a:solidFill>
          <a:ln w="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152400" y="6400800"/>
            <a:ext cx="1066800" cy="365125"/>
          </a:xfrm>
          <a:prstGeom prst="rect">
            <a:avLst/>
          </a:prstGeom>
        </p:spPr>
        <p:txBody>
          <a:bodyPr anchor="b"/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400800"/>
            <a:ext cx="6324600" cy="365125"/>
          </a:xfrm>
          <a:prstGeom prst="rect">
            <a:avLst/>
          </a:prstGeom>
        </p:spPr>
        <p:txBody>
          <a:bodyPr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6400800"/>
            <a:ext cx="6858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8071EDCA-9A7B-48C2-9577-AE827478230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Rectangle 13"/>
          <p:cNvSpPr/>
          <p:nvPr userDrawn="1"/>
        </p:nvSpPr>
        <p:spPr>
          <a:xfrm>
            <a:off x="0" y="0"/>
            <a:ext cx="9143999" cy="152400"/>
          </a:xfrm>
          <a:prstGeom prst="rect">
            <a:avLst/>
          </a:prstGeom>
          <a:solidFill>
            <a:srgbClr val="E58E1A"/>
          </a:solidFill>
          <a:ln w="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3297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DA/EEO Stat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533400" y="2286000"/>
            <a:ext cx="80772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>
                <a:solidFill>
                  <a:srgbClr val="000000"/>
                </a:solidFill>
                <a:effectLst/>
              </a:rPr>
              <a:t>The EDD, an equal opportunity employer/program, is a partner in this event. Auxiliary aids and services are available upon request to individuals with disabilities. </a:t>
            </a:r>
          </a:p>
        </p:txBody>
      </p:sp>
    </p:spTree>
    <p:extLst>
      <p:ext uri="{BB962C8B-B14F-4D97-AF65-F5344CB8AC3E}">
        <p14:creationId xmlns:p14="http://schemas.microsoft.com/office/powerpoint/2010/main" val="40139949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/>
            </a:gs>
            <a:gs pos="60000">
              <a:srgbClr val="C4D6EB"/>
            </a:gs>
            <a:gs pos="80000">
              <a:srgbClr val="85C2FF"/>
            </a:gs>
            <a:gs pos="100000">
              <a:schemeClr val="accent5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Placeholder 13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68767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l" defTabSz="914400" rtl="0" eaLnBrk="1" latinLnBrk="0" hangingPunct="1">
        <a:spcBef>
          <a:spcPct val="0"/>
        </a:spcBef>
        <a:buNone/>
        <a:defRPr sz="4400" kern="1200" spc="-15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e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447800"/>
            <a:ext cx="9144000" cy="1905000"/>
          </a:xfrm>
        </p:spPr>
        <p:txBody>
          <a:bodyPr/>
          <a:lstStyle/>
          <a:p>
            <a:pPr algn="ctr"/>
            <a:r>
              <a:rPr lang="en-US" sz="4000" b="1" dirty="0">
                <a:effectLst/>
                <a:latin typeface="+mn-lt"/>
              </a:rPr>
              <a:t>An Overview of Trends in California’s Economy</a:t>
            </a:r>
            <a:br>
              <a:rPr lang="en-US" sz="4000" b="1" dirty="0">
                <a:effectLst/>
                <a:latin typeface="+mn-lt"/>
              </a:rPr>
            </a:br>
            <a:endParaRPr lang="en-US" sz="3600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886200"/>
            <a:ext cx="9144000" cy="990600"/>
          </a:xfrm>
        </p:spPr>
        <p:txBody>
          <a:bodyPr>
            <a:normAutofit/>
          </a:bodyPr>
          <a:lstStyle/>
          <a:p>
            <a:pPr algn="r"/>
            <a:r>
              <a:rPr lang="en-US" sz="2400" dirty="0"/>
              <a:t>Brandon Hooker, Economist</a:t>
            </a:r>
          </a:p>
          <a:p>
            <a:pPr algn="r"/>
            <a:r>
              <a:rPr lang="en-US" sz="2400" dirty="0"/>
              <a:t>EDD-Labor Market Information Division</a:t>
            </a:r>
          </a:p>
        </p:txBody>
      </p:sp>
    </p:spTree>
    <p:extLst>
      <p:ext uri="{BB962C8B-B14F-4D97-AF65-F5344CB8AC3E}">
        <p14:creationId xmlns:p14="http://schemas.microsoft.com/office/powerpoint/2010/main" val="24368649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F010A7-3D20-41F3-8743-BFABBA68AFDB}"/>
              </a:ext>
            </a:extLst>
          </p:cNvPr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/>
              <a:t>EDD – Equal Opportunity</a:t>
            </a:r>
          </a:p>
        </p:txBody>
      </p:sp>
    </p:spTree>
    <p:extLst>
      <p:ext uri="{BB962C8B-B14F-4D97-AF65-F5344CB8AC3E}">
        <p14:creationId xmlns:p14="http://schemas.microsoft.com/office/powerpoint/2010/main" val="19346457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96120"/>
            <a:ext cx="9144000" cy="1143000"/>
          </a:xfrm>
        </p:spPr>
        <p:txBody>
          <a:bodyPr>
            <a:normAutofit/>
          </a:bodyPr>
          <a:lstStyle/>
          <a:p>
            <a:pPr algn="ctr"/>
            <a:r>
              <a:rPr lang="en-US" sz="3200" dirty="0">
                <a:latin typeface="+mn-lt"/>
              </a:rPr>
              <a:t>California: Current Workforce Trends</a:t>
            </a:r>
          </a:p>
        </p:txBody>
      </p:sp>
      <p:pic>
        <p:nvPicPr>
          <p:cNvPr id="12" name="Picture 11" descr="Bar chart of California's total nonfarm jobs in 2022 and the averages in 2020 and 2021.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834" y="1122137"/>
            <a:ext cx="4450054" cy="2535463"/>
          </a:xfrm>
          <a:prstGeom prst="rect">
            <a:avLst/>
          </a:prstGeom>
          <a:ln>
            <a:solidFill>
              <a:schemeClr val="bg1"/>
            </a:solidFill>
          </a:ln>
        </p:spPr>
      </p:pic>
      <p:pic>
        <p:nvPicPr>
          <p:cNvPr id="13" name="Picture 12" descr="Bar chart of total unemployment rate for 2022 and average in 2020 and 2021.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66724" y="1122136"/>
            <a:ext cx="4530274" cy="2535463"/>
          </a:xfrm>
          <a:prstGeom prst="rect">
            <a:avLst/>
          </a:prstGeom>
          <a:ln>
            <a:solidFill>
              <a:schemeClr val="bg1"/>
            </a:solidFill>
          </a:ln>
        </p:spPr>
      </p:pic>
      <p:pic>
        <p:nvPicPr>
          <p:cNvPr id="14" name="Picture 13" descr="Bar chart of total civilian employment in 2022 and the averages in 2020 and 2021.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7299" y="3834857"/>
            <a:ext cx="4447589" cy="2535463"/>
          </a:xfrm>
          <a:prstGeom prst="rect">
            <a:avLst/>
          </a:prstGeom>
          <a:ln>
            <a:solidFill>
              <a:schemeClr val="bg1"/>
            </a:solidFill>
          </a:ln>
        </p:spPr>
      </p:pic>
      <p:pic>
        <p:nvPicPr>
          <p:cNvPr id="15" name="Picture 14" descr="Bar chart of total number of civilian unemployment in 2022 and averages from 2020 and 2021.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569234" y="3834857"/>
            <a:ext cx="4527764" cy="2535463"/>
          </a:xfrm>
          <a:prstGeom prst="rect">
            <a:avLst/>
          </a:prstGeom>
          <a:ln>
            <a:solidFill>
              <a:schemeClr val="bg1"/>
            </a:solidFill>
          </a:ln>
        </p:spPr>
      </p:pic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071EDCA-9A7B-48C2-9577-AE8274782304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0454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62000"/>
            <a:ext cx="1752600" cy="3810000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en-US" sz="2200" b="1" dirty="0">
                <a:latin typeface="+mn-lt"/>
              </a:rPr>
              <a:t>Tracking California’s Industry Recovery</a:t>
            </a:r>
            <a:br>
              <a:rPr lang="en-US" sz="2000" b="1" dirty="0">
                <a:latin typeface="+mn-lt"/>
              </a:rPr>
            </a:br>
            <a:br>
              <a:rPr lang="en-US" sz="2000" b="1" dirty="0">
                <a:latin typeface="+mn-lt"/>
              </a:rPr>
            </a:br>
            <a:r>
              <a:rPr lang="en-US" sz="1700" dirty="0">
                <a:latin typeface="+mn-lt"/>
              </a:rPr>
              <a:t>Construction has now fully recovered its pandemic job losses.</a:t>
            </a:r>
            <a:br>
              <a:rPr lang="en-US" sz="1700" dirty="0">
                <a:latin typeface="+mn-lt"/>
              </a:rPr>
            </a:br>
            <a:br>
              <a:rPr lang="en-US" sz="1600" dirty="0">
                <a:latin typeface="+mn-lt"/>
              </a:rPr>
            </a:br>
            <a:r>
              <a:rPr lang="en-US" sz="1700" dirty="0">
                <a:latin typeface="+mn-lt"/>
              </a:rPr>
              <a:t>(Information and retail trade are 2,900 and 3,400 jobs shy of full recovery, respectively.)</a:t>
            </a:r>
            <a:br>
              <a:rPr lang="en-US" sz="1700" b="1" dirty="0">
                <a:latin typeface="+mn-lt"/>
              </a:rPr>
            </a:br>
            <a:endParaRPr lang="en-US" sz="1700" dirty="0">
              <a:latin typeface="+mn-lt"/>
            </a:endParaRPr>
          </a:p>
        </p:txBody>
      </p:sp>
      <p:pic>
        <p:nvPicPr>
          <p:cNvPr id="5" name="Picture 4" descr="Chart showing the job recovery of various sectors and comparing it to 2020 Covid shutdowns and recovery in 2022.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90800" y="264632"/>
            <a:ext cx="5142002" cy="6492240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prstGeom prst="rect">
            <a:avLst/>
          </a:prstGeom>
        </p:spPr>
        <p:txBody>
          <a:bodyPr/>
          <a:lstStyle/>
          <a:p>
            <a:fld id="{8071EDCA-9A7B-48C2-9577-AE8274782304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85794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533400"/>
          </a:xfrm>
        </p:spPr>
        <p:txBody>
          <a:bodyPr>
            <a:noAutofit/>
          </a:bodyPr>
          <a:lstStyle/>
          <a:p>
            <a:pPr algn="ctr"/>
            <a:r>
              <a:rPr lang="en-US" sz="2800" dirty="0">
                <a:latin typeface="+mn-lt"/>
              </a:rPr>
              <a:t>California: Economic Trends for Persons With Disabilities</a:t>
            </a:r>
          </a:p>
        </p:txBody>
      </p:sp>
      <p:pic>
        <p:nvPicPr>
          <p:cNvPr id="5" name="Picture 4" descr="Line chart showing the number of employed people with disabilities by comparing figures in 2020 and 2021.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83073"/>
            <a:ext cx="4522331" cy="2875521"/>
          </a:xfrm>
          <a:prstGeom prst="rect">
            <a:avLst/>
          </a:prstGeom>
          <a:ln>
            <a:solidFill>
              <a:schemeClr val="bg1"/>
            </a:solidFill>
          </a:ln>
        </p:spPr>
      </p:pic>
      <p:pic>
        <p:nvPicPr>
          <p:cNvPr id="6" name="Picture 5" descr="Line chart showing number of unemployed people with disabilities in 2022 and comparing them to averages in 2020 and 2021.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56760" y="876684"/>
            <a:ext cx="4572000" cy="2881910"/>
          </a:xfrm>
          <a:prstGeom prst="rect">
            <a:avLst/>
          </a:prstGeom>
          <a:ln>
            <a:solidFill>
              <a:schemeClr val="bg1"/>
            </a:solidFill>
          </a:ln>
        </p:spPr>
      </p:pic>
      <p:pic>
        <p:nvPicPr>
          <p:cNvPr id="8" name="Picture 7" descr="Line chart of the unemployment rate for people with disabilities in 2022 by comparing the rate in 2020 and 2021.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62200" y="3949478"/>
            <a:ext cx="4522331" cy="2786548"/>
          </a:xfrm>
          <a:prstGeom prst="rect">
            <a:avLst/>
          </a:prstGeom>
          <a:ln>
            <a:solidFill>
              <a:schemeClr val="bg1"/>
            </a:solidFill>
          </a:ln>
        </p:spPr>
      </p:pic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071EDCA-9A7B-48C2-9577-AE8274782304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2930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0886" y="152400"/>
            <a:ext cx="91440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latin typeface="+mn-lt"/>
              </a:rPr>
              <a:t>PWD Civilian Labor Force: Type of Disability</a:t>
            </a:r>
          </a:p>
        </p:txBody>
      </p:sp>
      <p:pic>
        <p:nvPicPr>
          <p:cNvPr id="3" name="Picture 2" descr="Bar chart showing the type of disability and how many are in the labor force. Comparing March 2021 and March 2022.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73629"/>
            <a:ext cx="9144000" cy="4381802"/>
          </a:xfrm>
          <a:prstGeom prst="rect">
            <a:avLst/>
          </a:prstGeom>
          <a:ln>
            <a:solidFill>
              <a:schemeClr val="bg1"/>
            </a:solidFill>
          </a:ln>
        </p:spPr>
      </p:pic>
      <p:sp>
        <p:nvSpPr>
          <p:cNvPr id="5" name="Rectangle 4"/>
          <p:cNvSpPr/>
          <p:nvPr/>
        </p:nvSpPr>
        <p:spPr>
          <a:xfrm>
            <a:off x="0" y="5937031"/>
            <a:ext cx="913311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solidFill>
                  <a:srgbClr val="333333"/>
                </a:solidFill>
                <a:cs typeface="Sakkal Majalla" panose="02000000000000000000" pitchFamily="2" charset="-78"/>
              </a:rPr>
              <a:t>Civilian Labor Force</a:t>
            </a:r>
          </a:p>
          <a:p>
            <a:pPr algn="ctr"/>
            <a:r>
              <a:rPr lang="en-US" b="1" dirty="0">
                <a:solidFill>
                  <a:srgbClr val="333333"/>
                </a:solidFill>
                <a:cs typeface="Sakkal Majalla" panose="02000000000000000000" pitchFamily="2" charset="-78"/>
              </a:rPr>
              <a:t>People ages 16 years and older and classified as employed or unemployed.</a:t>
            </a:r>
            <a:endParaRPr lang="en-US" b="1" dirty="0">
              <a:cs typeface="Sakkal Majalla" panose="02000000000000000000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071EDCA-9A7B-48C2-9577-AE8274782304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66794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77891"/>
            <a:ext cx="9144000" cy="752384"/>
          </a:xfrm>
        </p:spPr>
        <p:txBody>
          <a:bodyPr>
            <a:noAutofit/>
          </a:bodyPr>
          <a:lstStyle/>
          <a:p>
            <a:pPr algn="ctr"/>
            <a:r>
              <a:rPr lang="en-US" sz="4000" dirty="0">
                <a:latin typeface="+mn-lt"/>
              </a:rPr>
              <a:t>PWD Long-Term Unemployed Trends</a:t>
            </a:r>
          </a:p>
        </p:txBody>
      </p:sp>
      <p:pic>
        <p:nvPicPr>
          <p:cNvPr id="3" name="Picture 2" descr="A line chart showing the long-trend unemployed trends for people with disabilities between 2010 and 20222.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958" y="1066800"/>
            <a:ext cx="9010084" cy="4534146"/>
          </a:xfrm>
          <a:prstGeom prst="rect">
            <a:avLst/>
          </a:prstGeom>
          <a:ln>
            <a:solidFill>
              <a:schemeClr val="bg1"/>
            </a:solidFill>
          </a:ln>
        </p:spPr>
      </p:pic>
      <p:sp>
        <p:nvSpPr>
          <p:cNvPr id="5" name="Rectangle 4"/>
          <p:cNvSpPr/>
          <p:nvPr/>
        </p:nvSpPr>
        <p:spPr>
          <a:xfrm>
            <a:off x="66958" y="5737471"/>
            <a:ext cx="893988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solidFill>
                  <a:srgbClr val="333333"/>
                </a:solidFill>
              </a:rPr>
              <a:t>Long-Term Unemployed</a:t>
            </a:r>
          </a:p>
          <a:p>
            <a:pPr algn="ctr"/>
            <a:r>
              <a:rPr lang="en-US" b="1" dirty="0">
                <a:solidFill>
                  <a:srgbClr val="333333"/>
                </a:solidFill>
              </a:rPr>
              <a:t>Individuals who, at the time of the Census Bureau’s Current Population Survey (CPS) interview, had been </a:t>
            </a:r>
            <a:r>
              <a:rPr lang="en-US" b="1" u="sng" dirty="0">
                <a:solidFill>
                  <a:srgbClr val="333333"/>
                </a:solidFill>
              </a:rPr>
              <a:t>jobless for 27 weeks or more</a:t>
            </a:r>
            <a:r>
              <a:rPr lang="en-US" b="1" dirty="0">
                <a:solidFill>
                  <a:srgbClr val="333333"/>
                </a:solidFill>
              </a:rPr>
              <a:t>.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071EDCA-9A7B-48C2-9577-AE8274782304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9643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1143000"/>
          </a:xfrm>
        </p:spPr>
        <p:txBody>
          <a:bodyPr>
            <a:normAutofit/>
          </a:bodyPr>
          <a:lstStyle/>
          <a:p>
            <a:pPr algn="ctr"/>
            <a:r>
              <a:rPr lang="en-US" sz="4000" dirty="0">
                <a:latin typeface="+mn-lt"/>
              </a:rPr>
              <a:t>PWD: Discouraged Worker Trends</a:t>
            </a:r>
          </a:p>
        </p:txBody>
      </p:sp>
      <p:pic>
        <p:nvPicPr>
          <p:cNvPr id="7" name="Picture 6" descr="Chart showing the number of discouraged worker trends for people with disabilities between 2021 and 2022.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84391"/>
            <a:ext cx="9144000" cy="4381205"/>
          </a:xfrm>
          <a:prstGeom prst="rect">
            <a:avLst/>
          </a:prstGeom>
          <a:ln>
            <a:solidFill>
              <a:schemeClr val="bg1"/>
            </a:solidFill>
          </a:ln>
        </p:spPr>
      </p:pic>
      <p:sp>
        <p:nvSpPr>
          <p:cNvPr id="3" name="Rectangle 2"/>
          <p:cNvSpPr/>
          <p:nvPr/>
        </p:nvSpPr>
        <p:spPr>
          <a:xfrm>
            <a:off x="-8709" y="5664386"/>
            <a:ext cx="911569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solidFill>
                  <a:srgbClr val="333333"/>
                </a:solidFill>
              </a:rPr>
              <a:t>Discouraged Workers</a:t>
            </a:r>
          </a:p>
          <a:p>
            <a:pPr algn="ctr"/>
            <a:r>
              <a:rPr lang="en-US" b="1" dirty="0">
                <a:solidFill>
                  <a:srgbClr val="333333"/>
                </a:solidFill>
              </a:rPr>
              <a:t>People marginally attached to the labor force who are not currently looking for work specifically because they believe that no jobs are available for them.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071EDCA-9A7B-48C2-9577-AE8274782304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4710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1143000"/>
          </a:xfrm>
        </p:spPr>
        <p:txBody>
          <a:bodyPr>
            <a:noAutofit/>
          </a:bodyPr>
          <a:lstStyle/>
          <a:p>
            <a:r>
              <a:rPr lang="en-US" sz="4000" dirty="0">
                <a:latin typeface="+mn-lt"/>
              </a:rPr>
              <a:t>PWD in the Workforce: Industries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071EDCA-9A7B-48C2-9577-AE8274782304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3" name="Picture 2" descr="Chart comparing people with disabilities in each sector in March 2021 and March 2022.&#10;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86" y="1447800"/>
            <a:ext cx="9144000" cy="4382449"/>
          </a:xfrm>
          <a:prstGeom prst="rect">
            <a:avLst/>
          </a:prstGeom>
          <a:ln>
            <a:solidFill>
              <a:schemeClr val="bg1"/>
            </a:solidFill>
          </a:ln>
        </p:spPr>
      </p:pic>
    </p:spTree>
    <p:extLst>
      <p:ext uri="{BB962C8B-B14F-4D97-AF65-F5344CB8AC3E}">
        <p14:creationId xmlns:p14="http://schemas.microsoft.com/office/powerpoint/2010/main" val="4274069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1143000"/>
          </a:xfrm>
        </p:spPr>
        <p:txBody>
          <a:bodyPr>
            <a:noAutofit/>
          </a:bodyPr>
          <a:lstStyle/>
          <a:p>
            <a:r>
              <a:rPr lang="en-US" sz="4000" dirty="0">
                <a:latin typeface="+mn-lt"/>
              </a:rPr>
              <a:t>PWD in the Workforce: Occupations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071EDCA-9A7B-48C2-9577-AE8274782304}" type="slidenum">
              <a:rPr lang="en-US" smtClean="0"/>
              <a:pPr/>
              <a:t>9</a:t>
            </a:fld>
            <a:endParaRPr lang="en-US" dirty="0"/>
          </a:p>
        </p:txBody>
      </p:sp>
      <p:pic>
        <p:nvPicPr>
          <p:cNvPr id="6" name="Picture 5" descr="Chart of the number people with disabilities in various job occupations between March 2021 and March 2022.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844371"/>
            <a:ext cx="9144000" cy="3169258"/>
          </a:xfrm>
          <a:prstGeom prst="rect">
            <a:avLst/>
          </a:prstGeom>
          <a:ln>
            <a:solidFill>
              <a:schemeClr val="bg1"/>
            </a:solidFill>
          </a:ln>
        </p:spPr>
      </p:pic>
    </p:spTree>
    <p:extLst>
      <p:ext uri="{BB962C8B-B14F-4D97-AF65-F5344CB8AC3E}">
        <p14:creationId xmlns:p14="http://schemas.microsoft.com/office/powerpoint/2010/main" val="1116433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273&quot;&gt;&lt;property id=&quot;20148&quot; value=&quot;5&quot;/&gt;&lt;property id=&quot;20300&quot; value=&quot;Slide 1&quot;/&gt;&lt;property id=&quot;20307&quot; value=&quot;256&quot;/&gt;&lt;/object&gt;&lt;object type=&quot;3&quot; unique_id=&quot;10274&quot;&gt;&lt;property id=&quot;20148&quot; value=&quot;5&quot;/&gt;&lt;property id=&quot;20300&quot; value=&quot;Slide 2&quot;/&gt;&lt;property id=&quot;20307&quot; value=&quot;257&quot;/&gt;&lt;/object&gt;&lt;object type=&quot;3&quot; unique_id=&quot;10308&quot;&gt;&lt;property id=&quot;20148&quot; value=&quot;5&quot;/&gt;&lt;property id=&quot;20300&quot; value=&quot;Slide 3&quot;/&gt;&lt;property id=&quot;20307&quot; value=&quot;258&quot;/&gt;&lt;/object&gt;&lt;object type=&quot;3&quot; unique_id=&quot;10314&quot;&gt;&lt;property id=&quot;20148&quot; value=&quot;5&quot;/&gt;&lt;property id=&quot;20300&quot; value=&quot;Slide 4&quot;/&gt;&lt;property id=&quot;20307&quot; value=&quot;259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1 EDD_Theme">
  <a:themeElements>
    <a:clrScheme name="EDD Colors 1">
      <a:dk1>
        <a:srgbClr val="000000"/>
      </a:dk1>
      <a:lt1>
        <a:srgbClr val="000000"/>
      </a:lt1>
      <a:dk2>
        <a:srgbClr val="00B3FA"/>
      </a:dk2>
      <a:lt2>
        <a:srgbClr val="FFFFFF"/>
      </a:lt2>
      <a:accent1>
        <a:srgbClr val="FFC301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E58E1A"/>
      </a:accent6>
      <a:hlink>
        <a:srgbClr val="E58E1A"/>
      </a:hlink>
      <a:folHlink>
        <a:srgbClr val="8064A2"/>
      </a:folHlink>
    </a:clrScheme>
    <a:fontScheme name="EDD Fonts">
      <a:majorFont>
        <a:latin typeface="Arial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ECA2CA195A26B4BAD41144B14F00155" ma:contentTypeVersion="1" ma:contentTypeDescription="Create a new document." ma:contentTypeScope="" ma:versionID="f7b26565a1e92409d714cea682ef1b54">
  <xsd:schema xmlns:xsd="http://www.w3.org/2001/XMLSchema" xmlns:xs="http://www.w3.org/2001/XMLSchema" xmlns:p="http://schemas.microsoft.com/office/2006/metadata/properties" xmlns:ns2="337719bc-acd2-4d87-abb1-9535f7b24774" targetNamespace="http://schemas.microsoft.com/office/2006/metadata/properties" ma:root="true" ma:fieldsID="c80d38c07b6fdb849c45f49966322f15" ns2:_="">
    <xsd:import namespace="337719bc-acd2-4d87-abb1-9535f7b24774"/>
    <xsd:element name="properties">
      <xsd:complexType>
        <xsd:sequence>
          <xsd:element name="documentManagement">
            <xsd:complexType>
              <xsd:all>
                <xsd:element ref="ns2:PAB_x0020_Typ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37719bc-acd2-4d87-abb1-9535f7b24774" elementFormDefault="qualified">
    <xsd:import namespace="http://schemas.microsoft.com/office/2006/documentManagement/types"/>
    <xsd:import namespace="http://schemas.microsoft.com/office/infopath/2007/PartnerControls"/>
    <xsd:element name="PAB_x0020_Type" ma:index="8" nillable="true" ma:displayName="PAB Type" ma:format="Dropdown" ma:internalName="PAB_x0020_Type">
      <xsd:simpleType>
        <xsd:restriction base="dms:Choice">
          <xsd:enumeration value="Programs"/>
          <xsd:enumeration value="Manuals &amp; Publications"/>
          <xsd:enumeration value="News and Media Info"/>
          <xsd:enumeration value="Training"/>
          <xsd:enumeration value="Resources"/>
          <xsd:enumeration value="EAC Logo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AB_x0020_Type xmlns="337719bc-acd2-4d87-abb1-9535f7b24774">Resources</PAB_x0020_Type>
  </documentManagement>
</p:properties>
</file>

<file path=customXml/itemProps1.xml><?xml version="1.0" encoding="utf-8"?>
<ds:datastoreItem xmlns:ds="http://schemas.openxmlformats.org/officeDocument/2006/customXml" ds:itemID="{3D680A13-0788-4E1E-93F8-2A5E6EDD57E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37719bc-acd2-4d87-abb1-9535f7b2477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CA12A2B-D262-40B8-9681-C535AABBE86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FEC125C-E90F-4654-A491-51C9C6A2D4D5}">
  <ds:schemaRefs>
    <ds:schemaRef ds:uri="http://www.w3.org/XML/1998/namespace"/>
    <ds:schemaRef ds:uri="http://purl.org/dc/dcmitype/"/>
    <ds:schemaRef ds:uri="http://purl.org/dc/elements/1.1/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schemas.microsoft.com/office/2006/documentManagement/types"/>
    <ds:schemaRef ds:uri="337719bc-acd2-4d87-abb1-9535f7b24774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1 EDD_Theme</Template>
  <TotalTime>5602</TotalTime>
  <Words>181</Words>
  <Application>Microsoft Office PowerPoint</Application>
  <PresentationFormat>On-screen Show (4:3)</PresentationFormat>
  <Paragraphs>28</Paragraphs>
  <Slides>10</Slides>
  <Notes>2</Notes>
  <HiddenSlides>1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Wingdings</vt:lpstr>
      <vt:lpstr>1 EDD_Theme</vt:lpstr>
      <vt:lpstr>An Overview of Trends in California’s Economy </vt:lpstr>
      <vt:lpstr>California: Current Workforce Trends</vt:lpstr>
      <vt:lpstr>Tracking California’s Industry Recovery  Construction has now fully recovered its pandemic job losses.  (Information and retail trade are 2,900 and 3,400 jobs shy of full recovery, respectively.) </vt:lpstr>
      <vt:lpstr>California: Economic Trends for Persons With Disabilities</vt:lpstr>
      <vt:lpstr>PWD Civilian Labor Force: Type of Disability</vt:lpstr>
      <vt:lpstr>PWD Long-Term Unemployed Trends</vt:lpstr>
      <vt:lpstr>PWD: Discouraged Worker Trends</vt:lpstr>
      <vt:lpstr>PWD in the Workforce: Industries</vt:lpstr>
      <vt:lpstr>PWD in the Workforce: Occupations</vt:lpstr>
      <vt:lpstr>EDD – Equal Opportunity</vt:lpstr>
    </vt:vector>
  </TitlesOfParts>
  <Company>Employment Development Department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Ung, Diana</dc:creator>
  <cp:lastModifiedBy>Huynh, Duy@DOR</cp:lastModifiedBy>
  <cp:revision>149</cp:revision>
  <dcterms:created xsi:type="dcterms:W3CDTF">2013-06-07T16:44:31Z</dcterms:created>
  <dcterms:modified xsi:type="dcterms:W3CDTF">2022-05-19T20:01:37Z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0x0101001ECA2CA195A26B4BAD41144B14F00155</vt:lpwstr>
  </property>
</Properties>
</file>