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78" r:id="rId4"/>
  </p:sldMasterIdLst>
  <p:notesMasterIdLst>
    <p:notesMasterId r:id="rId32"/>
  </p:notesMasterIdLst>
  <p:sldIdLst>
    <p:sldId id="256" r:id="rId5"/>
    <p:sldId id="271" r:id="rId6"/>
    <p:sldId id="299" r:id="rId7"/>
    <p:sldId id="294" r:id="rId8"/>
    <p:sldId id="279" r:id="rId9"/>
    <p:sldId id="277" r:id="rId10"/>
    <p:sldId id="296" r:id="rId11"/>
    <p:sldId id="297" r:id="rId12"/>
    <p:sldId id="301" r:id="rId13"/>
    <p:sldId id="302" r:id="rId14"/>
    <p:sldId id="313" r:id="rId15"/>
    <p:sldId id="304" r:id="rId16"/>
    <p:sldId id="306" r:id="rId17"/>
    <p:sldId id="319" r:id="rId18"/>
    <p:sldId id="305" r:id="rId19"/>
    <p:sldId id="307" r:id="rId20"/>
    <p:sldId id="310" r:id="rId21"/>
    <p:sldId id="320" r:id="rId22"/>
    <p:sldId id="311" r:id="rId23"/>
    <p:sldId id="317" r:id="rId24"/>
    <p:sldId id="321" r:id="rId25"/>
    <p:sldId id="308" r:id="rId26"/>
    <p:sldId id="309" r:id="rId27"/>
    <p:sldId id="316" r:id="rId28"/>
    <p:sldId id="292" r:id="rId29"/>
    <p:sldId id="293" r:id="rId30"/>
    <p:sldId id="318" r:id="rId31"/>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Community Resources Development Section Overview" id="{7FE37329-9166-4C4B-B2E8-1974190CDE05}">
          <p14:sldIdLst>
            <p14:sldId id="256"/>
            <p14:sldId id="271"/>
            <p14:sldId id="299"/>
            <p14:sldId id="294"/>
          </p14:sldIdLst>
        </p14:section>
        <p14:section name="Community Rehabilitation Programs Overview" id="{60D0D9FE-C27D-4848-9C41-E5341CD31380}">
          <p14:sldIdLst>
            <p14:sldId id="279"/>
            <p14:sldId id="277"/>
            <p14:sldId id="296"/>
            <p14:sldId id="297"/>
            <p14:sldId id="301"/>
            <p14:sldId id="302"/>
            <p14:sldId id="313"/>
            <p14:sldId id="304"/>
            <p14:sldId id="306"/>
            <p14:sldId id="319"/>
            <p14:sldId id="305"/>
            <p14:sldId id="307"/>
            <p14:sldId id="310"/>
            <p14:sldId id="320"/>
            <p14:sldId id="311"/>
            <p14:sldId id="317"/>
            <p14:sldId id="321"/>
            <p14:sldId id="308"/>
            <p14:sldId id="309"/>
            <p14:sldId id="316"/>
          </p14:sldIdLst>
        </p14:section>
        <p14:section name="Resources" id="{80B7CB83-D489-4E08-95F8-5AD97BB3FDFD}">
          <p14:sldIdLst>
            <p14:sldId id="292"/>
            <p14:sldId id="293"/>
            <p14:sldId id="318"/>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kjerdal, Kristi@DOR" initials="SK" lastIdx="1" clrIdx="0">
    <p:extLst>
      <p:ext uri="{19B8F6BF-5375-455C-9EA6-DF929625EA0E}">
        <p15:presenceInfo xmlns:p15="http://schemas.microsoft.com/office/powerpoint/2012/main" userId="S::kristi.skjerdal@dor.ca.gov::b20e32d9-7576-4235-a727-9d33185d6e8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6102" autoAdjust="0"/>
    <p:restoredTop sz="77321" autoAdjust="0"/>
  </p:normalViewPr>
  <p:slideViewPr>
    <p:cSldViewPr snapToGrid="0">
      <p:cViewPr varScale="1">
        <p:scale>
          <a:sx n="64" d="100"/>
          <a:sy n="64" d="100"/>
        </p:scale>
        <p:origin x="456" y="53"/>
      </p:cViewPr>
      <p:guideLst/>
    </p:cSldViewPr>
  </p:slideViewPr>
  <p:outlineViewPr>
    <p:cViewPr>
      <p:scale>
        <a:sx n="33" d="100"/>
        <a:sy n="33" d="100"/>
      </p:scale>
      <p:origin x="0" y="0"/>
    </p:cViewPr>
  </p:outlineViewPr>
  <p:notesTextViewPr>
    <p:cViewPr>
      <p:scale>
        <a:sx n="3" d="2"/>
        <a:sy n="3" d="2"/>
      </p:scale>
      <p:origin x="0" y="0"/>
    </p:cViewPr>
  </p:notesTextViewPr>
  <p:notesViewPr>
    <p:cSldViewPr snapToGrid="0">
      <p:cViewPr varScale="1">
        <p:scale>
          <a:sx n="64" d="100"/>
          <a:sy n="64" d="100"/>
        </p:scale>
        <p:origin x="3158"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s>
</file>

<file path=ppt/diagrams/_rels/data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4" Type="http://schemas.openxmlformats.org/officeDocument/2006/relationships/image" Target="../media/image4.svg"/></Relationships>
</file>

<file path=ppt/diagrams/_rels/data4.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hyperlink" Target="mailto:CRDCertificationDesk@dor.ca.gov" TargetMode="External"/><Relationship Id="rId1" Type="http://schemas.openxmlformats.org/officeDocument/2006/relationships/hyperlink" Target="mailto:Community.Resources@dor.ca.gov" TargetMode="Externa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4" Type="http://schemas.openxmlformats.org/officeDocument/2006/relationships/image" Target="../media/image4.svg"/></Relationships>
</file>

<file path=ppt/diagrams/_rels/drawing4.xml.rels><?xml version="1.0" encoding="UTF-8" standalone="yes"?>
<Relationships xmlns="http://schemas.openxmlformats.org/package/2006/relationships"><Relationship Id="rId8" Type="http://schemas.openxmlformats.org/officeDocument/2006/relationships/hyperlink" Target="mailto:CRDCertificationDesk@dor.ca.gov" TargetMode="External"/><Relationship Id="rId3" Type="http://schemas.openxmlformats.org/officeDocument/2006/relationships/image" Target="../media/image7.png"/><Relationship Id="rId7" Type="http://schemas.openxmlformats.org/officeDocument/2006/relationships/image" Target="../media/image10.sv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9.png"/><Relationship Id="rId5" Type="http://schemas.openxmlformats.org/officeDocument/2006/relationships/hyperlink" Target="mailto:Community.Resources@dor.ca.gov" TargetMode="External"/><Relationship Id="rId4" Type="http://schemas.openxmlformats.org/officeDocument/2006/relationships/image" Target="../media/image8.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17761B3-0646-4EFA-8574-1CF55BC74D11}" type="doc">
      <dgm:prSet loTypeId="urn:microsoft.com/office/officeart/2005/8/layout/list1" loCatId="list" qsTypeId="urn:microsoft.com/office/officeart/2005/8/quickstyle/simple1" qsCatId="simple" csTypeId="urn:microsoft.com/office/officeart/2005/8/colors/colorful2" csCatId="colorful"/>
      <dgm:spPr/>
      <dgm:t>
        <a:bodyPr/>
        <a:lstStyle/>
        <a:p>
          <a:endParaRPr lang="en-US"/>
        </a:p>
      </dgm:t>
    </dgm:pt>
    <dgm:pt modelId="{50E5A7DC-5787-4ADE-B59A-600124E749A6}">
      <dgm:prSet/>
      <dgm:spPr/>
      <dgm:t>
        <a:bodyPr/>
        <a:lstStyle/>
        <a:p>
          <a:r>
            <a:rPr lang="en-US"/>
            <a:t>CRD Resources Specialists:</a:t>
          </a:r>
        </a:p>
      </dgm:t>
    </dgm:pt>
    <dgm:pt modelId="{581F72D7-5464-47CC-AFAB-7200ABA29F08}" type="parTrans" cxnId="{3E8B0608-C502-49D0-B048-D21A0DFD64E3}">
      <dgm:prSet/>
      <dgm:spPr/>
      <dgm:t>
        <a:bodyPr/>
        <a:lstStyle/>
        <a:p>
          <a:endParaRPr lang="en-US"/>
        </a:p>
      </dgm:t>
    </dgm:pt>
    <dgm:pt modelId="{02B4D097-D489-47B8-A528-3AF8F2587190}" type="sibTrans" cxnId="{3E8B0608-C502-49D0-B048-D21A0DFD64E3}">
      <dgm:prSet/>
      <dgm:spPr/>
      <dgm:t>
        <a:bodyPr/>
        <a:lstStyle/>
        <a:p>
          <a:endParaRPr lang="en-US"/>
        </a:p>
      </dgm:t>
    </dgm:pt>
    <dgm:pt modelId="{9775F63C-86C7-4013-A4BC-0FC5A039522A}">
      <dgm:prSet custT="1"/>
      <dgm:spPr/>
      <dgm:t>
        <a:bodyPr/>
        <a:lstStyle/>
        <a:p>
          <a:r>
            <a:rPr lang="en-US" sz="2400" dirty="0"/>
            <a:t>Primary liaisons between DOR field staff and CRPs </a:t>
          </a:r>
        </a:p>
      </dgm:t>
    </dgm:pt>
    <dgm:pt modelId="{B56795A7-292C-49B0-BA07-724C8905B748}" type="parTrans" cxnId="{DFD77A0F-417E-4E80-83BC-4B5FE14BE647}">
      <dgm:prSet/>
      <dgm:spPr/>
      <dgm:t>
        <a:bodyPr/>
        <a:lstStyle/>
        <a:p>
          <a:endParaRPr lang="en-US"/>
        </a:p>
      </dgm:t>
    </dgm:pt>
    <dgm:pt modelId="{F2DADF82-98E4-46F9-8355-CE396806452E}" type="sibTrans" cxnId="{DFD77A0F-417E-4E80-83BC-4B5FE14BE647}">
      <dgm:prSet/>
      <dgm:spPr/>
      <dgm:t>
        <a:bodyPr/>
        <a:lstStyle/>
        <a:p>
          <a:endParaRPr lang="en-US"/>
        </a:p>
      </dgm:t>
    </dgm:pt>
    <dgm:pt modelId="{389442D6-B144-4D0A-A44D-C7D63249E035}">
      <dgm:prSet custT="1"/>
      <dgm:spPr/>
      <dgm:t>
        <a:bodyPr/>
        <a:lstStyle/>
        <a:p>
          <a:r>
            <a:rPr lang="en-US" sz="2400" dirty="0" err="1"/>
            <a:t>Vendorization</a:t>
          </a:r>
          <a:endParaRPr lang="en-US" sz="2400" dirty="0"/>
        </a:p>
      </dgm:t>
    </dgm:pt>
    <dgm:pt modelId="{4248CEBF-FCD4-48D0-B079-F974655C4AFD}" type="parTrans" cxnId="{3E2C46B2-2375-44CA-9075-C9F124642EEE}">
      <dgm:prSet/>
      <dgm:spPr/>
      <dgm:t>
        <a:bodyPr/>
        <a:lstStyle/>
        <a:p>
          <a:endParaRPr lang="en-US"/>
        </a:p>
      </dgm:t>
    </dgm:pt>
    <dgm:pt modelId="{B326ABED-3C31-4C57-8803-DA054AD77F07}" type="sibTrans" cxnId="{3E2C46B2-2375-44CA-9075-C9F124642EEE}">
      <dgm:prSet/>
      <dgm:spPr/>
      <dgm:t>
        <a:bodyPr/>
        <a:lstStyle/>
        <a:p>
          <a:endParaRPr lang="en-US"/>
        </a:p>
      </dgm:t>
    </dgm:pt>
    <dgm:pt modelId="{C41A3F71-BA27-481B-BBCD-B7A6DC7B117E}">
      <dgm:prSet custT="1"/>
      <dgm:spPr/>
      <dgm:t>
        <a:bodyPr/>
        <a:lstStyle/>
        <a:p>
          <a:r>
            <a:rPr lang="en-US" sz="2400" dirty="0"/>
            <a:t>Certification</a:t>
          </a:r>
        </a:p>
      </dgm:t>
    </dgm:pt>
    <dgm:pt modelId="{3CE9B21C-FC31-4EED-9A64-E6451A302887}" type="parTrans" cxnId="{82EE0AAD-DC8E-461F-9468-E0A9A8E5F5BB}">
      <dgm:prSet/>
      <dgm:spPr/>
      <dgm:t>
        <a:bodyPr/>
        <a:lstStyle/>
        <a:p>
          <a:endParaRPr lang="en-US"/>
        </a:p>
      </dgm:t>
    </dgm:pt>
    <dgm:pt modelId="{B3CF547C-FA30-4AA4-8FC9-6B8C6F397981}" type="sibTrans" cxnId="{82EE0AAD-DC8E-461F-9468-E0A9A8E5F5BB}">
      <dgm:prSet/>
      <dgm:spPr/>
      <dgm:t>
        <a:bodyPr/>
        <a:lstStyle/>
        <a:p>
          <a:endParaRPr lang="en-US"/>
        </a:p>
      </dgm:t>
    </dgm:pt>
    <dgm:pt modelId="{EFF3530B-7054-4823-AA87-77F0D57B12C6}">
      <dgm:prSet custT="1"/>
      <dgm:spPr/>
      <dgm:t>
        <a:bodyPr/>
        <a:lstStyle/>
        <a:p>
          <a:r>
            <a:rPr lang="en-US" sz="2400" dirty="0"/>
            <a:t>Accreditation</a:t>
          </a:r>
        </a:p>
      </dgm:t>
    </dgm:pt>
    <dgm:pt modelId="{1771A0B6-E663-4F9C-A5A2-88E1744D0D8B}" type="parTrans" cxnId="{469DBE3A-DF78-4A73-9850-70E244416CFF}">
      <dgm:prSet/>
      <dgm:spPr/>
      <dgm:t>
        <a:bodyPr/>
        <a:lstStyle/>
        <a:p>
          <a:endParaRPr lang="en-US"/>
        </a:p>
      </dgm:t>
    </dgm:pt>
    <dgm:pt modelId="{1B24ABBF-F2E6-4A1A-B555-27D3D1142F94}" type="sibTrans" cxnId="{469DBE3A-DF78-4A73-9850-70E244416CFF}">
      <dgm:prSet/>
      <dgm:spPr/>
      <dgm:t>
        <a:bodyPr/>
        <a:lstStyle/>
        <a:p>
          <a:endParaRPr lang="en-US"/>
        </a:p>
      </dgm:t>
    </dgm:pt>
    <dgm:pt modelId="{1DFB2BFE-E306-4A39-A05E-9A196F9D5B8E}">
      <dgm:prSet/>
      <dgm:spPr/>
      <dgm:t>
        <a:bodyPr/>
        <a:lstStyle/>
        <a:p>
          <a:r>
            <a:rPr lang="en-US"/>
            <a:t>CRD Analysts:</a:t>
          </a:r>
        </a:p>
      </dgm:t>
    </dgm:pt>
    <dgm:pt modelId="{D66A4912-7765-4DDF-8C33-197C1CBBE91D}" type="parTrans" cxnId="{D38620EF-5BE0-4018-B9FC-CD800D4EA505}">
      <dgm:prSet/>
      <dgm:spPr/>
      <dgm:t>
        <a:bodyPr/>
        <a:lstStyle/>
        <a:p>
          <a:endParaRPr lang="en-US"/>
        </a:p>
      </dgm:t>
    </dgm:pt>
    <dgm:pt modelId="{314C8200-45CD-4282-AA12-0303E8CBE02E}" type="sibTrans" cxnId="{D38620EF-5BE0-4018-B9FC-CD800D4EA505}">
      <dgm:prSet/>
      <dgm:spPr/>
      <dgm:t>
        <a:bodyPr/>
        <a:lstStyle/>
        <a:p>
          <a:endParaRPr lang="en-US"/>
        </a:p>
      </dgm:t>
    </dgm:pt>
    <dgm:pt modelId="{0A1B92FE-60AB-472B-ABE4-A7763ADF7B7A}">
      <dgm:prSet custT="1"/>
      <dgm:spPr/>
      <dgm:t>
        <a:bodyPr/>
        <a:lstStyle/>
        <a:p>
          <a:r>
            <a:rPr lang="en-US" sz="2400" dirty="0"/>
            <a:t>Technical assistance</a:t>
          </a:r>
        </a:p>
      </dgm:t>
    </dgm:pt>
    <dgm:pt modelId="{148B1649-D8E9-475A-8720-61B2C79431B1}" type="parTrans" cxnId="{AC6B9EE5-053B-4B35-9193-939665B87FC6}">
      <dgm:prSet/>
      <dgm:spPr/>
      <dgm:t>
        <a:bodyPr/>
        <a:lstStyle/>
        <a:p>
          <a:endParaRPr lang="en-US"/>
        </a:p>
      </dgm:t>
    </dgm:pt>
    <dgm:pt modelId="{839AB21F-75A1-4C2C-B995-1FADFAFAD5A3}" type="sibTrans" cxnId="{AC6B9EE5-053B-4B35-9193-939665B87FC6}">
      <dgm:prSet/>
      <dgm:spPr/>
      <dgm:t>
        <a:bodyPr/>
        <a:lstStyle/>
        <a:p>
          <a:endParaRPr lang="en-US"/>
        </a:p>
      </dgm:t>
    </dgm:pt>
    <dgm:pt modelId="{BAB7554F-C677-4B7E-8329-0E50A5A9257E}">
      <dgm:prSet custT="1"/>
      <dgm:spPr/>
      <dgm:t>
        <a:bodyPr/>
        <a:lstStyle/>
        <a:p>
          <a:r>
            <a:rPr lang="en-US" sz="2400" dirty="0"/>
            <a:t>Data Analysis</a:t>
          </a:r>
        </a:p>
      </dgm:t>
    </dgm:pt>
    <dgm:pt modelId="{885A1BBE-7455-489E-939C-CE51A4D8EA31}" type="parTrans" cxnId="{3B44B1EC-2F61-4E70-B91B-B2C47E861835}">
      <dgm:prSet/>
      <dgm:spPr/>
      <dgm:t>
        <a:bodyPr/>
        <a:lstStyle/>
        <a:p>
          <a:endParaRPr lang="en-US"/>
        </a:p>
      </dgm:t>
    </dgm:pt>
    <dgm:pt modelId="{95D263DC-5153-4477-AE92-5A57C8EECA24}" type="sibTrans" cxnId="{3B44B1EC-2F61-4E70-B91B-B2C47E861835}">
      <dgm:prSet/>
      <dgm:spPr/>
      <dgm:t>
        <a:bodyPr/>
        <a:lstStyle/>
        <a:p>
          <a:endParaRPr lang="en-US"/>
        </a:p>
      </dgm:t>
    </dgm:pt>
    <dgm:pt modelId="{BA88B24B-6E66-4B4E-B9B4-5C28847393FF}">
      <dgm:prSet custT="1"/>
      <dgm:spPr/>
      <dgm:t>
        <a:bodyPr/>
        <a:lstStyle/>
        <a:p>
          <a:r>
            <a:rPr lang="en-US" sz="2400" dirty="0"/>
            <a:t>Reporting</a:t>
          </a:r>
        </a:p>
      </dgm:t>
    </dgm:pt>
    <dgm:pt modelId="{69A7A8D9-83DB-4CA9-90C3-10025D646071}" type="parTrans" cxnId="{A96C7A62-536C-43E1-B29A-6FFB037DE195}">
      <dgm:prSet/>
      <dgm:spPr/>
      <dgm:t>
        <a:bodyPr/>
        <a:lstStyle/>
        <a:p>
          <a:endParaRPr lang="en-US"/>
        </a:p>
      </dgm:t>
    </dgm:pt>
    <dgm:pt modelId="{3B91BD88-73CA-4D82-BB75-C4753572CEE9}" type="sibTrans" cxnId="{A96C7A62-536C-43E1-B29A-6FFB037DE195}">
      <dgm:prSet/>
      <dgm:spPr/>
      <dgm:t>
        <a:bodyPr/>
        <a:lstStyle/>
        <a:p>
          <a:endParaRPr lang="en-US"/>
        </a:p>
      </dgm:t>
    </dgm:pt>
    <dgm:pt modelId="{DE2DF6A1-31B9-42CD-8F31-DC2E45FE43BA}" type="pres">
      <dgm:prSet presAssocID="{717761B3-0646-4EFA-8574-1CF55BC74D11}" presName="linear" presStyleCnt="0">
        <dgm:presLayoutVars>
          <dgm:dir/>
          <dgm:animLvl val="lvl"/>
          <dgm:resizeHandles val="exact"/>
        </dgm:presLayoutVars>
      </dgm:prSet>
      <dgm:spPr/>
    </dgm:pt>
    <dgm:pt modelId="{C521B54E-E63A-44C4-96A4-7A8D9355B02B}" type="pres">
      <dgm:prSet presAssocID="{50E5A7DC-5787-4ADE-B59A-600124E749A6}" presName="parentLin" presStyleCnt="0"/>
      <dgm:spPr/>
    </dgm:pt>
    <dgm:pt modelId="{577F58CE-7E69-458E-B6E4-DC954850A122}" type="pres">
      <dgm:prSet presAssocID="{50E5A7DC-5787-4ADE-B59A-600124E749A6}" presName="parentLeftMargin" presStyleLbl="node1" presStyleIdx="0" presStyleCnt="2"/>
      <dgm:spPr/>
    </dgm:pt>
    <dgm:pt modelId="{18F5D138-0452-4263-814E-5182769F87C1}" type="pres">
      <dgm:prSet presAssocID="{50E5A7DC-5787-4ADE-B59A-600124E749A6}" presName="parentText" presStyleLbl="node1" presStyleIdx="0" presStyleCnt="2">
        <dgm:presLayoutVars>
          <dgm:chMax val="0"/>
          <dgm:bulletEnabled val="1"/>
        </dgm:presLayoutVars>
      </dgm:prSet>
      <dgm:spPr/>
    </dgm:pt>
    <dgm:pt modelId="{21F1E618-5D28-4063-AACC-064E7EB31E42}" type="pres">
      <dgm:prSet presAssocID="{50E5A7DC-5787-4ADE-B59A-600124E749A6}" presName="negativeSpace" presStyleCnt="0"/>
      <dgm:spPr/>
    </dgm:pt>
    <dgm:pt modelId="{66C8E445-3372-44F5-B3FC-5EEA12AFCBCE}" type="pres">
      <dgm:prSet presAssocID="{50E5A7DC-5787-4ADE-B59A-600124E749A6}" presName="childText" presStyleLbl="conFgAcc1" presStyleIdx="0" presStyleCnt="2">
        <dgm:presLayoutVars>
          <dgm:bulletEnabled val="1"/>
        </dgm:presLayoutVars>
      </dgm:prSet>
      <dgm:spPr/>
    </dgm:pt>
    <dgm:pt modelId="{E3465CD6-E883-490C-A8C9-48AF7795C6C3}" type="pres">
      <dgm:prSet presAssocID="{02B4D097-D489-47B8-A528-3AF8F2587190}" presName="spaceBetweenRectangles" presStyleCnt="0"/>
      <dgm:spPr/>
    </dgm:pt>
    <dgm:pt modelId="{16C1F9A3-A451-4195-94CF-15AB0D983096}" type="pres">
      <dgm:prSet presAssocID="{1DFB2BFE-E306-4A39-A05E-9A196F9D5B8E}" presName="parentLin" presStyleCnt="0"/>
      <dgm:spPr/>
    </dgm:pt>
    <dgm:pt modelId="{C51DD1CF-67D8-4B5D-A865-D64E37C10DAE}" type="pres">
      <dgm:prSet presAssocID="{1DFB2BFE-E306-4A39-A05E-9A196F9D5B8E}" presName="parentLeftMargin" presStyleLbl="node1" presStyleIdx="0" presStyleCnt="2"/>
      <dgm:spPr/>
    </dgm:pt>
    <dgm:pt modelId="{BD9140D7-87C9-4DD4-A1E0-3E2CB868B3DD}" type="pres">
      <dgm:prSet presAssocID="{1DFB2BFE-E306-4A39-A05E-9A196F9D5B8E}" presName="parentText" presStyleLbl="node1" presStyleIdx="1" presStyleCnt="2">
        <dgm:presLayoutVars>
          <dgm:chMax val="0"/>
          <dgm:bulletEnabled val="1"/>
        </dgm:presLayoutVars>
      </dgm:prSet>
      <dgm:spPr/>
    </dgm:pt>
    <dgm:pt modelId="{70CBE8F5-3FE0-4071-B8E1-2DD33F1BF933}" type="pres">
      <dgm:prSet presAssocID="{1DFB2BFE-E306-4A39-A05E-9A196F9D5B8E}" presName="negativeSpace" presStyleCnt="0"/>
      <dgm:spPr/>
    </dgm:pt>
    <dgm:pt modelId="{0B7B6BCB-73A9-45FD-A65F-CCBA30945BDC}" type="pres">
      <dgm:prSet presAssocID="{1DFB2BFE-E306-4A39-A05E-9A196F9D5B8E}" presName="childText" presStyleLbl="conFgAcc1" presStyleIdx="1" presStyleCnt="2">
        <dgm:presLayoutVars>
          <dgm:bulletEnabled val="1"/>
        </dgm:presLayoutVars>
      </dgm:prSet>
      <dgm:spPr/>
    </dgm:pt>
  </dgm:ptLst>
  <dgm:cxnLst>
    <dgm:cxn modelId="{3E8B0608-C502-49D0-B048-D21A0DFD64E3}" srcId="{717761B3-0646-4EFA-8574-1CF55BC74D11}" destId="{50E5A7DC-5787-4ADE-B59A-600124E749A6}" srcOrd="0" destOrd="0" parTransId="{581F72D7-5464-47CC-AFAB-7200ABA29F08}" sibTransId="{02B4D097-D489-47B8-A528-3AF8F2587190}"/>
    <dgm:cxn modelId="{1D5E4C0A-C051-4C9B-8C48-E64A683C678F}" type="presOf" srcId="{9775F63C-86C7-4013-A4BC-0FC5A039522A}" destId="{66C8E445-3372-44F5-B3FC-5EEA12AFCBCE}" srcOrd="0" destOrd="0" presId="urn:microsoft.com/office/officeart/2005/8/layout/list1"/>
    <dgm:cxn modelId="{DFD77A0F-417E-4E80-83BC-4B5FE14BE647}" srcId="{50E5A7DC-5787-4ADE-B59A-600124E749A6}" destId="{9775F63C-86C7-4013-A4BC-0FC5A039522A}" srcOrd="0" destOrd="0" parTransId="{B56795A7-292C-49B0-BA07-724C8905B748}" sibTransId="{F2DADF82-98E4-46F9-8355-CE396806452E}"/>
    <dgm:cxn modelId="{31CCDB17-1049-4594-9975-F6CC16271597}" type="presOf" srcId="{C41A3F71-BA27-481B-BBCD-B7A6DC7B117E}" destId="{66C8E445-3372-44F5-B3FC-5EEA12AFCBCE}" srcOrd="0" destOrd="2" presId="urn:microsoft.com/office/officeart/2005/8/layout/list1"/>
    <dgm:cxn modelId="{B640FB1D-B022-49AF-9513-9BD869B9D301}" type="presOf" srcId="{50E5A7DC-5787-4ADE-B59A-600124E749A6}" destId="{18F5D138-0452-4263-814E-5182769F87C1}" srcOrd="1" destOrd="0" presId="urn:microsoft.com/office/officeart/2005/8/layout/list1"/>
    <dgm:cxn modelId="{83941F2B-404E-411F-B33E-02AF5AAC2784}" type="presOf" srcId="{EFF3530B-7054-4823-AA87-77F0D57B12C6}" destId="{66C8E445-3372-44F5-B3FC-5EEA12AFCBCE}" srcOrd="0" destOrd="3" presId="urn:microsoft.com/office/officeart/2005/8/layout/list1"/>
    <dgm:cxn modelId="{AA304F31-974A-4965-B8B7-784CA8397D58}" type="presOf" srcId="{717761B3-0646-4EFA-8574-1CF55BC74D11}" destId="{DE2DF6A1-31B9-42CD-8F31-DC2E45FE43BA}" srcOrd="0" destOrd="0" presId="urn:microsoft.com/office/officeart/2005/8/layout/list1"/>
    <dgm:cxn modelId="{469DBE3A-DF78-4A73-9850-70E244416CFF}" srcId="{50E5A7DC-5787-4ADE-B59A-600124E749A6}" destId="{EFF3530B-7054-4823-AA87-77F0D57B12C6}" srcOrd="3" destOrd="0" parTransId="{1771A0B6-E663-4F9C-A5A2-88E1744D0D8B}" sibTransId="{1B24ABBF-F2E6-4A1A-B555-27D3D1142F94}"/>
    <dgm:cxn modelId="{A96C7A62-536C-43E1-B29A-6FFB037DE195}" srcId="{1DFB2BFE-E306-4A39-A05E-9A196F9D5B8E}" destId="{BA88B24B-6E66-4B4E-B9B4-5C28847393FF}" srcOrd="2" destOrd="0" parTransId="{69A7A8D9-83DB-4CA9-90C3-10025D646071}" sibTransId="{3B91BD88-73CA-4D82-BB75-C4753572CEE9}"/>
    <dgm:cxn modelId="{838F7964-0978-4901-BD70-AE04ABB12C30}" type="presOf" srcId="{1DFB2BFE-E306-4A39-A05E-9A196F9D5B8E}" destId="{C51DD1CF-67D8-4B5D-A865-D64E37C10DAE}" srcOrd="0" destOrd="0" presId="urn:microsoft.com/office/officeart/2005/8/layout/list1"/>
    <dgm:cxn modelId="{1A12804D-17D3-46ED-A652-8104FA6699DD}" type="presOf" srcId="{BAB7554F-C677-4B7E-8329-0E50A5A9257E}" destId="{0B7B6BCB-73A9-45FD-A65F-CCBA30945BDC}" srcOrd="0" destOrd="1" presId="urn:microsoft.com/office/officeart/2005/8/layout/list1"/>
    <dgm:cxn modelId="{4823065A-A752-4EAA-A67C-205C9544C605}" type="presOf" srcId="{389442D6-B144-4D0A-A44D-C7D63249E035}" destId="{66C8E445-3372-44F5-B3FC-5EEA12AFCBCE}" srcOrd="0" destOrd="1" presId="urn:microsoft.com/office/officeart/2005/8/layout/list1"/>
    <dgm:cxn modelId="{82EE0AAD-DC8E-461F-9468-E0A9A8E5F5BB}" srcId="{50E5A7DC-5787-4ADE-B59A-600124E749A6}" destId="{C41A3F71-BA27-481B-BBCD-B7A6DC7B117E}" srcOrd="2" destOrd="0" parTransId="{3CE9B21C-FC31-4EED-9A64-E6451A302887}" sibTransId="{B3CF547C-FA30-4AA4-8FC9-6B8C6F397981}"/>
    <dgm:cxn modelId="{3E2C46B2-2375-44CA-9075-C9F124642EEE}" srcId="{50E5A7DC-5787-4ADE-B59A-600124E749A6}" destId="{389442D6-B144-4D0A-A44D-C7D63249E035}" srcOrd="1" destOrd="0" parTransId="{4248CEBF-FCD4-48D0-B079-F974655C4AFD}" sibTransId="{B326ABED-3C31-4C57-8803-DA054AD77F07}"/>
    <dgm:cxn modelId="{DF0221B4-317D-42CD-A888-9695A045181B}" type="presOf" srcId="{1DFB2BFE-E306-4A39-A05E-9A196F9D5B8E}" destId="{BD9140D7-87C9-4DD4-A1E0-3E2CB868B3DD}" srcOrd="1" destOrd="0" presId="urn:microsoft.com/office/officeart/2005/8/layout/list1"/>
    <dgm:cxn modelId="{0FDD08C3-6990-41F6-A1EE-137F2714A0F7}" type="presOf" srcId="{0A1B92FE-60AB-472B-ABE4-A7763ADF7B7A}" destId="{0B7B6BCB-73A9-45FD-A65F-CCBA30945BDC}" srcOrd="0" destOrd="0" presId="urn:microsoft.com/office/officeart/2005/8/layout/list1"/>
    <dgm:cxn modelId="{E831E4D0-5249-41BE-8C2A-849FAA7319A0}" type="presOf" srcId="{50E5A7DC-5787-4ADE-B59A-600124E749A6}" destId="{577F58CE-7E69-458E-B6E4-DC954850A122}" srcOrd="0" destOrd="0" presId="urn:microsoft.com/office/officeart/2005/8/layout/list1"/>
    <dgm:cxn modelId="{AC6B9EE5-053B-4B35-9193-939665B87FC6}" srcId="{1DFB2BFE-E306-4A39-A05E-9A196F9D5B8E}" destId="{0A1B92FE-60AB-472B-ABE4-A7763ADF7B7A}" srcOrd="0" destOrd="0" parTransId="{148B1649-D8E9-475A-8720-61B2C79431B1}" sibTransId="{839AB21F-75A1-4C2C-B995-1FADFAFAD5A3}"/>
    <dgm:cxn modelId="{3B44B1EC-2F61-4E70-B91B-B2C47E861835}" srcId="{1DFB2BFE-E306-4A39-A05E-9A196F9D5B8E}" destId="{BAB7554F-C677-4B7E-8329-0E50A5A9257E}" srcOrd="1" destOrd="0" parTransId="{885A1BBE-7455-489E-939C-CE51A4D8EA31}" sibTransId="{95D263DC-5153-4477-AE92-5A57C8EECA24}"/>
    <dgm:cxn modelId="{88B3BFEE-EF9F-424C-8199-B6C42AD30B43}" type="presOf" srcId="{BA88B24B-6E66-4B4E-B9B4-5C28847393FF}" destId="{0B7B6BCB-73A9-45FD-A65F-CCBA30945BDC}" srcOrd="0" destOrd="2" presId="urn:microsoft.com/office/officeart/2005/8/layout/list1"/>
    <dgm:cxn modelId="{D38620EF-5BE0-4018-B9FC-CD800D4EA505}" srcId="{717761B3-0646-4EFA-8574-1CF55BC74D11}" destId="{1DFB2BFE-E306-4A39-A05E-9A196F9D5B8E}" srcOrd="1" destOrd="0" parTransId="{D66A4912-7765-4DDF-8C33-197C1CBBE91D}" sibTransId="{314C8200-45CD-4282-AA12-0303E8CBE02E}"/>
    <dgm:cxn modelId="{C04FD698-D1BE-4554-BC19-159BCBCB520A}" type="presParOf" srcId="{DE2DF6A1-31B9-42CD-8F31-DC2E45FE43BA}" destId="{C521B54E-E63A-44C4-96A4-7A8D9355B02B}" srcOrd="0" destOrd="0" presId="urn:microsoft.com/office/officeart/2005/8/layout/list1"/>
    <dgm:cxn modelId="{EFA46E9D-1202-49CC-8A3E-058162A74272}" type="presParOf" srcId="{C521B54E-E63A-44C4-96A4-7A8D9355B02B}" destId="{577F58CE-7E69-458E-B6E4-DC954850A122}" srcOrd="0" destOrd="0" presId="urn:microsoft.com/office/officeart/2005/8/layout/list1"/>
    <dgm:cxn modelId="{A0840929-18D7-45FC-89CF-F02C655983F6}" type="presParOf" srcId="{C521B54E-E63A-44C4-96A4-7A8D9355B02B}" destId="{18F5D138-0452-4263-814E-5182769F87C1}" srcOrd="1" destOrd="0" presId="urn:microsoft.com/office/officeart/2005/8/layout/list1"/>
    <dgm:cxn modelId="{269F119B-9226-4142-8B84-74C384571438}" type="presParOf" srcId="{DE2DF6A1-31B9-42CD-8F31-DC2E45FE43BA}" destId="{21F1E618-5D28-4063-AACC-064E7EB31E42}" srcOrd="1" destOrd="0" presId="urn:microsoft.com/office/officeart/2005/8/layout/list1"/>
    <dgm:cxn modelId="{B5F2DC8E-969E-4D2D-8BBC-C5806B365326}" type="presParOf" srcId="{DE2DF6A1-31B9-42CD-8F31-DC2E45FE43BA}" destId="{66C8E445-3372-44F5-B3FC-5EEA12AFCBCE}" srcOrd="2" destOrd="0" presId="urn:microsoft.com/office/officeart/2005/8/layout/list1"/>
    <dgm:cxn modelId="{B4E73546-7B00-45E4-AC7B-71D8551F427D}" type="presParOf" srcId="{DE2DF6A1-31B9-42CD-8F31-DC2E45FE43BA}" destId="{E3465CD6-E883-490C-A8C9-48AF7795C6C3}" srcOrd="3" destOrd="0" presId="urn:microsoft.com/office/officeart/2005/8/layout/list1"/>
    <dgm:cxn modelId="{040AC57E-9B81-440F-9C21-21C459B52384}" type="presParOf" srcId="{DE2DF6A1-31B9-42CD-8F31-DC2E45FE43BA}" destId="{16C1F9A3-A451-4195-94CF-15AB0D983096}" srcOrd="4" destOrd="0" presId="urn:microsoft.com/office/officeart/2005/8/layout/list1"/>
    <dgm:cxn modelId="{91E18EE4-4073-453B-9332-1BD0B9218827}" type="presParOf" srcId="{16C1F9A3-A451-4195-94CF-15AB0D983096}" destId="{C51DD1CF-67D8-4B5D-A865-D64E37C10DAE}" srcOrd="0" destOrd="0" presId="urn:microsoft.com/office/officeart/2005/8/layout/list1"/>
    <dgm:cxn modelId="{644006EC-C1C8-475D-96AA-30114F9C567E}" type="presParOf" srcId="{16C1F9A3-A451-4195-94CF-15AB0D983096}" destId="{BD9140D7-87C9-4DD4-A1E0-3E2CB868B3DD}" srcOrd="1" destOrd="0" presId="urn:microsoft.com/office/officeart/2005/8/layout/list1"/>
    <dgm:cxn modelId="{028EE205-4D55-491F-AF69-53FEFB5B6F72}" type="presParOf" srcId="{DE2DF6A1-31B9-42CD-8F31-DC2E45FE43BA}" destId="{70CBE8F5-3FE0-4071-B8E1-2DD33F1BF933}" srcOrd="5" destOrd="0" presId="urn:microsoft.com/office/officeart/2005/8/layout/list1"/>
    <dgm:cxn modelId="{0DA0D866-CBE2-4FC9-AF46-BE5C0266DF1B}" type="presParOf" srcId="{DE2DF6A1-31B9-42CD-8F31-DC2E45FE43BA}" destId="{0B7B6BCB-73A9-45FD-A65F-CCBA30945BDC}"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BCEE778-7027-4B07-80E7-1457A8AF224E}"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0140200A-B371-4892-BABE-D151A8B7849B}">
      <dgm:prSet custT="1"/>
      <dgm:spPr/>
      <dgm:t>
        <a:bodyPr/>
        <a:lstStyle/>
        <a:p>
          <a:r>
            <a:rPr lang="en-US" sz="2400" baseline="0" dirty="0"/>
            <a:t>DOR’s primary and preferred service providers.</a:t>
          </a:r>
          <a:endParaRPr lang="en-US" sz="2400" dirty="0"/>
        </a:p>
      </dgm:t>
    </dgm:pt>
    <dgm:pt modelId="{5A65F79C-35E6-4DF7-99B0-B6CFD9F88D80}" type="parTrans" cxnId="{BC2E8D4B-9A77-4508-AA6F-3EB32F820575}">
      <dgm:prSet/>
      <dgm:spPr/>
      <dgm:t>
        <a:bodyPr/>
        <a:lstStyle/>
        <a:p>
          <a:endParaRPr lang="en-US"/>
        </a:p>
      </dgm:t>
    </dgm:pt>
    <dgm:pt modelId="{4818744D-59F2-4848-BF31-421E64D2BE11}" type="sibTrans" cxnId="{BC2E8D4B-9A77-4508-AA6F-3EB32F820575}">
      <dgm:prSet/>
      <dgm:spPr/>
      <dgm:t>
        <a:bodyPr/>
        <a:lstStyle/>
        <a:p>
          <a:endParaRPr lang="en-US"/>
        </a:p>
      </dgm:t>
    </dgm:pt>
    <dgm:pt modelId="{A6B02B71-4B84-46BD-8DDC-A9BE6A7E8CDD}">
      <dgm:prSet custT="1"/>
      <dgm:spPr/>
      <dgm:t>
        <a:bodyPr/>
        <a:lstStyle/>
        <a:p>
          <a:r>
            <a:rPr lang="en-US" sz="2400" baseline="0" dirty="0"/>
            <a:t>Non-profits that provide or facilitate Vocational Rehabilitation services to individuals with disabilities.</a:t>
          </a:r>
          <a:endParaRPr lang="en-US" sz="2400" dirty="0"/>
        </a:p>
      </dgm:t>
    </dgm:pt>
    <dgm:pt modelId="{5A3AD26B-BD49-4178-80AE-AD664C35288F}" type="parTrans" cxnId="{608BC19E-E836-4151-A339-426FB1E39D1B}">
      <dgm:prSet/>
      <dgm:spPr/>
      <dgm:t>
        <a:bodyPr/>
        <a:lstStyle/>
        <a:p>
          <a:endParaRPr lang="en-US"/>
        </a:p>
      </dgm:t>
    </dgm:pt>
    <dgm:pt modelId="{D5ED6BAB-1F40-4233-A4AE-1737329D9A67}" type="sibTrans" cxnId="{608BC19E-E836-4151-A339-426FB1E39D1B}">
      <dgm:prSet/>
      <dgm:spPr/>
      <dgm:t>
        <a:bodyPr/>
        <a:lstStyle/>
        <a:p>
          <a:endParaRPr lang="en-US"/>
        </a:p>
      </dgm:t>
    </dgm:pt>
    <dgm:pt modelId="{0ABC45AE-0FEB-4CE5-A300-73021A9EFA62}">
      <dgm:prSet custT="1"/>
      <dgm:spPr/>
      <dgm:t>
        <a:bodyPr/>
        <a:lstStyle/>
        <a:p>
          <a:r>
            <a:rPr lang="en-US" sz="2400" baseline="0" dirty="0"/>
            <a:t>Currently 250+ programs with 450+ different locations statewide.</a:t>
          </a:r>
          <a:endParaRPr lang="en-US" sz="2400" dirty="0"/>
        </a:p>
      </dgm:t>
    </dgm:pt>
    <dgm:pt modelId="{F50BC7C0-DD59-47E5-BA21-158B0A60AA6E}" type="parTrans" cxnId="{A3450180-BA4C-4815-AE14-539B188276B1}">
      <dgm:prSet/>
      <dgm:spPr/>
      <dgm:t>
        <a:bodyPr/>
        <a:lstStyle/>
        <a:p>
          <a:endParaRPr lang="en-US"/>
        </a:p>
      </dgm:t>
    </dgm:pt>
    <dgm:pt modelId="{41994374-EEAB-4978-BC5B-F5AA019C1BD4}" type="sibTrans" cxnId="{A3450180-BA4C-4815-AE14-539B188276B1}">
      <dgm:prSet/>
      <dgm:spPr/>
      <dgm:t>
        <a:bodyPr/>
        <a:lstStyle/>
        <a:p>
          <a:endParaRPr lang="en-US"/>
        </a:p>
      </dgm:t>
    </dgm:pt>
    <dgm:pt modelId="{8835C8A7-9677-45A5-9E6E-8B0671613CDB}">
      <dgm:prSet custT="1"/>
      <dgm:spPr/>
      <dgm:t>
        <a:bodyPr/>
        <a:lstStyle/>
        <a:p>
          <a:r>
            <a:rPr lang="en-US" sz="2400" baseline="0" dirty="0"/>
            <a:t>Fee-for-Service payment structure. </a:t>
          </a:r>
          <a:endParaRPr lang="en-US" sz="2400" dirty="0"/>
        </a:p>
      </dgm:t>
    </dgm:pt>
    <dgm:pt modelId="{EA3C89FF-3B06-4611-991F-BD15441225E6}" type="parTrans" cxnId="{237C1973-20E2-475A-B389-244488A24DD4}">
      <dgm:prSet/>
      <dgm:spPr/>
      <dgm:t>
        <a:bodyPr/>
        <a:lstStyle/>
        <a:p>
          <a:endParaRPr lang="en-US"/>
        </a:p>
      </dgm:t>
    </dgm:pt>
    <dgm:pt modelId="{4D9D4E2E-FD67-40EB-869C-B07805B4DB5F}" type="sibTrans" cxnId="{237C1973-20E2-475A-B389-244488A24DD4}">
      <dgm:prSet/>
      <dgm:spPr/>
      <dgm:t>
        <a:bodyPr/>
        <a:lstStyle/>
        <a:p>
          <a:endParaRPr lang="en-US"/>
        </a:p>
      </dgm:t>
    </dgm:pt>
    <dgm:pt modelId="{55F92F5C-A127-491C-A54C-555A1017E69B}" type="pres">
      <dgm:prSet presAssocID="{0BCEE778-7027-4B07-80E7-1457A8AF224E}" presName="hierChild1" presStyleCnt="0">
        <dgm:presLayoutVars>
          <dgm:chPref val="1"/>
          <dgm:dir/>
          <dgm:animOne val="branch"/>
          <dgm:animLvl val="lvl"/>
          <dgm:resizeHandles/>
        </dgm:presLayoutVars>
      </dgm:prSet>
      <dgm:spPr/>
    </dgm:pt>
    <dgm:pt modelId="{656E239F-085F-4A0A-B035-8E034544E052}" type="pres">
      <dgm:prSet presAssocID="{0140200A-B371-4892-BABE-D151A8B7849B}" presName="hierRoot1" presStyleCnt="0"/>
      <dgm:spPr/>
    </dgm:pt>
    <dgm:pt modelId="{A6ED5CE3-FD64-4259-B2C9-9B1426C84CF0}" type="pres">
      <dgm:prSet presAssocID="{0140200A-B371-4892-BABE-D151A8B7849B}" presName="composite" presStyleCnt="0"/>
      <dgm:spPr/>
    </dgm:pt>
    <dgm:pt modelId="{1BF3C695-B7F2-4C8D-B061-E01A2838BE27}" type="pres">
      <dgm:prSet presAssocID="{0140200A-B371-4892-BABE-D151A8B7849B}" presName="background" presStyleLbl="node0" presStyleIdx="0" presStyleCnt="4"/>
      <dgm:spPr/>
    </dgm:pt>
    <dgm:pt modelId="{C36637F4-48A4-4727-B9A0-916210D1558F}" type="pres">
      <dgm:prSet presAssocID="{0140200A-B371-4892-BABE-D151A8B7849B}" presName="text" presStyleLbl="fgAcc0" presStyleIdx="0" presStyleCnt="4" custScaleX="101861" custScaleY="263629">
        <dgm:presLayoutVars>
          <dgm:chPref val="3"/>
        </dgm:presLayoutVars>
      </dgm:prSet>
      <dgm:spPr/>
    </dgm:pt>
    <dgm:pt modelId="{7A50CAD1-A598-4F07-ABAB-451E7FF0440A}" type="pres">
      <dgm:prSet presAssocID="{0140200A-B371-4892-BABE-D151A8B7849B}" presName="hierChild2" presStyleCnt="0"/>
      <dgm:spPr/>
    </dgm:pt>
    <dgm:pt modelId="{80093EE0-E0EA-444F-8A69-9189FFB5F06E}" type="pres">
      <dgm:prSet presAssocID="{A6B02B71-4B84-46BD-8DDC-A9BE6A7E8CDD}" presName="hierRoot1" presStyleCnt="0"/>
      <dgm:spPr/>
    </dgm:pt>
    <dgm:pt modelId="{402B0F1E-1CA6-41A9-B8D0-24681A6A751C}" type="pres">
      <dgm:prSet presAssocID="{A6B02B71-4B84-46BD-8DDC-A9BE6A7E8CDD}" presName="composite" presStyleCnt="0"/>
      <dgm:spPr/>
    </dgm:pt>
    <dgm:pt modelId="{EC4A2A25-BA99-46A1-B29D-5CD610A51CA2}" type="pres">
      <dgm:prSet presAssocID="{A6B02B71-4B84-46BD-8DDC-A9BE6A7E8CDD}" presName="background" presStyleLbl="node0" presStyleIdx="1" presStyleCnt="4"/>
      <dgm:spPr/>
    </dgm:pt>
    <dgm:pt modelId="{4717E825-AB66-4F4B-BA72-6E96BC4FBB38}" type="pres">
      <dgm:prSet presAssocID="{A6B02B71-4B84-46BD-8DDC-A9BE6A7E8CDD}" presName="text" presStyleLbl="fgAcc0" presStyleIdx="1" presStyleCnt="4" custScaleX="125280" custScaleY="262908">
        <dgm:presLayoutVars>
          <dgm:chPref val="3"/>
        </dgm:presLayoutVars>
      </dgm:prSet>
      <dgm:spPr/>
    </dgm:pt>
    <dgm:pt modelId="{31CE6E74-C34B-4BA5-8EBF-60DFBFDE3F13}" type="pres">
      <dgm:prSet presAssocID="{A6B02B71-4B84-46BD-8DDC-A9BE6A7E8CDD}" presName="hierChild2" presStyleCnt="0"/>
      <dgm:spPr/>
    </dgm:pt>
    <dgm:pt modelId="{516C480B-F4F2-497A-9C08-3799F2A16FF6}" type="pres">
      <dgm:prSet presAssocID="{0ABC45AE-0FEB-4CE5-A300-73021A9EFA62}" presName="hierRoot1" presStyleCnt="0"/>
      <dgm:spPr/>
    </dgm:pt>
    <dgm:pt modelId="{EF69BC7B-49B0-474F-AFB1-E9E4032E39CE}" type="pres">
      <dgm:prSet presAssocID="{0ABC45AE-0FEB-4CE5-A300-73021A9EFA62}" presName="composite" presStyleCnt="0"/>
      <dgm:spPr/>
    </dgm:pt>
    <dgm:pt modelId="{52350FE2-2A0C-4420-A2AF-F975A7DC6047}" type="pres">
      <dgm:prSet presAssocID="{0ABC45AE-0FEB-4CE5-A300-73021A9EFA62}" presName="background" presStyleLbl="node0" presStyleIdx="2" presStyleCnt="4"/>
      <dgm:spPr/>
    </dgm:pt>
    <dgm:pt modelId="{6A0A96F1-764A-46C9-B04A-3A1BB0D66DA4}" type="pres">
      <dgm:prSet presAssocID="{0ABC45AE-0FEB-4CE5-A300-73021A9EFA62}" presName="text" presStyleLbl="fgAcc0" presStyleIdx="2" presStyleCnt="4" custScaleY="263031">
        <dgm:presLayoutVars>
          <dgm:chPref val="3"/>
        </dgm:presLayoutVars>
      </dgm:prSet>
      <dgm:spPr/>
    </dgm:pt>
    <dgm:pt modelId="{63B1D405-CE83-4342-AABD-83566E9B2B90}" type="pres">
      <dgm:prSet presAssocID="{0ABC45AE-0FEB-4CE5-A300-73021A9EFA62}" presName="hierChild2" presStyleCnt="0"/>
      <dgm:spPr/>
    </dgm:pt>
    <dgm:pt modelId="{150DAC67-005F-4937-BFFE-B862E3FCE15C}" type="pres">
      <dgm:prSet presAssocID="{8835C8A7-9677-45A5-9E6E-8B0671613CDB}" presName="hierRoot1" presStyleCnt="0"/>
      <dgm:spPr/>
    </dgm:pt>
    <dgm:pt modelId="{D62E9F5C-0B05-4E9C-BFA2-A5C332456A35}" type="pres">
      <dgm:prSet presAssocID="{8835C8A7-9677-45A5-9E6E-8B0671613CDB}" presName="composite" presStyleCnt="0"/>
      <dgm:spPr/>
    </dgm:pt>
    <dgm:pt modelId="{E7E3AFCA-CAAE-417D-864F-88C22E236D9B}" type="pres">
      <dgm:prSet presAssocID="{8835C8A7-9677-45A5-9E6E-8B0671613CDB}" presName="background" presStyleLbl="node0" presStyleIdx="3" presStyleCnt="4"/>
      <dgm:spPr/>
    </dgm:pt>
    <dgm:pt modelId="{5ADE4E27-CE99-4C65-909E-C449C37176F5}" type="pres">
      <dgm:prSet presAssocID="{8835C8A7-9677-45A5-9E6E-8B0671613CDB}" presName="text" presStyleLbl="fgAcc0" presStyleIdx="3" presStyleCnt="4" custScaleY="262276">
        <dgm:presLayoutVars>
          <dgm:chPref val="3"/>
        </dgm:presLayoutVars>
      </dgm:prSet>
      <dgm:spPr/>
    </dgm:pt>
    <dgm:pt modelId="{F74CEFEE-7BC7-43F3-8B3E-E0BBAF3B1A69}" type="pres">
      <dgm:prSet presAssocID="{8835C8A7-9677-45A5-9E6E-8B0671613CDB}" presName="hierChild2" presStyleCnt="0"/>
      <dgm:spPr/>
    </dgm:pt>
  </dgm:ptLst>
  <dgm:cxnLst>
    <dgm:cxn modelId="{4444592D-2ACF-4597-8533-1DD39AF465FE}" type="presOf" srcId="{8835C8A7-9677-45A5-9E6E-8B0671613CDB}" destId="{5ADE4E27-CE99-4C65-909E-C449C37176F5}" srcOrd="0" destOrd="0" presId="urn:microsoft.com/office/officeart/2005/8/layout/hierarchy1"/>
    <dgm:cxn modelId="{5780303B-F2E3-4029-9DDC-A11C4AD3542B}" type="presOf" srcId="{0BCEE778-7027-4B07-80E7-1457A8AF224E}" destId="{55F92F5C-A127-491C-A54C-555A1017E69B}" srcOrd="0" destOrd="0" presId="urn:microsoft.com/office/officeart/2005/8/layout/hierarchy1"/>
    <dgm:cxn modelId="{C8FE765C-0051-4404-8AD1-E85C13C03E7B}" type="presOf" srcId="{A6B02B71-4B84-46BD-8DDC-A9BE6A7E8CDD}" destId="{4717E825-AB66-4F4B-BA72-6E96BC4FBB38}" srcOrd="0" destOrd="0" presId="urn:microsoft.com/office/officeart/2005/8/layout/hierarchy1"/>
    <dgm:cxn modelId="{BC2E8D4B-9A77-4508-AA6F-3EB32F820575}" srcId="{0BCEE778-7027-4B07-80E7-1457A8AF224E}" destId="{0140200A-B371-4892-BABE-D151A8B7849B}" srcOrd="0" destOrd="0" parTransId="{5A65F79C-35E6-4DF7-99B0-B6CFD9F88D80}" sibTransId="{4818744D-59F2-4848-BF31-421E64D2BE11}"/>
    <dgm:cxn modelId="{58A5AD6B-9A34-4FBF-BF19-DDBC1DA53238}" type="presOf" srcId="{0140200A-B371-4892-BABE-D151A8B7849B}" destId="{C36637F4-48A4-4727-B9A0-916210D1558F}" srcOrd="0" destOrd="0" presId="urn:microsoft.com/office/officeart/2005/8/layout/hierarchy1"/>
    <dgm:cxn modelId="{237C1973-20E2-475A-B389-244488A24DD4}" srcId="{0BCEE778-7027-4B07-80E7-1457A8AF224E}" destId="{8835C8A7-9677-45A5-9E6E-8B0671613CDB}" srcOrd="3" destOrd="0" parTransId="{EA3C89FF-3B06-4611-991F-BD15441225E6}" sibTransId="{4D9D4E2E-FD67-40EB-869C-B07805B4DB5F}"/>
    <dgm:cxn modelId="{A3450180-BA4C-4815-AE14-539B188276B1}" srcId="{0BCEE778-7027-4B07-80E7-1457A8AF224E}" destId="{0ABC45AE-0FEB-4CE5-A300-73021A9EFA62}" srcOrd="2" destOrd="0" parTransId="{F50BC7C0-DD59-47E5-BA21-158B0A60AA6E}" sibTransId="{41994374-EEAB-4978-BC5B-F5AA019C1BD4}"/>
    <dgm:cxn modelId="{608BC19E-E836-4151-A339-426FB1E39D1B}" srcId="{0BCEE778-7027-4B07-80E7-1457A8AF224E}" destId="{A6B02B71-4B84-46BD-8DDC-A9BE6A7E8CDD}" srcOrd="1" destOrd="0" parTransId="{5A3AD26B-BD49-4178-80AE-AD664C35288F}" sibTransId="{D5ED6BAB-1F40-4233-A4AE-1737329D9A67}"/>
    <dgm:cxn modelId="{EF1014CF-0D08-4B01-BE6C-759AE9A78EA1}" type="presOf" srcId="{0ABC45AE-0FEB-4CE5-A300-73021A9EFA62}" destId="{6A0A96F1-764A-46C9-B04A-3A1BB0D66DA4}" srcOrd="0" destOrd="0" presId="urn:microsoft.com/office/officeart/2005/8/layout/hierarchy1"/>
    <dgm:cxn modelId="{51AA8E54-2B42-4ABF-814B-341FA765C466}" type="presParOf" srcId="{55F92F5C-A127-491C-A54C-555A1017E69B}" destId="{656E239F-085F-4A0A-B035-8E034544E052}" srcOrd="0" destOrd="0" presId="urn:microsoft.com/office/officeart/2005/8/layout/hierarchy1"/>
    <dgm:cxn modelId="{6EF22AB8-3667-48B8-9A21-FB040E74D10B}" type="presParOf" srcId="{656E239F-085F-4A0A-B035-8E034544E052}" destId="{A6ED5CE3-FD64-4259-B2C9-9B1426C84CF0}" srcOrd="0" destOrd="0" presId="urn:microsoft.com/office/officeart/2005/8/layout/hierarchy1"/>
    <dgm:cxn modelId="{60BC0649-5B3D-42E4-8804-109EB33A64FB}" type="presParOf" srcId="{A6ED5CE3-FD64-4259-B2C9-9B1426C84CF0}" destId="{1BF3C695-B7F2-4C8D-B061-E01A2838BE27}" srcOrd="0" destOrd="0" presId="urn:microsoft.com/office/officeart/2005/8/layout/hierarchy1"/>
    <dgm:cxn modelId="{D09B24DD-0DF0-4207-84CB-4CC96956BC2C}" type="presParOf" srcId="{A6ED5CE3-FD64-4259-B2C9-9B1426C84CF0}" destId="{C36637F4-48A4-4727-B9A0-916210D1558F}" srcOrd="1" destOrd="0" presId="urn:microsoft.com/office/officeart/2005/8/layout/hierarchy1"/>
    <dgm:cxn modelId="{177D5231-4621-4802-AA18-6297AD7AD037}" type="presParOf" srcId="{656E239F-085F-4A0A-B035-8E034544E052}" destId="{7A50CAD1-A598-4F07-ABAB-451E7FF0440A}" srcOrd="1" destOrd="0" presId="urn:microsoft.com/office/officeart/2005/8/layout/hierarchy1"/>
    <dgm:cxn modelId="{BEA8FFC2-037F-4FE3-99BA-048D4B2184E7}" type="presParOf" srcId="{55F92F5C-A127-491C-A54C-555A1017E69B}" destId="{80093EE0-E0EA-444F-8A69-9189FFB5F06E}" srcOrd="1" destOrd="0" presId="urn:microsoft.com/office/officeart/2005/8/layout/hierarchy1"/>
    <dgm:cxn modelId="{E68B900C-7768-48F5-8B98-30B76D522DFF}" type="presParOf" srcId="{80093EE0-E0EA-444F-8A69-9189FFB5F06E}" destId="{402B0F1E-1CA6-41A9-B8D0-24681A6A751C}" srcOrd="0" destOrd="0" presId="urn:microsoft.com/office/officeart/2005/8/layout/hierarchy1"/>
    <dgm:cxn modelId="{26123791-548F-49E4-9624-9E92A339B0D9}" type="presParOf" srcId="{402B0F1E-1CA6-41A9-B8D0-24681A6A751C}" destId="{EC4A2A25-BA99-46A1-B29D-5CD610A51CA2}" srcOrd="0" destOrd="0" presId="urn:microsoft.com/office/officeart/2005/8/layout/hierarchy1"/>
    <dgm:cxn modelId="{827C254B-9A88-4F95-B25A-64508F81C35B}" type="presParOf" srcId="{402B0F1E-1CA6-41A9-B8D0-24681A6A751C}" destId="{4717E825-AB66-4F4B-BA72-6E96BC4FBB38}" srcOrd="1" destOrd="0" presId="urn:microsoft.com/office/officeart/2005/8/layout/hierarchy1"/>
    <dgm:cxn modelId="{E9E7B04F-E8F9-4346-8AF1-7881FE757DB0}" type="presParOf" srcId="{80093EE0-E0EA-444F-8A69-9189FFB5F06E}" destId="{31CE6E74-C34B-4BA5-8EBF-60DFBFDE3F13}" srcOrd="1" destOrd="0" presId="urn:microsoft.com/office/officeart/2005/8/layout/hierarchy1"/>
    <dgm:cxn modelId="{84464EB9-1ED1-4C70-A615-448FFC2EC645}" type="presParOf" srcId="{55F92F5C-A127-491C-A54C-555A1017E69B}" destId="{516C480B-F4F2-497A-9C08-3799F2A16FF6}" srcOrd="2" destOrd="0" presId="urn:microsoft.com/office/officeart/2005/8/layout/hierarchy1"/>
    <dgm:cxn modelId="{03D9D42F-2DD5-4FD9-B63D-4BE02C2B7CBC}" type="presParOf" srcId="{516C480B-F4F2-497A-9C08-3799F2A16FF6}" destId="{EF69BC7B-49B0-474F-AFB1-E9E4032E39CE}" srcOrd="0" destOrd="0" presId="urn:microsoft.com/office/officeart/2005/8/layout/hierarchy1"/>
    <dgm:cxn modelId="{689AC484-B5F3-45F0-AC4F-3DF0640AFD01}" type="presParOf" srcId="{EF69BC7B-49B0-474F-AFB1-E9E4032E39CE}" destId="{52350FE2-2A0C-4420-A2AF-F975A7DC6047}" srcOrd="0" destOrd="0" presId="urn:microsoft.com/office/officeart/2005/8/layout/hierarchy1"/>
    <dgm:cxn modelId="{2236FAC4-1A44-41FC-A55A-9A2D8234066A}" type="presParOf" srcId="{EF69BC7B-49B0-474F-AFB1-E9E4032E39CE}" destId="{6A0A96F1-764A-46C9-B04A-3A1BB0D66DA4}" srcOrd="1" destOrd="0" presId="urn:microsoft.com/office/officeart/2005/8/layout/hierarchy1"/>
    <dgm:cxn modelId="{0D3EED27-13EA-411F-B554-B136AE398433}" type="presParOf" srcId="{516C480B-F4F2-497A-9C08-3799F2A16FF6}" destId="{63B1D405-CE83-4342-AABD-83566E9B2B90}" srcOrd="1" destOrd="0" presId="urn:microsoft.com/office/officeart/2005/8/layout/hierarchy1"/>
    <dgm:cxn modelId="{F0630923-82F8-4A02-AA2D-20AA3165A45B}" type="presParOf" srcId="{55F92F5C-A127-491C-A54C-555A1017E69B}" destId="{150DAC67-005F-4937-BFFE-B862E3FCE15C}" srcOrd="3" destOrd="0" presId="urn:microsoft.com/office/officeart/2005/8/layout/hierarchy1"/>
    <dgm:cxn modelId="{C13B5D62-B05D-4644-A23D-109F5BB81529}" type="presParOf" srcId="{150DAC67-005F-4937-BFFE-B862E3FCE15C}" destId="{D62E9F5C-0B05-4E9C-BFA2-A5C332456A35}" srcOrd="0" destOrd="0" presId="urn:microsoft.com/office/officeart/2005/8/layout/hierarchy1"/>
    <dgm:cxn modelId="{B08EA4E3-5F93-4FA2-8273-89C406B799A1}" type="presParOf" srcId="{D62E9F5C-0B05-4E9C-BFA2-A5C332456A35}" destId="{E7E3AFCA-CAAE-417D-864F-88C22E236D9B}" srcOrd="0" destOrd="0" presId="urn:microsoft.com/office/officeart/2005/8/layout/hierarchy1"/>
    <dgm:cxn modelId="{DF14218D-451D-4F4A-9BC8-A86CF8982F34}" type="presParOf" srcId="{D62E9F5C-0B05-4E9C-BFA2-A5C332456A35}" destId="{5ADE4E27-CE99-4C65-909E-C449C37176F5}" srcOrd="1" destOrd="0" presId="urn:microsoft.com/office/officeart/2005/8/layout/hierarchy1"/>
    <dgm:cxn modelId="{6769A962-1F7A-4F3D-AE7C-953887FBBDA7}" type="presParOf" srcId="{150DAC67-005F-4937-BFFE-B862E3FCE15C}" destId="{F74CEFEE-7BC7-43F3-8B3E-E0BBAF3B1A69}"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91B276D-4FD8-4AEF-B735-99C4DB333D28}"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D1F5BC89-2D42-4272-8F84-055A2E35540C}">
      <dgm:prSet custT="1"/>
      <dgm:spPr/>
      <dgm:t>
        <a:bodyPr/>
        <a:lstStyle/>
        <a:p>
          <a:pPr>
            <a:lnSpc>
              <a:spcPct val="100000"/>
            </a:lnSpc>
          </a:pPr>
          <a:r>
            <a:rPr lang="en-US" sz="2400" b="1" dirty="0"/>
            <a:t>PROVISIONAL CERTIFICATION- </a:t>
          </a:r>
          <a:r>
            <a:rPr lang="en-US" sz="2400" dirty="0"/>
            <a:t>One Year is awarded to new CRPs or start of new services of current CRPs. </a:t>
          </a:r>
        </a:p>
      </dgm:t>
    </dgm:pt>
    <dgm:pt modelId="{C2E0E5A6-8DF4-439D-A21C-64115DF0DB34}" type="parTrans" cxnId="{74FDD21F-379E-4A89-A336-A6D1549BCBD6}">
      <dgm:prSet/>
      <dgm:spPr/>
      <dgm:t>
        <a:bodyPr/>
        <a:lstStyle/>
        <a:p>
          <a:endParaRPr lang="en-US"/>
        </a:p>
      </dgm:t>
    </dgm:pt>
    <dgm:pt modelId="{5FB590DD-BCC9-4FB2-B7F7-31DB0B82D883}" type="sibTrans" cxnId="{74FDD21F-379E-4A89-A336-A6D1549BCBD6}">
      <dgm:prSet/>
      <dgm:spPr/>
      <dgm:t>
        <a:bodyPr/>
        <a:lstStyle/>
        <a:p>
          <a:endParaRPr lang="en-US"/>
        </a:p>
      </dgm:t>
    </dgm:pt>
    <dgm:pt modelId="{BE423747-EDD8-410F-AFA5-A74FDDECE61A}">
      <dgm:prSet custT="1"/>
      <dgm:spPr/>
      <dgm:t>
        <a:bodyPr/>
        <a:lstStyle/>
        <a:p>
          <a:pPr>
            <a:lnSpc>
              <a:spcPct val="100000"/>
            </a:lnSpc>
          </a:pPr>
          <a:r>
            <a:rPr lang="en-US" sz="2400" b="1" dirty="0"/>
            <a:t>THREE YEAR CERTIFICATION- </a:t>
          </a:r>
          <a:r>
            <a:rPr lang="en-US" sz="2400" dirty="0"/>
            <a:t>Awarded to existing CRPs who have established the ability to provide all documentation, as well as meeting quality standards of providing services to consumers.</a:t>
          </a:r>
        </a:p>
      </dgm:t>
    </dgm:pt>
    <dgm:pt modelId="{5BE4FD7C-CF90-4DDD-B7EB-F36C3BEE21CA}" type="parTrans" cxnId="{366768CF-E5D1-40CD-BDD5-6AF677AE0605}">
      <dgm:prSet/>
      <dgm:spPr/>
      <dgm:t>
        <a:bodyPr/>
        <a:lstStyle/>
        <a:p>
          <a:endParaRPr lang="en-US"/>
        </a:p>
      </dgm:t>
    </dgm:pt>
    <dgm:pt modelId="{50417F97-498B-44D9-8869-C6AB2D61198E}" type="sibTrans" cxnId="{366768CF-E5D1-40CD-BDD5-6AF677AE0605}">
      <dgm:prSet/>
      <dgm:spPr/>
      <dgm:t>
        <a:bodyPr/>
        <a:lstStyle/>
        <a:p>
          <a:endParaRPr lang="en-US"/>
        </a:p>
      </dgm:t>
    </dgm:pt>
    <dgm:pt modelId="{8843713E-B6F9-4358-BAC6-908644941994}" type="pres">
      <dgm:prSet presAssocID="{291B276D-4FD8-4AEF-B735-99C4DB333D28}" presName="root" presStyleCnt="0">
        <dgm:presLayoutVars>
          <dgm:dir/>
          <dgm:resizeHandles val="exact"/>
        </dgm:presLayoutVars>
      </dgm:prSet>
      <dgm:spPr/>
    </dgm:pt>
    <dgm:pt modelId="{83F66B98-1935-4147-98CE-4E8668BFAD2D}" type="pres">
      <dgm:prSet presAssocID="{D1F5BC89-2D42-4272-8F84-055A2E35540C}" presName="compNode" presStyleCnt="0"/>
      <dgm:spPr/>
    </dgm:pt>
    <dgm:pt modelId="{1FAC234C-0813-4B05-AC8B-81B0AEC7487A}" type="pres">
      <dgm:prSet presAssocID="{D1F5BC89-2D42-4272-8F84-055A2E35540C}" presName="bgRect" presStyleLbl="bgShp" presStyleIdx="0" presStyleCnt="2"/>
      <dgm:spPr/>
    </dgm:pt>
    <dgm:pt modelId="{4F3FBFB2-FBA5-4847-A01F-FFFF4835389F}" type="pres">
      <dgm:prSet presAssocID="{D1F5BC89-2D42-4272-8F84-055A2E35540C}"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Diploma Roll"/>
        </a:ext>
      </dgm:extLst>
    </dgm:pt>
    <dgm:pt modelId="{7E789362-9F4C-47E3-9BC0-9C138BBD2DA4}" type="pres">
      <dgm:prSet presAssocID="{D1F5BC89-2D42-4272-8F84-055A2E35540C}" presName="spaceRect" presStyleCnt="0"/>
      <dgm:spPr/>
    </dgm:pt>
    <dgm:pt modelId="{3335D5C1-FD90-4063-A412-0AF25AA17CDB}" type="pres">
      <dgm:prSet presAssocID="{D1F5BC89-2D42-4272-8F84-055A2E35540C}" presName="parTx" presStyleLbl="revTx" presStyleIdx="0" presStyleCnt="2">
        <dgm:presLayoutVars>
          <dgm:chMax val="0"/>
          <dgm:chPref val="0"/>
        </dgm:presLayoutVars>
      </dgm:prSet>
      <dgm:spPr/>
    </dgm:pt>
    <dgm:pt modelId="{1A914A8A-557D-42E7-BABE-BF76103A670E}" type="pres">
      <dgm:prSet presAssocID="{5FB590DD-BCC9-4FB2-B7F7-31DB0B82D883}" presName="sibTrans" presStyleCnt="0"/>
      <dgm:spPr/>
    </dgm:pt>
    <dgm:pt modelId="{BDDD3205-EFBC-444B-B770-F289B742D6B0}" type="pres">
      <dgm:prSet presAssocID="{BE423747-EDD8-410F-AFA5-A74FDDECE61A}" presName="compNode" presStyleCnt="0"/>
      <dgm:spPr/>
    </dgm:pt>
    <dgm:pt modelId="{46877155-AC96-4CB0-B019-A9242C1E33F4}" type="pres">
      <dgm:prSet presAssocID="{BE423747-EDD8-410F-AFA5-A74FDDECE61A}" presName="bgRect" presStyleLbl="bgShp" presStyleIdx="1" presStyleCnt="2"/>
      <dgm:spPr/>
    </dgm:pt>
    <dgm:pt modelId="{9773CDC3-3B02-44CB-B1B7-D2DC51812ED7}" type="pres">
      <dgm:prSet presAssocID="{BE423747-EDD8-410F-AFA5-A74FDDECE61A}"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Diploma"/>
        </a:ext>
      </dgm:extLst>
    </dgm:pt>
    <dgm:pt modelId="{C7BED810-8FBD-412B-8CB6-C7C7EBF0F36E}" type="pres">
      <dgm:prSet presAssocID="{BE423747-EDD8-410F-AFA5-A74FDDECE61A}" presName="spaceRect" presStyleCnt="0"/>
      <dgm:spPr/>
    </dgm:pt>
    <dgm:pt modelId="{115891D8-5C3A-43CF-8CD1-8AE110267B11}" type="pres">
      <dgm:prSet presAssocID="{BE423747-EDD8-410F-AFA5-A74FDDECE61A}" presName="parTx" presStyleLbl="revTx" presStyleIdx="1" presStyleCnt="2">
        <dgm:presLayoutVars>
          <dgm:chMax val="0"/>
          <dgm:chPref val="0"/>
        </dgm:presLayoutVars>
      </dgm:prSet>
      <dgm:spPr/>
    </dgm:pt>
  </dgm:ptLst>
  <dgm:cxnLst>
    <dgm:cxn modelId="{6A7ABF14-9AA1-48FD-8412-8F6DF998D5E4}" type="presOf" srcId="{BE423747-EDD8-410F-AFA5-A74FDDECE61A}" destId="{115891D8-5C3A-43CF-8CD1-8AE110267B11}" srcOrd="0" destOrd="0" presId="urn:microsoft.com/office/officeart/2018/2/layout/IconVerticalSolidList"/>
    <dgm:cxn modelId="{74FDD21F-379E-4A89-A336-A6D1549BCBD6}" srcId="{291B276D-4FD8-4AEF-B735-99C4DB333D28}" destId="{D1F5BC89-2D42-4272-8F84-055A2E35540C}" srcOrd="0" destOrd="0" parTransId="{C2E0E5A6-8DF4-439D-A21C-64115DF0DB34}" sibTransId="{5FB590DD-BCC9-4FB2-B7F7-31DB0B82D883}"/>
    <dgm:cxn modelId="{3537678C-97BA-42D1-9E1F-A020C31F8493}" type="presOf" srcId="{291B276D-4FD8-4AEF-B735-99C4DB333D28}" destId="{8843713E-B6F9-4358-BAC6-908644941994}" srcOrd="0" destOrd="0" presId="urn:microsoft.com/office/officeart/2018/2/layout/IconVerticalSolidList"/>
    <dgm:cxn modelId="{FA22DFB6-67C9-4E65-A489-F8EFB4294279}" type="presOf" srcId="{D1F5BC89-2D42-4272-8F84-055A2E35540C}" destId="{3335D5C1-FD90-4063-A412-0AF25AA17CDB}" srcOrd="0" destOrd="0" presId="urn:microsoft.com/office/officeart/2018/2/layout/IconVerticalSolidList"/>
    <dgm:cxn modelId="{366768CF-E5D1-40CD-BDD5-6AF677AE0605}" srcId="{291B276D-4FD8-4AEF-B735-99C4DB333D28}" destId="{BE423747-EDD8-410F-AFA5-A74FDDECE61A}" srcOrd="1" destOrd="0" parTransId="{5BE4FD7C-CF90-4DDD-B7EB-F36C3BEE21CA}" sibTransId="{50417F97-498B-44D9-8869-C6AB2D61198E}"/>
    <dgm:cxn modelId="{769CC07B-8F77-402C-B196-016E61740B4F}" type="presParOf" srcId="{8843713E-B6F9-4358-BAC6-908644941994}" destId="{83F66B98-1935-4147-98CE-4E8668BFAD2D}" srcOrd="0" destOrd="0" presId="urn:microsoft.com/office/officeart/2018/2/layout/IconVerticalSolidList"/>
    <dgm:cxn modelId="{BA197F0C-F8B5-4C04-A28C-19EAF31B261D}" type="presParOf" srcId="{83F66B98-1935-4147-98CE-4E8668BFAD2D}" destId="{1FAC234C-0813-4B05-AC8B-81B0AEC7487A}" srcOrd="0" destOrd="0" presId="urn:microsoft.com/office/officeart/2018/2/layout/IconVerticalSolidList"/>
    <dgm:cxn modelId="{890310E5-A220-4D78-94B4-8EEE0637D227}" type="presParOf" srcId="{83F66B98-1935-4147-98CE-4E8668BFAD2D}" destId="{4F3FBFB2-FBA5-4847-A01F-FFFF4835389F}" srcOrd="1" destOrd="0" presId="urn:microsoft.com/office/officeart/2018/2/layout/IconVerticalSolidList"/>
    <dgm:cxn modelId="{9B5EB030-4473-4295-9F47-F5E1848A32D2}" type="presParOf" srcId="{83F66B98-1935-4147-98CE-4E8668BFAD2D}" destId="{7E789362-9F4C-47E3-9BC0-9C138BBD2DA4}" srcOrd="2" destOrd="0" presId="urn:microsoft.com/office/officeart/2018/2/layout/IconVerticalSolidList"/>
    <dgm:cxn modelId="{591A5FBD-F2BF-4AD6-898F-0C843759ED75}" type="presParOf" srcId="{83F66B98-1935-4147-98CE-4E8668BFAD2D}" destId="{3335D5C1-FD90-4063-A412-0AF25AA17CDB}" srcOrd="3" destOrd="0" presId="urn:microsoft.com/office/officeart/2018/2/layout/IconVerticalSolidList"/>
    <dgm:cxn modelId="{B55FE16A-786B-47F8-BEF3-917E3C2DC865}" type="presParOf" srcId="{8843713E-B6F9-4358-BAC6-908644941994}" destId="{1A914A8A-557D-42E7-BABE-BF76103A670E}" srcOrd="1" destOrd="0" presId="urn:microsoft.com/office/officeart/2018/2/layout/IconVerticalSolidList"/>
    <dgm:cxn modelId="{9BE19A04-73BE-471C-9BDC-FF438E26D71B}" type="presParOf" srcId="{8843713E-B6F9-4358-BAC6-908644941994}" destId="{BDDD3205-EFBC-444B-B770-F289B742D6B0}" srcOrd="2" destOrd="0" presId="urn:microsoft.com/office/officeart/2018/2/layout/IconVerticalSolidList"/>
    <dgm:cxn modelId="{51646E12-6134-4BF4-8397-F2281279CDF7}" type="presParOf" srcId="{BDDD3205-EFBC-444B-B770-F289B742D6B0}" destId="{46877155-AC96-4CB0-B019-A9242C1E33F4}" srcOrd="0" destOrd="0" presId="urn:microsoft.com/office/officeart/2018/2/layout/IconVerticalSolidList"/>
    <dgm:cxn modelId="{76649664-26FA-423A-BA0F-C113CAF6F908}" type="presParOf" srcId="{BDDD3205-EFBC-444B-B770-F289B742D6B0}" destId="{9773CDC3-3B02-44CB-B1B7-D2DC51812ED7}" srcOrd="1" destOrd="0" presId="urn:microsoft.com/office/officeart/2018/2/layout/IconVerticalSolidList"/>
    <dgm:cxn modelId="{D7CCD9C8-16D0-478F-B0BA-248662A5D54B}" type="presParOf" srcId="{BDDD3205-EFBC-444B-B770-F289B742D6B0}" destId="{C7BED810-8FBD-412B-8CB6-C7C7EBF0F36E}" srcOrd="2" destOrd="0" presId="urn:microsoft.com/office/officeart/2018/2/layout/IconVerticalSolidList"/>
    <dgm:cxn modelId="{5A0CE35F-1FCD-4501-86EB-02E4E67734C4}" type="presParOf" srcId="{BDDD3205-EFBC-444B-B770-F289B742D6B0}" destId="{115891D8-5C3A-43CF-8CD1-8AE110267B11}"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8171EDF-A185-4AAC-8C09-54FC83D342C7}"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AF3F1DAC-FBC8-4794-BB4F-FF8B2D84CBBA}">
      <dgm:prSet custT="1"/>
      <dgm:spPr/>
      <dgm:t>
        <a:bodyPr/>
        <a:lstStyle/>
        <a:p>
          <a:r>
            <a:rPr lang="en-US" sz="2400" dirty="0"/>
            <a:t>For further information on the CRP </a:t>
          </a:r>
          <a:r>
            <a:rPr lang="en-US" sz="2400" dirty="0" err="1"/>
            <a:t>vendorization</a:t>
          </a:r>
          <a:r>
            <a:rPr lang="en-US" sz="2400" dirty="0"/>
            <a:t> and certification process or any questions, please reach out to the email below:</a:t>
          </a:r>
        </a:p>
      </dgm:t>
    </dgm:pt>
    <dgm:pt modelId="{9C3158DC-5320-4ABD-8C48-D4F875769A63}" type="parTrans" cxnId="{8D8B85B7-1F36-4D78-9C5D-CE3B613D36C9}">
      <dgm:prSet/>
      <dgm:spPr/>
      <dgm:t>
        <a:bodyPr/>
        <a:lstStyle/>
        <a:p>
          <a:endParaRPr lang="en-US"/>
        </a:p>
      </dgm:t>
    </dgm:pt>
    <dgm:pt modelId="{109CD637-2194-467A-B8A9-97D31A57E467}" type="sibTrans" cxnId="{8D8B85B7-1F36-4D78-9C5D-CE3B613D36C9}">
      <dgm:prSet/>
      <dgm:spPr/>
      <dgm:t>
        <a:bodyPr/>
        <a:lstStyle/>
        <a:p>
          <a:endParaRPr lang="en-US"/>
        </a:p>
      </dgm:t>
    </dgm:pt>
    <dgm:pt modelId="{A9A9209C-A612-45FB-9500-B43DA9DE4A5C}">
      <dgm:prSet custT="1"/>
      <dgm:spPr/>
      <dgm:t>
        <a:bodyPr/>
        <a:lstStyle/>
        <a:p>
          <a:r>
            <a:rPr lang="en-US" sz="2400" dirty="0"/>
            <a:t>CRD Inbox: </a:t>
          </a:r>
          <a:r>
            <a:rPr lang="en-US" sz="2400" u="sng" dirty="0">
              <a:hlinkClick xmlns:r="http://schemas.openxmlformats.org/officeDocument/2006/relationships" r:id="rId1"/>
            </a:rPr>
            <a:t>Community.Resources@dor.ca.gov</a:t>
          </a:r>
          <a:r>
            <a:rPr lang="en-US" sz="2400" dirty="0"/>
            <a:t> </a:t>
          </a:r>
        </a:p>
      </dgm:t>
    </dgm:pt>
    <dgm:pt modelId="{15B080BB-3EC5-4DFE-B85F-EF4DE7497DF3}" type="parTrans" cxnId="{C46106AF-302B-4B5E-9E0B-2D5576732FC0}">
      <dgm:prSet/>
      <dgm:spPr/>
      <dgm:t>
        <a:bodyPr/>
        <a:lstStyle/>
        <a:p>
          <a:endParaRPr lang="en-US"/>
        </a:p>
      </dgm:t>
    </dgm:pt>
    <dgm:pt modelId="{ECF85E77-2F9A-43EF-AD88-369C4149C07E}" type="sibTrans" cxnId="{C46106AF-302B-4B5E-9E0B-2D5576732FC0}">
      <dgm:prSet/>
      <dgm:spPr/>
      <dgm:t>
        <a:bodyPr/>
        <a:lstStyle/>
        <a:p>
          <a:endParaRPr lang="en-US"/>
        </a:p>
      </dgm:t>
    </dgm:pt>
    <dgm:pt modelId="{036203A2-07A2-497B-89B4-C4D38D7C8F4A}">
      <dgm:prSet custT="1"/>
      <dgm:spPr/>
      <dgm:t>
        <a:bodyPr/>
        <a:lstStyle/>
        <a:p>
          <a:r>
            <a:rPr lang="en-US" sz="2400" dirty="0"/>
            <a:t>CRD Certification Desk: </a:t>
          </a:r>
          <a:r>
            <a:rPr lang="en-US" sz="2400" u="sng" dirty="0">
              <a:hlinkClick xmlns:r="http://schemas.openxmlformats.org/officeDocument/2006/relationships" r:id="rId2"/>
            </a:rPr>
            <a:t>CRDCertificationDesk@dor.ca.gov</a:t>
          </a:r>
          <a:endParaRPr lang="en-US" sz="2400" dirty="0"/>
        </a:p>
      </dgm:t>
    </dgm:pt>
    <dgm:pt modelId="{F0169B9B-7724-47F0-A22F-DC6A53720347}" type="parTrans" cxnId="{F31A2011-4515-43E5-87B8-4D83396D240B}">
      <dgm:prSet/>
      <dgm:spPr/>
      <dgm:t>
        <a:bodyPr/>
        <a:lstStyle/>
        <a:p>
          <a:endParaRPr lang="en-US"/>
        </a:p>
      </dgm:t>
    </dgm:pt>
    <dgm:pt modelId="{73F613EA-98C6-4083-9257-2F7F768F8F7C}" type="sibTrans" cxnId="{F31A2011-4515-43E5-87B8-4D83396D240B}">
      <dgm:prSet/>
      <dgm:spPr/>
      <dgm:t>
        <a:bodyPr/>
        <a:lstStyle/>
        <a:p>
          <a:endParaRPr lang="en-US"/>
        </a:p>
      </dgm:t>
    </dgm:pt>
    <dgm:pt modelId="{13E2DAC6-9242-4A3E-B9A7-D049856E3BB6}" type="pres">
      <dgm:prSet presAssocID="{08171EDF-A185-4AAC-8C09-54FC83D342C7}" presName="root" presStyleCnt="0">
        <dgm:presLayoutVars>
          <dgm:dir/>
          <dgm:resizeHandles val="exact"/>
        </dgm:presLayoutVars>
      </dgm:prSet>
      <dgm:spPr/>
    </dgm:pt>
    <dgm:pt modelId="{167FEC82-D1C5-4C8A-B3C0-009277DBD0B2}" type="pres">
      <dgm:prSet presAssocID="{AF3F1DAC-FBC8-4794-BB4F-FF8B2D84CBBA}" presName="compNode" presStyleCnt="0"/>
      <dgm:spPr/>
    </dgm:pt>
    <dgm:pt modelId="{B2081BDB-B4CD-41FE-B743-39B3C4734345}" type="pres">
      <dgm:prSet presAssocID="{AF3F1DAC-FBC8-4794-BB4F-FF8B2D84CBBA}" presName="bgRect" presStyleLbl="bgShp" presStyleIdx="0" presStyleCnt="3"/>
      <dgm:spPr/>
    </dgm:pt>
    <dgm:pt modelId="{0F975B1A-F872-4493-9618-56BB01FD77E3}" type="pres">
      <dgm:prSet presAssocID="{AF3F1DAC-FBC8-4794-BB4F-FF8B2D84CBBA}" presName="iconRect" presStyleLbl="node1" presStyleIdx="0"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Email"/>
        </a:ext>
      </dgm:extLst>
    </dgm:pt>
    <dgm:pt modelId="{54D34286-EE3B-42DC-8D57-31763CDCE57D}" type="pres">
      <dgm:prSet presAssocID="{AF3F1DAC-FBC8-4794-BB4F-FF8B2D84CBBA}" presName="spaceRect" presStyleCnt="0"/>
      <dgm:spPr/>
    </dgm:pt>
    <dgm:pt modelId="{5CA46D36-B961-46D7-A636-04F0183DCBF7}" type="pres">
      <dgm:prSet presAssocID="{AF3F1DAC-FBC8-4794-BB4F-FF8B2D84CBBA}" presName="parTx" presStyleLbl="revTx" presStyleIdx="0" presStyleCnt="3">
        <dgm:presLayoutVars>
          <dgm:chMax val="0"/>
          <dgm:chPref val="0"/>
        </dgm:presLayoutVars>
      </dgm:prSet>
      <dgm:spPr/>
    </dgm:pt>
    <dgm:pt modelId="{44E2790E-98D2-409E-AF54-CB956578540D}" type="pres">
      <dgm:prSet presAssocID="{109CD637-2194-467A-B8A9-97D31A57E467}" presName="sibTrans" presStyleCnt="0"/>
      <dgm:spPr/>
    </dgm:pt>
    <dgm:pt modelId="{B0CB9A36-6EF1-4777-85F1-FBEC74D0FAED}" type="pres">
      <dgm:prSet presAssocID="{A9A9209C-A612-45FB-9500-B43DA9DE4A5C}" presName="compNode" presStyleCnt="0"/>
      <dgm:spPr/>
    </dgm:pt>
    <dgm:pt modelId="{55C71760-67BE-47EB-85D4-4162D850A88D}" type="pres">
      <dgm:prSet presAssocID="{A9A9209C-A612-45FB-9500-B43DA9DE4A5C}" presName="bgRect" presStyleLbl="bgShp" presStyleIdx="1" presStyleCnt="3"/>
      <dgm:spPr/>
    </dgm:pt>
    <dgm:pt modelId="{16283313-A8D3-40BE-8E65-41FF1BDA4792}" type="pres">
      <dgm:prSet presAssocID="{A9A9209C-A612-45FB-9500-B43DA9DE4A5C}" presName="iconRect" presStyleLbl="node1" presStyleIdx="1"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Send"/>
        </a:ext>
      </dgm:extLst>
    </dgm:pt>
    <dgm:pt modelId="{301F8D20-2718-4434-AEAF-ED92C723F334}" type="pres">
      <dgm:prSet presAssocID="{A9A9209C-A612-45FB-9500-B43DA9DE4A5C}" presName="spaceRect" presStyleCnt="0"/>
      <dgm:spPr/>
    </dgm:pt>
    <dgm:pt modelId="{E6B1D750-8903-4726-A408-260BD3E8597A}" type="pres">
      <dgm:prSet presAssocID="{A9A9209C-A612-45FB-9500-B43DA9DE4A5C}" presName="parTx" presStyleLbl="revTx" presStyleIdx="1" presStyleCnt="3">
        <dgm:presLayoutVars>
          <dgm:chMax val="0"/>
          <dgm:chPref val="0"/>
        </dgm:presLayoutVars>
      </dgm:prSet>
      <dgm:spPr/>
    </dgm:pt>
    <dgm:pt modelId="{535652F6-D8B2-4A1C-8DC8-FB3573F53D01}" type="pres">
      <dgm:prSet presAssocID="{ECF85E77-2F9A-43EF-AD88-369C4149C07E}" presName="sibTrans" presStyleCnt="0"/>
      <dgm:spPr/>
    </dgm:pt>
    <dgm:pt modelId="{F4DD374C-DDEC-47B9-B132-6D2637ADF658}" type="pres">
      <dgm:prSet presAssocID="{036203A2-07A2-497B-89B4-C4D38D7C8F4A}" presName="compNode" presStyleCnt="0"/>
      <dgm:spPr/>
    </dgm:pt>
    <dgm:pt modelId="{9185F348-D3EF-4151-9564-DCA4202C966A}" type="pres">
      <dgm:prSet presAssocID="{036203A2-07A2-497B-89B4-C4D38D7C8F4A}" presName="bgRect" presStyleLbl="bgShp" presStyleIdx="2" presStyleCnt="3" custLinFactNeighborX="-2433"/>
      <dgm:spPr/>
    </dgm:pt>
    <dgm:pt modelId="{E32D644C-5466-4EF3-83EE-31BBFA33CAAE}" type="pres">
      <dgm:prSet presAssocID="{036203A2-07A2-497B-89B4-C4D38D7C8F4A}" presName="iconRect" presStyleLbl="node1" presStyleIdx="2" presStyleCnt="3"/>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Envelope"/>
        </a:ext>
      </dgm:extLst>
    </dgm:pt>
    <dgm:pt modelId="{8A95C170-8705-4E99-9180-55060337FB27}" type="pres">
      <dgm:prSet presAssocID="{036203A2-07A2-497B-89B4-C4D38D7C8F4A}" presName="spaceRect" presStyleCnt="0"/>
      <dgm:spPr/>
    </dgm:pt>
    <dgm:pt modelId="{E78B8075-9010-4CF8-93F0-BA90DFFD9DAB}" type="pres">
      <dgm:prSet presAssocID="{036203A2-07A2-497B-89B4-C4D38D7C8F4A}" presName="parTx" presStyleLbl="revTx" presStyleIdx="2" presStyleCnt="3">
        <dgm:presLayoutVars>
          <dgm:chMax val="0"/>
          <dgm:chPref val="0"/>
        </dgm:presLayoutVars>
      </dgm:prSet>
      <dgm:spPr/>
    </dgm:pt>
  </dgm:ptLst>
  <dgm:cxnLst>
    <dgm:cxn modelId="{F31A2011-4515-43E5-87B8-4D83396D240B}" srcId="{08171EDF-A185-4AAC-8C09-54FC83D342C7}" destId="{036203A2-07A2-497B-89B4-C4D38D7C8F4A}" srcOrd="2" destOrd="0" parTransId="{F0169B9B-7724-47F0-A22F-DC6A53720347}" sibTransId="{73F613EA-98C6-4083-9257-2F7F768F8F7C}"/>
    <dgm:cxn modelId="{6065E449-32C9-4DFB-AC9B-AB6C5B738C3B}" type="presOf" srcId="{08171EDF-A185-4AAC-8C09-54FC83D342C7}" destId="{13E2DAC6-9242-4A3E-B9A7-D049856E3BB6}" srcOrd="0" destOrd="0" presId="urn:microsoft.com/office/officeart/2018/2/layout/IconVerticalSolidList"/>
    <dgm:cxn modelId="{A8D8894A-4046-4DD7-B594-92C331F77820}" type="presOf" srcId="{A9A9209C-A612-45FB-9500-B43DA9DE4A5C}" destId="{E6B1D750-8903-4726-A408-260BD3E8597A}" srcOrd="0" destOrd="0" presId="urn:microsoft.com/office/officeart/2018/2/layout/IconVerticalSolidList"/>
    <dgm:cxn modelId="{C46106AF-302B-4B5E-9E0B-2D5576732FC0}" srcId="{08171EDF-A185-4AAC-8C09-54FC83D342C7}" destId="{A9A9209C-A612-45FB-9500-B43DA9DE4A5C}" srcOrd="1" destOrd="0" parTransId="{15B080BB-3EC5-4DFE-B85F-EF4DE7497DF3}" sibTransId="{ECF85E77-2F9A-43EF-AD88-369C4149C07E}"/>
    <dgm:cxn modelId="{8D8B85B7-1F36-4D78-9C5D-CE3B613D36C9}" srcId="{08171EDF-A185-4AAC-8C09-54FC83D342C7}" destId="{AF3F1DAC-FBC8-4794-BB4F-FF8B2D84CBBA}" srcOrd="0" destOrd="0" parTransId="{9C3158DC-5320-4ABD-8C48-D4F875769A63}" sibTransId="{109CD637-2194-467A-B8A9-97D31A57E467}"/>
    <dgm:cxn modelId="{A81849C6-1A75-479A-A8C3-1A5B969E019D}" type="presOf" srcId="{036203A2-07A2-497B-89B4-C4D38D7C8F4A}" destId="{E78B8075-9010-4CF8-93F0-BA90DFFD9DAB}" srcOrd="0" destOrd="0" presId="urn:microsoft.com/office/officeart/2018/2/layout/IconVerticalSolidList"/>
    <dgm:cxn modelId="{7B6543CB-3322-4DFD-870B-9D77924538A9}" type="presOf" srcId="{AF3F1DAC-FBC8-4794-BB4F-FF8B2D84CBBA}" destId="{5CA46D36-B961-46D7-A636-04F0183DCBF7}" srcOrd="0" destOrd="0" presId="urn:microsoft.com/office/officeart/2018/2/layout/IconVerticalSolidList"/>
    <dgm:cxn modelId="{B9A38422-A4D7-4E5A-B539-ED16C5FF036D}" type="presParOf" srcId="{13E2DAC6-9242-4A3E-B9A7-D049856E3BB6}" destId="{167FEC82-D1C5-4C8A-B3C0-009277DBD0B2}" srcOrd="0" destOrd="0" presId="urn:microsoft.com/office/officeart/2018/2/layout/IconVerticalSolidList"/>
    <dgm:cxn modelId="{556619E2-BCF3-4641-82B3-677AE02E3130}" type="presParOf" srcId="{167FEC82-D1C5-4C8A-B3C0-009277DBD0B2}" destId="{B2081BDB-B4CD-41FE-B743-39B3C4734345}" srcOrd="0" destOrd="0" presId="urn:microsoft.com/office/officeart/2018/2/layout/IconVerticalSolidList"/>
    <dgm:cxn modelId="{3E6DE942-CBBB-4A64-BCE5-469EC78E6ED5}" type="presParOf" srcId="{167FEC82-D1C5-4C8A-B3C0-009277DBD0B2}" destId="{0F975B1A-F872-4493-9618-56BB01FD77E3}" srcOrd="1" destOrd="0" presId="urn:microsoft.com/office/officeart/2018/2/layout/IconVerticalSolidList"/>
    <dgm:cxn modelId="{361FBCDC-1718-487A-8513-FCCE6244726D}" type="presParOf" srcId="{167FEC82-D1C5-4C8A-B3C0-009277DBD0B2}" destId="{54D34286-EE3B-42DC-8D57-31763CDCE57D}" srcOrd="2" destOrd="0" presId="urn:microsoft.com/office/officeart/2018/2/layout/IconVerticalSolidList"/>
    <dgm:cxn modelId="{6EC5D1C7-B91E-41C4-BB97-F04ED71A7CDB}" type="presParOf" srcId="{167FEC82-D1C5-4C8A-B3C0-009277DBD0B2}" destId="{5CA46D36-B961-46D7-A636-04F0183DCBF7}" srcOrd="3" destOrd="0" presId="urn:microsoft.com/office/officeart/2018/2/layout/IconVerticalSolidList"/>
    <dgm:cxn modelId="{25C3E7C6-4C8D-437A-B5D5-5898A32FE31D}" type="presParOf" srcId="{13E2DAC6-9242-4A3E-B9A7-D049856E3BB6}" destId="{44E2790E-98D2-409E-AF54-CB956578540D}" srcOrd="1" destOrd="0" presId="urn:microsoft.com/office/officeart/2018/2/layout/IconVerticalSolidList"/>
    <dgm:cxn modelId="{2BBC79E7-BECD-4D91-9FFD-5604F3ECA6F1}" type="presParOf" srcId="{13E2DAC6-9242-4A3E-B9A7-D049856E3BB6}" destId="{B0CB9A36-6EF1-4777-85F1-FBEC74D0FAED}" srcOrd="2" destOrd="0" presId="urn:microsoft.com/office/officeart/2018/2/layout/IconVerticalSolidList"/>
    <dgm:cxn modelId="{74CAD125-E414-4869-8D02-90084A0228C0}" type="presParOf" srcId="{B0CB9A36-6EF1-4777-85F1-FBEC74D0FAED}" destId="{55C71760-67BE-47EB-85D4-4162D850A88D}" srcOrd="0" destOrd="0" presId="urn:microsoft.com/office/officeart/2018/2/layout/IconVerticalSolidList"/>
    <dgm:cxn modelId="{89E14827-C186-44A2-B47F-E4EABE677DB0}" type="presParOf" srcId="{B0CB9A36-6EF1-4777-85F1-FBEC74D0FAED}" destId="{16283313-A8D3-40BE-8E65-41FF1BDA4792}" srcOrd="1" destOrd="0" presId="urn:microsoft.com/office/officeart/2018/2/layout/IconVerticalSolidList"/>
    <dgm:cxn modelId="{C728CCDE-C6AD-4CCD-A0E2-418D8FB4FCD8}" type="presParOf" srcId="{B0CB9A36-6EF1-4777-85F1-FBEC74D0FAED}" destId="{301F8D20-2718-4434-AEAF-ED92C723F334}" srcOrd="2" destOrd="0" presId="urn:microsoft.com/office/officeart/2018/2/layout/IconVerticalSolidList"/>
    <dgm:cxn modelId="{B41BD4C9-03D3-45F9-99CC-3E9C75700CBD}" type="presParOf" srcId="{B0CB9A36-6EF1-4777-85F1-FBEC74D0FAED}" destId="{E6B1D750-8903-4726-A408-260BD3E8597A}" srcOrd="3" destOrd="0" presId="urn:microsoft.com/office/officeart/2018/2/layout/IconVerticalSolidList"/>
    <dgm:cxn modelId="{50FFEDF2-BCE8-4E2A-AE1C-7EC871CFF639}" type="presParOf" srcId="{13E2DAC6-9242-4A3E-B9A7-D049856E3BB6}" destId="{535652F6-D8B2-4A1C-8DC8-FB3573F53D01}" srcOrd="3" destOrd="0" presId="urn:microsoft.com/office/officeart/2018/2/layout/IconVerticalSolidList"/>
    <dgm:cxn modelId="{CCDC6111-B81E-4211-B8A2-7733B1417BFE}" type="presParOf" srcId="{13E2DAC6-9242-4A3E-B9A7-D049856E3BB6}" destId="{F4DD374C-DDEC-47B9-B132-6D2637ADF658}" srcOrd="4" destOrd="0" presId="urn:microsoft.com/office/officeart/2018/2/layout/IconVerticalSolidList"/>
    <dgm:cxn modelId="{248AB85B-42AC-42AE-8811-DB218CE46B5B}" type="presParOf" srcId="{F4DD374C-DDEC-47B9-B132-6D2637ADF658}" destId="{9185F348-D3EF-4151-9564-DCA4202C966A}" srcOrd="0" destOrd="0" presId="urn:microsoft.com/office/officeart/2018/2/layout/IconVerticalSolidList"/>
    <dgm:cxn modelId="{4F614772-4450-42D5-BB1C-5651A24BE5CB}" type="presParOf" srcId="{F4DD374C-DDEC-47B9-B132-6D2637ADF658}" destId="{E32D644C-5466-4EF3-83EE-31BBFA33CAAE}" srcOrd="1" destOrd="0" presId="urn:microsoft.com/office/officeart/2018/2/layout/IconVerticalSolidList"/>
    <dgm:cxn modelId="{0F5B8CBD-3F97-483E-856F-B6EE6C8D76BE}" type="presParOf" srcId="{F4DD374C-DDEC-47B9-B132-6D2637ADF658}" destId="{8A95C170-8705-4E99-9180-55060337FB27}" srcOrd="2" destOrd="0" presId="urn:microsoft.com/office/officeart/2018/2/layout/IconVerticalSolidList"/>
    <dgm:cxn modelId="{6E217057-A202-44FF-9390-A94FE8CF3A8F}" type="presParOf" srcId="{F4DD374C-DDEC-47B9-B132-6D2637ADF658}" destId="{E78B8075-9010-4CF8-93F0-BA90DFFD9DAB}"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C8E445-3372-44F5-B3FC-5EEA12AFCBCE}">
      <dsp:nvSpPr>
        <dsp:cNvPr id="0" name=""/>
        <dsp:cNvSpPr/>
      </dsp:nvSpPr>
      <dsp:spPr>
        <a:xfrm>
          <a:off x="0" y="330539"/>
          <a:ext cx="7293610" cy="2494800"/>
        </a:xfrm>
        <a:prstGeom prst="rect">
          <a:avLst/>
        </a:prstGeom>
        <a:solidFill>
          <a:schemeClr val="lt1">
            <a:alpha val="90000"/>
            <a:hueOff val="0"/>
            <a:satOff val="0"/>
            <a:lumOff val="0"/>
            <a:alphaOff val="0"/>
          </a:schemeClr>
        </a:solidFill>
        <a:ln w="15875"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66065" tIns="458216" rIns="566065" bIns="170688"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Primary liaisons between DOR field staff and CRPs </a:t>
          </a:r>
        </a:p>
        <a:p>
          <a:pPr marL="228600" lvl="1" indent="-228600" algn="l" defTabSz="1066800">
            <a:lnSpc>
              <a:spcPct val="90000"/>
            </a:lnSpc>
            <a:spcBef>
              <a:spcPct val="0"/>
            </a:spcBef>
            <a:spcAft>
              <a:spcPct val="15000"/>
            </a:spcAft>
            <a:buChar char="•"/>
          </a:pPr>
          <a:r>
            <a:rPr lang="en-US" sz="2400" kern="1200" dirty="0" err="1"/>
            <a:t>Vendorization</a:t>
          </a:r>
          <a:endParaRPr lang="en-US" sz="2400" kern="1200" dirty="0"/>
        </a:p>
        <a:p>
          <a:pPr marL="228600" lvl="1" indent="-228600" algn="l" defTabSz="1066800">
            <a:lnSpc>
              <a:spcPct val="90000"/>
            </a:lnSpc>
            <a:spcBef>
              <a:spcPct val="0"/>
            </a:spcBef>
            <a:spcAft>
              <a:spcPct val="15000"/>
            </a:spcAft>
            <a:buChar char="•"/>
          </a:pPr>
          <a:r>
            <a:rPr lang="en-US" sz="2400" kern="1200" dirty="0"/>
            <a:t>Certification</a:t>
          </a:r>
        </a:p>
        <a:p>
          <a:pPr marL="228600" lvl="1" indent="-228600" algn="l" defTabSz="1066800">
            <a:lnSpc>
              <a:spcPct val="90000"/>
            </a:lnSpc>
            <a:spcBef>
              <a:spcPct val="0"/>
            </a:spcBef>
            <a:spcAft>
              <a:spcPct val="15000"/>
            </a:spcAft>
            <a:buChar char="•"/>
          </a:pPr>
          <a:r>
            <a:rPr lang="en-US" sz="2400" kern="1200" dirty="0"/>
            <a:t>Accreditation</a:t>
          </a:r>
        </a:p>
      </dsp:txBody>
      <dsp:txXfrm>
        <a:off x="0" y="330539"/>
        <a:ext cx="7293610" cy="2494800"/>
      </dsp:txXfrm>
    </dsp:sp>
    <dsp:sp modelId="{18F5D138-0452-4263-814E-5182769F87C1}">
      <dsp:nvSpPr>
        <dsp:cNvPr id="0" name=""/>
        <dsp:cNvSpPr/>
      </dsp:nvSpPr>
      <dsp:spPr>
        <a:xfrm>
          <a:off x="364680" y="5819"/>
          <a:ext cx="5105527" cy="649440"/>
        </a:xfrm>
        <a:prstGeom prst="round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977" tIns="0" rIns="192977" bIns="0" numCol="1" spcCol="1270" anchor="ctr" anchorCtr="0">
          <a:noAutofit/>
        </a:bodyPr>
        <a:lstStyle/>
        <a:p>
          <a:pPr marL="0" lvl="0" indent="0" algn="l" defTabSz="977900">
            <a:lnSpc>
              <a:spcPct val="90000"/>
            </a:lnSpc>
            <a:spcBef>
              <a:spcPct val="0"/>
            </a:spcBef>
            <a:spcAft>
              <a:spcPct val="35000"/>
            </a:spcAft>
            <a:buNone/>
          </a:pPr>
          <a:r>
            <a:rPr lang="en-US" sz="2200" kern="1200"/>
            <a:t>CRD Resources Specialists:</a:t>
          </a:r>
        </a:p>
      </dsp:txBody>
      <dsp:txXfrm>
        <a:off x="396383" y="37522"/>
        <a:ext cx="5042121" cy="586034"/>
      </dsp:txXfrm>
    </dsp:sp>
    <dsp:sp modelId="{0B7B6BCB-73A9-45FD-A65F-CCBA30945BDC}">
      <dsp:nvSpPr>
        <dsp:cNvPr id="0" name=""/>
        <dsp:cNvSpPr/>
      </dsp:nvSpPr>
      <dsp:spPr>
        <a:xfrm>
          <a:off x="0" y="3268859"/>
          <a:ext cx="7293610" cy="1767150"/>
        </a:xfrm>
        <a:prstGeom prst="rect">
          <a:avLst/>
        </a:prstGeom>
        <a:solidFill>
          <a:schemeClr val="lt1">
            <a:alpha val="90000"/>
            <a:hueOff val="0"/>
            <a:satOff val="0"/>
            <a:lumOff val="0"/>
            <a:alphaOff val="0"/>
          </a:schemeClr>
        </a:solidFill>
        <a:ln w="15875" cap="rnd" cmpd="sng" algn="ctr">
          <a:solidFill>
            <a:schemeClr val="accent2">
              <a:hueOff val="-1455363"/>
              <a:satOff val="-83928"/>
              <a:lumOff val="862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66065" tIns="458216" rIns="566065" bIns="170688"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Technical assistance</a:t>
          </a:r>
        </a:p>
        <a:p>
          <a:pPr marL="228600" lvl="1" indent="-228600" algn="l" defTabSz="1066800">
            <a:lnSpc>
              <a:spcPct val="90000"/>
            </a:lnSpc>
            <a:spcBef>
              <a:spcPct val="0"/>
            </a:spcBef>
            <a:spcAft>
              <a:spcPct val="15000"/>
            </a:spcAft>
            <a:buChar char="•"/>
          </a:pPr>
          <a:r>
            <a:rPr lang="en-US" sz="2400" kern="1200" dirty="0"/>
            <a:t>Data Analysis</a:t>
          </a:r>
        </a:p>
        <a:p>
          <a:pPr marL="228600" lvl="1" indent="-228600" algn="l" defTabSz="1066800">
            <a:lnSpc>
              <a:spcPct val="90000"/>
            </a:lnSpc>
            <a:spcBef>
              <a:spcPct val="0"/>
            </a:spcBef>
            <a:spcAft>
              <a:spcPct val="15000"/>
            </a:spcAft>
            <a:buChar char="•"/>
          </a:pPr>
          <a:r>
            <a:rPr lang="en-US" sz="2400" kern="1200" dirty="0"/>
            <a:t>Reporting</a:t>
          </a:r>
        </a:p>
      </dsp:txBody>
      <dsp:txXfrm>
        <a:off x="0" y="3268859"/>
        <a:ext cx="7293610" cy="1767150"/>
      </dsp:txXfrm>
    </dsp:sp>
    <dsp:sp modelId="{BD9140D7-87C9-4DD4-A1E0-3E2CB868B3DD}">
      <dsp:nvSpPr>
        <dsp:cNvPr id="0" name=""/>
        <dsp:cNvSpPr/>
      </dsp:nvSpPr>
      <dsp:spPr>
        <a:xfrm>
          <a:off x="364680" y="2944139"/>
          <a:ext cx="5105527" cy="649440"/>
        </a:xfrm>
        <a:prstGeom prst="roundRect">
          <a:avLst/>
        </a:prstGeom>
        <a:solidFill>
          <a:schemeClr val="accent2">
            <a:hueOff val="-1455363"/>
            <a:satOff val="-83928"/>
            <a:lumOff val="8628"/>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977" tIns="0" rIns="192977" bIns="0" numCol="1" spcCol="1270" anchor="ctr" anchorCtr="0">
          <a:noAutofit/>
        </a:bodyPr>
        <a:lstStyle/>
        <a:p>
          <a:pPr marL="0" lvl="0" indent="0" algn="l" defTabSz="977900">
            <a:lnSpc>
              <a:spcPct val="90000"/>
            </a:lnSpc>
            <a:spcBef>
              <a:spcPct val="0"/>
            </a:spcBef>
            <a:spcAft>
              <a:spcPct val="35000"/>
            </a:spcAft>
            <a:buNone/>
          </a:pPr>
          <a:r>
            <a:rPr lang="en-US" sz="2200" kern="1200"/>
            <a:t>CRD Analysts:</a:t>
          </a:r>
        </a:p>
      </dsp:txBody>
      <dsp:txXfrm>
        <a:off x="396383" y="2975842"/>
        <a:ext cx="5042121" cy="5860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F3C695-B7F2-4C8D-B061-E01A2838BE27}">
      <dsp:nvSpPr>
        <dsp:cNvPr id="0" name=""/>
        <dsp:cNvSpPr/>
      </dsp:nvSpPr>
      <dsp:spPr>
        <a:xfrm>
          <a:off x="2056" y="73172"/>
          <a:ext cx="2105226" cy="3459853"/>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36637F4-48A4-4727-B9A0-916210D1558F}">
      <dsp:nvSpPr>
        <dsp:cNvPr id="0" name=""/>
        <dsp:cNvSpPr/>
      </dsp:nvSpPr>
      <dsp:spPr>
        <a:xfrm>
          <a:off x="231696" y="291330"/>
          <a:ext cx="2105226" cy="3459853"/>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baseline="0" dirty="0"/>
            <a:t>DOR’s primary and preferred service providers.</a:t>
          </a:r>
          <a:endParaRPr lang="en-US" sz="2400" kern="1200" dirty="0"/>
        </a:p>
      </dsp:txBody>
      <dsp:txXfrm>
        <a:off x="293356" y="352990"/>
        <a:ext cx="1981906" cy="3336533"/>
      </dsp:txXfrm>
    </dsp:sp>
    <dsp:sp modelId="{EC4A2A25-BA99-46A1-B29D-5CD610A51CA2}">
      <dsp:nvSpPr>
        <dsp:cNvPr id="0" name=""/>
        <dsp:cNvSpPr/>
      </dsp:nvSpPr>
      <dsp:spPr>
        <a:xfrm>
          <a:off x="2566563" y="73172"/>
          <a:ext cx="2589241" cy="3450391"/>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717E825-AB66-4F4B-BA72-6E96BC4FBB38}">
      <dsp:nvSpPr>
        <dsp:cNvPr id="0" name=""/>
        <dsp:cNvSpPr/>
      </dsp:nvSpPr>
      <dsp:spPr>
        <a:xfrm>
          <a:off x="2796203" y="291330"/>
          <a:ext cx="2589241" cy="3450391"/>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baseline="0" dirty="0"/>
            <a:t>Non-profits that provide or facilitate Vocational Rehabilitation services to individuals with disabilities.</a:t>
          </a:r>
          <a:endParaRPr lang="en-US" sz="2400" kern="1200" dirty="0"/>
        </a:p>
      </dsp:txBody>
      <dsp:txXfrm>
        <a:off x="2872039" y="367166"/>
        <a:ext cx="2437569" cy="3298719"/>
      </dsp:txXfrm>
    </dsp:sp>
    <dsp:sp modelId="{52350FE2-2A0C-4420-A2AF-F975A7DC6047}">
      <dsp:nvSpPr>
        <dsp:cNvPr id="0" name=""/>
        <dsp:cNvSpPr/>
      </dsp:nvSpPr>
      <dsp:spPr>
        <a:xfrm>
          <a:off x="5615085" y="73172"/>
          <a:ext cx="2066763" cy="3452005"/>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A0A96F1-764A-46C9-B04A-3A1BB0D66DA4}">
      <dsp:nvSpPr>
        <dsp:cNvPr id="0" name=""/>
        <dsp:cNvSpPr/>
      </dsp:nvSpPr>
      <dsp:spPr>
        <a:xfrm>
          <a:off x="5844726" y="291330"/>
          <a:ext cx="2066763" cy="3452005"/>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baseline="0" dirty="0"/>
            <a:t>Currently 250+ programs with 450+ different locations statewide.</a:t>
          </a:r>
          <a:endParaRPr lang="en-US" sz="2400" kern="1200" dirty="0"/>
        </a:p>
      </dsp:txBody>
      <dsp:txXfrm>
        <a:off x="5905259" y="351863"/>
        <a:ext cx="1945697" cy="3330939"/>
      </dsp:txXfrm>
    </dsp:sp>
    <dsp:sp modelId="{E7E3AFCA-CAAE-417D-864F-88C22E236D9B}">
      <dsp:nvSpPr>
        <dsp:cNvPr id="0" name=""/>
        <dsp:cNvSpPr/>
      </dsp:nvSpPr>
      <dsp:spPr>
        <a:xfrm>
          <a:off x="8141130" y="73172"/>
          <a:ext cx="2066763" cy="3442097"/>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ADE4E27-CE99-4C65-909E-C449C37176F5}">
      <dsp:nvSpPr>
        <dsp:cNvPr id="0" name=""/>
        <dsp:cNvSpPr/>
      </dsp:nvSpPr>
      <dsp:spPr>
        <a:xfrm>
          <a:off x="8370770" y="291330"/>
          <a:ext cx="2066763" cy="3442097"/>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baseline="0" dirty="0"/>
            <a:t>Fee-for-Service payment structure. </a:t>
          </a:r>
          <a:endParaRPr lang="en-US" sz="2400" kern="1200" dirty="0"/>
        </a:p>
      </dsp:txBody>
      <dsp:txXfrm>
        <a:off x="8431303" y="351863"/>
        <a:ext cx="1945697" cy="332103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AC234C-0813-4B05-AC8B-81B0AEC7487A}">
      <dsp:nvSpPr>
        <dsp:cNvPr id="0" name=""/>
        <dsp:cNvSpPr/>
      </dsp:nvSpPr>
      <dsp:spPr>
        <a:xfrm>
          <a:off x="0" y="392374"/>
          <a:ext cx="10439591" cy="193048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F3FBFB2-FBA5-4847-A01F-FFFF4835389F}">
      <dsp:nvSpPr>
        <dsp:cNvPr id="0" name=""/>
        <dsp:cNvSpPr/>
      </dsp:nvSpPr>
      <dsp:spPr>
        <a:xfrm>
          <a:off x="583971" y="826733"/>
          <a:ext cx="1061766" cy="106176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335D5C1-FD90-4063-A412-0AF25AA17CDB}">
      <dsp:nvSpPr>
        <dsp:cNvPr id="0" name=""/>
        <dsp:cNvSpPr/>
      </dsp:nvSpPr>
      <dsp:spPr>
        <a:xfrm>
          <a:off x="2229709" y="392374"/>
          <a:ext cx="8209881" cy="19304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4310" tIns="204310" rIns="204310" bIns="204310" numCol="1" spcCol="1270" anchor="ctr" anchorCtr="0">
          <a:noAutofit/>
        </a:bodyPr>
        <a:lstStyle/>
        <a:p>
          <a:pPr marL="0" lvl="0" indent="0" algn="l" defTabSz="1066800">
            <a:lnSpc>
              <a:spcPct val="100000"/>
            </a:lnSpc>
            <a:spcBef>
              <a:spcPct val="0"/>
            </a:spcBef>
            <a:spcAft>
              <a:spcPct val="35000"/>
            </a:spcAft>
            <a:buNone/>
          </a:pPr>
          <a:r>
            <a:rPr lang="en-US" sz="2400" b="1" kern="1200" dirty="0"/>
            <a:t>PROVISIONAL CERTIFICATION- </a:t>
          </a:r>
          <a:r>
            <a:rPr lang="en-US" sz="2400" kern="1200" dirty="0"/>
            <a:t>One Year is awarded to new CRPs or start of new services of current CRPs. </a:t>
          </a:r>
        </a:p>
      </dsp:txBody>
      <dsp:txXfrm>
        <a:off x="2229709" y="392374"/>
        <a:ext cx="8209881" cy="1930484"/>
      </dsp:txXfrm>
    </dsp:sp>
    <dsp:sp modelId="{46877155-AC96-4CB0-B019-A9242C1E33F4}">
      <dsp:nvSpPr>
        <dsp:cNvPr id="0" name=""/>
        <dsp:cNvSpPr/>
      </dsp:nvSpPr>
      <dsp:spPr>
        <a:xfrm>
          <a:off x="0" y="2699538"/>
          <a:ext cx="10439591" cy="193048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773CDC3-3B02-44CB-B1B7-D2DC51812ED7}">
      <dsp:nvSpPr>
        <dsp:cNvPr id="0" name=""/>
        <dsp:cNvSpPr/>
      </dsp:nvSpPr>
      <dsp:spPr>
        <a:xfrm>
          <a:off x="583971" y="3133897"/>
          <a:ext cx="1061766" cy="106176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15891D8-5C3A-43CF-8CD1-8AE110267B11}">
      <dsp:nvSpPr>
        <dsp:cNvPr id="0" name=""/>
        <dsp:cNvSpPr/>
      </dsp:nvSpPr>
      <dsp:spPr>
        <a:xfrm>
          <a:off x="2229709" y="2699538"/>
          <a:ext cx="8209881" cy="19304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4310" tIns="204310" rIns="204310" bIns="204310" numCol="1" spcCol="1270" anchor="ctr" anchorCtr="0">
          <a:noAutofit/>
        </a:bodyPr>
        <a:lstStyle/>
        <a:p>
          <a:pPr marL="0" lvl="0" indent="0" algn="l" defTabSz="1066800">
            <a:lnSpc>
              <a:spcPct val="100000"/>
            </a:lnSpc>
            <a:spcBef>
              <a:spcPct val="0"/>
            </a:spcBef>
            <a:spcAft>
              <a:spcPct val="35000"/>
            </a:spcAft>
            <a:buNone/>
          </a:pPr>
          <a:r>
            <a:rPr lang="en-US" sz="2400" b="1" kern="1200" dirty="0"/>
            <a:t>THREE YEAR CERTIFICATION- </a:t>
          </a:r>
          <a:r>
            <a:rPr lang="en-US" sz="2400" kern="1200" dirty="0"/>
            <a:t>Awarded to existing CRPs who have established the ability to provide all documentation, as well as meeting quality standards of providing services to consumers.</a:t>
          </a:r>
        </a:p>
      </dsp:txBody>
      <dsp:txXfrm>
        <a:off x="2229709" y="2699538"/>
        <a:ext cx="8209881" cy="193048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081BDB-B4CD-41FE-B743-39B3C4734345}">
      <dsp:nvSpPr>
        <dsp:cNvPr id="0" name=""/>
        <dsp:cNvSpPr/>
      </dsp:nvSpPr>
      <dsp:spPr>
        <a:xfrm>
          <a:off x="0" y="2634"/>
          <a:ext cx="6832212" cy="131674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F975B1A-F872-4493-9618-56BB01FD77E3}">
      <dsp:nvSpPr>
        <dsp:cNvPr id="0" name=""/>
        <dsp:cNvSpPr/>
      </dsp:nvSpPr>
      <dsp:spPr>
        <a:xfrm>
          <a:off x="398316" y="298903"/>
          <a:ext cx="724919" cy="72421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5CA46D36-B961-46D7-A636-04F0183DCBF7}">
      <dsp:nvSpPr>
        <dsp:cNvPr id="0" name=""/>
        <dsp:cNvSpPr/>
      </dsp:nvSpPr>
      <dsp:spPr>
        <a:xfrm>
          <a:off x="1521551" y="2634"/>
          <a:ext cx="4840354" cy="15636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5485" tIns="165485" rIns="165485" bIns="165485" numCol="1" spcCol="1270" anchor="ctr" anchorCtr="0">
          <a:noAutofit/>
        </a:bodyPr>
        <a:lstStyle/>
        <a:p>
          <a:pPr marL="0" lvl="0" indent="0" algn="l" defTabSz="1066800">
            <a:lnSpc>
              <a:spcPct val="90000"/>
            </a:lnSpc>
            <a:spcBef>
              <a:spcPct val="0"/>
            </a:spcBef>
            <a:spcAft>
              <a:spcPct val="35000"/>
            </a:spcAft>
            <a:buNone/>
          </a:pPr>
          <a:r>
            <a:rPr lang="en-US" sz="2400" kern="1200" dirty="0"/>
            <a:t>For further information on the CRP </a:t>
          </a:r>
          <a:r>
            <a:rPr lang="en-US" sz="2400" kern="1200" dirty="0" err="1"/>
            <a:t>vendorization</a:t>
          </a:r>
          <a:r>
            <a:rPr lang="en-US" sz="2400" kern="1200" dirty="0"/>
            <a:t> and certification process or any questions, please reach out to the email below:</a:t>
          </a:r>
        </a:p>
      </dsp:txBody>
      <dsp:txXfrm>
        <a:off x="1521551" y="2634"/>
        <a:ext cx="4840354" cy="1563637"/>
      </dsp:txXfrm>
    </dsp:sp>
    <dsp:sp modelId="{55C71760-67BE-47EB-85D4-4162D850A88D}">
      <dsp:nvSpPr>
        <dsp:cNvPr id="0" name=""/>
        <dsp:cNvSpPr/>
      </dsp:nvSpPr>
      <dsp:spPr>
        <a:xfrm>
          <a:off x="0" y="1850570"/>
          <a:ext cx="6832212" cy="131674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6283313-A8D3-40BE-8E65-41FF1BDA4792}">
      <dsp:nvSpPr>
        <dsp:cNvPr id="0" name=""/>
        <dsp:cNvSpPr/>
      </dsp:nvSpPr>
      <dsp:spPr>
        <a:xfrm>
          <a:off x="398316" y="2146838"/>
          <a:ext cx="724919" cy="72421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E6B1D750-8903-4726-A408-260BD3E8597A}">
      <dsp:nvSpPr>
        <dsp:cNvPr id="0" name=""/>
        <dsp:cNvSpPr/>
      </dsp:nvSpPr>
      <dsp:spPr>
        <a:xfrm>
          <a:off x="1521551" y="1850570"/>
          <a:ext cx="4840354" cy="15636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5485" tIns="165485" rIns="165485" bIns="165485" numCol="1" spcCol="1270" anchor="ctr" anchorCtr="0">
          <a:noAutofit/>
        </a:bodyPr>
        <a:lstStyle/>
        <a:p>
          <a:pPr marL="0" lvl="0" indent="0" algn="l" defTabSz="1066800">
            <a:lnSpc>
              <a:spcPct val="90000"/>
            </a:lnSpc>
            <a:spcBef>
              <a:spcPct val="0"/>
            </a:spcBef>
            <a:spcAft>
              <a:spcPct val="35000"/>
            </a:spcAft>
            <a:buNone/>
          </a:pPr>
          <a:r>
            <a:rPr lang="en-US" sz="2400" kern="1200" dirty="0"/>
            <a:t>CRD Inbox: </a:t>
          </a:r>
          <a:r>
            <a:rPr lang="en-US" sz="2400" u="sng" kern="1200" dirty="0">
              <a:hlinkClick xmlns:r="http://schemas.openxmlformats.org/officeDocument/2006/relationships" r:id="rId5"/>
            </a:rPr>
            <a:t>Community.Resources@dor.ca.gov</a:t>
          </a:r>
          <a:r>
            <a:rPr lang="en-US" sz="2400" kern="1200" dirty="0"/>
            <a:t> </a:t>
          </a:r>
        </a:p>
      </dsp:txBody>
      <dsp:txXfrm>
        <a:off x="1521551" y="1850570"/>
        <a:ext cx="4840354" cy="1563637"/>
      </dsp:txXfrm>
    </dsp:sp>
    <dsp:sp modelId="{9185F348-D3EF-4151-9564-DCA4202C966A}">
      <dsp:nvSpPr>
        <dsp:cNvPr id="0" name=""/>
        <dsp:cNvSpPr/>
      </dsp:nvSpPr>
      <dsp:spPr>
        <a:xfrm>
          <a:off x="0" y="3698506"/>
          <a:ext cx="6832212" cy="131674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32D644C-5466-4EF3-83EE-31BBFA33CAAE}">
      <dsp:nvSpPr>
        <dsp:cNvPr id="0" name=""/>
        <dsp:cNvSpPr/>
      </dsp:nvSpPr>
      <dsp:spPr>
        <a:xfrm>
          <a:off x="398316" y="3994774"/>
          <a:ext cx="724919" cy="724211"/>
        </a:xfrm>
        <a:prstGeom prst="rect">
          <a:avLst/>
        </a:prstGeom>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E78B8075-9010-4CF8-93F0-BA90DFFD9DAB}">
      <dsp:nvSpPr>
        <dsp:cNvPr id="0" name=""/>
        <dsp:cNvSpPr/>
      </dsp:nvSpPr>
      <dsp:spPr>
        <a:xfrm>
          <a:off x="1521551" y="3698506"/>
          <a:ext cx="4840354" cy="15636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5485" tIns="165485" rIns="165485" bIns="165485" numCol="1" spcCol="1270" anchor="ctr" anchorCtr="0">
          <a:noAutofit/>
        </a:bodyPr>
        <a:lstStyle/>
        <a:p>
          <a:pPr marL="0" lvl="0" indent="0" algn="l" defTabSz="1066800">
            <a:lnSpc>
              <a:spcPct val="90000"/>
            </a:lnSpc>
            <a:spcBef>
              <a:spcPct val="0"/>
            </a:spcBef>
            <a:spcAft>
              <a:spcPct val="35000"/>
            </a:spcAft>
            <a:buNone/>
          </a:pPr>
          <a:r>
            <a:rPr lang="en-US" sz="2400" kern="1200" dirty="0"/>
            <a:t>CRD Certification Desk: </a:t>
          </a:r>
          <a:r>
            <a:rPr lang="en-US" sz="2400" u="sng" kern="1200" dirty="0">
              <a:hlinkClick xmlns:r="http://schemas.openxmlformats.org/officeDocument/2006/relationships" r:id="rId8"/>
            </a:rPr>
            <a:t>CRDCertificationDesk@dor.ca.gov</a:t>
          </a:r>
          <a:endParaRPr lang="en-US" sz="2400" kern="1200" dirty="0"/>
        </a:p>
      </dsp:txBody>
      <dsp:txXfrm>
        <a:off x="1521551" y="3698506"/>
        <a:ext cx="4840354" cy="1563637"/>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64" tIns="46582" rIns="93164" bIns="46582" rtlCol="0"/>
          <a:lstStyle>
            <a:lvl1pPr algn="l">
              <a:defRPr sz="1200"/>
            </a:lvl1pPr>
          </a:lstStyle>
          <a:p>
            <a:endParaRPr lang="en-US"/>
          </a:p>
        </p:txBody>
      </p:sp>
      <p:sp>
        <p:nvSpPr>
          <p:cNvPr id="3" name="Date Placeholder 2"/>
          <p:cNvSpPr>
            <a:spLocks noGrp="1"/>
          </p:cNvSpPr>
          <p:nvPr>
            <p:ph type="dt" idx="1"/>
          </p:nvPr>
        </p:nvSpPr>
        <p:spPr>
          <a:xfrm>
            <a:off x="3970938" y="1"/>
            <a:ext cx="3037840" cy="466434"/>
          </a:xfrm>
          <a:prstGeom prst="rect">
            <a:avLst/>
          </a:prstGeom>
        </p:spPr>
        <p:txBody>
          <a:bodyPr vert="horz" lIns="93164" tIns="46582" rIns="93164" bIns="46582" rtlCol="0"/>
          <a:lstStyle>
            <a:lvl1pPr algn="r">
              <a:defRPr sz="1200"/>
            </a:lvl1pPr>
          </a:lstStyle>
          <a:p>
            <a:fld id="{9828E8B4-21C8-4D6B-B86B-976CF236B0A4}" type="datetimeFigureOut">
              <a:rPr lang="en-US" smtClean="0"/>
              <a:t>4/16/2026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64" tIns="46582" rIns="93164" bIns="46582"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64" tIns="46582" rIns="93164" bIns="4658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3037840" cy="466433"/>
          </a:xfrm>
          <a:prstGeom prst="rect">
            <a:avLst/>
          </a:prstGeom>
        </p:spPr>
        <p:txBody>
          <a:bodyPr vert="horz" lIns="93164" tIns="46582" rIns="93164" bIns="46582"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8"/>
            <a:ext cx="3037840" cy="466433"/>
          </a:xfrm>
          <a:prstGeom prst="rect">
            <a:avLst/>
          </a:prstGeom>
        </p:spPr>
        <p:txBody>
          <a:bodyPr vert="horz" lIns="93164" tIns="46582" rIns="93164" bIns="46582" rtlCol="0" anchor="b"/>
          <a:lstStyle>
            <a:lvl1pPr algn="r">
              <a:defRPr sz="1200"/>
            </a:lvl1pPr>
          </a:lstStyle>
          <a:p>
            <a:fld id="{9E7AA8DA-2707-4291-8970-63FB6CA8DBEF}" type="slidenum">
              <a:rPr lang="en-US" smtClean="0"/>
              <a:t>‹#›</a:t>
            </a:fld>
            <a:endParaRPr lang="en-US"/>
          </a:p>
        </p:txBody>
      </p:sp>
    </p:spTree>
    <p:extLst>
      <p:ext uri="{BB962C8B-B14F-4D97-AF65-F5344CB8AC3E}">
        <p14:creationId xmlns:p14="http://schemas.microsoft.com/office/powerpoint/2010/main" val="3074977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1"/>
            <a:ext cx="5699760" cy="4550188"/>
          </a:xfrm>
        </p:spPr>
        <p:txBody>
          <a:bodyPr/>
          <a:lstStyle/>
          <a:p>
            <a:pPr marL="0" indent="0">
              <a:buFont typeface="Arial" panose="020B0604020202020204" pitchFamily="34" charset="0"/>
              <a:buNone/>
            </a:pPr>
            <a:endParaRPr lang="en-US" sz="1400" b="1"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9E7AA8DA-2707-4291-8970-63FB6CA8DBEF}" type="slidenum">
              <a:rPr lang="en-US" smtClean="0"/>
              <a:t>1</a:t>
            </a:fld>
            <a:endParaRPr lang="en-US"/>
          </a:p>
        </p:txBody>
      </p:sp>
    </p:spTree>
    <p:extLst>
      <p:ext uri="{BB962C8B-B14F-4D97-AF65-F5344CB8AC3E}">
        <p14:creationId xmlns:p14="http://schemas.microsoft.com/office/powerpoint/2010/main" val="2520472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17550" y="4497049"/>
            <a:ext cx="5575300" cy="4416789"/>
          </a:xfrm>
        </p:spPr>
        <p:txBody>
          <a:bodyPr/>
          <a:lstStyle/>
          <a:p>
            <a:pPr marL="0" indent="0">
              <a:buFont typeface="Arial" panose="020B0604020202020204" pitchFamily="34" charset="0"/>
              <a:buNone/>
            </a:pPr>
            <a:endParaRPr lang="en-US" sz="800" b="1"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9E7AA8DA-2707-4291-8970-63FB6CA8DBEF}" type="slidenum">
              <a:rPr lang="en-US" smtClean="0"/>
              <a:t>10</a:t>
            </a:fld>
            <a:endParaRPr lang="en-US"/>
          </a:p>
        </p:txBody>
      </p:sp>
    </p:spTree>
    <p:extLst>
      <p:ext uri="{BB962C8B-B14F-4D97-AF65-F5344CB8AC3E}">
        <p14:creationId xmlns:p14="http://schemas.microsoft.com/office/powerpoint/2010/main" val="34455106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9ED61F-13C4-1F21-F15D-70208DF40A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44C6E6-1A94-EA2C-8B6C-FC701D2EC0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A76277-D56F-EF1D-2AC7-C85D86B7401E}"/>
              </a:ext>
            </a:extLst>
          </p:cNvPr>
          <p:cNvSpPr>
            <a:spLocks noGrp="1"/>
          </p:cNvSpPr>
          <p:nvPr>
            <p:ph type="body" idx="1"/>
          </p:nvPr>
        </p:nvSpPr>
        <p:spPr>
          <a:xfrm>
            <a:off x="717550" y="4497049"/>
            <a:ext cx="5575300" cy="4416789"/>
          </a:xfrm>
        </p:spPr>
        <p:txBody>
          <a:bodyPr/>
          <a:lstStyle/>
          <a:p>
            <a:pPr marL="0" indent="0">
              <a:buFont typeface="Arial" panose="020B0604020202020204" pitchFamily="34" charset="0"/>
              <a:buNone/>
            </a:pPr>
            <a:endParaRPr lang="en-US" sz="800" b="1"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BF083544-9E07-A8D1-BA99-6442A7470037}"/>
              </a:ext>
            </a:extLst>
          </p:cNvPr>
          <p:cNvSpPr>
            <a:spLocks noGrp="1"/>
          </p:cNvSpPr>
          <p:nvPr>
            <p:ph type="sldNum" sz="quarter" idx="5"/>
          </p:nvPr>
        </p:nvSpPr>
        <p:spPr/>
        <p:txBody>
          <a:bodyPr/>
          <a:lstStyle/>
          <a:p>
            <a:fld id="{9E7AA8DA-2707-4291-8970-63FB6CA8DBEF}" type="slidenum">
              <a:rPr lang="en-US" smtClean="0"/>
              <a:t>11</a:t>
            </a:fld>
            <a:endParaRPr lang="en-US"/>
          </a:p>
        </p:txBody>
      </p:sp>
    </p:spTree>
    <p:extLst>
      <p:ext uri="{BB962C8B-B14F-4D97-AF65-F5344CB8AC3E}">
        <p14:creationId xmlns:p14="http://schemas.microsoft.com/office/powerpoint/2010/main" val="24793386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17550" y="4497049"/>
            <a:ext cx="5575300" cy="4416789"/>
          </a:xfrm>
        </p:spPr>
        <p:txBody>
          <a:bodyPr/>
          <a:lstStyle/>
          <a:p>
            <a:pPr marL="0" indent="0">
              <a:buFont typeface="Arial" panose="020B0604020202020204" pitchFamily="34" charset="0"/>
              <a:buNone/>
            </a:pPr>
            <a:endParaRPr lang="en-US" sz="800" b="1"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9E7AA8DA-2707-4291-8970-63FB6CA8DBEF}" type="slidenum">
              <a:rPr lang="en-US" smtClean="0"/>
              <a:t>12</a:t>
            </a:fld>
            <a:endParaRPr lang="en-US"/>
          </a:p>
        </p:txBody>
      </p:sp>
    </p:spTree>
    <p:extLst>
      <p:ext uri="{BB962C8B-B14F-4D97-AF65-F5344CB8AC3E}">
        <p14:creationId xmlns:p14="http://schemas.microsoft.com/office/powerpoint/2010/main" val="36262591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17550" y="4497049"/>
            <a:ext cx="5575300" cy="4416789"/>
          </a:xfrm>
        </p:spPr>
        <p:txBody>
          <a:bodyPr/>
          <a:lstStyle/>
          <a:p>
            <a:pPr marL="0" indent="0">
              <a:buFont typeface="Arial" panose="020B0604020202020204" pitchFamily="34" charset="0"/>
              <a:buNone/>
            </a:pPr>
            <a:endParaRPr lang="en-US" sz="800" b="1"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9E7AA8DA-2707-4291-8970-63FB6CA8DBEF}" type="slidenum">
              <a:rPr lang="en-US" smtClean="0"/>
              <a:t>13</a:t>
            </a:fld>
            <a:endParaRPr lang="en-US"/>
          </a:p>
        </p:txBody>
      </p:sp>
    </p:spTree>
    <p:extLst>
      <p:ext uri="{BB962C8B-B14F-4D97-AF65-F5344CB8AC3E}">
        <p14:creationId xmlns:p14="http://schemas.microsoft.com/office/powerpoint/2010/main" val="26239332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17550" y="4497049"/>
            <a:ext cx="5575300" cy="4416789"/>
          </a:xfrm>
        </p:spPr>
        <p:txBody>
          <a:bodyPr/>
          <a:lstStyle/>
          <a:p>
            <a:pPr marL="0" indent="0">
              <a:buFont typeface="Arial" panose="020B0604020202020204" pitchFamily="34" charset="0"/>
              <a:buNone/>
            </a:pPr>
            <a:endParaRPr lang="en-US" sz="8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9E7AA8DA-2707-4291-8970-63FB6CA8DBEF}" type="slidenum">
              <a:rPr lang="en-US" smtClean="0"/>
              <a:t>15</a:t>
            </a:fld>
            <a:endParaRPr lang="en-US"/>
          </a:p>
        </p:txBody>
      </p:sp>
    </p:spTree>
    <p:extLst>
      <p:ext uri="{BB962C8B-B14F-4D97-AF65-F5344CB8AC3E}">
        <p14:creationId xmlns:p14="http://schemas.microsoft.com/office/powerpoint/2010/main" val="33967304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17550" y="4497049"/>
            <a:ext cx="5575300" cy="4416789"/>
          </a:xfrm>
        </p:spPr>
        <p:txBody>
          <a:bodyPr/>
          <a:lstStyle/>
          <a:p>
            <a:pPr marL="0" indent="0">
              <a:buFont typeface="Arial" panose="020B0604020202020204" pitchFamily="34" charset="0"/>
              <a:buNone/>
            </a:pPr>
            <a:endParaRPr lang="en-US" sz="8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9E7AA8DA-2707-4291-8970-63FB6CA8DBEF}" type="slidenum">
              <a:rPr lang="en-US" smtClean="0"/>
              <a:t>16</a:t>
            </a:fld>
            <a:endParaRPr lang="en-US"/>
          </a:p>
        </p:txBody>
      </p:sp>
    </p:spTree>
    <p:extLst>
      <p:ext uri="{BB962C8B-B14F-4D97-AF65-F5344CB8AC3E}">
        <p14:creationId xmlns:p14="http://schemas.microsoft.com/office/powerpoint/2010/main" val="17619687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17550" y="4497049"/>
            <a:ext cx="5575300" cy="4416789"/>
          </a:xfrm>
        </p:spPr>
        <p:txBody>
          <a:bodyPr/>
          <a:lstStyle/>
          <a:p>
            <a:pPr marL="0" indent="0">
              <a:buFont typeface="Arial" panose="020B0604020202020204" pitchFamily="34" charset="0"/>
              <a:buNone/>
            </a:pPr>
            <a:endParaRPr lang="en-US" sz="800" b="1"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9E7AA8DA-2707-4291-8970-63FB6CA8DBEF}" type="slidenum">
              <a:rPr lang="en-US" smtClean="0"/>
              <a:t>17</a:t>
            </a:fld>
            <a:endParaRPr lang="en-US"/>
          </a:p>
        </p:txBody>
      </p:sp>
    </p:spTree>
    <p:extLst>
      <p:ext uri="{BB962C8B-B14F-4D97-AF65-F5344CB8AC3E}">
        <p14:creationId xmlns:p14="http://schemas.microsoft.com/office/powerpoint/2010/main" val="15055532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E7AA8DA-2707-4291-8970-63FB6CA8DBEF}" type="slidenum">
              <a:rPr lang="en-US" smtClean="0"/>
              <a:t>18</a:t>
            </a:fld>
            <a:endParaRPr lang="en-US"/>
          </a:p>
        </p:txBody>
      </p:sp>
    </p:spTree>
    <p:extLst>
      <p:ext uri="{BB962C8B-B14F-4D97-AF65-F5344CB8AC3E}">
        <p14:creationId xmlns:p14="http://schemas.microsoft.com/office/powerpoint/2010/main" val="42067138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17550" y="4497049"/>
            <a:ext cx="5575300" cy="4416789"/>
          </a:xfrm>
        </p:spPr>
        <p:txBody>
          <a:bodyPr/>
          <a:lstStyle/>
          <a:p>
            <a:pPr marL="0" indent="0">
              <a:buFont typeface="Arial" panose="020B0604020202020204" pitchFamily="34" charset="0"/>
              <a:buNone/>
            </a:pPr>
            <a:endParaRPr lang="en-US" sz="8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9E7AA8DA-2707-4291-8970-63FB6CA8DBEF}" type="slidenum">
              <a:rPr lang="en-US" smtClean="0"/>
              <a:t>19</a:t>
            </a:fld>
            <a:endParaRPr lang="en-US"/>
          </a:p>
        </p:txBody>
      </p:sp>
    </p:spTree>
    <p:extLst>
      <p:ext uri="{BB962C8B-B14F-4D97-AF65-F5344CB8AC3E}">
        <p14:creationId xmlns:p14="http://schemas.microsoft.com/office/powerpoint/2010/main" val="12150144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E7AA8DA-2707-4291-8970-63FB6CA8DBEF}" type="slidenum">
              <a:rPr lang="en-US" smtClean="0"/>
              <a:t>20</a:t>
            </a:fld>
            <a:endParaRPr lang="en-US"/>
          </a:p>
        </p:txBody>
      </p:sp>
    </p:spTree>
    <p:extLst>
      <p:ext uri="{BB962C8B-B14F-4D97-AF65-F5344CB8AC3E}">
        <p14:creationId xmlns:p14="http://schemas.microsoft.com/office/powerpoint/2010/main" val="3418969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sz="1400" b="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9E7AA8DA-2707-4291-8970-63FB6CA8DBEF}" type="slidenum">
              <a:rPr lang="en-US" smtClean="0"/>
              <a:t>2</a:t>
            </a:fld>
            <a:endParaRPr lang="en-US"/>
          </a:p>
        </p:txBody>
      </p:sp>
    </p:spTree>
    <p:extLst>
      <p:ext uri="{BB962C8B-B14F-4D97-AF65-F5344CB8AC3E}">
        <p14:creationId xmlns:p14="http://schemas.microsoft.com/office/powerpoint/2010/main" val="339719356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E7AA8DA-2707-4291-8970-63FB6CA8DBEF}" type="slidenum">
              <a:rPr lang="en-US" smtClean="0"/>
              <a:t>21</a:t>
            </a:fld>
            <a:endParaRPr lang="en-US"/>
          </a:p>
        </p:txBody>
      </p:sp>
    </p:spTree>
    <p:extLst>
      <p:ext uri="{BB962C8B-B14F-4D97-AF65-F5344CB8AC3E}">
        <p14:creationId xmlns:p14="http://schemas.microsoft.com/office/powerpoint/2010/main" val="36634899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17550" y="4497049"/>
            <a:ext cx="5575300" cy="4416789"/>
          </a:xfrm>
        </p:spPr>
        <p:txBody>
          <a:bodyPr/>
          <a:lstStyle/>
          <a:p>
            <a:pPr marL="0" indent="0">
              <a:buFont typeface="Arial" panose="020B0604020202020204" pitchFamily="34" charset="0"/>
              <a:buNone/>
            </a:pPr>
            <a:endParaRPr lang="en-US" sz="800" b="1"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9E7AA8DA-2707-4291-8970-63FB6CA8DBEF}" type="slidenum">
              <a:rPr lang="en-US" smtClean="0"/>
              <a:t>22</a:t>
            </a:fld>
            <a:endParaRPr lang="en-US"/>
          </a:p>
        </p:txBody>
      </p:sp>
    </p:spTree>
    <p:extLst>
      <p:ext uri="{BB962C8B-B14F-4D97-AF65-F5344CB8AC3E}">
        <p14:creationId xmlns:p14="http://schemas.microsoft.com/office/powerpoint/2010/main" val="12844225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17550" y="4497049"/>
            <a:ext cx="5575300" cy="4416789"/>
          </a:xfrm>
        </p:spPr>
        <p:txBody>
          <a:bodyPr/>
          <a:lstStyle/>
          <a:p>
            <a:pPr marL="0" indent="0">
              <a:buFont typeface="Arial" panose="020B0604020202020204" pitchFamily="34" charset="0"/>
              <a:buNone/>
            </a:pPr>
            <a:endParaRPr lang="en-US" sz="8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9E7AA8DA-2707-4291-8970-63FB6CA8DBEF}" type="slidenum">
              <a:rPr lang="en-US" smtClean="0"/>
              <a:t>23</a:t>
            </a:fld>
            <a:endParaRPr lang="en-US"/>
          </a:p>
        </p:txBody>
      </p:sp>
    </p:spTree>
    <p:extLst>
      <p:ext uri="{BB962C8B-B14F-4D97-AF65-F5344CB8AC3E}">
        <p14:creationId xmlns:p14="http://schemas.microsoft.com/office/powerpoint/2010/main" val="121639294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300" b="1"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9E7AA8DA-2707-4291-8970-63FB6CA8DBEF}" type="slidenum">
              <a:rPr lang="en-US" smtClean="0"/>
              <a:t>25</a:t>
            </a:fld>
            <a:endParaRPr lang="en-US"/>
          </a:p>
        </p:txBody>
      </p:sp>
    </p:spTree>
    <p:extLst>
      <p:ext uri="{BB962C8B-B14F-4D97-AF65-F5344CB8AC3E}">
        <p14:creationId xmlns:p14="http://schemas.microsoft.com/office/powerpoint/2010/main" val="247613295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US" sz="13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476A5BBD-1E61-47A3-8D2B-91D0B846477A}" type="slidenum">
              <a:rPr lang="en-US" smtClean="0"/>
              <a:t>26</a:t>
            </a:fld>
            <a:endParaRPr lang="en-US"/>
          </a:p>
        </p:txBody>
      </p:sp>
    </p:spTree>
    <p:extLst>
      <p:ext uri="{BB962C8B-B14F-4D97-AF65-F5344CB8AC3E}">
        <p14:creationId xmlns:p14="http://schemas.microsoft.com/office/powerpoint/2010/main" val="22861752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sz="1400" b="1"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9E7AA8DA-2707-4291-8970-63FB6CA8DBEF}" type="slidenum">
              <a:rPr lang="en-US" smtClean="0"/>
              <a:t>3</a:t>
            </a:fld>
            <a:endParaRPr lang="en-US"/>
          </a:p>
        </p:txBody>
      </p:sp>
    </p:spTree>
    <p:extLst>
      <p:ext uri="{BB962C8B-B14F-4D97-AF65-F5344CB8AC3E}">
        <p14:creationId xmlns:p14="http://schemas.microsoft.com/office/powerpoint/2010/main" val="33590195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5"/>
          </p:nvPr>
        </p:nvSpPr>
        <p:spPr/>
        <p:txBody>
          <a:bodyPr/>
          <a:lstStyle/>
          <a:p>
            <a:fld id="{9E7AA8DA-2707-4291-8970-63FB6CA8DBEF}" type="slidenum">
              <a:rPr lang="en-US" smtClean="0"/>
              <a:t>4</a:t>
            </a:fld>
            <a:endParaRPr lang="en-US"/>
          </a:p>
        </p:txBody>
      </p:sp>
    </p:spTree>
    <p:extLst>
      <p:ext uri="{BB962C8B-B14F-4D97-AF65-F5344CB8AC3E}">
        <p14:creationId xmlns:p14="http://schemas.microsoft.com/office/powerpoint/2010/main" val="4228618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17550" y="4497049"/>
            <a:ext cx="5575300" cy="4416789"/>
          </a:xfrm>
        </p:spPr>
        <p:txBody>
          <a:bodyPr/>
          <a:lstStyle/>
          <a:p>
            <a:pPr marL="0" indent="0">
              <a:buFont typeface="Arial" panose="020B0604020202020204" pitchFamily="34" charset="0"/>
              <a:buNone/>
            </a:pPr>
            <a:endParaRPr lang="en-US" sz="800" b="1"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9E7AA8DA-2707-4291-8970-63FB6CA8DBEF}" type="slidenum">
              <a:rPr lang="en-US" smtClean="0"/>
              <a:t>5</a:t>
            </a:fld>
            <a:endParaRPr lang="en-US"/>
          </a:p>
        </p:txBody>
      </p:sp>
    </p:spTree>
    <p:extLst>
      <p:ext uri="{BB962C8B-B14F-4D97-AF65-F5344CB8AC3E}">
        <p14:creationId xmlns:p14="http://schemas.microsoft.com/office/powerpoint/2010/main" val="27606518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17550" y="4473892"/>
            <a:ext cx="5608320" cy="3660458"/>
          </a:xfrm>
        </p:spPr>
        <p:txBody>
          <a:bodyPr/>
          <a:lstStyle/>
          <a:p>
            <a:endParaRPr lang="en-US" sz="1200" b="1"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9E7AA8DA-2707-4291-8970-63FB6CA8DBEF}" type="slidenum">
              <a:rPr lang="en-US" smtClean="0"/>
              <a:t>6</a:t>
            </a:fld>
            <a:endParaRPr lang="en-US"/>
          </a:p>
        </p:txBody>
      </p:sp>
    </p:spTree>
    <p:extLst>
      <p:ext uri="{BB962C8B-B14F-4D97-AF65-F5344CB8AC3E}">
        <p14:creationId xmlns:p14="http://schemas.microsoft.com/office/powerpoint/2010/main" val="33555990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17550" y="4497049"/>
            <a:ext cx="5575300" cy="4416789"/>
          </a:xfrm>
        </p:spPr>
        <p:txBody>
          <a:bodyPr/>
          <a:lstStyle/>
          <a:p>
            <a:pPr marL="0" indent="0">
              <a:buFont typeface="Arial" panose="020B0604020202020204" pitchFamily="34" charset="0"/>
              <a:buNone/>
            </a:pPr>
            <a:endParaRPr lang="en-US" sz="800" b="1"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9E7AA8DA-2707-4291-8970-63FB6CA8DBEF}" type="slidenum">
              <a:rPr lang="en-US" smtClean="0"/>
              <a:t>7</a:t>
            </a:fld>
            <a:endParaRPr lang="en-US"/>
          </a:p>
        </p:txBody>
      </p:sp>
    </p:spTree>
    <p:extLst>
      <p:ext uri="{BB962C8B-B14F-4D97-AF65-F5344CB8AC3E}">
        <p14:creationId xmlns:p14="http://schemas.microsoft.com/office/powerpoint/2010/main" val="11511664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17550" y="4497049"/>
            <a:ext cx="5575300" cy="4416789"/>
          </a:xfrm>
        </p:spPr>
        <p:txBody>
          <a:bodyPr/>
          <a:lstStyle/>
          <a:p>
            <a:pPr marL="0" indent="0">
              <a:buFont typeface="Arial" panose="020B0604020202020204" pitchFamily="34" charset="0"/>
              <a:buNone/>
            </a:pPr>
            <a:endParaRPr lang="en-US" sz="800" b="1"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9E7AA8DA-2707-4291-8970-63FB6CA8DBEF}" type="slidenum">
              <a:rPr lang="en-US" smtClean="0"/>
              <a:t>8</a:t>
            </a:fld>
            <a:endParaRPr lang="en-US"/>
          </a:p>
        </p:txBody>
      </p:sp>
    </p:spTree>
    <p:extLst>
      <p:ext uri="{BB962C8B-B14F-4D97-AF65-F5344CB8AC3E}">
        <p14:creationId xmlns:p14="http://schemas.microsoft.com/office/powerpoint/2010/main" val="36263055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17550" y="4497049"/>
            <a:ext cx="5575300" cy="4416789"/>
          </a:xfrm>
        </p:spPr>
        <p:txBody>
          <a:bodyPr/>
          <a:lstStyle/>
          <a:p>
            <a:pPr marL="0" indent="0">
              <a:buFont typeface="Arial" panose="020B0604020202020204" pitchFamily="34" charset="0"/>
              <a:buNone/>
            </a:pPr>
            <a:endParaRPr lang="en-US" sz="800" b="1"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9E7AA8DA-2707-4291-8970-63FB6CA8DBEF}" type="slidenum">
              <a:rPr lang="en-US" smtClean="0"/>
              <a:t>9</a:t>
            </a:fld>
            <a:endParaRPr lang="en-US"/>
          </a:p>
        </p:txBody>
      </p:sp>
    </p:spTree>
    <p:extLst>
      <p:ext uri="{BB962C8B-B14F-4D97-AF65-F5344CB8AC3E}">
        <p14:creationId xmlns:p14="http://schemas.microsoft.com/office/powerpoint/2010/main" val="5123366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E94EC8C-0CBB-49F9-A4FC-465C1A68D1F1}"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en-US"/>
          </a:p>
        </p:txBody>
      </p:sp>
      <p:sp>
        <p:nvSpPr>
          <p:cNvPr id="6" name="Slide Number Placeholder 5"/>
          <p:cNvSpPr>
            <a:spLocks noGrp="1"/>
          </p:cNvSpPr>
          <p:nvPr>
            <p:ph type="sldNum" sz="quarter" idx="12"/>
          </p:nvPr>
        </p:nvSpPr>
        <p:spPr>
          <a:xfrm>
            <a:off x="531812" y="4529540"/>
            <a:ext cx="779767" cy="365125"/>
          </a:xfrm>
        </p:spPr>
        <p:txBody>
          <a:bodyPr/>
          <a:lstStyle/>
          <a:p>
            <a:fld id="{6EA22334-747E-4985-A2CE-9ED272D19E53}" type="slidenum">
              <a:rPr lang="en-US" smtClean="0"/>
              <a:t>‹#›</a:t>
            </a:fld>
            <a:endParaRPr lang="en-US"/>
          </a:p>
        </p:txBody>
      </p:sp>
    </p:spTree>
    <p:extLst>
      <p:ext uri="{BB962C8B-B14F-4D97-AF65-F5344CB8AC3E}">
        <p14:creationId xmlns:p14="http://schemas.microsoft.com/office/powerpoint/2010/main" val="36980764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E94EC8C-0CBB-49F9-A4FC-465C1A68D1F1}"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EA22334-747E-4985-A2CE-9ED272D19E53}" type="slidenum">
              <a:rPr lang="en-US" smtClean="0"/>
              <a:t>‹#›</a:t>
            </a:fld>
            <a:endParaRPr lang="en-US"/>
          </a:p>
        </p:txBody>
      </p:sp>
    </p:spTree>
    <p:extLst>
      <p:ext uri="{BB962C8B-B14F-4D97-AF65-F5344CB8AC3E}">
        <p14:creationId xmlns:p14="http://schemas.microsoft.com/office/powerpoint/2010/main" val="12533994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E94EC8C-0CBB-49F9-A4FC-465C1A68D1F1}"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EA22334-747E-4985-A2CE-9ED272D19E53}"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290806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E94EC8C-0CBB-49F9-A4FC-465C1A68D1F1}" type="datetimeFigureOut">
              <a:rPr lang="en-US" smtClean="0"/>
              <a:t>4/16/2026</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EA22334-747E-4985-A2CE-9ED272D19E53}" type="slidenum">
              <a:rPr lang="en-US" smtClean="0"/>
              <a:t>‹#›</a:t>
            </a:fld>
            <a:endParaRPr lang="en-US"/>
          </a:p>
        </p:txBody>
      </p:sp>
    </p:spTree>
    <p:extLst>
      <p:ext uri="{BB962C8B-B14F-4D97-AF65-F5344CB8AC3E}">
        <p14:creationId xmlns:p14="http://schemas.microsoft.com/office/powerpoint/2010/main" val="13747244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E94EC8C-0CBB-49F9-A4FC-465C1A68D1F1}" type="datetimeFigureOut">
              <a:rPr lang="en-US" smtClean="0"/>
              <a:t>4/16/2026</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EA22334-747E-4985-A2CE-9ED272D19E53}"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682358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E94EC8C-0CBB-49F9-A4FC-465C1A68D1F1}" type="datetimeFigureOut">
              <a:rPr lang="en-US" smtClean="0"/>
              <a:t>4/16/2026</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EA22334-747E-4985-A2CE-9ED272D19E53}" type="slidenum">
              <a:rPr lang="en-US" smtClean="0"/>
              <a:t>‹#›</a:t>
            </a:fld>
            <a:endParaRPr lang="en-US"/>
          </a:p>
        </p:txBody>
      </p:sp>
    </p:spTree>
    <p:extLst>
      <p:ext uri="{BB962C8B-B14F-4D97-AF65-F5344CB8AC3E}">
        <p14:creationId xmlns:p14="http://schemas.microsoft.com/office/powerpoint/2010/main" val="19279692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E94EC8C-0CBB-49F9-A4FC-465C1A68D1F1}"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EA22334-747E-4985-A2CE-9ED272D19E53}" type="slidenum">
              <a:rPr lang="en-US" smtClean="0"/>
              <a:t>‹#›</a:t>
            </a:fld>
            <a:endParaRPr lang="en-US"/>
          </a:p>
        </p:txBody>
      </p:sp>
    </p:spTree>
    <p:extLst>
      <p:ext uri="{BB962C8B-B14F-4D97-AF65-F5344CB8AC3E}">
        <p14:creationId xmlns:p14="http://schemas.microsoft.com/office/powerpoint/2010/main" val="4057989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E94EC8C-0CBB-49F9-A4FC-465C1A68D1F1}"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EA22334-747E-4985-A2CE-9ED272D19E53}" type="slidenum">
              <a:rPr lang="en-US" smtClean="0"/>
              <a:t>‹#›</a:t>
            </a:fld>
            <a:endParaRPr lang="en-US"/>
          </a:p>
        </p:txBody>
      </p:sp>
    </p:spTree>
    <p:extLst>
      <p:ext uri="{BB962C8B-B14F-4D97-AF65-F5344CB8AC3E}">
        <p14:creationId xmlns:p14="http://schemas.microsoft.com/office/powerpoint/2010/main" val="704970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E94EC8C-0CBB-49F9-A4FC-465C1A68D1F1}"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sp>
        <p:nvSpPr>
          <p:cNvPr id="6" name="Slide Number Placeholder 5"/>
          <p:cNvSpPr>
            <a:spLocks noGrp="1"/>
          </p:cNvSpPr>
          <p:nvPr>
            <p:ph type="sldNum" sz="quarter" idx="12"/>
          </p:nvPr>
        </p:nvSpPr>
        <p:spPr/>
        <p:txBody>
          <a:bodyPr/>
          <a:lstStyle/>
          <a:p>
            <a:fld id="{6EA22334-747E-4985-A2CE-9ED272D19E53}" type="slidenum">
              <a:rPr lang="en-US" smtClean="0"/>
              <a:t>‹#›</a:t>
            </a:fld>
            <a:endParaRPr lang="en-US"/>
          </a:p>
        </p:txBody>
      </p:sp>
    </p:spTree>
    <p:extLst>
      <p:ext uri="{BB962C8B-B14F-4D97-AF65-F5344CB8AC3E}">
        <p14:creationId xmlns:p14="http://schemas.microsoft.com/office/powerpoint/2010/main" val="3705919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E94EC8C-0CBB-49F9-A4FC-465C1A68D1F1}"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sp>
        <p:nvSpPr>
          <p:cNvPr id="6" name="Slide Number Placeholder 5"/>
          <p:cNvSpPr>
            <a:spLocks noGrp="1"/>
          </p:cNvSpPr>
          <p:nvPr>
            <p:ph type="sldNum" sz="quarter" idx="12"/>
          </p:nvPr>
        </p:nvSpPr>
        <p:spPr>
          <a:xfrm>
            <a:off x="531812" y="3244139"/>
            <a:ext cx="779767" cy="365125"/>
          </a:xfrm>
        </p:spPr>
        <p:txBody>
          <a:bodyPr/>
          <a:lstStyle/>
          <a:p>
            <a:fld id="{6EA22334-747E-4985-A2CE-9ED272D19E53}" type="slidenum">
              <a:rPr lang="en-US" smtClean="0"/>
              <a:t>‹#›</a:t>
            </a:fld>
            <a:endParaRPr lang="en-US"/>
          </a:p>
        </p:txBody>
      </p:sp>
    </p:spTree>
    <p:extLst>
      <p:ext uri="{BB962C8B-B14F-4D97-AF65-F5344CB8AC3E}">
        <p14:creationId xmlns:p14="http://schemas.microsoft.com/office/powerpoint/2010/main" val="6889317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E94EC8C-0CBB-49F9-A4FC-465C1A68D1F1}" type="datetimeFigureOut">
              <a:rPr lang="en-US" smtClean="0"/>
              <a:t>4/16/2026</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sp>
        <p:nvSpPr>
          <p:cNvPr id="11" name="Slide Number Placeholder 5"/>
          <p:cNvSpPr>
            <a:spLocks noGrp="1"/>
          </p:cNvSpPr>
          <p:nvPr>
            <p:ph type="sldNum" sz="quarter" idx="12"/>
          </p:nvPr>
        </p:nvSpPr>
        <p:spPr>
          <a:xfrm>
            <a:off x="531812" y="787782"/>
            <a:ext cx="779767" cy="365125"/>
          </a:xfrm>
        </p:spPr>
        <p:txBody>
          <a:bodyPr/>
          <a:lstStyle/>
          <a:p>
            <a:fld id="{6EA22334-747E-4985-A2CE-9ED272D19E53}" type="slidenum">
              <a:rPr lang="en-US" smtClean="0"/>
              <a:t>‹#›</a:t>
            </a:fld>
            <a:endParaRPr lang="en-US"/>
          </a:p>
        </p:txBody>
      </p:sp>
    </p:spTree>
    <p:extLst>
      <p:ext uri="{BB962C8B-B14F-4D97-AF65-F5344CB8AC3E}">
        <p14:creationId xmlns:p14="http://schemas.microsoft.com/office/powerpoint/2010/main" val="349963614"/>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E94EC8C-0CBB-49F9-A4FC-465C1A68D1F1}" type="datetimeFigureOut">
              <a:rPr lang="en-US" smtClean="0"/>
              <a:t>4/16/2026</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EA22334-747E-4985-A2CE-9ED272D19E53}" type="slidenum">
              <a:rPr lang="en-US" smtClean="0"/>
              <a:t>‹#›</a:t>
            </a:fld>
            <a:endParaRPr lang="en-US"/>
          </a:p>
        </p:txBody>
      </p:sp>
    </p:spTree>
    <p:extLst>
      <p:ext uri="{BB962C8B-B14F-4D97-AF65-F5344CB8AC3E}">
        <p14:creationId xmlns:p14="http://schemas.microsoft.com/office/powerpoint/2010/main" val="40054554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E94EC8C-0CBB-49F9-A4FC-465C1A68D1F1}" type="datetimeFigureOut">
              <a:rPr lang="en-US" smtClean="0"/>
              <a:t>4/16/2026</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EA22334-747E-4985-A2CE-9ED272D19E53}" type="slidenum">
              <a:rPr lang="en-US" smtClean="0"/>
              <a:t>‹#›</a:t>
            </a:fld>
            <a:endParaRPr lang="en-US"/>
          </a:p>
        </p:txBody>
      </p:sp>
    </p:spTree>
    <p:extLst>
      <p:ext uri="{BB962C8B-B14F-4D97-AF65-F5344CB8AC3E}">
        <p14:creationId xmlns:p14="http://schemas.microsoft.com/office/powerpoint/2010/main" val="1094190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94EC8C-0CBB-49F9-A4FC-465C1A68D1F1}" type="datetimeFigureOut">
              <a:rPr lang="en-US" smtClean="0"/>
              <a:t>4/16/2026</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EA22334-747E-4985-A2CE-9ED272D19E53}" type="slidenum">
              <a:rPr lang="en-US" smtClean="0"/>
              <a:t>‹#›</a:t>
            </a:fld>
            <a:endParaRPr lang="en-US"/>
          </a:p>
        </p:txBody>
      </p:sp>
    </p:spTree>
    <p:extLst>
      <p:ext uri="{BB962C8B-B14F-4D97-AF65-F5344CB8AC3E}">
        <p14:creationId xmlns:p14="http://schemas.microsoft.com/office/powerpoint/2010/main" val="3279847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E94EC8C-0CBB-49F9-A4FC-465C1A68D1F1}" type="datetimeFigureOut">
              <a:rPr lang="en-US" smtClean="0"/>
              <a:t>4/16/2026</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EA22334-747E-4985-A2CE-9ED272D19E53}" type="slidenum">
              <a:rPr lang="en-US" smtClean="0"/>
              <a:t>‹#›</a:t>
            </a:fld>
            <a:endParaRPr lang="en-US"/>
          </a:p>
        </p:txBody>
      </p:sp>
    </p:spTree>
    <p:extLst>
      <p:ext uri="{BB962C8B-B14F-4D97-AF65-F5344CB8AC3E}">
        <p14:creationId xmlns:p14="http://schemas.microsoft.com/office/powerpoint/2010/main" val="2090330725"/>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E94EC8C-0CBB-49F9-A4FC-465C1A68D1F1}" type="datetimeFigureOut">
              <a:rPr lang="en-US" smtClean="0"/>
              <a:t>4/16/2026</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sp>
        <p:nvSpPr>
          <p:cNvPr id="7" name="Slide Number Placeholder 6"/>
          <p:cNvSpPr>
            <a:spLocks noGrp="1"/>
          </p:cNvSpPr>
          <p:nvPr>
            <p:ph type="sldNum" sz="quarter" idx="12"/>
          </p:nvPr>
        </p:nvSpPr>
        <p:spPr>
          <a:xfrm>
            <a:off x="531812" y="4983087"/>
            <a:ext cx="779767" cy="365125"/>
          </a:xfrm>
        </p:spPr>
        <p:txBody>
          <a:bodyPr/>
          <a:lstStyle/>
          <a:p>
            <a:fld id="{6EA22334-747E-4985-A2CE-9ED272D19E53}" type="slidenum">
              <a:rPr lang="en-US" smtClean="0"/>
              <a:t>‹#›</a:t>
            </a:fld>
            <a:endParaRPr lang="en-US"/>
          </a:p>
        </p:txBody>
      </p:sp>
    </p:spTree>
    <p:extLst>
      <p:ext uri="{BB962C8B-B14F-4D97-AF65-F5344CB8AC3E}">
        <p14:creationId xmlns:p14="http://schemas.microsoft.com/office/powerpoint/2010/main" val="28976847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US"/>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US"/>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US"/>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US"/>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US"/>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US"/>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US"/>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US"/>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US"/>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US"/>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US"/>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US"/>
            </a:p>
          </p:txBody>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US"/>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US"/>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US"/>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US"/>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US"/>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US"/>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US"/>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US"/>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US"/>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US"/>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US"/>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US"/>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E94EC8C-0CBB-49F9-A4FC-465C1A68D1F1}" type="datetimeFigureOut">
              <a:rPr lang="en-US" smtClean="0"/>
              <a:t>4/16/2026</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EA22334-747E-4985-A2CE-9ED272D19E53}" type="slidenum">
              <a:rPr lang="en-US" smtClean="0"/>
              <a:t>‹#›</a:t>
            </a:fld>
            <a:endParaRPr lang="en-US"/>
          </a:p>
        </p:txBody>
      </p:sp>
    </p:spTree>
    <p:extLst>
      <p:ext uri="{BB962C8B-B14F-4D97-AF65-F5344CB8AC3E}">
        <p14:creationId xmlns:p14="http://schemas.microsoft.com/office/powerpoint/2010/main" val="1291673455"/>
      </p:ext>
    </p:extLst>
  </p:cSld>
  <p:clrMap bg1="lt1" tx1="dk1" bg2="lt2" tx2="dk2" accent1="accent1" accent2="accent2" accent3="accent3" accent4="accent4" accent5="accent5" accent6="accent6" hlink="hlink" folHlink="folHlink"/>
  <p:sldLayoutIdLst>
    <p:sldLayoutId id="2147484179" r:id="rId1"/>
    <p:sldLayoutId id="2147484180" r:id="rId2"/>
    <p:sldLayoutId id="2147484181" r:id="rId3"/>
    <p:sldLayoutId id="2147484182" r:id="rId4"/>
    <p:sldLayoutId id="2147484183" r:id="rId5"/>
    <p:sldLayoutId id="2147484184" r:id="rId6"/>
    <p:sldLayoutId id="2147484185" r:id="rId7"/>
    <p:sldLayoutId id="2147484186" r:id="rId8"/>
    <p:sldLayoutId id="2147484187" r:id="rId9"/>
    <p:sldLayoutId id="2147484188" r:id="rId10"/>
    <p:sldLayoutId id="2147484189" r:id="rId11"/>
    <p:sldLayoutId id="2147484190" r:id="rId12"/>
    <p:sldLayoutId id="2147484191" r:id="rId13"/>
    <p:sldLayoutId id="2147484192" r:id="rId14"/>
    <p:sldLayoutId id="2147484193" r:id="rId15"/>
    <p:sldLayoutId id="214748419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8.xml"/><Relationship Id="rId1" Type="http://schemas.openxmlformats.org/officeDocument/2006/relationships/slideLayout" Target="../slideLayouts/slideLayout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hyperlink" Target="https://www.dor.ca.gov/Home/CommunityRehabilitationPrograms" TargetMode="Externa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68" name="Rectangle 67">
            <a:extLst>
              <a:ext uri="{FF2B5EF4-FFF2-40B4-BE49-F238E27FC236}">
                <a16:creationId xmlns:a16="http://schemas.microsoft.com/office/drawing/2014/main" id="{57ABABA7-0420-4200-9B65-1C1967CE93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795735" cy="6858000"/>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9" name="Group 68">
            <a:extLst>
              <a:ext uri="{FF2B5EF4-FFF2-40B4-BE49-F238E27FC236}">
                <a16:creationId xmlns:a16="http://schemas.microsoft.com/office/drawing/2014/main" id="{46F1E992-B14A-4FD5-8E41-E19C83492C2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a:solidFill>
            <a:schemeClr val="bg2"/>
          </a:solidFill>
        </p:grpSpPr>
        <p:sp>
          <p:nvSpPr>
            <p:cNvPr id="70" name="Freeform 27">
              <a:extLst>
                <a:ext uri="{FF2B5EF4-FFF2-40B4-BE49-F238E27FC236}">
                  <a16:creationId xmlns:a16="http://schemas.microsoft.com/office/drawing/2014/main" id="{69C544B6-3EB8-40C0-BBA0-D6825A3399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txBody>
            <a:bodyPr/>
            <a:lstStyle/>
            <a:p>
              <a:endParaRPr lang="en-US"/>
            </a:p>
          </p:txBody>
        </p:sp>
        <p:sp>
          <p:nvSpPr>
            <p:cNvPr id="71" name="Freeform 28">
              <a:extLst>
                <a:ext uri="{FF2B5EF4-FFF2-40B4-BE49-F238E27FC236}">
                  <a16:creationId xmlns:a16="http://schemas.microsoft.com/office/drawing/2014/main" id="{008ED5F3-C2B0-4C4B-864A-381723C875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txBody>
            <a:bodyPr/>
            <a:lstStyle/>
            <a:p>
              <a:endParaRPr lang="en-US"/>
            </a:p>
          </p:txBody>
        </p:sp>
        <p:sp>
          <p:nvSpPr>
            <p:cNvPr id="72" name="Freeform 29">
              <a:extLst>
                <a:ext uri="{FF2B5EF4-FFF2-40B4-BE49-F238E27FC236}">
                  <a16:creationId xmlns:a16="http://schemas.microsoft.com/office/drawing/2014/main" id="{23CC4B0B-BFBC-4B5D-87E1-9E6415263B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txBody>
            <a:bodyPr/>
            <a:lstStyle/>
            <a:p>
              <a:endParaRPr lang="en-US"/>
            </a:p>
          </p:txBody>
        </p:sp>
        <p:sp>
          <p:nvSpPr>
            <p:cNvPr id="73" name="Freeform 30">
              <a:extLst>
                <a:ext uri="{FF2B5EF4-FFF2-40B4-BE49-F238E27FC236}">
                  <a16:creationId xmlns:a16="http://schemas.microsoft.com/office/drawing/2014/main" id="{C346C5BB-C560-432B-B712-CC4188B6BE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txBody>
            <a:bodyPr/>
            <a:lstStyle/>
            <a:p>
              <a:endParaRPr lang="en-US"/>
            </a:p>
          </p:txBody>
        </p:sp>
        <p:sp>
          <p:nvSpPr>
            <p:cNvPr id="74" name="Freeform 31">
              <a:extLst>
                <a:ext uri="{FF2B5EF4-FFF2-40B4-BE49-F238E27FC236}">
                  <a16:creationId xmlns:a16="http://schemas.microsoft.com/office/drawing/2014/main" id="{A5D527C1-B6DA-42CF-8499-7561AF3C1C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txBody>
            <a:bodyPr/>
            <a:lstStyle/>
            <a:p>
              <a:endParaRPr lang="en-US"/>
            </a:p>
          </p:txBody>
        </p:sp>
        <p:sp>
          <p:nvSpPr>
            <p:cNvPr id="75" name="Freeform 32">
              <a:extLst>
                <a:ext uri="{FF2B5EF4-FFF2-40B4-BE49-F238E27FC236}">
                  <a16:creationId xmlns:a16="http://schemas.microsoft.com/office/drawing/2014/main" id="{79811171-A408-48D1-B498-29EEB218D8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txBody>
            <a:bodyPr/>
            <a:lstStyle/>
            <a:p>
              <a:endParaRPr lang="en-US"/>
            </a:p>
          </p:txBody>
        </p:sp>
        <p:sp>
          <p:nvSpPr>
            <p:cNvPr id="76" name="Freeform 33">
              <a:extLst>
                <a:ext uri="{FF2B5EF4-FFF2-40B4-BE49-F238E27FC236}">
                  <a16:creationId xmlns:a16="http://schemas.microsoft.com/office/drawing/2014/main" id="{CAB35AA3-C384-40C1-972D-E9CF2ECEB0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txBody>
            <a:bodyPr/>
            <a:lstStyle/>
            <a:p>
              <a:endParaRPr lang="en-US"/>
            </a:p>
          </p:txBody>
        </p:sp>
        <p:sp>
          <p:nvSpPr>
            <p:cNvPr id="77" name="Freeform 34">
              <a:extLst>
                <a:ext uri="{FF2B5EF4-FFF2-40B4-BE49-F238E27FC236}">
                  <a16:creationId xmlns:a16="http://schemas.microsoft.com/office/drawing/2014/main" id="{F1FB2FB4-BDB4-49C0-B229-C44C3A652A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txBody>
            <a:bodyPr/>
            <a:lstStyle/>
            <a:p>
              <a:endParaRPr lang="en-US"/>
            </a:p>
          </p:txBody>
        </p:sp>
        <p:sp>
          <p:nvSpPr>
            <p:cNvPr id="78" name="Freeform 35">
              <a:extLst>
                <a:ext uri="{FF2B5EF4-FFF2-40B4-BE49-F238E27FC236}">
                  <a16:creationId xmlns:a16="http://schemas.microsoft.com/office/drawing/2014/main" id="{911B13BF-C299-4EDA-AC49-B43C6E01B0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txBody>
            <a:bodyPr/>
            <a:lstStyle/>
            <a:p>
              <a:endParaRPr lang="en-US"/>
            </a:p>
          </p:txBody>
        </p:sp>
        <p:sp>
          <p:nvSpPr>
            <p:cNvPr id="79" name="Freeform 36">
              <a:extLst>
                <a:ext uri="{FF2B5EF4-FFF2-40B4-BE49-F238E27FC236}">
                  <a16:creationId xmlns:a16="http://schemas.microsoft.com/office/drawing/2014/main" id="{46744126-7C1B-4B5B-BBB2-8F25CE5573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txBody>
            <a:bodyPr/>
            <a:lstStyle/>
            <a:p>
              <a:endParaRPr lang="en-US"/>
            </a:p>
          </p:txBody>
        </p:sp>
        <p:sp>
          <p:nvSpPr>
            <p:cNvPr id="80" name="Freeform 37">
              <a:extLst>
                <a:ext uri="{FF2B5EF4-FFF2-40B4-BE49-F238E27FC236}">
                  <a16:creationId xmlns:a16="http://schemas.microsoft.com/office/drawing/2014/main" id="{5DCDFB75-55EC-4221-A026-2DF2C8ACB4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txBody>
            <a:bodyPr/>
            <a:lstStyle/>
            <a:p>
              <a:endParaRPr lang="en-US"/>
            </a:p>
          </p:txBody>
        </p:sp>
        <p:sp>
          <p:nvSpPr>
            <p:cNvPr id="81" name="Freeform 38">
              <a:extLst>
                <a:ext uri="{FF2B5EF4-FFF2-40B4-BE49-F238E27FC236}">
                  <a16:creationId xmlns:a16="http://schemas.microsoft.com/office/drawing/2014/main" id="{F9DB045F-5C45-45BF-AFCB-2EA8DE1445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txBody>
            <a:bodyPr/>
            <a:lstStyle/>
            <a:p>
              <a:endParaRPr lang="en-US"/>
            </a:p>
          </p:txBody>
        </p:sp>
      </p:grpSp>
      <p:sp>
        <p:nvSpPr>
          <p:cNvPr id="82" name="Freeform 11">
            <a:extLst>
              <a:ext uri="{FF2B5EF4-FFF2-40B4-BE49-F238E27FC236}">
                <a16:creationId xmlns:a16="http://schemas.microsoft.com/office/drawing/2014/main" id="{1E86F813-D67B-409D-AA77-FA8878C28E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endParaRPr lang="en-US"/>
          </a:p>
        </p:txBody>
      </p:sp>
      <p:sp>
        <p:nvSpPr>
          <p:cNvPr id="83" name="Rectangle 82">
            <a:extLst>
              <a:ext uri="{FF2B5EF4-FFF2-40B4-BE49-F238E27FC236}">
                <a16:creationId xmlns:a16="http://schemas.microsoft.com/office/drawing/2014/main" id="{1F0BB6E0-44F4-4938-8070-5992040BD1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5736" y="0"/>
            <a:ext cx="7396264" cy="6858000"/>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733B522-D060-4DDC-B08E-0ECB597E35CC}"/>
              </a:ext>
            </a:extLst>
          </p:cNvPr>
          <p:cNvSpPr>
            <a:spLocks noGrp="1"/>
          </p:cNvSpPr>
          <p:nvPr>
            <p:ph type="ctrTitle"/>
          </p:nvPr>
        </p:nvSpPr>
        <p:spPr>
          <a:xfrm>
            <a:off x="5618969" y="804335"/>
            <a:ext cx="5768697" cy="5249332"/>
          </a:xfrm>
        </p:spPr>
        <p:txBody>
          <a:bodyPr anchor="ctr">
            <a:normAutofit fontScale="90000"/>
          </a:bodyPr>
          <a:lstStyle/>
          <a:p>
            <a:r>
              <a:rPr lang="en-US" dirty="0">
                <a:solidFill>
                  <a:schemeClr val="tx1"/>
                </a:solidFill>
                <a:latin typeface="Arial"/>
                <a:cs typeface="Arial"/>
              </a:rPr>
              <a:t>Overview of How to Become a Community Rehabilitation Program</a:t>
            </a:r>
            <a:br>
              <a:rPr lang="en-US" dirty="0">
                <a:solidFill>
                  <a:schemeClr val="tx1"/>
                </a:solidFill>
                <a:latin typeface="Arial"/>
                <a:cs typeface="Arial"/>
              </a:rPr>
            </a:br>
            <a:br>
              <a:rPr lang="en-US" dirty="0">
                <a:solidFill>
                  <a:schemeClr val="tx1"/>
                </a:solidFill>
                <a:latin typeface="Arial"/>
                <a:cs typeface="Arial"/>
              </a:rPr>
            </a:br>
            <a:endParaRPr lang="en-US" dirty="0">
              <a:solidFill>
                <a:schemeClr val="tx1"/>
              </a:solidFill>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706B5C07-5806-4A0E-86DE-8F07111C67AC}"/>
              </a:ext>
            </a:extLst>
          </p:cNvPr>
          <p:cNvSpPr>
            <a:spLocks noGrp="1"/>
          </p:cNvSpPr>
          <p:nvPr>
            <p:ph type="subTitle" idx="1"/>
          </p:nvPr>
        </p:nvSpPr>
        <p:spPr>
          <a:xfrm>
            <a:off x="1098035" y="804334"/>
            <a:ext cx="3348069" cy="5249332"/>
          </a:xfrm>
        </p:spPr>
        <p:txBody>
          <a:bodyPr anchor="ctr">
            <a:normAutofit/>
          </a:bodyPr>
          <a:lstStyle/>
          <a:p>
            <a:pPr algn="r"/>
            <a:r>
              <a:rPr lang="en-US" dirty="0">
                <a:solidFill>
                  <a:schemeClr val="tx1"/>
                </a:solidFill>
                <a:latin typeface="Arial"/>
                <a:ea typeface="+mn-lt"/>
                <a:cs typeface="Arial"/>
              </a:rPr>
              <a:t>May 14</a:t>
            </a:r>
            <a:r>
              <a:rPr lang="en-US" baseline="30000" dirty="0">
                <a:solidFill>
                  <a:schemeClr val="tx1"/>
                </a:solidFill>
                <a:latin typeface="Arial"/>
                <a:ea typeface="+mn-lt"/>
                <a:cs typeface="Arial"/>
              </a:rPr>
              <a:t>th</a:t>
            </a:r>
            <a:r>
              <a:rPr lang="en-US" dirty="0">
                <a:solidFill>
                  <a:schemeClr val="tx1"/>
                </a:solidFill>
                <a:latin typeface="Arial"/>
                <a:ea typeface="+mn-lt"/>
                <a:cs typeface="Arial"/>
              </a:rPr>
              <a:t>, 2026</a:t>
            </a:r>
            <a:endParaRPr lang="en-US" dirty="0">
              <a:solidFill>
                <a:schemeClr val="tx1"/>
              </a:solidFill>
              <a:ea typeface="+mn-lt"/>
              <a:cs typeface="+mn-lt"/>
            </a:endParaRPr>
          </a:p>
        </p:txBody>
      </p:sp>
    </p:spTree>
    <p:extLst>
      <p:ext uri="{BB962C8B-B14F-4D97-AF65-F5344CB8AC3E}">
        <p14:creationId xmlns:p14="http://schemas.microsoft.com/office/powerpoint/2010/main" val="2334269885"/>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09FF4698-A076-439F-B305-FF57023601EC}"/>
              </a:ext>
            </a:extLst>
          </p:cNvPr>
          <p:cNvSpPr>
            <a:spLocks noGrp="1"/>
          </p:cNvSpPr>
          <p:nvPr>
            <p:ph type="title"/>
          </p:nvPr>
        </p:nvSpPr>
        <p:spPr>
          <a:xfrm>
            <a:off x="184350" y="318781"/>
            <a:ext cx="11509810" cy="902065"/>
          </a:xfrm>
        </p:spPr>
        <p:txBody>
          <a:bodyPr>
            <a:normAutofit/>
          </a:bodyPr>
          <a:lstStyle/>
          <a:p>
            <a:pPr algn="ctr"/>
            <a:r>
              <a:rPr lang="en-US" u="sng" dirty="0" err="1">
                <a:solidFill>
                  <a:schemeClr val="tx1"/>
                </a:solidFill>
                <a:cs typeface="Arial" panose="020B0604020202020204" pitchFamily="34" charset="0"/>
              </a:rPr>
              <a:t>Vendorization</a:t>
            </a:r>
            <a:r>
              <a:rPr lang="en-US" u="sng" dirty="0">
                <a:solidFill>
                  <a:schemeClr val="tx1"/>
                </a:solidFill>
                <a:cs typeface="Arial" panose="020B0604020202020204" pitchFamily="34" charset="0"/>
              </a:rPr>
              <a:t> Determination</a:t>
            </a:r>
          </a:p>
        </p:txBody>
      </p:sp>
      <p:sp>
        <p:nvSpPr>
          <p:cNvPr id="10" name="Text Placeholder 9">
            <a:extLst>
              <a:ext uri="{FF2B5EF4-FFF2-40B4-BE49-F238E27FC236}">
                <a16:creationId xmlns:a16="http://schemas.microsoft.com/office/drawing/2014/main" id="{01523FB4-2A59-4D3F-8A94-08961135A087}"/>
              </a:ext>
            </a:extLst>
          </p:cNvPr>
          <p:cNvSpPr>
            <a:spLocks noGrp="1"/>
          </p:cNvSpPr>
          <p:nvPr>
            <p:ph type="body" idx="1"/>
          </p:nvPr>
        </p:nvSpPr>
        <p:spPr>
          <a:xfrm>
            <a:off x="3423919" y="1516821"/>
            <a:ext cx="8546407" cy="3824357"/>
          </a:xfrm>
        </p:spPr>
        <p:txBody>
          <a:bodyPr>
            <a:noAutofit/>
          </a:bodyPr>
          <a:lstStyle/>
          <a:p>
            <a:pPr marL="457200" indent="-457200">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A need for new services or expansion of services by a current CRP may be identified by the DOR District. This is done through a needs assessment by examining the following criteria:</a:t>
            </a:r>
          </a:p>
          <a:p>
            <a:pPr marL="914400" lvl="1" indent="-457200">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There is an outstanding need for the service and adequate number of consumers/applicants to sustain the service.</a:t>
            </a:r>
          </a:p>
          <a:p>
            <a:pPr marL="914400" lvl="1" indent="-457200">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There are no other providers in the area.</a:t>
            </a:r>
          </a:p>
          <a:p>
            <a:pPr marL="914400" lvl="1" indent="-457200">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Current providers or cooperative partners cannot fill the need.</a:t>
            </a:r>
          </a:p>
          <a:p>
            <a:pPr marL="914400" lvl="1" indent="-457200">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The CRP will fill a service gap for unserved or underserved population.</a:t>
            </a:r>
          </a:p>
        </p:txBody>
      </p:sp>
    </p:spTree>
    <p:extLst>
      <p:ext uri="{BB962C8B-B14F-4D97-AF65-F5344CB8AC3E}">
        <p14:creationId xmlns:p14="http://schemas.microsoft.com/office/powerpoint/2010/main" val="12449370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2EE117-9785-4A3E-A5EE-20B9DECA2CFB}"/>
            </a:ext>
          </a:extLst>
        </p:cNvPr>
        <p:cNvGrpSpPr/>
        <p:nvPr/>
      </p:nvGrpSpPr>
      <p:grpSpPr>
        <a:xfrm>
          <a:off x="0" y="0"/>
          <a:ext cx="0" cy="0"/>
          <a:chOff x="0" y="0"/>
          <a:chExt cx="0" cy="0"/>
        </a:xfrm>
      </p:grpSpPr>
      <p:sp>
        <p:nvSpPr>
          <p:cNvPr id="11" name="Title 10">
            <a:extLst>
              <a:ext uri="{FF2B5EF4-FFF2-40B4-BE49-F238E27FC236}">
                <a16:creationId xmlns:a16="http://schemas.microsoft.com/office/drawing/2014/main" id="{3F4F39E8-3841-E523-83B6-48ED8331A214}"/>
              </a:ext>
            </a:extLst>
          </p:cNvPr>
          <p:cNvSpPr>
            <a:spLocks noGrp="1"/>
          </p:cNvSpPr>
          <p:nvPr>
            <p:ph type="title"/>
          </p:nvPr>
        </p:nvSpPr>
        <p:spPr>
          <a:xfrm>
            <a:off x="184350" y="318781"/>
            <a:ext cx="11509810" cy="902065"/>
          </a:xfrm>
        </p:spPr>
        <p:txBody>
          <a:bodyPr>
            <a:normAutofit/>
          </a:bodyPr>
          <a:lstStyle/>
          <a:p>
            <a:pPr algn="ctr"/>
            <a:r>
              <a:rPr lang="en-US" u="sng" dirty="0" err="1">
                <a:solidFill>
                  <a:schemeClr val="tx1"/>
                </a:solidFill>
                <a:cs typeface="Arial" panose="020B0604020202020204" pitchFamily="34" charset="0"/>
              </a:rPr>
              <a:t>Vendorization</a:t>
            </a:r>
            <a:r>
              <a:rPr lang="en-US" u="sng" dirty="0">
                <a:solidFill>
                  <a:schemeClr val="tx1"/>
                </a:solidFill>
                <a:cs typeface="Arial" panose="020B0604020202020204" pitchFamily="34" charset="0"/>
              </a:rPr>
              <a:t> Determination </a:t>
            </a:r>
            <a:r>
              <a:rPr lang="en-US" u="sng" dirty="0" err="1">
                <a:solidFill>
                  <a:schemeClr val="tx1"/>
                </a:solidFill>
                <a:cs typeface="Arial" panose="020B0604020202020204" pitchFamily="34" charset="0"/>
              </a:rPr>
              <a:t>Con’t</a:t>
            </a:r>
            <a:endParaRPr lang="en-US" u="sng" dirty="0">
              <a:solidFill>
                <a:schemeClr val="tx1"/>
              </a:solidFill>
              <a:cs typeface="Arial" panose="020B0604020202020204" pitchFamily="34" charset="0"/>
            </a:endParaRPr>
          </a:p>
        </p:txBody>
      </p:sp>
      <p:sp>
        <p:nvSpPr>
          <p:cNvPr id="10" name="Text Placeholder 9">
            <a:extLst>
              <a:ext uri="{FF2B5EF4-FFF2-40B4-BE49-F238E27FC236}">
                <a16:creationId xmlns:a16="http://schemas.microsoft.com/office/drawing/2014/main" id="{BB611A9A-0F3F-AE80-EA29-DC59D8A3F776}"/>
              </a:ext>
            </a:extLst>
          </p:cNvPr>
          <p:cNvSpPr>
            <a:spLocks noGrp="1"/>
          </p:cNvSpPr>
          <p:nvPr>
            <p:ph type="body" idx="1"/>
          </p:nvPr>
        </p:nvSpPr>
        <p:spPr>
          <a:xfrm>
            <a:off x="3759200" y="1659061"/>
            <a:ext cx="7684330" cy="3824357"/>
          </a:xfrm>
        </p:spPr>
        <p:txBody>
          <a:bodyPr>
            <a:normAutofit/>
          </a:bodyPr>
          <a:lstStyle/>
          <a:p>
            <a:pPr marL="0" lvl="1">
              <a:spcBef>
                <a:spcPts val="1200"/>
              </a:spcBef>
            </a:pPr>
            <a:r>
              <a:rPr lang="en-US" sz="2400" dirty="0">
                <a:solidFill>
                  <a:schemeClr val="tx1"/>
                </a:solidFill>
              </a:rPr>
              <a:t>The DOR will pursue services from current DOR certified CRPs first.</a:t>
            </a:r>
          </a:p>
          <a:p>
            <a:pPr marL="0" lvl="1">
              <a:spcBef>
                <a:spcPts val="1200"/>
              </a:spcBef>
            </a:pPr>
            <a:r>
              <a:rPr lang="en-US" sz="2400" dirty="0">
                <a:solidFill>
                  <a:schemeClr val="tx1"/>
                </a:solidFill>
              </a:rPr>
              <a:t>A DOR District Administrator or representative will inform their CRD Specialist with the potential vendor’s contact information to start the approval process.</a:t>
            </a:r>
          </a:p>
          <a:p>
            <a:pPr marL="457200" indent="-457200">
              <a:buFont typeface="Arial" panose="020B0604020202020204" pitchFamily="34" charset="0"/>
              <a:buChar char="•"/>
            </a:pPr>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523779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09FF4698-A076-439F-B305-FF57023601EC}"/>
              </a:ext>
            </a:extLst>
          </p:cNvPr>
          <p:cNvSpPr>
            <a:spLocks noGrp="1"/>
          </p:cNvSpPr>
          <p:nvPr>
            <p:ph type="title"/>
          </p:nvPr>
        </p:nvSpPr>
        <p:spPr>
          <a:xfrm>
            <a:off x="184350" y="318781"/>
            <a:ext cx="11509810" cy="902065"/>
          </a:xfrm>
        </p:spPr>
        <p:txBody>
          <a:bodyPr>
            <a:normAutofit/>
          </a:bodyPr>
          <a:lstStyle/>
          <a:p>
            <a:pPr algn="ctr"/>
            <a:r>
              <a:rPr lang="en-US" u="sng" dirty="0">
                <a:solidFill>
                  <a:schemeClr val="tx1"/>
                </a:solidFill>
                <a:cs typeface="Arial" panose="020B0604020202020204" pitchFamily="34" charset="0"/>
              </a:rPr>
              <a:t>Initial Meeting</a:t>
            </a:r>
          </a:p>
        </p:txBody>
      </p:sp>
      <p:sp>
        <p:nvSpPr>
          <p:cNvPr id="10" name="Text Placeholder 9">
            <a:extLst>
              <a:ext uri="{FF2B5EF4-FFF2-40B4-BE49-F238E27FC236}">
                <a16:creationId xmlns:a16="http://schemas.microsoft.com/office/drawing/2014/main" id="{01523FB4-2A59-4D3F-8A94-08961135A087}"/>
              </a:ext>
            </a:extLst>
          </p:cNvPr>
          <p:cNvSpPr>
            <a:spLocks noGrp="1"/>
          </p:cNvSpPr>
          <p:nvPr>
            <p:ph type="body" idx="1"/>
          </p:nvPr>
        </p:nvSpPr>
        <p:spPr>
          <a:xfrm>
            <a:off x="1146047" y="2913941"/>
            <a:ext cx="5680779" cy="3705067"/>
          </a:xfrm>
        </p:spPr>
        <p:txBody>
          <a:bodyPr>
            <a:normAutofit fontScale="85000" lnSpcReduction="20000"/>
          </a:bodyPr>
          <a:lstStyle/>
          <a:p>
            <a:pPr marL="742950" lvl="1" indent="-285750">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Why the CRP wants to work with DOR.</a:t>
            </a:r>
          </a:p>
          <a:p>
            <a:pPr marL="742950" lvl="1" indent="-285750">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Where services will be provided.</a:t>
            </a:r>
          </a:p>
          <a:p>
            <a:pPr marL="742950" lvl="1" indent="-285750">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Current funding source, as referrals come randomly. </a:t>
            </a:r>
          </a:p>
          <a:p>
            <a:pPr marL="742950" lvl="1" indent="-285750">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Provision of services.</a:t>
            </a:r>
          </a:p>
          <a:p>
            <a:pPr marL="800100" lvl="1" indent="-342900">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CRD Specialist will share a checklist and the CRD-CRP Guide to Vendorization and Certification for review.</a:t>
            </a:r>
          </a:p>
          <a:p>
            <a:pPr lvl="1"/>
            <a:endParaRPr lang="en-US" sz="1800" dirty="0">
              <a:solidFill>
                <a:schemeClr val="tx1"/>
              </a:solidFill>
              <a:latin typeface="Arial" panose="020B0604020202020204" pitchFamily="34" charset="0"/>
              <a:cs typeface="Arial" panose="020B0604020202020204" pitchFamily="34" charset="0"/>
            </a:endParaRPr>
          </a:p>
          <a:p>
            <a:pPr marL="1257300" lvl="2" indent="-342900">
              <a:buFont typeface="Arial" panose="020B0604020202020204" pitchFamily="34" charset="0"/>
              <a:buChar char="•"/>
            </a:pPr>
            <a:endParaRPr lang="en-US" sz="2200" dirty="0">
              <a:solidFill>
                <a:schemeClr val="tx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5931E0E7-350F-CE29-DF23-1460A428B9E9}"/>
              </a:ext>
            </a:extLst>
          </p:cNvPr>
          <p:cNvSpPr txBox="1"/>
          <p:nvPr/>
        </p:nvSpPr>
        <p:spPr>
          <a:xfrm rot="10800000" flipV="1">
            <a:off x="673463" y="1328729"/>
            <a:ext cx="10845074" cy="830997"/>
          </a:xfrm>
          <a:prstGeom prst="rect">
            <a:avLst/>
          </a:prstGeom>
          <a:noFill/>
        </p:spPr>
        <p:txBody>
          <a:bodyPr wrap="square" rtlCol="0">
            <a:spAutoFit/>
          </a:bodyPr>
          <a:lstStyle/>
          <a:p>
            <a:pPr lvl="1"/>
            <a:r>
              <a:rPr lang="en-US" sz="2400" dirty="0">
                <a:solidFill>
                  <a:schemeClr val="tx1"/>
                </a:solidFill>
                <a:latin typeface="Arial" panose="020B0604020202020204" pitchFamily="34" charset="0"/>
                <a:cs typeface="Arial" panose="020B0604020202020204" pitchFamily="34" charset="0"/>
              </a:rPr>
              <a:t>A meeting will take place with the CRD Specialist and prospective CRP or current CRP to discuss the following:</a:t>
            </a:r>
          </a:p>
        </p:txBody>
      </p:sp>
      <p:sp>
        <p:nvSpPr>
          <p:cNvPr id="4" name="TextBox 3">
            <a:extLst>
              <a:ext uri="{FF2B5EF4-FFF2-40B4-BE49-F238E27FC236}">
                <a16:creationId xmlns:a16="http://schemas.microsoft.com/office/drawing/2014/main" id="{045048C1-89F5-16F0-E8B5-C751797395E9}"/>
              </a:ext>
            </a:extLst>
          </p:cNvPr>
          <p:cNvSpPr txBox="1"/>
          <p:nvPr/>
        </p:nvSpPr>
        <p:spPr>
          <a:xfrm>
            <a:off x="2053055" y="2411161"/>
            <a:ext cx="3739243" cy="738664"/>
          </a:xfrm>
          <a:prstGeom prst="rect">
            <a:avLst/>
          </a:prstGeom>
          <a:noFill/>
        </p:spPr>
        <p:txBody>
          <a:bodyPr wrap="square" rtlCol="0">
            <a:spAutoFit/>
          </a:bodyPr>
          <a:lstStyle/>
          <a:p>
            <a:r>
              <a:rPr lang="en-US" sz="2400" dirty="0"/>
              <a:t>NEW CRPS:</a:t>
            </a:r>
          </a:p>
          <a:p>
            <a:endParaRPr lang="en-US" dirty="0"/>
          </a:p>
        </p:txBody>
      </p:sp>
      <p:sp>
        <p:nvSpPr>
          <p:cNvPr id="5" name="TextBox 4">
            <a:extLst>
              <a:ext uri="{FF2B5EF4-FFF2-40B4-BE49-F238E27FC236}">
                <a16:creationId xmlns:a16="http://schemas.microsoft.com/office/drawing/2014/main" id="{ABC17F7E-26C5-3173-409C-AA4952268D48}"/>
              </a:ext>
            </a:extLst>
          </p:cNvPr>
          <p:cNvSpPr txBox="1"/>
          <p:nvPr/>
        </p:nvSpPr>
        <p:spPr>
          <a:xfrm>
            <a:off x="6613071" y="2913941"/>
            <a:ext cx="5388620" cy="3046988"/>
          </a:xfrm>
          <a:prstGeom prst="rect">
            <a:avLst/>
          </a:prstGeom>
          <a:noFill/>
        </p:spPr>
        <p:txBody>
          <a:bodyPr wrap="square" rtlCol="0">
            <a:spAutoFit/>
          </a:bodyPr>
          <a:lstStyle/>
          <a:p>
            <a:pPr marL="742950" lvl="1" indent="-285750">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Where services will be provided.</a:t>
            </a:r>
          </a:p>
          <a:p>
            <a:pPr marL="742950" lvl="1" indent="-285750">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Current funding source, as referrals are not guaranteed. </a:t>
            </a:r>
          </a:p>
          <a:p>
            <a:pPr marL="742950" lvl="1" indent="-285750">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Provision of services.</a:t>
            </a:r>
          </a:p>
          <a:p>
            <a:pPr marL="800100" lvl="1" indent="-342900">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CRD Specialist will share a checklist and the CRD-CRP Guide to Vendorization and Certification for review.</a:t>
            </a:r>
          </a:p>
        </p:txBody>
      </p:sp>
      <p:sp>
        <p:nvSpPr>
          <p:cNvPr id="6" name="TextBox 5">
            <a:extLst>
              <a:ext uri="{FF2B5EF4-FFF2-40B4-BE49-F238E27FC236}">
                <a16:creationId xmlns:a16="http://schemas.microsoft.com/office/drawing/2014/main" id="{ED3F7237-0BC4-BFB2-DDDB-973220C69374}"/>
              </a:ext>
            </a:extLst>
          </p:cNvPr>
          <p:cNvSpPr txBox="1"/>
          <p:nvPr/>
        </p:nvSpPr>
        <p:spPr>
          <a:xfrm>
            <a:off x="8077717" y="2452276"/>
            <a:ext cx="2459328" cy="461665"/>
          </a:xfrm>
          <a:prstGeom prst="rect">
            <a:avLst/>
          </a:prstGeom>
          <a:noFill/>
        </p:spPr>
        <p:txBody>
          <a:bodyPr wrap="none" rtlCol="0">
            <a:spAutoFit/>
          </a:bodyPr>
          <a:lstStyle/>
          <a:p>
            <a:r>
              <a:rPr lang="en-US" sz="2400" dirty="0"/>
              <a:t>CURRENT CRPS</a:t>
            </a:r>
            <a:r>
              <a:rPr lang="en-US" dirty="0"/>
              <a:t>:</a:t>
            </a:r>
          </a:p>
        </p:txBody>
      </p:sp>
    </p:spTree>
    <p:extLst>
      <p:ext uri="{BB962C8B-B14F-4D97-AF65-F5344CB8AC3E}">
        <p14:creationId xmlns:p14="http://schemas.microsoft.com/office/powerpoint/2010/main" val="28290845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09FF4698-A076-439F-B305-FF57023601EC}"/>
              </a:ext>
            </a:extLst>
          </p:cNvPr>
          <p:cNvSpPr>
            <a:spLocks noGrp="1"/>
          </p:cNvSpPr>
          <p:nvPr>
            <p:ph type="title"/>
          </p:nvPr>
        </p:nvSpPr>
        <p:spPr>
          <a:xfrm>
            <a:off x="184350" y="318781"/>
            <a:ext cx="11509810" cy="902065"/>
          </a:xfrm>
        </p:spPr>
        <p:txBody>
          <a:bodyPr>
            <a:normAutofit/>
          </a:bodyPr>
          <a:lstStyle/>
          <a:p>
            <a:pPr algn="ctr"/>
            <a:r>
              <a:rPr lang="en-US" u="sng" dirty="0">
                <a:cs typeface="Arial" panose="020B0604020202020204" pitchFamily="34" charset="0"/>
              </a:rPr>
              <a:t>Required Forms for New CRPs</a:t>
            </a:r>
          </a:p>
        </p:txBody>
      </p:sp>
      <p:sp>
        <p:nvSpPr>
          <p:cNvPr id="10" name="Text Placeholder 9">
            <a:extLst>
              <a:ext uri="{FF2B5EF4-FFF2-40B4-BE49-F238E27FC236}">
                <a16:creationId xmlns:a16="http://schemas.microsoft.com/office/drawing/2014/main" id="{01523FB4-2A59-4D3F-8A94-08961135A087}"/>
              </a:ext>
            </a:extLst>
          </p:cNvPr>
          <p:cNvSpPr>
            <a:spLocks noGrp="1"/>
          </p:cNvSpPr>
          <p:nvPr>
            <p:ph type="body" idx="1"/>
          </p:nvPr>
        </p:nvSpPr>
        <p:spPr>
          <a:xfrm>
            <a:off x="2044427" y="2619703"/>
            <a:ext cx="10007723" cy="3840986"/>
          </a:xfrm>
        </p:spPr>
        <p:txBody>
          <a:bodyPr>
            <a:normAutofit fontScale="85000" lnSpcReduction="20000"/>
          </a:bodyPr>
          <a:lstStyle/>
          <a:p>
            <a:pPr marL="800100" lvl="1" indent="-342900">
              <a:buFont typeface="Arial" panose="020B0604020202020204" pitchFamily="34" charset="0"/>
              <a:buChar char="•"/>
            </a:pPr>
            <a:r>
              <a:rPr lang="en-US" sz="3100" dirty="0">
                <a:solidFill>
                  <a:schemeClr val="tx1"/>
                </a:solidFill>
                <a:latin typeface="Arial" panose="020B0604020202020204" pitchFamily="34" charset="0"/>
                <a:cs typeface="Arial" panose="020B0604020202020204" pitchFamily="34" charset="0"/>
              </a:rPr>
              <a:t>DR401: New CRP Application</a:t>
            </a:r>
          </a:p>
          <a:p>
            <a:pPr marL="800100" lvl="1" indent="-342900">
              <a:buFont typeface="Arial" panose="020B0604020202020204" pitchFamily="34" charset="0"/>
              <a:buChar char="•"/>
            </a:pPr>
            <a:r>
              <a:rPr lang="en-US" sz="3100" dirty="0">
                <a:solidFill>
                  <a:schemeClr val="tx1"/>
                </a:solidFill>
                <a:latin typeface="Arial" panose="020B0604020202020204" pitchFamily="34" charset="0"/>
                <a:cs typeface="Arial" panose="020B0604020202020204" pitchFamily="34" charset="0"/>
              </a:rPr>
              <a:t>DR401A: Service Design for each service</a:t>
            </a:r>
          </a:p>
          <a:p>
            <a:pPr marL="800100" lvl="1" indent="-342900">
              <a:buFont typeface="Arial" panose="020B0604020202020204" pitchFamily="34" charset="0"/>
              <a:buChar char="•"/>
            </a:pPr>
            <a:r>
              <a:rPr lang="en-US" sz="3100" dirty="0">
                <a:solidFill>
                  <a:schemeClr val="tx1"/>
                </a:solidFill>
                <a:latin typeface="Arial" panose="020B0604020202020204" pitchFamily="34" charset="0"/>
                <a:cs typeface="Arial" panose="020B0604020202020204" pitchFamily="34" charset="0"/>
              </a:rPr>
              <a:t>STD204</a:t>
            </a:r>
          </a:p>
          <a:p>
            <a:pPr marL="800100" lvl="1" indent="-342900">
              <a:buFont typeface="Arial" panose="020B0604020202020204" pitchFamily="34" charset="0"/>
              <a:buChar char="•"/>
            </a:pPr>
            <a:r>
              <a:rPr lang="en-US" sz="3100" dirty="0">
                <a:solidFill>
                  <a:schemeClr val="tx1"/>
                </a:solidFill>
                <a:latin typeface="Arial" panose="020B0604020202020204" pitchFamily="34" charset="0"/>
                <a:cs typeface="Arial" panose="020B0604020202020204" pitchFamily="34" charset="0"/>
              </a:rPr>
              <a:t>List of Board of Directors</a:t>
            </a:r>
          </a:p>
          <a:p>
            <a:pPr marL="800100" lvl="1" indent="-342900">
              <a:buFont typeface="Arial" panose="020B0604020202020204" pitchFamily="34" charset="0"/>
              <a:buChar char="•"/>
            </a:pPr>
            <a:r>
              <a:rPr lang="en-US" sz="3100" dirty="0">
                <a:solidFill>
                  <a:schemeClr val="tx1"/>
                </a:solidFill>
                <a:latin typeface="Arial" panose="020B0604020202020204" pitchFamily="34" charset="0"/>
                <a:cs typeface="Arial" panose="020B0604020202020204" pitchFamily="34" charset="0"/>
              </a:rPr>
              <a:t>Organizational Chart</a:t>
            </a:r>
          </a:p>
          <a:p>
            <a:pPr marL="800100" lvl="1" indent="-342900">
              <a:buFont typeface="Arial" panose="020B0604020202020204" pitchFamily="34" charset="0"/>
              <a:buChar char="•"/>
            </a:pPr>
            <a:r>
              <a:rPr lang="en-US" sz="3100" dirty="0">
                <a:solidFill>
                  <a:schemeClr val="tx1"/>
                </a:solidFill>
                <a:latin typeface="Arial" panose="020B0604020202020204" pitchFamily="34" charset="0"/>
                <a:cs typeface="Arial" panose="020B0604020202020204" pitchFamily="34" charset="0"/>
              </a:rPr>
              <a:t>Job Descriptions of Direct Service Staff</a:t>
            </a:r>
          </a:p>
          <a:p>
            <a:pPr marL="800100" lvl="1" indent="-342900">
              <a:buFont typeface="Arial" panose="020B0604020202020204" pitchFamily="34" charset="0"/>
              <a:buChar char="•"/>
            </a:pPr>
            <a:r>
              <a:rPr lang="en-US" sz="3100" dirty="0">
                <a:solidFill>
                  <a:schemeClr val="tx1"/>
                </a:solidFill>
                <a:latin typeface="Arial" panose="020B0604020202020204" pitchFamily="34" charset="0"/>
                <a:cs typeface="Arial" panose="020B0604020202020204" pitchFamily="34" charset="0"/>
              </a:rPr>
              <a:t>Samples of: Agency Referral form, Report Format, Individual Service Plan Report (ISP) </a:t>
            </a:r>
          </a:p>
          <a:p>
            <a:pPr lvl="2"/>
            <a:r>
              <a:rPr lang="en-US" sz="3100" dirty="0">
                <a:solidFill>
                  <a:schemeClr val="tx1"/>
                </a:solidFill>
                <a:latin typeface="Arial" panose="020B0604020202020204" pitchFamily="34" charset="0"/>
                <a:cs typeface="Arial" panose="020B0604020202020204" pitchFamily="34" charset="0"/>
              </a:rPr>
              <a:t>	*ISP report is required for each authorized service</a:t>
            </a:r>
          </a:p>
          <a:p>
            <a:pPr lvl="1"/>
            <a:endParaRPr lang="en-US" sz="2400" dirty="0">
              <a:solidFill>
                <a:schemeClr val="tx1"/>
              </a:solidFill>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endParaRPr lang="en-US" sz="1800" dirty="0">
              <a:solidFill>
                <a:schemeClr val="tx1"/>
              </a:solidFill>
              <a:latin typeface="Arial" panose="020B0604020202020204" pitchFamily="34" charset="0"/>
              <a:cs typeface="Arial" panose="020B0604020202020204" pitchFamily="34" charset="0"/>
            </a:endParaRPr>
          </a:p>
          <a:p>
            <a:pPr marL="1257300" lvl="2" indent="-342900">
              <a:buFont typeface="Arial" panose="020B0604020202020204" pitchFamily="34" charset="0"/>
              <a:buChar char="•"/>
            </a:pPr>
            <a:endParaRPr lang="en-US" sz="2200" dirty="0">
              <a:solidFill>
                <a:schemeClr val="tx1"/>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2C6F972C-6476-D23A-D1B2-A62DC8FF0063}"/>
              </a:ext>
            </a:extLst>
          </p:cNvPr>
          <p:cNvSpPr txBox="1"/>
          <p:nvPr/>
        </p:nvSpPr>
        <p:spPr>
          <a:xfrm>
            <a:off x="184350" y="1333755"/>
            <a:ext cx="13303049" cy="830997"/>
          </a:xfrm>
          <a:prstGeom prst="rect">
            <a:avLst/>
          </a:prstGeom>
          <a:noFill/>
        </p:spPr>
        <p:txBody>
          <a:bodyPr wrap="square" rtlCol="0">
            <a:spAutoFit/>
          </a:bodyPr>
          <a:lstStyle/>
          <a:p>
            <a:pPr lvl="1"/>
            <a:r>
              <a:rPr lang="en-US" sz="2400" dirty="0">
                <a:solidFill>
                  <a:schemeClr val="tx1"/>
                </a:solidFill>
                <a:latin typeface="Arial" panose="020B0604020202020204" pitchFamily="34" charset="0"/>
                <a:cs typeface="Arial" panose="020B0604020202020204" pitchFamily="34" charset="0"/>
              </a:rPr>
              <a:t>The following documents will need to be completed and submitted to the DOR CRD Certification Desk- DORCertificationDesk@dor.ca.gov. </a:t>
            </a:r>
            <a:endParaRPr lang="en-US" sz="1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557601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BC512-A28F-E84C-1F91-B48D9BDD32AB}"/>
              </a:ext>
            </a:extLst>
          </p:cNvPr>
          <p:cNvSpPr>
            <a:spLocks noGrp="1"/>
          </p:cNvSpPr>
          <p:nvPr>
            <p:ph type="title"/>
          </p:nvPr>
        </p:nvSpPr>
        <p:spPr>
          <a:xfrm>
            <a:off x="176645" y="648976"/>
            <a:ext cx="10967707" cy="1120256"/>
          </a:xfrm>
        </p:spPr>
        <p:txBody>
          <a:bodyPr>
            <a:normAutofit fontScale="90000"/>
          </a:bodyPr>
          <a:lstStyle/>
          <a:p>
            <a:pPr algn="ctr"/>
            <a:br>
              <a:rPr lang="en-US" dirty="0">
                <a:latin typeface="Arial" panose="020B0604020202020204" pitchFamily="34" charset="0"/>
                <a:cs typeface="Arial" panose="020B0604020202020204" pitchFamily="34" charset="0"/>
              </a:rPr>
            </a:br>
            <a:r>
              <a:rPr lang="en-US" sz="4400" u="sng" dirty="0">
                <a:cs typeface="Arial" panose="020B0604020202020204" pitchFamily="34" charset="0"/>
              </a:rPr>
              <a:t>Required Forms for Current CRPs</a:t>
            </a:r>
            <a:br>
              <a:rPr lang="en-US" sz="3200" dirty="0">
                <a:solidFill>
                  <a:schemeClr val="tx1"/>
                </a:solidFill>
                <a:latin typeface="Arial" panose="020B0604020202020204" pitchFamily="34" charset="0"/>
                <a:cs typeface="Arial" panose="020B0604020202020204" pitchFamily="34" charset="0"/>
              </a:rPr>
            </a:br>
            <a:endParaRPr lang="en-US" dirty="0"/>
          </a:p>
        </p:txBody>
      </p:sp>
      <p:sp>
        <p:nvSpPr>
          <p:cNvPr id="3" name="Text Placeholder 2">
            <a:extLst>
              <a:ext uri="{FF2B5EF4-FFF2-40B4-BE49-F238E27FC236}">
                <a16:creationId xmlns:a16="http://schemas.microsoft.com/office/drawing/2014/main" id="{D28D3538-0457-DB1D-97FD-EF1197928CE5}"/>
              </a:ext>
            </a:extLst>
          </p:cNvPr>
          <p:cNvSpPr>
            <a:spLocks noGrp="1"/>
          </p:cNvSpPr>
          <p:nvPr>
            <p:ph type="body" idx="1"/>
          </p:nvPr>
        </p:nvSpPr>
        <p:spPr>
          <a:xfrm>
            <a:off x="1823052" y="2179278"/>
            <a:ext cx="9503689" cy="3861995"/>
          </a:xfrm>
        </p:spPr>
        <p:txBody>
          <a:bodyPr>
            <a:normAutofit lnSpcReduction="10000"/>
          </a:bodyPr>
          <a:lstStyle/>
          <a:p>
            <a:pPr lvl="1"/>
            <a:endParaRPr lang="en-US" sz="2400" dirty="0">
              <a:solidFill>
                <a:schemeClr val="tx1"/>
              </a:solidFill>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US" sz="2600" dirty="0">
                <a:solidFill>
                  <a:schemeClr val="tx1"/>
                </a:solidFill>
                <a:latin typeface="Arial" panose="020B0604020202020204" pitchFamily="34" charset="0"/>
                <a:cs typeface="Arial" panose="020B0604020202020204" pitchFamily="34" charset="0"/>
              </a:rPr>
              <a:t>DR402: Existing CRP Application</a:t>
            </a:r>
          </a:p>
          <a:p>
            <a:pPr marL="800100" lvl="1" indent="-342900">
              <a:buFont typeface="Arial" panose="020B0604020202020204" pitchFamily="34" charset="0"/>
              <a:buChar char="•"/>
            </a:pPr>
            <a:r>
              <a:rPr lang="en-US" sz="2600" dirty="0">
                <a:solidFill>
                  <a:schemeClr val="tx1"/>
                </a:solidFill>
                <a:latin typeface="Arial" panose="020B0604020202020204" pitchFamily="34" charset="0"/>
                <a:cs typeface="Arial" panose="020B0604020202020204" pitchFamily="34" charset="0"/>
              </a:rPr>
              <a:t>DR402A</a:t>
            </a:r>
            <a:r>
              <a:rPr lang="en-US" sz="2600" dirty="0">
                <a:latin typeface="Arial" panose="020B0604020202020204" pitchFamily="34" charset="0"/>
                <a:cs typeface="Arial" panose="020B0604020202020204" pitchFamily="34" charset="0"/>
              </a:rPr>
              <a:t>:</a:t>
            </a:r>
            <a:r>
              <a:rPr lang="en-US" sz="2600" dirty="0">
                <a:solidFill>
                  <a:schemeClr val="tx1"/>
                </a:solidFill>
                <a:latin typeface="Arial" panose="020B0604020202020204" pitchFamily="34" charset="0"/>
                <a:cs typeface="Arial" panose="020B0604020202020204" pitchFamily="34" charset="0"/>
              </a:rPr>
              <a:t>Service Design for each service</a:t>
            </a:r>
          </a:p>
          <a:p>
            <a:pPr marL="800100" lvl="1" indent="-342900">
              <a:buFont typeface="Arial" panose="020B0604020202020204" pitchFamily="34" charset="0"/>
              <a:buChar char="•"/>
            </a:pPr>
            <a:r>
              <a:rPr lang="en-US" sz="2600" dirty="0">
                <a:solidFill>
                  <a:schemeClr val="tx1"/>
                </a:solidFill>
                <a:latin typeface="Arial" panose="020B0604020202020204" pitchFamily="34" charset="0"/>
                <a:cs typeface="Arial" panose="020B0604020202020204" pitchFamily="34" charset="0"/>
              </a:rPr>
              <a:t>STD204- if applicable</a:t>
            </a:r>
          </a:p>
          <a:p>
            <a:pPr marL="800100" lvl="1" indent="-342900">
              <a:buFont typeface="Arial" panose="020B0604020202020204" pitchFamily="34" charset="0"/>
              <a:buChar char="•"/>
            </a:pPr>
            <a:r>
              <a:rPr lang="en-US" sz="2600" dirty="0">
                <a:solidFill>
                  <a:schemeClr val="tx1"/>
                </a:solidFill>
                <a:latin typeface="Arial" panose="020B0604020202020204" pitchFamily="34" charset="0"/>
                <a:cs typeface="Arial" panose="020B0604020202020204" pitchFamily="34" charset="0"/>
              </a:rPr>
              <a:t>Job Descriptions of Direct Service Staff</a:t>
            </a:r>
          </a:p>
          <a:p>
            <a:pPr marL="800100" lvl="1" indent="-342900">
              <a:buFont typeface="Arial" panose="020B0604020202020204" pitchFamily="34" charset="0"/>
              <a:buChar char="•"/>
            </a:pPr>
            <a:r>
              <a:rPr lang="en-US" sz="2600" dirty="0">
                <a:solidFill>
                  <a:schemeClr val="tx1"/>
                </a:solidFill>
                <a:latin typeface="Arial" panose="020B0604020202020204" pitchFamily="34" charset="0"/>
                <a:cs typeface="Arial" panose="020B0604020202020204" pitchFamily="34" charset="0"/>
              </a:rPr>
              <a:t>Samples of: Agency Referral form, Report Format, Individual Service Plan Report (ISP) </a:t>
            </a:r>
          </a:p>
          <a:p>
            <a:pPr lvl="2"/>
            <a:r>
              <a:rPr lang="en-US" sz="2600" dirty="0">
                <a:solidFill>
                  <a:schemeClr val="tx1"/>
                </a:solidFill>
                <a:latin typeface="Arial" panose="020B0604020202020204" pitchFamily="34" charset="0"/>
                <a:cs typeface="Arial" panose="020B0604020202020204" pitchFamily="34" charset="0"/>
              </a:rPr>
              <a:t>	*ISP report is required for each authorized service</a:t>
            </a:r>
          </a:p>
          <a:p>
            <a:endParaRPr lang="en-US" dirty="0"/>
          </a:p>
        </p:txBody>
      </p:sp>
      <p:sp>
        <p:nvSpPr>
          <p:cNvPr id="4" name="TextBox 3">
            <a:extLst>
              <a:ext uri="{FF2B5EF4-FFF2-40B4-BE49-F238E27FC236}">
                <a16:creationId xmlns:a16="http://schemas.microsoft.com/office/drawing/2014/main" id="{D6DF08EC-0E0A-98FB-C293-68CE8B55511C}"/>
              </a:ext>
            </a:extLst>
          </p:cNvPr>
          <p:cNvSpPr txBox="1"/>
          <p:nvPr/>
        </p:nvSpPr>
        <p:spPr>
          <a:xfrm>
            <a:off x="735922" y="1348281"/>
            <a:ext cx="11279433" cy="830997"/>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The following documents will need to be completed and submitted to the DOR CRD Certification Desk- DORCertificationDesk@dor.ca.gov.</a:t>
            </a:r>
            <a:endParaRPr lang="en-US" sz="2400" dirty="0"/>
          </a:p>
        </p:txBody>
      </p:sp>
    </p:spTree>
    <p:extLst>
      <p:ext uri="{BB962C8B-B14F-4D97-AF65-F5344CB8AC3E}">
        <p14:creationId xmlns:p14="http://schemas.microsoft.com/office/powerpoint/2010/main" val="4245510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09FF4698-A076-439F-B305-FF57023601EC}"/>
              </a:ext>
            </a:extLst>
          </p:cNvPr>
          <p:cNvSpPr>
            <a:spLocks noGrp="1"/>
          </p:cNvSpPr>
          <p:nvPr>
            <p:ph type="title"/>
          </p:nvPr>
        </p:nvSpPr>
        <p:spPr>
          <a:xfrm>
            <a:off x="1319423" y="1318590"/>
            <a:ext cx="5102159" cy="4220820"/>
          </a:xfrm>
        </p:spPr>
        <p:txBody>
          <a:bodyPr vert="horz" lIns="91440" tIns="45720" rIns="91440" bIns="45720" rtlCol="0" anchor="ctr">
            <a:normAutofit/>
          </a:bodyPr>
          <a:lstStyle/>
          <a:p>
            <a:r>
              <a:rPr lang="en-US" sz="5400" dirty="0">
                <a:solidFill>
                  <a:schemeClr val="tx1"/>
                </a:solidFill>
              </a:rPr>
              <a:t>   Next Steps</a:t>
            </a:r>
          </a:p>
        </p:txBody>
      </p:sp>
      <p:sp>
        <p:nvSpPr>
          <p:cNvPr id="10" name="Text Placeholder 9">
            <a:extLst>
              <a:ext uri="{FF2B5EF4-FFF2-40B4-BE49-F238E27FC236}">
                <a16:creationId xmlns:a16="http://schemas.microsoft.com/office/drawing/2014/main" id="{01523FB4-2A59-4D3F-8A94-08961135A087}"/>
              </a:ext>
            </a:extLst>
          </p:cNvPr>
          <p:cNvSpPr>
            <a:spLocks noGrp="1"/>
          </p:cNvSpPr>
          <p:nvPr>
            <p:ph type="body" idx="1"/>
          </p:nvPr>
        </p:nvSpPr>
        <p:spPr>
          <a:xfrm>
            <a:off x="6421582" y="804334"/>
            <a:ext cx="4966084" cy="5249332"/>
          </a:xfrm>
        </p:spPr>
        <p:txBody>
          <a:bodyPr vert="horz" lIns="91440" tIns="45720" rIns="91440" bIns="45720" rtlCol="0" anchor="ctr">
            <a:normAutofit/>
          </a:bodyPr>
          <a:lstStyle/>
          <a:p>
            <a:pPr marL="0" lvl="1"/>
            <a:r>
              <a:rPr lang="en-US" sz="2400" dirty="0">
                <a:solidFill>
                  <a:schemeClr val="tx1"/>
                </a:solidFill>
              </a:rPr>
              <a:t>Once CRP applicant submits forms, the CRD Specialist will review.  </a:t>
            </a:r>
          </a:p>
          <a:p>
            <a:pPr marL="0" lvl="2"/>
            <a:r>
              <a:rPr lang="en-US" sz="2400" dirty="0">
                <a:solidFill>
                  <a:schemeClr val="tx1"/>
                </a:solidFill>
              </a:rPr>
              <a:t>A date for Certification will be set within 30 business days of receipt of a completed application packet.</a:t>
            </a:r>
          </a:p>
          <a:p>
            <a:pPr marL="0" lvl="1"/>
            <a:r>
              <a:rPr lang="en-US" sz="2400" dirty="0">
                <a:solidFill>
                  <a:schemeClr val="tx1"/>
                </a:solidFill>
              </a:rPr>
              <a:t>The CRD Specialist will set a date with the CRP for the site visit and Certification, which may also include local DOR staff representatives. </a:t>
            </a:r>
          </a:p>
          <a:p>
            <a:pPr marL="0" lvl="1"/>
            <a:endParaRPr lang="en-US" dirty="0">
              <a:solidFill>
                <a:schemeClr val="tx1"/>
              </a:solidFill>
            </a:endParaRPr>
          </a:p>
          <a:p>
            <a:pPr marL="0" lvl="2"/>
            <a:endParaRPr lang="en-US" sz="1800" dirty="0">
              <a:solidFill>
                <a:schemeClr val="tx1"/>
              </a:solidFill>
            </a:endParaRPr>
          </a:p>
        </p:txBody>
      </p:sp>
    </p:spTree>
    <p:extLst>
      <p:ext uri="{BB962C8B-B14F-4D97-AF65-F5344CB8AC3E}">
        <p14:creationId xmlns:p14="http://schemas.microsoft.com/office/powerpoint/2010/main" val="15872614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09FF4698-A076-439F-B305-FF57023601EC}"/>
              </a:ext>
            </a:extLst>
          </p:cNvPr>
          <p:cNvSpPr>
            <a:spLocks noGrp="1"/>
          </p:cNvSpPr>
          <p:nvPr>
            <p:ph type="title"/>
          </p:nvPr>
        </p:nvSpPr>
        <p:spPr>
          <a:xfrm>
            <a:off x="184350" y="318781"/>
            <a:ext cx="11509810" cy="902065"/>
          </a:xfrm>
        </p:spPr>
        <p:txBody>
          <a:bodyPr>
            <a:normAutofit/>
          </a:bodyPr>
          <a:lstStyle/>
          <a:p>
            <a:pPr algn="ctr"/>
            <a:r>
              <a:rPr lang="en-US" u="sng" dirty="0">
                <a:cs typeface="Arial" panose="020B0604020202020204" pitchFamily="34" charset="0"/>
              </a:rPr>
              <a:t>Certification Policy</a:t>
            </a:r>
          </a:p>
        </p:txBody>
      </p:sp>
      <p:sp>
        <p:nvSpPr>
          <p:cNvPr id="10" name="Text Placeholder 9">
            <a:extLst>
              <a:ext uri="{FF2B5EF4-FFF2-40B4-BE49-F238E27FC236}">
                <a16:creationId xmlns:a16="http://schemas.microsoft.com/office/drawing/2014/main" id="{01523FB4-2A59-4D3F-8A94-08961135A087}"/>
              </a:ext>
            </a:extLst>
          </p:cNvPr>
          <p:cNvSpPr>
            <a:spLocks noGrp="1"/>
          </p:cNvSpPr>
          <p:nvPr>
            <p:ph type="body" idx="1"/>
          </p:nvPr>
        </p:nvSpPr>
        <p:spPr>
          <a:xfrm>
            <a:off x="1254569" y="1589973"/>
            <a:ext cx="10439591" cy="4312479"/>
          </a:xfrm>
        </p:spPr>
        <p:txBody>
          <a:bodyPr>
            <a:normAutofit/>
          </a:bodyPr>
          <a:lstStyle/>
          <a:p>
            <a:pPr marL="742950" lvl="1" indent="-285750">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CRPs providing VR services must be CRD Certified. A CRD Certification survey will determine a CRP’s level of compliance with the established Critical, Organizational and General Service Standards as listed in the CRD-CRP Guide.</a:t>
            </a:r>
          </a:p>
          <a:p>
            <a:pPr marL="742950" lvl="1" indent="-285750">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Surveys by other DOR units, recognizing licensing, or accrediting bodies will also be reviewed and utilized in the CRD Certification process. </a:t>
            </a:r>
          </a:p>
          <a:p>
            <a:pPr marL="742950" lvl="1" indent="-285750">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As a condition for maintaining CRD Certification, the DOR may apply and review standards at any time to ensure ongoing compliance. </a:t>
            </a:r>
          </a:p>
          <a:p>
            <a:pPr marL="742950" lvl="1" indent="-285750">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There is no fee for CRD Certification.</a:t>
            </a:r>
          </a:p>
          <a:p>
            <a:pPr marL="1257300" lvl="2" indent="-342900">
              <a:buFont typeface="Arial" panose="020B0604020202020204" pitchFamily="34" charset="0"/>
              <a:buChar char="•"/>
            </a:pPr>
            <a:endParaRPr lang="en-US" sz="22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457753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53" name="Rectangle 52">
            <a:extLst>
              <a:ext uri="{FF2B5EF4-FFF2-40B4-BE49-F238E27FC236}">
                <a16:creationId xmlns:a16="http://schemas.microsoft.com/office/drawing/2014/main" id="{19FE08D8-CEA0-461E-870A-02CD15D9B9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0">
            <a:extLst>
              <a:ext uri="{FF2B5EF4-FFF2-40B4-BE49-F238E27FC236}">
                <a16:creationId xmlns:a16="http://schemas.microsoft.com/office/drawing/2014/main" id="{09FF4698-A076-439F-B305-FF57023601EC}"/>
              </a:ext>
            </a:extLst>
          </p:cNvPr>
          <p:cNvSpPr>
            <a:spLocks noGrp="1"/>
          </p:cNvSpPr>
          <p:nvPr>
            <p:ph type="title"/>
          </p:nvPr>
        </p:nvSpPr>
        <p:spPr>
          <a:xfrm>
            <a:off x="1259893" y="3101093"/>
            <a:ext cx="2454052" cy="3029344"/>
          </a:xfrm>
        </p:spPr>
        <p:txBody>
          <a:bodyPr vert="horz" lIns="91440" tIns="45720" rIns="91440" bIns="45720" rtlCol="0">
            <a:normAutofit/>
          </a:bodyPr>
          <a:lstStyle/>
          <a:p>
            <a:r>
              <a:rPr lang="en-US" sz="3000">
                <a:solidFill>
                  <a:schemeClr val="bg1"/>
                </a:solidFill>
              </a:rPr>
              <a:t>Certification Process</a:t>
            </a:r>
          </a:p>
        </p:txBody>
      </p:sp>
      <p:sp>
        <p:nvSpPr>
          <p:cNvPr id="54" name="Freeform 11">
            <a:extLst>
              <a:ext uri="{FF2B5EF4-FFF2-40B4-BE49-F238E27FC236}">
                <a16:creationId xmlns:a16="http://schemas.microsoft.com/office/drawing/2014/main" id="{2B982904-A46E-41DF-BA98-61E2300C7D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endParaRPr lang="en-US"/>
          </a:p>
        </p:txBody>
      </p:sp>
      <p:sp useBgFill="1">
        <p:nvSpPr>
          <p:cNvPr id="55" name="Rectangle 54">
            <a:extLst>
              <a:ext uri="{FF2B5EF4-FFF2-40B4-BE49-F238E27FC236}">
                <a16:creationId xmlns:a16="http://schemas.microsoft.com/office/drawing/2014/main" id="{27018161-547E-48F7-A0D9-272C9EA5B3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 Placeholder 9">
            <a:extLst>
              <a:ext uri="{FF2B5EF4-FFF2-40B4-BE49-F238E27FC236}">
                <a16:creationId xmlns:a16="http://schemas.microsoft.com/office/drawing/2014/main" id="{01523FB4-2A59-4D3F-8A94-08961135A087}"/>
              </a:ext>
            </a:extLst>
          </p:cNvPr>
          <p:cNvSpPr>
            <a:spLocks noGrp="1"/>
          </p:cNvSpPr>
          <p:nvPr>
            <p:ph idx="1"/>
          </p:nvPr>
        </p:nvSpPr>
        <p:spPr>
          <a:xfrm>
            <a:off x="4706578" y="589721"/>
            <a:ext cx="6798033" cy="5727951"/>
          </a:xfrm>
        </p:spPr>
        <p:txBody>
          <a:bodyPr vert="horz" lIns="91440" tIns="45720" rIns="91440" bIns="45720" rtlCol="0" anchor="ctr">
            <a:normAutofit/>
          </a:bodyPr>
          <a:lstStyle/>
          <a:p>
            <a:pPr marL="0" lvl="2"/>
            <a:r>
              <a:rPr lang="en-US" sz="2400" dirty="0"/>
              <a:t>Once application package is submitted to CRD Specialist, a site survey will be conducted. Depending on the type of services being reviewed, other DOR staff may also participate. </a:t>
            </a:r>
          </a:p>
          <a:p>
            <a:pPr marL="0" lvl="2"/>
            <a:r>
              <a:rPr lang="en-US" sz="2400" dirty="0"/>
              <a:t>All Surveys focus on relevant information and documentation in support of DOR services.</a:t>
            </a:r>
          </a:p>
          <a:p>
            <a:pPr marL="0" lvl="2"/>
            <a:r>
              <a:rPr lang="en-US" sz="2400" dirty="0"/>
              <a:t>Types of Surveys:</a:t>
            </a:r>
          </a:p>
          <a:p>
            <a:pPr marL="0" lvl="3"/>
            <a:r>
              <a:rPr lang="en-US" sz="2400" dirty="0"/>
              <a:t>Full Certification</a:t>
            </a:r>
          </a:p>
          <a:p>
            <a:pPr marL="0" lvl="3"/>
            <a:r>
              <a:rPr lang="en-US" sz="2400" dirty="0"/>
              <a:t>Service - Only Certification</a:t>
            </a:r>
          </a:p>
          <a:p>
            <a:pPr marL="0" lvl="3"/>
            <a:r>
              <a:rPr lang="en-US" sz="2400" dirty="0"/>
              <a:t>New Site Survey</a:t>
            </a:r>
          </a:p>
          <a:p>
            <a:pPr marL="0" lvl="3"/>
            <a:r>
              <a:rPr lang="en-US" sz="2400" dirty="0"/>
              <a:t>Specialized Services Survey</a:t>
            </a:r>
          </a:p>
          <a:p>
            <a:pPr marL="0" lvl="2"/>
            <a:endParaRPr lang="en-US" dirty="0"/>
          </a:p>
        </p:txBody>
      </p:sp>
    </p:spTree>
    <p:extLst>
      <p:ext uri="{BB962C8B-B14F-4D97-AF65-F5344CB8AC3E}">
        <p14:creationId xmlns:p14="http://schemas.microsoft.com/office/powerpoint/2010/main" val="15483749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70001-A94A-4441-A3DC-E369E4B50683}"/>
              </a:ext>
            </a:extLst>
          </p:cNvPr>
          <p:cNvSpPr>
            <a:spLocks noGrp="1"/>
          </p:cNvSpPr>
          <p:nvPr>
            <p:ph type="title"/>
          </p:nvPr>
        </p:nvSpPr>
        <p:spPr/>
        <p:txBody>
          <a:bodyPr>
            <a:normAutofit/>
          </a:bodyPr>
          <a:lstStyle/>
          <a:p>
            <a:r>
              <a:rPr lang="en-US" sz="4000" u="sng" dirty="0">
                <a:cs typeface="Arial" panose="020B0604020202020204" pitchFamily="34" charset="0"/>
              </a:rPr>
              <a:t>Certification Focus Points</a:t>
            </a:r>
          </a:p>
        </p:txBody>
      </p:sp>
      <p:sp>
        <p:nvSpPr>
          <p:cNvPr id="3" name="Content Placeholder 2">
            <a:extLst>
              <a:ext uri="{FF2B5EF4-FFF2-40B4-BE49-F238E27FC236}">
                <a16:creationId xmlns:a16="http://schemas.microsoft.com/office/drawing/2014/main" id="{7C4A8D0F-9851-A8E7-0FC4-2EF53F09D782}"/>
              </a:ext>
            </a:extLst>
          </p:cNvPr>
          <p:cNvSpPr>
            <a:spLocks noGrp="1"/>
          </p:cNvSpPr>
          <p:nvPr>
            <p:ph idx="1"/>
          </p:nvPr>
        </p:nvSpPr>
        <p:spPr>
          <a:xfrm>
            <a:off x="2589212" y="2784901"/>
            <a:ext cx="8915400" cy="3777622"/>
          </a:xfrm>
        </p:spPr>
        <p:txBody>
          <a:bodyPr>
            <a:normAutofit lnSpcReduction="10000"/>
          </a:bodyPr>
          <a:lstStyle/>
          <a:p>
            <a:r>
              <a:rPr lang="en-US" sz="2800" dirty="0"/>
              <a:t>Section 1)Critical Standards: </a:t>
            </a:r>
            <a:r>
              <a:rPr lang="en-US" sz="2400" dirty="0"/>
              <a:t>Physical </a:t>
            </a:r>
            <a:r>
              <a:rPr lang="en-US" sz="2400" dirty="0" err="1"/>
              <a:t>Accessability</a:t>
            </a:r>
            <a:r>
              <a:rPr lang="en-US" sz="2400" dirty="0"/>
              <a:t>, Health and Safety, &amp; Service Provision</a:t>
            </a:r>
          </a:p>
          <a:p>
            <a:r>
              <a:rPr lang="en-US" sz="2800" dirty="0"/>
              <a:t>Section 2)Organizational Standards: </a:t>
            </a:r>
            <a:r>
              <a:rPr lang="en-US" sz="2400" dirty="0"/>
              <a:t>Leadership, Financial Records and Insurance, Human Resources, &amp; Outcome System</a:t>
            </a:r>
          </a:p>
          <a:p>
            <a:r>
              <a:rPr lang="en-US" sz="2800" dirty="0"/>
              <a:t>Section 3) General Service Standards: </a:t>
            </a:r>
            <a:r>
              <a:rPr lang="en-US" sz="2400" dirty="0"/>
              <a:t>Comprehensive Service Descriptions, Informed Choice, &amp; Management of Consumer profiles- including ISPs and monthly reports. </a:t>
            </a:r>
          </a:p>
        </p:txBody>
      </p:sp>
      <p:sp>
        <p:nvSpPr>
          <p:cNvPr id="5" name="TextBox 4">
            <a:extLst>
              <a:ext uri="{FF2B5EF4-FFF2-40B4-BE49-F238E27FC236}">
                <a16:creationId xmlns:a16="http://schemas.microsoft.com/office/drawing/2014/main" id="{7D96363D-87CC-79A8-E405-0D2FC2AA2E34}"/>
              </a:ext>
            </a:extLst>
          </p:cNvPr>
          <p:cNvSpPr txBox="1"/>
          <p:nvPr/>
        </p:nvSpPr>
        <p:spPr>
          <a:xfrm>
            <a:off x="2589212" y="1584572"/>
            <a:ext cx="8520066" cy="1200329"/>
          </a:xfrm>
          <a:prstGeom prst="rect">
            <a:avLst/>
          </a:prstGeom>
          <a:noFill/>
        </p:spPr>
        <p:txBody>
          <a:bodyPr wrap="square" rtlCol="0">
            <a:spAutoFit/>
          </a:bodyPr>
          <a:lstStyle/>
          <a:p>
            <a:r>
              <a:rPr lang="en-US" sz="2400" dirty="0"/>
              <a:t>The CRD Specialist will review documentation under the following sections to ensure the applicant meets DOR standards. </a:t>
            </a:r>
            <a:endParaRPr lang="en-US" dirty="0"/>
          </a:p>
        </p:txBody>
      </p:sp>
    </p:spTree>
    <p:extLst>
      <p:ext uri="{BB962C8B-B14F-4D97-AF65-F5344CB8AC3E}">
        <p14:creationId xmlns:p14="http://schemas.microsoft.com/office/powerpoint/2010/main" val="5547604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09FF4698-A076-439F-B305-FF57023601EC}"/>
              </a:ext>
            </a:extLst>
          </p:cNvPr>
          <p:cNvSpPr>
            <a:spLocks noGrp="1"/>
          </p:cNvSpPr>
          <p:nvPr>
            <p:ph type="title"/>
          </p:nvPr>
        </p:nvSpPr>
        <p:spPr>
          <a:xfrm>
            <a:off x="203400" y="318781"/>
            <a:ext cx="11509810" cy="902065"/>
          </a:xfrm>
        </p:spPr>
        <p:txBody>
          <a:bodyPr>
            <a:normAutofit/>
          </a:bodyPr>
          <a:lstStyle/>
          <a:p>
            <a:pPr algn="ctr"/>
            <a:r>
              <a:rPr lang="en-US" u="sng" dirty="0">
                <a:cs typeface="Arial" panose="020B0604020202020204" pitchFamily="34" charset="0"/>
              </a:rPr>
              <a:t>Certification Determinations</a:t>
            </a:r>
          </a:p>
        </p:txBody>
      </p:sp>
      <p:graphicFrame>
        <p:nvGraphicFramePr>
          <p:cNvPr id="15" name="Text Placeholder 9">
            <a:extLst>
              <a:ext uri="{FF2B5EF4-FFF2-40B4-BE49-F238E27FC236}">
                <a16:creationId xmlns:a16="http://schemas.microsoft.com/office/drawing/2014/main" id="{185899BF-8CD1-ED86-E766-37F06B99CA58}"/>
              </a:ext>
            </a:extLst>
          </p:cNvPr>
          <p:cNvGraphicFramePr/>
          <p:nvPr>
            <p:extLst>
              <p:ext uri="{D42A27DB-BD31-4B8C-83A1-F6EECF244321}">
                <p14:modId xmlns:p14="http://schemas.microsoft.com/office/powerpoint/2010/main" val="1943321839"/>
              </p:ext>
            </p:extLst>
          </p:nvPr>
        </p:nvGraphicFramePr>
        <p:xfrm>
          <a:off x="719459" y="1516821"/>
          <a:ext cx="10439591" cy="50223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859066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9947DA55-29B5-43A9-94FE-6019B800DB78}"/>
              </a:ext>
            </a:extLst>
          </p:cNvPr>
          <p:cNvSpPr>
            <a:spLocks noGrp="1"/>
          </p:cNvSpPr>
          <p:nvPr>
            <p:ph type="ctrTitle"/>
          </p:nvPr>
        </p:nvSpPr>
        <p:spPr>
          <a:xfrm>
            <a:off x="1539116" y="864108"/>
            <a:ext cx="3185284" cy="5120639"/>
          </a:xfrm>
        </p:spPr>
        <p:txBody>
          <a:bodyPr vert="horz" lIns="91440" tIns="45720" rIns="91440" bIns="45720" rtlCol="0" anchor="ctr">
            <a:normAutofit/>
          </a:bodyPr>
          <a:lstStyle/>
          <a:p>
            <a:pPr algn="r"/>
            <a:r>
              <a:rPr lang="en-US" sz="3600" spc="-60" dirty="0">
                <a:solidFill>
                  <a:schemeClr val="tx1">
                    <a:lumMod val="85000"/>
                    <a:lumOff val="15000"/>
                  </a:schemeClr>
                </a:solidFill>
              </a:rPr>
              <a:t>Community Resources Development Team</a:t>
            </a:r>
          </a:p>
        </p:txBody>
      </p:sp>
      <p:sp>
        <p:nvSpPr>
          <p:cNvPr id="3" name="Text Placeholder 2">
            <a:extLst>
              <a:ext uri="{FF2B5EF4-FFF2-40B4-BE49-F238E27FC236}">
                <a16:creationId xmlns:a16="http://schemas.microsoft.com/office/drawing/2014/main" id="{989D6E5F-BCD1-4BA4-B309-B8367E61C0D1}"/>
              </a:ext>
            </a:extLst>
          </p:cNvPr>
          <p:cNvSpPr>
            <a:spLocks noGrp="1"/>
          </p:cNvSpPr>
          <p:nvPr>
            <p:ph type="subTitle" idx="1"/>
          </p:nvPr>
        </p:nvSpPr>
        <p:spPr>
          <a:xfrm>
            <a:off x="5289229" y="864108"/>
            <a:ext cx="5910677" cy="5120640"/>
          </a:xfrm>
        </p:spPr>
        <p:txBody>
          <a:bodyPr vert="horz" lIns="91440" tIns="45720" rIns="91440" bIns="45720" rtlCol="0" anchor="ctr">
            <a:normAutofit/>
          </a:bodyPr>
          <a:lstStyle/>
          <a:p>
            <a:pPr marL="457200" indent="-182880">
              <a:buFont typeface="Wingdings 2" pitchFamily="18" charset="2"/>
              <a:buChar char=""/>
            </a:pPr>
            <a:r>
              <a:rPr lang="en-US" sz="2400" dirty="0">
                <a:solidFill>
                  <a:schemeClr val="tx1"/>
                </a:solidFill>
              </a:rPr>
              <a:t>CRD Chief: Petre </a:t>
            </a:r>
            <a:r>
              <a:rPr lang="en-US" sz="2400" dirty="0" err="1">
                <a:solidFill>
                  <a:schemeClr val="tx1"/>
                </a:solidFill>
              </a:rPr>
              <a:t>Deliivanov</a:t>
            </a:r>
            <a:endParaRPr lang="en-US" sz="2400" dirty="0">
              <a:solidFill>
                <a:schemeClr val="tx1"/>
              </a:solidFill>
            </a:endParaRPr>
          </a:p>
          <a:p>
            <a:pPr marL="457200" indent="-182880">
              <a:buFont typeface="Wingdings 2" pitchFamily="18" charset="2"/>
              <a:buChar char=""/>
            </a:pPr>
            <a:r>
              <a:rPr lang="en-US" sz="2400" dirty="0">
                <a:solidFill>
                  <a:schemeClr val="tx1"/>
                </a:solidFill>
              </a:rPr>
              <a:t>CRD Staff Services Manager: </a:t>
            </a:r>
            <a:r>
              <a:rPr lang="en-US" sz="2400" dirty="0" err="1">
                <a:solidFill>
                  <a:schemeClr val="tx1"/>
                </a:solidFill>
              </a:rPr>
              <a:t>Ravenn</a:t>
            </a:r>
            <a:r>
              <a:rPr lang="en-US" sz="2400" dirty="0">
                <a:solidFill>
                  <a:schemeClr val="tx1"/>
                </a:solidFill>
              </a:rPr>
              <a:t> Moon</a:t>
            </a:r>
          </a:p>
          <a:p>
            <a:pPr marL="457200" indent="-182880">
              <a:buFont typeface="Wingdings 2" pitchFamily="18" charset="2"/>
              <a:buChar char=""/>
            </a:pPr>
            <a:r>
              <a:rPr lang="en-US" sz="2400" dirty="0">
                <a:solidFill>
                  <a:schemeClr val="tx1"/>
                </a:solidFill>
              </a:rPr>
              <a:t>8 CRD Resources Specialists</a:t>
            </a:r>
          </a:p>
          <a:p>
            <a:pPr marL="457200" indent="-182880">
              <a:buFont typeface="Wingdings 2" pitchFamily="18" charset="2"/>
              <a:buChar char=""/>
            </a:pPr>
            <a:r>
              <a:rPr lang="en-US" sz="2400" dirty="0">
                <a:solidFill>
                  <a:schemeClr val="tx1"/>
                </a:solidFill>
              </a:rPr>
              <a:t>4 Program Analysts</a:t>
            </a:r>
          </a:p>
          <a:p>
            <a:pPr marL="457200" indent="-182880">
              <a:buFont typeface="Wingdings 2" pitchFamily="18" charset="2"/>
              <a:buChar char=""/>
            </a:pPr>
            <a:r>
              <a:rPr lang="en-US" sz="2400" dirty="0">
                <a:solidFill>
                  <a:schemeClr val="tx1"/>
                </a:solidFill>
              </a:rPr>
              <a:t>1 Student Assistant</a:t>
            </a:r>
          </a:p>
          <a:p>
            <a:pPr marL="457200" indent="-182880">
              <a:buFont typeface="Wingdings 2" pitchFamily="18" charset="2"/>
              <a:buChar char=""/>
            </a:pPr>
            <a:r>
              <a:rPr lang="en-US" sz="2400" dirty="0">
                <a:solidFill>
                  <a:schemeClr val="tx1"/>
                </a:solidFill>
              </a:rPr>
              <a:t>1 Office Technician</a:t>
            </a:r>
          </a:p>
        </p:txBody>
      </p:sp>
    </p:spTree>
    <p:extLst>
      <p:ext uri="{BB962C8B-B14F-4D97-AF65-F5344CB8AC3E}">
        <p14:creationId xmlns:p14="http://schemas.microsoft.com/office/powerpoint/2010/main" val="37257123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FC9C2A-8316-7A7D-6A5D-71358522D21A}"/>
              </a:ext>
            </a:extLst>
          </p:cNvPr>
          <p:cNvSpPr>
            <a:spLocks noGrp="1"/>
          </p:cNvSpPr>
          <p:nvPr>
            <p:ph type="title"/>
          </p:nvPr>
        </p:nvSpPr>
        <p:spPr/>
        <p:txBody>
          <a:bodyPr>
            <a:normAutofit/>
          </a:bodyPr>
          <a:lstStyle/>
          <a:p>
            <a:r>
              <a:rPr lang="en-US" sz="4000" u="sng" dirty="0"/>
              <a:t>Certification Determination </a:t>
            </a:r>
            <a:r>
              <a:rPr lang="en-US" sz="4000" u="sng" dirty="0" err="1"/>
              <a:t>Con’t</a:t>
            </a:r>
            <a:endParaRPr lang="en-US" sz="4000" u="sng" dirty="0"/>
          </a:p>
        </p:txBody>
      </p:sp>
      <p:sp>
        <p:nvSpPr>
          <p:cNvPr id="5" name="Content Placeholder 4">
            <a:extLst>
              <a:ext uri="{FF2B5EF4-FFF2-40B4-BE49-F238E27FC236}">
                <a16:creationId xmlns:a16="http://schemas.microsoft.com/office/drawing/2014/main" id="{EE6C2837-036C-7813-42F8-0AA28743ABE5}"/>
              </a:ext>
            </a:extLst>
          </p:cNvPr>
          <p:cNvSpPr>
            <a:spLocks noGrp="1"/>
          </p:cNvSpPr>
          <p:nvPr>
            <p:ph sz="half" idx="1"/>
          </p:nvPr>
        </p:nvSpPr>
        <p:spPr>
          <a:xfrm>
            <a:off x="2150918" y="2133600"/>
            <a:ext cx="4752158" cy="3777622"/>
          </a:xfrm>
        </p:spPr>
        <p:txBody>
          <a:bodyPr>
            <a:normAutofit/>
          </a:bodyPr>
          <a:lstStyle/>
          <a:p>
            <a:pPr marL="0" indent="0">
              <a:buNone/>
            </a:pPr>
            <a:r>
              <a:rPr lang="en-US" sz="2400" b="1" dirty="0"/>
              <a:t>Six Month Certification:</a:t>
            </a:r>
          </a:p>
          <a:p>
            <a:pPr marL="0" indent="0">
              <a:buNone/>
            </a:pPr>
            <a:r>
              <a:rPr lang="en-US" sz="2400" dirty="0"/>
              <a:t>Awarded to existing CRPs under the following conditions…</a:t>
            </a:r>
          </a:p>
          <a:p>
            <a:r>
              <a:rPr lang="en-US" sz="2400" dirty="0"/>
              <a:t>CRP Failes to be in substantial compliance</a:t>
            </a:r>
          </a:p>
          <a:p>
            <a:r>
              <a:rPr lang="en-US" sz="2400" dirty="0"/>
              <a:t>CRP will be able to correct the deficiencies within six months.</a:t>
            </a:r>
          </a:p>
        </p:txBody>
      </p:sp>
      <p:sp>
        <p:nvSpPr>
          <p:cNvPr id="6" name="Content Placeholder 5">
            <a:extLst>
              <a:ext uri="{FF2B5EF4-FFF2-40B4-BE49-F238E27FC236}">
                <a16:creationId xmlns:a16="http://schemas.microsoft.com/office/drawing/2014/main" id="{2BC97D6F-6436-2141-7546-AEABE3637883}"/>
              </a:ext>
            </a:extLst>
          </p:cNvPr>
          <p:cNvSpPr>
            <a:spLocks noGrp="1"/>
          </p:cNvSpPr>
          <p:nvPr>
            <p:ph sz="half" idx="2"/>
          </p:nvPr>
        </p:nvSpPr>
        <p:spPr>
          <a:xfrm>
            <a:off x="6535882" y="2126222"/>
            <a:ext cx="4968729" cy="3777622"/>
          </a:xfrm>
        </p:spPr>
        <p:txBody>
          <a:bodyPr>
            <a:noAutofit/>
          </a:bodyPr>
          <a:lstStyle/>
          <a:p>
            <a:pPr marL="0" indent="0">
              <a:buNone/>
            </a:pPr>
            <a:r>
              <a:rPr lang="en-US" sz="2400" b="1" dirty="0"/>
              <a:t>Non Certification:</a:t>
            </a:r>
          </a:p>
          <a:p>
            <a:pPr marL="0" indent="0">
              <a:buNone/>
            </a:pPr>
            <a:r>
              <a:rPr lang="en-US" sz="2400" dirty="0"/>
              <a:t>Awarded under the following conditions…</a:t>
            </a:r>
          </a:p>
          <a:p>
            <a:r>
              <a:rPr lang="en-US" sz="2400" dirty="0"/>
              <a:t>CRP is not in compliance</a:t>
            </a:r>
          </a:p>
          <a:p>
            <a:r>
              <a:rPr lang="en-US" sz="2400" dirty="0"/>
              <a:t>CRP would be unable to meet standards without excessive assistance and significant resources allocated towards correction of the deficiencies. </a:t>
            </a:r>
          </a:p>
        </p:txBody>
      </p:sp>
    </p:spTree>
    <p:extLst>
      <p:ext uri="{BB962C8B-B14F-4D97-AF65-F5344CB8AC3E}">
        <p14:creationId xmlns:p14="http://schemas.microsoft.com/office/powerpoint/2010/main" val="7670231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508D9-51BE-C131-7D02-51B80ECD3124}"/>
              </a:ext>
            </a:extLst>
          </p:cNvPr>
          <p:cNvSpPr>
            <a:spLocks noGrp="1"/>
          </p:cNvSpPr>
          <p:nvPr>
            <p:ph type="title"/>
          </p:nvPr>
        </p:nvSpPr>
        <p:spPr/>
        <p:txBody>
          <a:bodyPr/>
          <a:lstStyle/>
          <a:p>
            <a:pPr algn="ctr"/>
            <a:r>
              <a:rPr lang="en-US" u="sng" dirty="0"/>
              <a:t>Recertification Process</a:t>
            </a:r>
          </a:p>
        </p:txBody>
      </p:sp>
      <p:sp>
        <p:nvSpPr>
          <p:cNvPr id="3" name="Content Placeholder 2">
            <a:extLst>
              <a:ext uri="{FF2B5EF4-FFF2-40B4-BE49-F238E27FC236}">
                <a16:creationId xmlns:a16="http://schemas.microsoft.com/office/drawing/2014/main" id="{EAADE895-B170-EF4E-E594-8D4BD33B0665}"/>
              </a:ext>
            </a:extLst>
          </p:cNvPr>
          <p:cNvSpPr>
            <a:spLocks noGrp="1"/>
          </p:cNvSpPr>
          <p:nvPr>
            <p:ph sz="half" idx="1"/>
          </p:nvPr>
        </p:nvSpPr>
        <p:spPr>
          <a:xfrm>
            <a:off x="2589211" y="2133600"/>
            <a:ext cx="9011385" cy="3777622"/>
          </a:xfrm>
        </p:spPr>
        <p:txBody>
          <a:bodyPr>
            <a:normAutofit/>
          </a:bodyPr>
          <a:lstStyle/>
          <a:p>
            <a:r>
              <a:rPr lang="en-US" sz="2400" dirty="0"/>
              <a:t>A CRP will be required to complete the recertification process to maintain ongoing certification status. </a:t>
            </a:r>
          </a:p>
          <a:p>
            <a:r>
              <a:rPr lang="en-US" sz="2400" dirty="0"/>
              <a:t>The CRD Specialist will review required documentation under sections 1 through 3 of the certification standards: 1) Critical Standards, 2) Organizational Standards &amp; 3) General Service Standards.</a:t>
            </a:r>
          </a:p>
          <a:p>
            <a:r>
              <a:rPr lang="en-US" sz="2400" dirty="0"/>
              <a:t> The certification outcome is dependent upon evidence of meeting the standards mentioned above. </a:t>
            </a:r>
          </a:p>
        </p:txBody>
      </p:sp>
    </p:spTree>
    <p:extLst>
      <p:ext uri="{BB962C8B-B14F-4D97-AF65-F5344CB8AC3E}">
        <p14:creationId xmlns:p14="http://schemas.microsoft.com/office/powerpoint/2010/main" val="17516624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09FF4698-A076-439F-B305-FF57023601EC}"/>
              </a:ext>
            </a:extLst>
          </p:cNvPr>
          <p:cNvSpPr>
            <a:spLocks noGrp="1"/>
          </p:cNvSpPr>
          <p:nvPr>
            <p:ph type="title"/>
          </p:nvPr>
        </p:nvSpPr>
        <p:spPr>
          <a:xfrm>
            <a:off x="1474895" y="1318590"/>
            <a:ext cx="5102159" cy="4220820"/>
          </a:xfrm>
        </p:spPr>
        <p:txBody>
          <a:bodyPr vert="horz" lIns="91440" tIns="45720" rIns="91440" bIns="45720" rtlCol="0" anchor="ctr">
            <a:normAutofit/>
          </a:bodyPr>
          <a:lstStyle/>
          <a:p>
            <a:r>
              <a:rPr lang="en-US" sz="5400" dirty="0">
                <a:solidFill>
                  <a:schemeClr val="tx1"/>
                </a:solidFill>
              </a:rPr>
              <a:t>CARF Accreditation REQUIREMENTS</a:t>
            </a:r>
          </a:p>
        </p:txBody>
      </p:sp>
      <p:sp>
        <p:nvSpPr>
          <p:cNvPr id="10" name="Text Placeholder 9">
            <a:extLst>
              <a:ext uri="{FF2B5EF4-FFF2-40B4-BE49-F238E27FC236}">
                <a16:creationId xmlns:a16="http://schemas.microsoft.com/office/drawing/2014/main" id="{01523FB4-2A59-4D3F-8A94-08961135A087}"/>
              </a:ext>
            </a:extLst>
          </p:cNvPr>
          <p:cNvSpPr>
            <a:spLocks noGrp="1"/>
          </p:cNvSpPr>
          <p:nvPr>
            <p:ph type="body" idx="1"/>
          </p:nvPr>
        </p:nvSpPr>
        <p:spPr>
          <a:xfrm>
            <a:off x="6577054" y="804334"/>
            <a:ext cx="5268804" cy="5249332"/>
          </a:xfrm>
        </p:spPr>
        <p:txBody>
          <a:bodyPr vert="horz" lIns="91440" tIns="45720" rIns="91440" bIns="45720" rtlCol="0" anchor="ctr">
            <a:normAutofit/>
          </a:bodyPr>
          <a:lstStyle/>
          <a:p>
            <a:pPr marL="0" lvl="1"/>
            <a:r>
              <a:rPr lang="en-US" sz="2400" dirty="0">
                <a:solidFill>
                  <a:schemeClr val="tx1"/>
                </a:solidFill>
              </a:rPr>
              <a:t>CRPs providing services in the following core categories shall be required to be accredited additionally by the Commission on Accreditation of Rehabilitation Facilities (CARF):</a:t>
            </a:r>
          </a:p>
          <a:p>
            <a:pPr marL="0" lvl="2"/>
            <a:r>
              <a:rPr lang="en-US" sz="2400" dirty="0">
                <a:solidFill>
                  <a:schemeClr val="tx1"/>
                </a:solidFill>
              </a:rPr>
              <a:t> Assessment/Evaluation</a:t>
            </a:r>
          </a:p>
          <a:p>
            <a:pPr marL="0" lvl="2"/>
            <a:r>
              <a:rPr lang="en-US" sz="2400" dirty="0">
                <a:solidFill>
                  <a:schemeClr val="tx1"/>
                </a:solidFill>
              </a:rPr>
              <a:t>Training</a:t>
            </a:r>
          </a:p>
          <a:p>
            <a:pPr marL="0" lvl="2"/>
            <a:r>
              <a:rPr lang="en-US" sz="2400" dirty="0">
                <a:solidFill>
                  <a:schemeClr val="tx1"/>
                </a:solidFill>
              </a:rPr>
              <a:t>Job Related Services</a:t>
            </a:r>
          </a:p>
          <a:p>
            <a:pPr marL="0" lvl="1"/>
            <a:r>
              <a:rPr lang="en-US" sz="2400" dirty="0">
                <a:solidFill>
                  <a:schemeClr val="tx1"/>
                </a:solidFill>
              </a:rPr>
              <a:t>Please review the CRD-CRP Guide for further details.</a:t>
            </a:r>
          </a:p>
          <a:p>
            <a:pPr marL="0" lvl="1"/>
            <a:endParaRPr lang="en-US" dirty="0">
              <a:solidFill>
                <a:schemeClr val="tx1"/>
              </a:solidFill>
            </a:endParaRPr>
          </a:p>
          <a:p>
            <a:pPr marL="0" lvl="2"/>
            <a:endParaRPr lang="en-US" sz="1800" dirty="0">
              <a:solidFill>
                <a:schemeClr val="tx1"/>
              </a:solidFill>
            </a:endParaRPr>
          </a:p>
          <a:p>
            <a:pPr marL="0" lvl="2"/>
            <a:endParaRPr lang="en-US" sz="1800" dirty="0">
              <a:solidFill>
                <a:schemeClr val="tx1"/>
              </a:solidFill>
            </a:endParaRPr>
          </a:p>
        </p:txBody>
      </p:sp>
    </p:spTree>
    <p:extLst>
      <p:ext uri="{BB962C8B-B14F-4D97-AF65-F5344CB8AC3E}">
        <p14:creationId xmlns:p14="http://schemas.microsoft.com/office/powerpoint/2010/main" val="20451870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09FF4698-A076-439F-B305-FF57023601EC}"/>
              </a:ext>
            </a:extLst>
          </p:cNvPr>
          <p:cNvSpPr>
            <a:spLocks noGrp="1"/>
          </p:cNvSpPr>
          <p:nvPr>
            <p:ph type="title"/>
          </p:nvPr>
        </p:nvSpPr>
        <p:spPr>
          <a:xfrm>
            <a:off x="184350" y="318781"/>
            <a:ext cx="11509810" cy="902065"/>
          </a:xfrm>
        </p:spPr>
        <p:txBody>
          <a:bodyPr>
            <a:normAutofit/>
          </a:bodyPr>
          <a:lstStyle/>
          <a:p>
            <a:pPr algn="ctr"/>
            <a:r>
              <a:rPr lang="en-US" u="sng" dirty="0">
                <a:cs typeface="Arial" panose="020B0604020202020204" pitchFamily="34" charset="0"/>
              </a:rPr>
              <a:t>CARF Accreditation Exemptions</a:t>
            </a:r>
          </a:p>
        </p:txBody>
      </p:sp>
      <p:sp>
        <p:nvSpPr>
          <p:cNvPr id="10" name="Text Placeholder 9">
            <a:extLst>
              <a:ext uri="{FF2B5EF4-FFF2-40B4-BE49-F238E27FC236}">
                <a16:creationId xmlns:a16="http://schemas.microsoft.com/office/drawing/2014/main" id="{01523FB4-2A59-4D3F-8A94-08961135A087}"/>
              </a:ext>
            </a:extLst>
          </p:cNvPr>
          <p:cNvSpPr>
            <a:spLocks noGrp="1"/>
          </p:cNvSpPr>
          <p:nvPr>
            <p:ph type="body" idx="1"/>
          </p:nvPr>
        </p:nvSpPr>
        <p:spPr>
          <a:xfrm>
            <a:off x="719459" y="1516821"/>
            <a:ext cx="11302823" cy="5022398"/>
          </a:xfrm>
        </p:spPr>
        <p:txBody>
          <a:bodyPr>
            <a:normAutofit/>
          </a:bodyPr>
          <a:lstStyle/>
          <a:p>
            <a:pPr lvl="1"/>
            <a:r>
              <a:rPr lang="en-US" sz="2400" dirty="0">
                <a:solidFill>
                  <a:schemeClr val="tx1"/>
                </a:solidFill>
                <a:latin typeface="Arial" panose="020B0604020202020204" pitchFamily="34" charset="0"/>
                <a:cs typeface="Arial" panose="020B0604020202020204" pitchFamily="34" charset="0"/>
              </a:rPr>
              <a:t>CARF accreditation is NOT required for those CRPs that meet exemptions as identified below:</a:t>
            </a:r>
          </a:p>
          <a:p>
            <a:pPr marL="1200150" lvl="2" indent="-285750">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Agencies providing services primarily serving DOR consumers who are primarily blind, visually impaired, deaf and/or hard of hearing.</a:t>
            </a:r>
          </a:p>
          <a:p>
            <a:pPr marL="1200150" lvl="2" indent="-285750">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The Agency is an 1) Independent Living Center, 2)  Private educational institution accredited by the Western Association of Schools and Colleges, 3) Educational institution approved by the United States Department of Education, 4) A Vocational School or service approved by the California Department of Consumer Affairs, EDD, or other state or federal approval authority for post secondary training.</a:t>
            </a:r>
          </a:p>
          <a:p>
            <a:pPr marL="1200150" lvl="2" indent="-285750">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The agency is exempted based on a DOR waiver if certain conditions are met. </a:t>
            </a:r>
          </a:p>
          <a:p>
            <a:pPr lvl="2"/>
            <a:endParaRPr lang="en-US" dirty="0">
              <a:solidFill>
                <a:schemeClr val="tx1"/>
              </a:solidFill>
              <a:latin typeface="Arial" panose="020B0604020202020204" pitchFamily="34" charset="0"/>
              <a:cs typeface="Arial" panose="020B0604020202020204" pitchFamily="34" charset="0"/>
            </a:endParaRPr>
          </a:p>
          <a:p>
            <a:pPr marL="1200150" lvl="2" indent="-285750">
              <a:buFont typeface="Arial" panose="020B0604020202020204" pitchFamily="34" charset="0"/>
              <a:buChar char="•"/>
            </a:pPr>
            <a:endParaRPr lang="en-US"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449489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160564-C630-F0D5-46F2-37669E769563}"/>
              </a:ext>
            </a:extLst>
          </p:cNvPr>
          <p:cNvSpPr>
            <a:spLocks noGrp="1"/>
          </p:cNvSpPr>
          <p:nvPr>
            <p:ph type="title"/>
          </p:nvPr>
        </p:nvSpPr>
        <p:spPr>
          <a:xfrm>
            <a:off x="1922318" y="539338"/>
            <a:ext cx="9582294" cy="1280890"/>
          </a:xfrm>
        </p:spPr>
        <p:txBody>
          <a:bodyPr/>
          <a:lstStyle/>
          <a:p>
            <a:r>
              <a:rPr lang="en-US" u="sng" dirty="0">
                <a:solidFill>
                  <a:schemeClr val="tx1"/>
                </a:solidFill>
              </a:rPr>
              <a:t>Resources: Community Rehabilitation Programs</a:t>
            </a:r>
          </a:p>
        </p:txBody>
      </p:sp>
      <p:sp>
        <p:nvSpPr>
          <p:cNvPr id="5" name="Text Placeholder 4">
            <a:extLst>
              <a:ext uri="{FF2B5EF4-FFF2-40B4-BE49-F238E27FC236}">
                <a16:creationId xmlns:a16="http://schemas.microsoft.com/office/drawing/2014/main" id="{4031361B-F8A8-4FC7-5032-218B9F357298}"/>
              </a:ext>
            </a:extLst>
          </p:cNvPr>
          <p:cNvSpPr>
            <a:spLocks noGrp="1"/>
          </p:cNvSpPr>
          <p:nvPr>
            <p:ph type="body" idx="1"/>
          </p:nvPr>
        </p:nvSpPr>
        <p:spPr>
          <a:xfrm>
            <a:off x="2175411" y="2388340"/>
            <a:ext cx="4677278" cy="576262"/>
          </a:xfrm>
        </p:spPr>
        <p:txBody>
          <a:bodyPr/>
          <a:lstStyle/>
          <a:p>
            <a:r>
              <a:rPr lang="en-US" b="1" dirty="0">
                <a:solidFill>
                  <a:schemeClr val="tx1"/>
                </a:solidFill>
              </a:rPr>
              <a:t>Community Rehabilitation Programs webpage on DOR internet:</a:t>
            </a:r>
          </a:p>
        </p:txBody>
      </p:sp>
      <p:sp>
        <p:nvSpPr>
          <p:cNvPr id="6" name="Content Placeholder 5">
            <a:extLst>
              <a:ext uri="{FF2B5EF4-FFF2-40B4-BE49-F238E27FC236}">
                <a16:creationId xmlns:a16="http://schemas.microsoft.com/office/drawing/2014/main" id="{9237682D-A5FB-347F-A0B4-58705CE9383B}"/>
              </a:ext>
            </a:extLst>
          </p:cNvPr>
          <p:cNvSpPr>
            <a:spLocks noGrp="1"/>
          </p:cNvSpPr>
          <p:nvPr>
            <p:ph sz="half" idx="2"/>
          </p:nvPr>
        </p:nvSpPr>
        <p:spPr>
          <a:xfrm>
            <a:off x="2592924" y="2964602"/>
            <a:ext cx="4342893" cy="3354060"/>
          </a:xfrm>
        </p:spPr>
        <p:txBody>
          <a:bodyPr>
            <a:normAutofit fontScale="77500" lnSpcReduction="20000"/>
          </a:bodyPr>
          <a:lstStyle/>
          <a:p>
            <a:br>
              <a:rPr lang="en-US" sz="3400" dirty="0"/>
            </a:br>
            <a:r>
              <a:rPr lang="en-US" sz="3400" dirty="0">
                <a:hlinkClick r:id="rId2"/>
              </a:rPr>
              <a:t>https://www.dor.ca.gov/Home/CommunityRehabilitationPrograms</a:t>
            </a:r>
            <a:endParaRPr lang="en-US" sz="3400" dirty="0"/>
          </a:p>
          <a:p>
            <a:endParaRPr lang="en-US" dirty="0"/>
          </a:p>
        </p:txBody>
      </p:sp>
      <p:sp>
        <p:nvSpPr>
          <p:cNvPr id="7" name="Text Placeholder 6">
            <a:extLst>
              <a:ext uri="{FF2B5EF4-FFF2-40B4-BE49-F238E27FC236}">
                <a16:creationId xmlns:a16="http://schemas.microsoft.com/office/drawing/2014/main" id="{F468FAD7-C81B-F054-D9F2-B03CEF0EEFD6}"/>
              </a:ext>
            </a:extLst>
          </p:cNvPr>
          <p:cNvSpPr>
            <a:spLocks noGrp="1"/>
          </p:cNvSpPr>
          <p:nvPr>
            <p:ph type="body" sz="quarter" idx="3"/>
          </p:nvPr>
        </p:nvSpPr>
        <p:spPr>
          <a:xfrm>
            <a:off x="7505611" y="1649107"/>
            <a:ext cx="3999001" cy="576262"/>
          </a:xfrm>
        </p:spPr>
        <p:txBody>
          <a:bodyPr/>
          <a:lstStyle/>
          <a:p>
            <a:r>
              <a:rPr lang="en-US" b="1" dirty="0"/>
              <a:t>Common Resources:</a:t>
            </a:r>
          </a:p>
        </p:txBody>
      </p:sp>
      <p:sp>
        <p:nvSpPr>
          <p:cNvPr id="8" name="Content Placeholder 7">
            <a:extLst>
              <a:ext uri="{FF2B5EF4-FFF2-40B4-BE49-F238E27FC236}">
                <a16:creationId xmlns:a16="http://schemas.microsoft.com/office/drawing/2014/main" id="{E9BD3178-BD91-4594-96A9-62F5EB15F683}"/>
              </a:ext>
            </a:extLst>
          </p:cNvPr>
          <p:cNvSpPr>
            <a:spLocks noGrp="1"/>
          </p:cNvSpPr>
          <p:nvPr>
            <p:ph sz="quarter" idx="4"/>
          </p:nvPr>
        </p:nvSpPr>
        <p:spPr>
          <a:xfrm>
            <a:off x="7166957" y="2225369"/>
            <a:ext cx="4677278" cy="4237776"/>
          </a:xfrm>
        </p:spPr>
        <p:txBody>
          <a:bodyPr>
            <a:normAutofit fontScale="77500" lnSpcReduction="20000"/>
          </a:bodyPr>
          <a:lstStyle/>
          <a:p>
            <a:pPr lvl="1"/>
            <a:r>
              <a:rPr lang="en-US" sz="3100" dirty="0"/>
              <a:t>CRP Guide to Certification and </a:t>
            </a:r>
            <a:r>
              <a:rPr lang="en-US" sz="3100" dirty="0" err="1"/>
              <a:t>Vendorization</a:t>
            </a:r>
            <a:endParaRPr lang="en-US" sz="3100" dirty="0"/>
          </a:p>
          <a:p>
            <a:pPr lvl="1"/>
            <a:r>
              <a:rPr lang="en-US" sz="3100" dirty="0"/>
              <a:t>CRP Certification and </a:t>
            </a:r>
            <a:r>
              <a:rPr lang="en-US" sz="3100" dirty="0" err="1"/>
              <a:t>Vendorization</a:t>
            </a:r>
            <a:r>
              <a:rPr lang="en-US" sz="3100" dirty="0"/>
              <a:t> Application (DR 401)</a:t>
            </a:r>
          </a:p>
          <a:p>
            <a:pPr lvl="1"/>
            <a:r>
              <a:rPr lang="en-US" sz="3100" dirty="0"/>
              <a:t>STD 204 Payee Data Record form</a:t>
            </a:r>
          </a:p>
          <a:p>
            <a:pPr lvl="1"/>
            <a:r>
              <a:rPr lang="en-US" sz="3100" dirty="0"/>
              <a:t>Fraud Waste and Abuse Training</a:t>
            </a:r>
          </a:p>
          <a:p>
            <a:pPr lvl="1"/>
            <a:r>
              <a:rPr lang="en-US" sz="3100" dirty="0"/>
              <a:t>Uniform Fee Structure for CRP Vendors </a:t>
            </a:r>
          </a:p>
          <a:p>
            <a:pPr marL="457200" lvl="1" indent="0">
              <a:buNone/>
            </a:pPr>
            <a:endParaRPr lang="en-US" dirty="0"/>
          </a:p>
          <a:p>
            <a:endParaRPr lang="en-US" dirty="0"/>
          </a:p>
        </p:txBody>
      </p:sp>
    </p:spTree>
    <p:extLst>
      <p:ext uri="{BB962C8B-B14F-4D97-AF65-F5344CB8AC3E}">
        <p14:creationId xmlns:p14="http://schemas.microsoft.com/office/powerpoint/2010/main" val="8900715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97179-58C2-E466-D06A-405B538CD50C}"/>
              </a:ext>
            </a:extLst>
          </p:cNvPr>
          <p:cNvSpPr txBox="1">
            <a:spLocks noGrp="1"/>
          </p:cNvSpPr>
          <p:nvPr>
            <p:ph type="title"/>
          </p:nvPr>
        </p:nvSpPr>
        <p:spPr>
          <a:xfrm>
            <a:off x="1810611" y="1914328"/>
            <a:ext cx="2454052" cy="3029344"/>
          </a:xfrm>
          <a:prstGeom prst="rect">
            <a:avLst/>
          </a:prstGeom>
        </p:spPr>
        <p:txBody>
          <a:bodyPr rot="0" spcFirstLastPara="0" vertOverflow="overflow" horzOverflow="overflow" vert="horz" lIns="91440" tIns="45720" rIns="91440" bIns="45720" numCol="1" spcCol="0" rtlCol="0" fromWordArt="0" anchorCtr="0" forceAA="0" compatLnSpc="1">
            <a:prstTxWarp prst="textNoShape">
              <a:avLst/>
            </a:prstTxWarp>
            <a:normAutofit/>
          </a:bodyPr>
          <a:lstStyle/>
          <a:p>
            <a:pPr marL="0" marR="0" lvl="0" indent="0" defTabSz="457200" rtl="0" eaLnBrk="1" fontAlgn="auto" latinLnBrk="0" hangingPunct="1">
              <a:spcBef>
                <a:spcPts val="0"/>
              </a:spcBef>
              <a:spcAft>
                <a:spcPts val="0"/>
              </a:spcAft>
              <a:buClrTx/>
              <a:buSzTx/>
              <a:buFontTx/>
              <a:buNone/>
              <a:tabLst/>
              <a:defRPr/>
            </a:pPr>
            <a:r>
              <a:rPr kumimoji="0" lang="en-US" sz="3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CRD Contact Information </a:t>
            </a:r>
          </a:p>
        </p:txBody>
      </p:sp>
      <p:graphicFrame>
        <p:nvGraphicFramePr>
          <p:cNvPr id="10" name="Content Placeholder 2">
            <a:extLst>
              <a:ext uri="{FF2B5EF4-FFF2-40B4-BE49-F238E27FC236}">
                <a16:creationId xmlns:a16="http://schemas.microsoft.com/office/drawing/2014/main" id="{46CC6D01-7ABB-8FEF-91B5-88854F68A9C1}"/>
              </a:ext>
            </a:extLst>
          </p:cNvPr>
          <p:cNvGraphicFramePr>
            <a:graphicFrameLocks noGrp="1"/>
          </p:cNvGraphicFramePr>
          <p:nvPr>
            <p:ph idx="1"/>
            <p:extLst>
              <p:ext uri="{D42A27DB-BD31-4B8C-83A1-F6EECF244321}">
                <p14:modId xmlns:p14="http://schemas.microsoft.com/office/powerpoint/2010/main" val="1116500631"/>
              </p:ext>
            </p:extLst>
          </p:nvPr>
        </p:nvGraphicFramePr>
        <p:xfrm>
          <a:off x="4713144" y="641551"/>
          <a:ext cx="6832212" cy="52647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878061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69763" y="804335"/>
            <a:ext cx="6017904" cy="5249332"/>
          </a:xfrm>
        </p:spPr>
        <p:txBody>
          <a:bodyPr vert="horz" lIns="91440" tIns="45720" rIns="91440" bIns="45720" rtlCol="0" anchor="ctr">
            <a:normAutofit/>
          </a:bodyPr>
          <a:lstStyle/>
          <a:p>
            <a:r>
              <a:rPr lang="en-US" sz="5400" dirty="0">
                <a:solidFill>
                  <a:schemeClr val="tx1"/>
                </a:solidFill>
              </a:rPr>
              <a:t>Q&amp;A</a:t>
            </a:r>
          </a:p>
        </p:txBody>
      </p:sp>
    </p:spTree>
    <p:extLst>
      <p:ext uri="{BB962C8B-B14F-4D97-AF65-F5344CB8AC3E}">
        <p14:creationId xmlns:p14="http://schemas.microsoft.com/office/powerpoint/2010/main" val="1165859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F48F9-7C25-E8A5-C2C7-536CD145D221}"/>
              </a:ext>
            </a:extLst>
          </p:cNvPr>
          <p:cNvSpPr>
            <a:spLocks noGrp="1"/>
          </p:cNvSpPr>
          <p:nvPr>
            <p:ph type="title"/>
          </p:nvPr>
        </p:nvSpPr>
        <p:spPr>
          <a:xfrm>
            <a:off x="1638300" y="2061329"/>
            <a:ext cx="8915399" cy="1468800"/>
          </a:xfrm>
        </p:spPr>
        <p:txBody>
          <a:bodyPr/>
          <a:lstStyle/>
          <a:p>
            <a:pPr algn="ctr"/>
            <a:r>
              <a:rPr lang="en-US" dirty="0"/>
              <a:t>Thank you!</a:t>
            </a:r>
          </a:p>
        </p:txBody>
      </p:sp>
      <p:sp>
        <p:nvSpPr>
          <p:cNvPr id="3" name="Text Placeholder 2">
            <a:extLst>
              <a:ext uri="{FF2B5EF4-FFF2-40B4-BE49-F238E27FC236}">
                <a16:creationId xmlns:a16="http://schemas.microsoft.com/office/drawing/2014/main" id="{7BAF52BB-92F5-78B5-0AFE-12B1F708A8F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9928253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9947DA55-29B5-43A9-94FE-6019B800DB78}"/>
              </a:ext>
            </a:extLst>
          </p:cNvPr>
          <p:cNvSpPr>
            <a:spLocks noGrp="1"/>
          </p:cNvSpPr>
          <p:nvPr>
            <p:ph type="ctrTitle"/>
          </p:nvPr>
        </p:nvSpPr>
        <p:spPr>
          <a:xfrm>
            <a:off x="2240453" y="405901"/>
            <a:ext cx="8131550" cy="1280890"/>
          </a:xfrm>
        </p:spPr>
        <p:txBody>
          <a:bodyPr vert="horz" lIns="91440" tIns="45720" rIns="91440" bIns="45720" rtlCol="0" anchor="t">
            <a:normAutofit/>
          </a:bodyPr>
          <a:lstStyle/>
          <a:p>
            <a:pPr algn="ctr"/>
            <a:r>
              <a:rPr lang="en-US" sz="4000" u="sng" spc="-60" dirty="0">
                <a:cs typeface="Arial" panose="020B0604020202020204" pitchFamily="34" charset="0"/>
              </a:rPr>
              <a:t>CRD Purpose</a:t>
            </a:r>
          </a:p>
        </p:txBody>
      </p:sp>
      <p:sp>
        <p:nvSpPr>
          <p:cNvPr id="3" name="Text Placeholder 2">
            <a:extLst>
              <a:ext uri="{FF2B5EF4-FFF2-40B4-BE49-F238E27FC236}">
                <a16:creationId xmlns:a16="http://schemas.microsoft.com/office/drawing/2014/main" id="{989D6E5F-BCD1-4BA4-B309-B8367E61C0D1}"/>
              </a:ext>
            </a:extLst>
          </p:cNvPr>
          <p:cNvSpPr>
            <a:spLocks noGrp="1"/>
          </p:cNvSpPr>
          <p:nvPr>
            <p:ph type="subTitle" idx="1"/>
          </p:nvPr>
        </p:nvSpPr>
        <p:spPr>
          <a:xfrm>
            <a:off x="1589809" y="1475509"/>
            <a:ext cx="9914803" cy="4435713"/>
          </a:xfrm>
        </p:spPr>
        <p:txBody>
          <a:bodyPr vert="horz" lIns="91440" tIns="45720" rIns="91440" bIns="45720" rtlCol="0">
            <a:normAutofit/>
          </a:bodyPr>
          <a:lstStyle/>
          <a:p>
            <a:pPr marL="457200" indent="-182880">
              <a:buFont typeface="Wingdings 3" charset="2"/>
              <a:buChar char=""/>
            </a:pPr>
            <a:r>
              <a:rPr lang="en-US" sz="2400" dirty="0">
                <a:solidFill>
                  <a:schemeClr val="tx1">
                    <a:lumMod val="75000"/>
                    <a:lumOff val="25000"/>
                  </a:schemeClr>
                </a:solidFill>
              </a:rPr>
              <a:t>Ensuring that DOR consumers receive the highest quality services in a safe environment by </a:t>
            </a:r>
            <a:r>
              <a:rPr lang="en-US" sz="2400" dirty="0" err="1">
                <a:solidFill>
                  <a:schemeClr val="tx1">
                    <a:lumMod val="75000"/>
                    <a:lumOff val="25000"/>
                  </a:schemeClr>
                </a:solidFill>
              </a:rPr>
              <a:t>vendorizing</a:t>
            </a:r>
            <a:r>
              <a:rPr lang="en-US" sz="2400" dirty="0">
                <a:solidFill>
                  <a:schemeClr val="tx1">
                    <a:lumMod val="75000"/>
                    <a:lumOff val="25000"/>
                  </a:schemeClr>
                </a:solidFill>
              </a:rPr>
              <a:t> and certifying CRPs to provide vocational rehabilitation services.</a:t>
            </a:r>
          </a:p>
          <a:p>
            <a:pPr marL="457200" indent="-182880">
              <a:buFont typeface="Wingdings 3" charset="2"/>
              <a:buChar char=""/>
            </a:pPr>
            <a:r>
              <a:rPr lang="en-US" sz="2400" dirty="0">
                <a:solidFill>
                  <a:schemeClr val="tx1">
                    <a:lumMod val="75000"/>
                    <a:lumOff val="25000"/>
                  </a:schemeClr>
                </a:solidFill>
              </a:rPr>
              <a:t>Developing new VR services to meet evolving consumer needs.</a:t>
            </a:r>
          </a:p>
          <a:p>
            <a:pPr marL="457200" indent="-182880">
              <a:buFont typeface="Wingdings 3" charset="2"/>
              <a:buChar char=""/>
            </a:pPr>
            <a:r>
              <a:rPr lang="en-US" sz="2400" dirty="0">
                <a:solidFill>
                  <a:schemeClr val="tx1">
                    <a:lumMod val="75000"/>
                    <a:lumOff val="25000"/>
                  </a:schemeClr>
                </a:solidFill>
              </a:rPr>
              <a:t>Onboarding and supporting Community Rehabilitation Programs (CRPs)</a:t>
            </a:r>
          </a:p>
          <a:p>
            <a:pPr marL="457200" indent="-182880">
              <a:buFont typeface="Wingdings 3" charset="2"/>
              <a:buChar char=""/>
            </a:pPr>
            <a:r>
              <a:rPr lang="en-US" sz="2400" dirty="0">
                <a:solidFill>
                  <a:schemeClr val="tx1">
                    <a:lumMod val="75000"/>
                    <a:lumOff val="25000"/>
                  </a:schemeClr>
                </a:solidFill>
              </a:rPr>
              <a:t>Providing training and technical assistance to 13 DOR districts and over 250 vendors, statewide.</a:t>
            </a:r>
          </a:p>
          <a:p>
            <a:pPr marL="457200" indent="-182880">
              <a:buFont typeface="Wingdings 3" charset="2"/>
              <a:buChar char=""/>
            </a:pPr>
            <a:r>
              <a:rPr lang="en-US" sz="2400" dirty="0">
                <a:solidFill>
                  <a:schemeClr val="tx1">
                    <a:lumMod val="75000"/>
                    <a:lumOff val="25000"/>
                  </a:schemeClr>
                </a:solidFill>
              </a:rPr>
              <a:t>Tracking and evaluating service utilization and outcomes. </a:t>
            </a:r>
          </a:p>
          <a:p>
            <a:pPr marL="457200" indent="-182880">
              <a:buFont typeface="Wingdings 3" charset="2"/>
              <a:buChar char=""/>
            </a:pPr>
            <a:endParaRPr lang="en-US" dirty="0">
              <a:solidFill>
                <a:schemeClr val="tx1">
                  <a:lumMod val="75000"/>
                  <a:lumOff val="25000"/>
                </a:schemeClr>
              </a:solidFill>
            </a:endParaRPr>
          </a:p>
          <a:p>
            <a:pPr marL="457200" indent="-182880">
              <a:buFont typeface="Wingdings 3" charset="2"/>
              <a:buChar char=""/>
            </a:pPr>
            <a:endParaRPr lang="en-US" dirty="0">
              <a:solidFill>
                <a:schemeClr val="tx1">
                  <a:lumMod val="75000"/>
                  <a:lumOff val="25000"/>
                </a:schemeClr>
              </a:solidFill>
            </a:endParaRPr>
          </a:p>
        </p:txBody>
      </p:sp>
    </p:spTree>
    <p:extLst>
      <p:ext uri="{BB962C8B-B14F-4D97-AF65-F5344CB8AC3E}">
        <p14:creationId xmlns:p14="http://schemas.microsoft.com/office/powerpoint/2010/main" val="28577765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2E563FB-FEA5-4416-96AA-0EC264D2A8DC}"/>
              </a:ext>
            </a:extLst>
          </p:cNvPr>
          <p:cNvSpPr txBox="1">
            <a:spLocks noGrp="1"/>
          </p:cNvSpPr>
          <p:nvPr>
            <p:ph type="title"/>
          </p:nvPr>
        </p:nvSpPr>
        <p:spPr>
          <a:xfrm>
            <a:off x="8895775" y="1123837"/>
            <a:ext cx="2947482" cy="4601183"/>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marL="0" marR="0" lvl="0" indent="0" fontAlgn="auto">
              <a:spcAft>
                <a:spcPts val="0"/>
              </a:spcAft>
              <a:buClrTx/>
              <a:buSzTx/>
              <a:tabLst/>
              <a:defRPr/>
            </a:pPr>
            <a:r>
              <a:rPr kumimoji="0" lang="en-US" b="0" i="0" u="none" strike="noStrike" cap="none" normalizeH="0" noProof="0" dirty="0">
                <a:ln>
                  <a:noFill/>
                </a:ln>
                <a:effectLst/>
                <a:uLnTx/>
                <a:uFillTx/>
              </a:rPr>
              <a:t>CRD STAFF AND DUTIES</a:t>
            </a:r>
          </a:p>
        </p:txBody>
      </p:sp>
      <p:graphicFrame>
        <p:nvGraphicFramePr>
          <p:cNvPr id="48" name="Text Placeholder 2">
            <a:extLst>
              <a:ext uri="{FF2B5EF4-FFF2-40B4-BE49-F238E27FC236}">
                <a16:creationId xmlns:a16="http://schemas.microsoft.com/office/drawing/2014/main" id="{85B00FC9-7CCB-9F7A-03F3-E958FE0FBEE1}"/>
              </a:ext>
            </a:extLst>
          </p:cNvPr>
          <p:cNvGraphicFramePr>
            <a:graphicFrameLocks noGrp="1"/>
          </p:cNvGraphicFramePr>
          <p:nvPr>
            <p:ph sz="half" idx="1"/>
            <p:extLst>
              <p:ext uri="{D42A27DB-BD31-4B8C-83A1-F6EECF244321}">
                <p14:modId xmlns:p14="http://schemas.microsoft.com/office/powerpoint/2010/main" val="4018746009"/>
              </p:ext>
            </p:extLst>
          </p:nvPr>
        </p:nvGraphicFramePr>
        <p:xfrm>
          <a:off x="866647" y="933854"/>
          <a:ext cx="7293610" cy="504182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045657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09FF4698-A076-439F-B305-FF57023601EC}"/>
              </a:ext>
            </a:extLst>
          </p:cNvPr>
          <p:cNvSpPr>
            <a:spLocks noGrp="1"/>
          </p:cNvSpPr>
          <p:nvPr>
            <p:ph type="title"/>
          </p:nvPr>
        </p:nvSpPr>
        <p:spPr>
          <a:xfrm>
            <a:off x="184350" y="318781"/>
            <a:ext cx="11509810" cy="902065"/>
          </a:xfrm>
        </p:spPr>
        <p:txBody>
          <a:bodyPr>
            <a:normAutofit/>
          </a:bodyPr>
          <a:lstStyle/>
          <a:p>
            <a:pPr algn="ctr"/>
            <a:r>
              <a:rPr lang="en-US" u="sng" dirty="0">
                <a:solidFill>
                  <a:schemeClr val="tx1"/>
                </a:solidFill>
                <a:cs typeface="Arial" panose="020B0604020202020204" pitchFamily="34" charset="0"/>
              </a:rPr>
              <a:t>Community Rehabilitation Programs (CRPs)</a:t>
            </a:r>
          </a:p>
        </p:txBody>
      </p:sp>
      <p:graphicFrame>
        <p:nvGraphicFramePr>
          <p:cNvPr id="15" name="Text Placeholder 9">
            <a:extLst>
              <a:ext uri="{FF2B5EF4-FFF2-40B4-BE49-F238E27FC236}">
                <a16:creationId xmlns:a16="http://schemas.microsoft.com/office/drawing/2014/main" id="{8F795AF0-9B8A-EA23-FAF2-1B39B38CBD2A}"/>
              </a:ext>
            </a:extLst>
          </p:cNvPr>
          <p:cNvGraphicFramePr/>
          <p:nvPr>
            <p:extLst>
              <p:ext uri="{D42A27DB-BD31-4B8C-83A1-F6EECF244321}">
                <p14:modId xmlns:p14="http://schemas.microsoft.com/office/powerpoint/2010/main" val="2918049101"/>
              </p:ext>
            </p:extLst>
          </p:nvPr>
        </p:nvGraphicFramePr>
        <p:xfrm>
          <a:off x="719459" y="1620731"/>
          <a:ext cx="10439591" cy="382435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969767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Title 20">
            <a:extLst>
              <a:ext uri="{FF2B5EF4-FFF2-40B4-BE49-F238E27FC236}">
                <a16:creationId xmlns:a16="http://schemas.microsoft.com/office/drawing/2014/main" id="{F0082DBF-69EC-4D08-B3F5-0DBC6DE3FC1B}"/>
              </a:ext>
            </a:extLst>
          </p:cNvPr>
          <p:cNvSpPr>
            <a:spLocks noGrp="1"/>
          </p:cNvSpPr>
          <p:nvPr>
            <p:ph type="title"/>
          </p:nvPr>
        </p:nvSpPr>
        <p:spPr>
          <a:xfrm>
            <a:off x="1539116" y="864108"/>
            <a:ext cx="3073914" cy="5120639"/>
          </a:xfrm>
        </p:spPr>
        <p:txBody>
          <a:bodyPr vert="horz" lIns="91440" tIns="45720" rIns="91440" bIns="45720" rtlCol="0" anchor="ctr">
            <a:normAutofit/>
          </a:bodyPr>
          <a:lstStyle/>
          <a:p>
            <a:pPr algn="ctr"/>
            <a:r>
              <a:rPr lang="en-US" sz="4400" dirty="0">
                <a:solidFill>
                  <a:schemeClr val="tx1">
                    <a:lumMod val="85000"/>
                    <a:lumOff val="15000"/>
                  </a:schemeClr>
                </a:solidFill>
              </a:rPr>
              <a:t>CRP Services</a:t>
            </a:r>
            <a:br>
              <a:rPr lang="en-US" sz="3600" dirty="0">
                <a:solidFill>
                  <a:schemeClr val="tx1">
                    <a:lumMod val="85000"/>
                    <a:lumOff val="15000"/>
                  </a:schemeClr>
                </a:solidFill>
              </a:rPr>
            </a:br>
            <a:endParaRPr lang="en-US" sz="3600" b="1" dirty="0">
              <a:solidFill>
                <a:schemeClr val="tx1">
                  <a:lumMod val="85000"/>
                  <a:lumOff val="15000"/>
                </a:schemeClr>
              </a:solidFill>
            </a:endParaRPr>
          </a:p>
        </p:txBody>
      </p:sp>
      <p:sp>
        <p:nvSpPr>
          <p:cNvPr id="3" name="Content Placeholder 2">
            <a:extLst>
              <a:ext uri="{FF2B5EF4-FFF2-40B4-BE49-F238E27FC236}">
                <a16:creationId xmlns:a16="http://schemas.microsoft.com/office/drawing/2014/main" id="{99D2C5FA-F618-4A2D-B7CE-04842B791358}"/>
              </a:ext>
            </a:extLst>
          </p:cNvPr>
          <p:cNvSpPr>
            <a:spLocks noGrp="1"/>
          </p:cNvSpPr>
          <p:nvPr>
            <p:ph type="body" sz="half" idx="2"/>
          </p:nvPr>
        </p:nvSpPr>
        <p:spPr>
          <a:xfrm>
            <a:off x="5289229" y="864108"/>
            <a:ext cx="5910677" cy="5120640"/>
          </a:xfrm>
        </p:spPr>
        <p:txBody>
          <a:bodyPr vert="horz" lIns="91440" tIns="45720" rIns="91440" bIns="45720" rtlCol="0" anchor="ctr">
            <a:normAutofit/>
          </a:bodyPr>
          <a:lstStyle/>
          <a:p>
            <a:pPr>
              <a:lnSpc>
                <a:spcPct val="90000"/>
              </a:lnSpc>
            </a:pPr>
            <a:r>
              <a:rPr lang="en-US" sz="2400" u="sng" dirty="0">
                <a:solidFill>
                  <a:schemeClr val="tx1">
                    <a:lumMod val="65000"/>
                    <a:lumOff val="35000"/>
                  </a:schemeClr>
                </a:solidFill>
              </a:rPr>
              <a:t>23 Services in Six Core Categories:</a:t>
            </a:r>
          </a:p>
          <a:p>
            <a:pPr marL="971550" lvl="1" indent="-182880">
              <a:buFont typeface="Wingdings 2" pitchFamily="18" charset="2"/>
              <a:buChar char=""/>
            </a:pPr>
            <a:r>
              <a:rPr lang="en-US" sz="2400" dirty="0"/>
              <a:t>Assessment/Evaluation Services</a:t>
            </a:r>
          </a:p>
          <a:p>
            <a:pPr marL="971550" lvl="1" indent="-182880">
              <a:buFont typeface="Wingdings 2" pitchFamily="18" charset="2"/>
              <a:buChar char=""/>
            </a:pPr>
            <a:r>
              <a:rPr lang="en-US" sz="2400" dirty="0"/>
              <a:t>Training Services</a:t>
            </a:r>
          </a:p>
          <a:p>
            <a:pPr marL="971550" lvl="1" indent="-182880">
              <a:buFont typeface="Wingdings 2" pitchFamily="18" charset="2"/>
              <a:buChar char=""/>
            </a:pPr>
            <a:r>
              <a:rPr lang="en-US" sz="2400" dirty="0"/>
              <a:t>Job Related Services</a:t>
            </a:r>
          </a:p>
          <a:p>
            <a:pPr marL="971550" lvl="1" indent="-182880">
              <a:buFont typeface="Wingdings 2" pitchFamily="18" charset="2"/>
              <a:buChar char=""/>
            </a:pPr>
            <a:r>
              <a:rPr lang="en-US" sz="2400" dirty="0"/>
              <a:t>Business Based Services</a:t>
            </a:r>
          </a:p>
          <a:p>
            <a:pPr marL="971550" lvl="1" indent="-182880">
              <a:buFont typeface="Wingdings 2" pitchFamily="18" charset="2"/>
              <a:buChar char=""/>
            </a:pPr>
            <a:r>
              <a:rPr lang="en-US" sz="2400" dirty="0"/>
              <a:t>DOR Student Services</a:t>
            </a:r>
          </a:p>
          <a:p>
            <a:pPr marL="971550" lvl="1" indent="-182880">
              <a:buFont typeface="Wingdings 2" pitchFamily="18" charset="2"/>
              <a:buChar char=""/>
            </a:pPr>
            <a:r>
              <a:rPr lang="en-US" sz="2400" dirty="0"/>
              <a:t>Specialized Services </a:t>
            </a:r>
          </a:p>
        </p:txBody>
      </p:sp>
    </p:spTree>
    <p:extLst>
      <p:ext uri="{BB962C8B-B14F-4D97-AF65-F5344CB8AC3E}">
        <p14:creationId xmlns:p14="http://schemas.microsoft.com/office/powerpoint/2010/main" val="32916238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09FF4698-A076-439F-B305-FF57023601EC}"/>
              </a:ext>
            </a:extLst>
          </p:cNvPr>
          <p:cNvSpPr>
            <a:spLocks noGrp="1"/>
          </p:cNvSpPr>
          <p:nvPr>
            <p:ph type="title"/>
          </p:nvPr>
        </p:nvSpPr>
        <p:spPr>
          <a:xfrm>
            <a:off x="184350" y="318781"/>
            <a:ext cx="11509810" cy="902065"/>
          </a:xfrm>
        </p:spPr>
        <p:txBody>
          <a:bodyPr>
            <a:normAutofit/>
          </a:bodyPr>
          <a:lstStyle/>
          <a:p>
            <a:pPr algn="ctr"/>
            <a:r>
              <a:rPr lang="en-US" u="sng" dirty="0">
                <a:solidFill>
                  <a:schemeClr val="tx1"/>
                </a:solidFill>
                <a:cs typeface="Arial" panose="020B0604020202020204" pitchFamily="34" charset="0"/>
              </a:rPr>
              <a:t>Identifying District Resource Needs</a:t>
            </a:r>
          </a:p>
        </p:txBody>
      </p:sp>
      <p:sp>
        <p:nvSpPr>
          <p:cNvPr id="10" name="Text Placeholder 9">
            <a:extLst>
              <a:ext uri="{FF2B5EF4-FFF2-40B4-BE49-F238E27FC236}">
                <a16:creationId xmlns:a16="http://schemas.microsoft.com/office/drawing/2014/main" id="{01523FB4-2A59-4D3F-8A94-08961135A087}"/>
              </a:ext>
            </a:extLst>
          </p:cNvPr>
          <p:cNvSpPr>
            <a:spLocks noGrp="1"/>
          </p:cNvSpPr>
          <p:nvPr>
            <p:ph type="body" idx="1"/>
          </p:nvPr>
        </p:nvSpPr>
        <p:spPr>
          <a:xfrm>
            <a:off x="719459" y="1516821"/>
            <a:ext cx="10439591" cy="3824357"/>
          </a:xfrm>
        </p:spPr>
        <p:txBody>
          <a:bodyPr>
            <a:normAutofit fontScale="92500" lnSpcReduction="20000"/>
          </a:bodyPr>
          <a:lstStyle/>
          <a:p>
            <a:pPr marL="457200" indent="-457200">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All requests for additional resources are based on district need and discussion with district leadership</a:t>
            </a:r>
          </a:p>
          <a:p>
            <a:pPr marL="457200" indent="-457200">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Existing resources must be evaluated and exhausted first</a:t>
            </a:r>
          </a:p>
          <a:p>
            <a:pPr marL="914400" lvl="1" indent="-457200">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New Vendors</a:t>
            </a:r>
          </a:p>
          <a:p>
            <a:pPr marL="1371600" lvl="2" indent="-457200">
              <a:buFont typeface="Arial" panose="020B0604020202020204" pitchFamily="34" charset="0"/>
              <a:buChar char="•"/>
            </a:pPr>
            <a:r>
              <a:rPr lang="en-US" sz="2600" dirty="0">
                <a:solidFill>
                  <a:schemeClr val="tx1"/>
                </a:solidFill>
                <a:latin typeface="Arial" panose="020B0604020202020204" pitchFamily="34" charset="0"/>
                <a:cs typeface="Arial" panose="020B0604020202020204" pitchFamily="34" charset="0"/>
              </a:rPr>
              <a:t>Could be brought on if current vendors are not able to meet district needs, are understaffed, or at capacity for referrals</a:t>
            </a:r>
          </a:p>
          <a:p>
            <a:pPr marL="914400" lvl="1" indent="-457200">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New/Additional Services</a:t>
            </a:r>
          </a:p>
          <a:p>
            <a:pPr marL="1371600" lvl="2" indent="-457200">
              <a:buFont typeface="Arial" panose="020B0604020202020204" pitchFamily="34" charset="0"/>
              <a:buChar char="•"/>
            </a:pPr>
            <a:r>
              <a:rPr lang="en-US" sz="2600" dirty="0">
                <a:solidFill>
                  <a:schemeClr val="tx1"/>
                </a:solidFill>
                <a:latin typeface="Arial" panose="020B0604020202020204" pitchFamily="34" charset="0"/>
                <a:cs typeface="Arial" panose="020B0604020202020204" pitchFamily="34" charset="0"/>
              </a:rPr>
              <a:t>Could be brought on based on policy directives and increased need for a service in a district</a:t>
            </a:r>
          </a:p>
        </p:txBody>
      </p:sp>
    </p:spTree>
    <p:extLst>
      <p:ext uri="{BB962C8B-B14F-4D97-AF65-F5344CB8AC3E}">
        <p14:creationId xmlns:p14="http://schemas.microsoft.com/office/powerpoint/2010/main" val="26378342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09FF4698-A076-439F-B305-FF57023601EC}"/>
              </a:ext>
            </a:extLst>
          </p:cNvPr>
          <p:cNvSpPr>
            <a:spLocks noGrp="1"/>
          </p:cNvSpPr>
          <p:nvPr>
            <p:ph type="title"/>
          </p:nvPr>
        </p:nvSpPr>
        <p:spPr>
          <a:xfrm>
            <a:off x="184350" y="318781"/>
            <a:ext cx="11509810" cy="902065"/>
          </a:xfrm>
        </p:spPr>
        <p:txBody>
          <a:bodyPr>
            <a:normAutofit/>
          </a:bodyPr>
          <a:lstStyle/>
          <a:p>
            <a:pPr algn="ctr"/>
            <a:r>
              <a:rPr lang="en-US" u="sng" dirty="0">
                <a:solidFill>
                  <a:schemeClr val="tx1"/>
                </a:solidFill>
                <a:cs typeface="Arial" panose="020B0604020202020204" pitchFamily="34" charset="0"/>
              </a:rPr>
              <a:t>Onboarding New CRPs and New Services</a:t>
            </a:r>
          </a:p>
        </p:txBody>
      </p:sp>
      <p:sp>
        <p:nvSpPr>
          <p:cNvPr id="10" name="Text Placeholder 9">
            <a:extLst>
              <a:ext uri="{FF2B5EF4-FFF2-40B4-BE49-F238E27FC236}">
                <a16:creationId xmlns:a16="http://schemas.microsoft.com/office/drawing/2014/main" id="{01523FB4-2A59-4D3F-8A94-08961135A087}"/>
              </a:ext>
            </a:extLst>
          </p:cNvPr>
          <p:cNvSpPr>
            <a:spLocks noGrp="1"/>
          </p:cNvSpPr>
          <p:nvPr>
            <p:ph type="body" idx="1"/>
          </p:nvPr>
        </p:nvSpPr>
        <p:spPr>
          <a:xfrm>
            <a:off x="719459" y="1516821"/>
            <a:ext cx="10439591" cy="3824357"/>
          </a:xfrm>
        </p:spPr>
        <p:txBody>
          <a:bodyPr>
            <a:normAutofit lnSpcReduction="10000"/>
          </a:bodyPr>
          <a:lstStyle/>
          <a:p>
            <a:pPr marL="457200" indent="-457200">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CRD Resources Specialists work with district leadership to identify the need for additional resources</a:t>
            </a:r>
          </a:p>
          <a:p>
            <a:pPr marL="914400" lvl="1" indent="-457200">
              <a:buFont typeface="Arial" panose="020B0604020202020204" pitchFamily="34" charset="0"/>
              <a:buChar char="•"/>
            </a:pPr>
            <a:r>
              <a:rPr lang="en-US" sz="2600" dirty="0">
                <a:solidFill>
                  <a:schemeClr val="tx1"/>
                </a:solidFill>
                <a:latin typeface="Arial" panose="020B0604020202020204" pitchFamily="34" charset="0"/>
                <a:cs typeface="Arial" panose="020B0604020202020204" pitchFamily="34" charset="0"/>
              </a:rPr>
              <a:t>Once a potential vendor is identified, the following must occur to authorize services:</a:t>
            </a:r>
          </a:p>
          <a:p>
            <a:pPr marL="1371600" lvl="2" indent="-457200">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Vendorization: Establishing business relationship with DOR</a:t>
            </a:r>
          </a:p>
          <a:p>
            <a:pPr marL="1371600" lvl="2" indent="-457200">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Certification: Quality assurance and approval of services/service programs</a:t>
            </a:r>
          </a:p>
          <a:p>
            <a:pPr marL="1371600" lvl="2" indent="-457200">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Accreditation: External review process by CARF, a peer review agency, if applicable.</a:t>
            </a:r>
          </a:p>
        </p:txBody>
      </p:sp>
    </p:spTree>
    <p:extLst>
      <p:ext uri="{BB962C8B-B14F-4D97-AF65-F5344CB8AC3E}">
        <p14:creationId xmlns:p14="http://schemas.microsoft.com/office/powerpoint/2010/main" val="40519158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09FF4698-A076-439F-B305-FF57023601EC}"/>
              </a:ext>
            </a:extLst>
          </p:cNvPr>
          <p:cNvSpPr>
            <a:spLocks noGrp="1"/>
          </p:cNvSpPr>
          <p:nvPr>
            <p:ph type="title"/>
          </p:nvPr>
        </p:nvSpPr>
        <p:spPr>
          <a:xfrm>
            <a:off x="1703295" y="1083732"/>
            <a:ext cx="4552032" cy="4690534"/>
          </a:xfrm>
        </p:spPr>
        <p:txBody>
          <a:bodyPr vert="horz" lIns="91440" tIns="45720" rIns="91440" bIns="45720" rtlCol="0" anchor="ctr">
            <a:normAutofit/>
          </a:bodyPr>
          <a:lstStyle/>
          <a:p>
            <a:pPr algn="r"/>
            <a:r>
              <a:rPr lang="en-US" sz="4800" dirty="0" err="1">
                <a:solidFill>
                  <a:schemeClr val="tx1">
                    <a:lumMod val="75000"/>
                    <a:lumOff val="25000"/>
                  </a:schemeClr>
                </a:solidFill>
              </a:rPr>
              <a:t>Vendorization</a:t>
            </a:r>
            <a:r>
              <a:rPr lang="en-US" sz="4800" dirty="0">
                <a:solidFill>
                  <a:schemeClr val="tx1">
                    <a:lumMod val="75000"/>
                    <a:lumOff val="25000"/>
                  </a:schemeClr>
                </a:solidFill>
              </a:rPr>
              <a:t> Policy</a:t>
            </a:r>
          </a:p>
        </p:txBody>
      </p:sp>
      <p:sp>
        <p:nvSpPr>
          <p:cNvPr id="10" name="Text Placeholder 9">
            <a:extLst>
              <a:ext uri="{FF2B5EF4-FFF2-40B4-BE49-F238E27FC236}">
                <a16:creationId xmlns:a16="http://schemas.microsoft.com/office/drawing/2014/main" id="{01523FB4-2A59-4D3F-8A94-08961135A087}"/>
              </a:ext>
            </a:extLst>
          </p:cNvPr>
          <p:cNvSpPr>
            <a:spLocks noGrp="1"/>
          </p:cNvSpPr>
          <p:nvPr>
            <p:ph type="body" idx="1"/>
          </p:nvPr>
        </p:nvSpPr>
        <p:spPr>
          <a:xfrm>
            <a:off x="6400800" y="1083732"/>
            <a:ext cx="5548745" cy="4690534"/>
          </a:xfrm>
        </p:spPr>
        <p:txBody>
          <a:bodyPr vert="horz" lIns="91440" tIns="45720" rIns="91440" bIns="45720" rtlCol="0" anchor="ctr">
            <a:noAutofit/>
          </a:bodyPr>
          <a:lstStyle/>
          <a:p>
            <a:r>
              <a:rPr lang="en-US" sz="2400" dirty="0">
                <a:solidFill>
                  <a:schemeClr val="tx1"/>
                </a:solidFill>
              </a:rPr>
              <a:t>The DOR will utilize approved CRP services in the identified core categories in accordance with the specific service specifications in Part 5 of the CRD-CRP Guide to Certification and </a:t>
            </a:r>
            <a:r>
              <a:rPr lang="en-US" sz="2400" dirty="0" err="1">
                <a:solidFill>
                  <a:schemeClr val="tx1"/>
                </a:solidFill>
              </a:rPr>
              <a:t>Vendorization</a:t>
            </a:r>
            <a:r>
              <a:rPr lang="en-US" sz="2400" dirty="0">
                <a:solidFill>
                  <a:schemeClr val="tx1"/>
                </a:solidFill>
              </a:rPr>
              <a:t>. </a:t>
            </a:r>
          </a:p>
          <a:p>
            <a:r>
              <a:rPr lang="en-US" sz="2400" dirty="0">
                <a:solidFill>
                  <a:schemeClr val="tx1"/>
                </a:solidFill>
              </a:rPr>
              <a:t>All services must be provided in a manner clearly supporting the philosophy of the Rehabilitation Act of 1973, as amended, emphasizing informed choice and person-centered planning.</a:t>
            </a:r>
          </a:p>
          <a:p>
            <a:r>
              <a:rPr lang="en-US" sz="2400" dirty="0">
                <a:solidFill>
                  <a:schemeClr val="tx1"/>
                </a:solidFill>
              </a:rPr>
              <a:t>The DOR may limit the approval of new or expanded services at any time dependent upon the availability of resources.</a:t>
            </a:r>
          </a:p>
        </p:txBody>
      </p:sp>
    </p:spTree>
    <p:extLst>
      <p:ext uri="{BB962C8B-B14F-4D97-AF65-F5344CB8AC3E}">
        <p14:creationId xmlns:p14="http://schemas.microsoft.com/office/powerpoint/2010/main" val="1514613774"/>
      </p:ext>
    </p:extLst>
  </p:cSld>
  <p:clrMapOvr>
    <a:masterClrMapping/>
  </p:clrMapOvr>
</p:sld>
</file>

<file path=ppt/theme/theme1.xml><?xml version="1.0" encoding="utf-8"?>
<a:theme xmlns:a="http://schemas.openxmlformats.org/drawingml/2006/main" name="Wisp">
  <a:themeElements>
    <a:clrScheme name="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936C30C28A1FB48902E18E93763308D" ma:contentTypeVersion="2" ma:contentTypeDescription="Create a new document." ma:contentTypeScope="" ma:versionID="82c5f0dfe2b1e6b5291b5aba9daf0159">
  <xsd:schema xmlns:xsd="http://www.w3.org/2001/XMLSchema" xmlns:xs="http://www.w3.org/2001/XMLSchema" xmlns:p="http://schemas.microsoft.com/office/2006/metadata/properties" xmlns:ns2="09e5e3fe-0365-44a0-b91a-88f97b8f5e5d" targetNamespace="http://schemas.microsoft.com/office/2006/metadata/properties" ma:root="true" ma:fieldsID="419ed3c2c1384f98a90f35d149f97baf" ns2:_="">
    <xsd:import namespace="09e5e3fe-0365-44a0-b91a-88f97b8f5e5d"/>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e5e3fe-0365-44a0-b91a-88f97b8f5e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FA83F6F-B0F3-4338-B634-DAF4A1A188AE}">
  <ds:schemaRefs>
    <ds:schemaRef ds:uri="09e5e3fe-0365-44a0-b91a-88f97b8f5e5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1EBC804F-9D87-4493-B588-84A73F1C6FFB}">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09e5e3fe-0365-44a0-b91a-88f97b8f5e5d"/>
    <ds:schemaRef ds:uri="http://www.w3.org/XML/1998/namespace"/>
    <ds:schemaRef ds:uri="http://purl.org/dc/dcmitype/"/>
  </ds:schemaRefs>
</ds:datastoreItem>
</file>

<file path=customXml/itemProps3.xml><?xml version="1.0" encoding="utf-8"?>
<ds:datastoreItem xmlns:ds="http://schemas.openxmlformats.org/officeDocument/2006/customXml" ds:itemID="{F4B90E5F-5A23-4A28-9EE2-52E3C1EA78D3}">
  <ds:schemaRefs>
    <ds:schemaRef ds:uri="http://schemas.microsoft.com/sharepoint/v3/contenttype/forms"/>
  </ds:schemaRefs>
</ds:datastoreItem>
</file>

<file path=docMetadata/LabelInfo.xml><?xml version="1.0" encoding="utf-8"?>
<clbl:labelList xmlns:clbl="http://schemas.microsoft.com/office/2020/mipLabelMetadata">
  <clbl:label id="{daa842e6-9257-4536-8577-77b8f34f9507}" enabled="1" method="Standard" siteId="{19ed7054-9d97-43c7-92b1-6781b6b95b68}" removed="0"/>
</clbl:labelList>
</file>

<file path=docProps/app.xml><?xml version="1.0" encoding="utf-8"?>
<Properties xmlns="http://schemas.openxmlformats.org/officeDocument/2006/extended-properties" xmlns:vt="http://schemas.openxmlformats.org/officeDocument/2006/docPropsVTypes">
  <Template>Wisp</Template>
  <TotalTime>3486</TotalTime>
  <Words>1623</Words>
  <Application>Microsoft Office PowerPoint</Application>
  <PresentationFormat>Widescreen</PresentationFormat>
  <Paragraphs>186</Paragraphs>
  <Slides>27</Slides>
  <Notes>24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Century Gothic</vt:lpstr>
      <vt:lpstr>Wingdings 2</vt:lpstr>
      <vt:lpstr>Wingdings 3</vt:lpstr>
      <vt:lpstr>Wisp</vt:lpstr>
      <vt:lpstr>Overview of How to Become a Community Rehabilitation Program  </vt:lpstr>
      <vt:lpstr>Community Resources Development Team</vt:lpstr>
      <vt:lpstr>CRD Purpose</vt:lpstr>
      <vt:lpstr>CRD STAFF AND DUTIES</vt:lpstr>
      <vt:lpstr>Community Rehabilitation Programs (CRPs)</vt:lpstr>
      <vt:lpstr>CRP Services </vt:lpstr>
      <vt:lpstr>Identifying District Resource Needs</vt:lpstr>
      <vt:lpstr>Onboarding New CRPs and New Services</vt:lpstr>
      <vt:lpstr>Vendorization Policy</vt:lpstr>
      <vt:lpstr>Vendorization Determination</vt:lpstr>
      <vt:lpstr>Vendorization Determination Con’t</vt:lpstr>
      <vt:lpstr>Initial Meeting</vt:lpstr>
      <vt:lpstr>Required Forms for New CRPs</vt:lpstr>
      <vt:lpstr> Required Forms for Current CRPs </vt:lpstr>
      <vt:lpstr>   Next Steps</vt:lpstr>
      <vt:lpstr>Certification Policy</vt:lpstr>
      <vt:lpstr>Certification Process</vt:lpstr>
      <vt:lpstr>Certification Focus Points</vt:lpstr>
      <vt:lpstr>Certification Determinations</vt:lpstr>
      <vt:lpstr>Certification Determination Con’t</vt:lpstr>
      <vt:lpstr>Recertification Process</vt:lpstr>
      <vt:lpstr>CARF Accreditation REQUIREMENTS</vt:lpstr>
      <vt:lpstr>CARF Accreditation Exemptions</vt:lpstr>
      <vt:lpstr>Resources: Community Rehabilitation Programs</vt:lpstr>
      <vt:lpstr>CRD Contact Information </vt:lpstr>
      <vt:lpstr>Q&amp;A</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CRD: Your one-stop shop  for all things  CRP and ISP-related</dc:title>
  <dc:creator>Skjerdal, Kristi@DOR</dc:creator>
  <cp:lastModifiedBy>Wilbon, Jennifer@DOR</cp:lastModifiedBy>
  <cp:revision>65</cp:revision>
  <cp:lastPrinted>2019-09-25T19:26:07Z</cp:lastPrinted>
  <dcterms:created xsi:type="dcterms:W3CDTF">2019-09-23T20:03:03Z</dcterms:created>
  <dcterms:modified xsi:type="dcterms:W3CDTF">2026-04-16T22:15:04Z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0x0101005936C30C28A1FB48902E18E93763308D</vt:lpwstr>
  </property>
</Properties>
</file>