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7" r:id="rId1"/>
  </p:sldMasterIdLst>
  <p:notesMasterIdLst>
    <p:notesMasterId r:id="rId23"/>
  </p:notesMasterIdLst>
  <p:sldIdLst>
    <p:sldId id="256" r:id="rId2"/>
    <p:sldId id="289" r:id="rId3"/>
    <p:sldId id="291" r:id="rId4"/>
    <p:sldId id="297" r:id="rId5"/>
    <p:sldId id="290" r:id="rId6"/>
    <p:sldId id="300" r:id="rId7"/>
    <p:sldId id="301" r:id="rId8"/>
    <p:sldId id="302" r:id="rId9"/>
    <p:sldId id="299" r:id="rId10"/>
    <p:sldId id="292" r:id="rId11"/>
    <p:sldId id="310" r:id="rId12"/>
    <p:sldId id="294" r:id="rId13"/>
    <p:sldId id="306" r:id="rId14"/>
    <p:sldId id="307" r:id="rId15"/>
    <p:sldId id="308" r:id="rId16"/>
    <p:sldId id="309" r:id="rId17"/>
    <p:sldId id="293" r:id="rId18"/>
    <p:sldId id="295" r:id="rId19"/>
    <p:sldId id="303" r:id="rId20"/>
    <p:sldId id="304" r:id="rId21"/>
    <p:sldId id="30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58847AE-9D5A-246F-3A3A-13D8EB9E80BD}" name="Davis, Megan@DOR" initials="MD" userId="S::Megan.Davis@DOR.CA.GOV::bcc20dbb-5a93-4071-9b81-6e355def7b2e" providerId="AD"/>
  <p188:author id="{968960B1-F782-F431-5AAB-9AECE5903AC4}" name="Wentling, Nancy@DOR" initials="NW" userId="S::Nancy.Wentling@DOR.CA.GOV::b42de783-012f-467c-9c74-f50b6564fcdc" providerId="AD"/>
  <p188:author id="{9CD179D3-4A17-7A07-8AE6-5CF57C4B0908}" name="Alexander, Emily@DOR" initials="EA" userId="S::Emily.Alexander@DOR.CA.GOV::da44cd9c-6a19-4110-b7a8-8d6d71c838f3"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2782" autoAdjust="0"/>
  </p:normalViewPr>
  <p:slideViewPr>
    <p:cSldViewPr snapToGrid="0">
      <p:cViewPr varScale="1">
        <p:scale>
          <a:sx n="60" d="100"/>
          <a:sy n="60" d="100"/>
        </p:scale>
        <p:origin x="1507"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A406A0-1812-483F-81F0-7B8E5818CE90}" type="datetimeFigureOut">
              <a:rPr lang="en-US" smtClean="0"/>
              <a:t>4/21/2026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7C746D-B44A-4036-870A-065AA163FAAE}" type="slidenum">
              <a:rPr lang="en-US" smtClean="0"/>
              <a:t>‹#›</a:t>
            </a:fld>
            <a:endParaRPr lang="en-US"/>
          </a:p>
        </p:txBody>
      </p:sp>
    </p:spTree>
    <p:extLst>
      <p:ext uri="{BB962C8B-B14F-4D97-AF65-F5344CB8AC3E}">
        <p14:creationId xmlns:p14="http://schemas.microsoft.com/office/powerpoint/2010/main" val="3780203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gcc02.safelinks.protection.outlook.com/?url=https%3A%2F%2Fleginfo.legislature.ca.gov%2Ffaces%2Fcodes_displaySection.xhtml%3FsectionNum%3D94886%26lawCode%3DEDC&amp;data=05%7C01%7CShanti.Ezrine%40dor.ca.gov%7Ccb84d8a978ff48ab12d308db8e27f387%7C19ed70549d9743c792b16781b6b95b68%7C0%7C0%7C638260074911998519%7CUnknown%7CTWFpbGZsb3d8eyJWIjoiMC4wLjAwMDAiLCJQIjoiV2luMzIiLCJBTiI6Ik1haWwiLCJXVCI6Mn0%3D%7C3000%7C%7C%7C&amp;sdata=LrdktkiiDBt8QTLRHFLuhxmKjEBmNsXIm4zG%2Bej4EOk%3D&amp;reserved=0"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gcc02.safelinks.protection.outlook.com/?url=https%3A%2F%2Fleginfo.legislature.ca.gov%2Ffaces%2Fcodes_displaySection.xhtml%3FsectionNum%3D94886%26lawCode%3DEDC&amp;data=05%7C01%7CShanti.Ezrine%40dor.ca.gov%7Ccb84d8a978ff48ab12d308db8e27f387%7C19ed70549d9743c792b16781b6b95b68%7C0%7C0%7C638260074911998519%7CUnknown%7CTWFpbGZsb3d8eyJWIjoiMC4wLjAwMDAiLCJQIjoiV2luMzIiLCJBTiI6Ik1haWwiLCJXVCI6Mn0%3D%7C3000%7C%7C%7C&amp;sdata=LrdktkiiDBt8QTLRHFLuhxmKjEBmNsXIm4zG%2Bej4EOk%3D&amp;reserved=0"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07C746D-B44A-4036-870A-065AA163FAAE}" type="slidenum">
              <a:rPr lang="en-US" smtClean="0"/>
              <a:t>1</a:t>
            </a:fld>
            <a:endParaRPr lang="en-US"/>
          </a:p>
        </p:txBody>
      </p:sp>
    </p:spTree>
    <p:extLst>
      <p:ext uri="{BB962C8B-B14F-4D97-AF65-F5344CB8AC3E}">
        <p14:creationId xmlns:p14="http://schemas.microsoft.com/office/powerpoint/2010/main" val="2980600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415FF5-01F7-F6DC-19C8-52B0019338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D9EFBA-94FD-2527-749B-5BC369679B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972C44-1F16-C1EE-E357-4936EF1E0FB8}"/>
              </a:ext>
            </a:extLst>
          </p:cNvPr>
          <p:cNvSpPr>
            <a:spLocks noGrp="1"/>
          </p:cNvSpPr>
          <p:nvPr>
            <p:ph type="body" idx="1"/>
          </p:nvPr>
        </p:nvSpPr>
        <p:spPr/>
        <p:txBody>
          <a:bodyPr/>
          <a:lstStyle/>
          <a:p>
            <a:r>
              <a:rPr lang="en-US" sz="1200" u="sng">
                <a:solidFill>
                  <a:srgbClr val="0563C1"/>
                </a:solidFill>
                <a:effectLst/>
                <a:latin typeface="Arial" panose="020B0604020202020204" pitchFamily="34" charset="0"/>
                <a:ea typeface="Aptos" panose="020B0004020202020204" pitchFamily="34" charset="0"/>
              </a:rPr>
              <a:t>California </a:t>
            </a:r>
            <a:r>
              <a:rPr lang="en-US" sz="1200" u="sng" dirty="0">
                <a:solidFill>
                  <a:srgbClr val="0563C1"/>
                </a:solidFill>
                <a:effectLst/>
                <a:latin typeface="Arial" panose="020B0604020202020204" pitchFamily="34" charset="0"/>
                <a:ea typeface="Aptos" panose="020B0004020202020204" pitchFamily="34" charset="0"/>
              </a:rPr>
              <a:t>Education Code </a:t>
            </a:r>
            <a:r>
              <a:rPr lang="en-US" sz="1200" u="sng" dirty="0">
                <a:solidFill>
                  <a:srgbClr val="0563C1"/>
                </a:solidFill>
                <a:effectLst/>
                <a:latin typeface="Arial" panose="020B0604020202020204" pitchFamily="34" charset="0"/>
                <a:ea typeface="Aptos" panose="020B0004020202020204" pitchFamily="34" charset="0"/>
                <a:hlinkClick r:id="rId3"/>
              </a:rPr>
              <a:t>section 94886</a:t>
            </a:r>
            <a:r>
              <a:rPr lang="en-US" sz="1200" dirty="0">
                <a:effectLst/>
                <a:latin typeface="Arial" panose="020B0604020202020204" pitchFamily="34" charset="0"/>
                <a:ea typeface="Aptos" panose="020B0004020202020204" pitchFamily="34" charset="0"/>
              </a:rPr>
              <a:t> </a:t>
            </a:r>
            <a:endParaRPr lang="en-US" dirty="0"/>
          </a:p>
        </p:txBody>
      </p:sp>
      <p:sp>
        <p:nvSpPr>
          <p:cNvPr id="4" name="Slide Number Placeholder 3">
            <a:extLst>
              <a:ext uri="{FF2B5EF4-FFF2-40B4-BE49-F238E27FC236}">
                <a16:creationId xmlns:a16="http://schemas.microsoft.com/office/drawing/2014/main" id="{E02D56D0-C15C-5ADA-A3AA-C4A58D9CB4A1}"/>
              </a:ext>
            </a:extLst>
          </p:cNvPr>
          <p:cNvSpPr>
            <a:spLocks noGrp="1"/>
          </p:cNvSpPr>
          <p:nvPr>
            <p:ph type="sldNum" sz="quarter" idx="5"/>
          </p:nvPr>
        </p:nvSpPr>
        <p:spPr/>
        <p:txBody>
          <a:bodyPr/>
          <a:lstStyle/>
          <a:p>
            <a:fld id="{107C746D-B44A-4036-870A-065AA163FAAE}" type="slidenum">
              <a:rPr lang="en-US" smtClean="0"/>
              <a:t>11</a:t>
            </a:fld>
            <a:endParaRPr lang="en-US"/>
          </a:p>
        </p:txBody>
      </p:sp>
    </p:spTree>
    <p:extLst>
      <p:ext uri="{BB962C8B-B14F-4D97-AF65-F5344CB8AC3E}">
        <p14:creationId xmlns:p14="http://schemas.microsoft.com/office/powerpoint/2010/main" val="21932916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12</a:t>
            </a:fld>
            <a:endParaRPr lang="en-US" dirty="0"/>
          </a:p>
        </p:txBody>
      </p:sp>
    </p:spTree>
    <p:extLst>
      <p:ext uri="{BB962C8B-B14F-4D97-AF65-F5344CB8AC3E}">
        <p14:creationId xmlns:p14="http://schemas.microsoft.com/office/powerpoint/2010/main" val="20904388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BF2F6-9A05-1C88-7C3A-8D3A24BB1B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1CC2E2-37DF-EF7B-DC06-C384A788A0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EBF8F8-A4D8-EFE5-2D3C-DF0B83FDF6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FB1601-E12E-C565-7350-A9A1CE63C080}"/>
              </a:ext>
            </a:extLst>
          </p:cNvPr>
          <p:cNvSpPr>
            <a:spLocks noGrp="1"/>
          </p:cNvSpPr>
          <p:nvPr>
            <p:ph type="sldNum" sz="quarter" idx="5"/>
          </p:nvPr>
        </p:nvSpPr>
        <p:spPr/>
        <p:txBody>
          <a:bodyPr/>
          <a:lstStyle/>
          <a:p>
            <a:fld id="{F97DC217-DF71-1A49-B3EA-559F1F43B0FF}" type="slidenum">
              <a:rPr lang="en-US" smtClean="0"/>
              <a:t>13</a:t>
            </a:fld>
            <a:endParaRPr lang="en-US" dirty="0"/>
          </a:p>
        </p:txBody>
      </p:sp>
    </p:spTree>
    <p:extLst>
      <p:ext uri="{BB962C8B-B14F-4D97-AF65-F5344CB8AC3E}">
        <p14:creationId xmlns:p14="http://schemas.microsoft.com/office/powerpoint/2010/main" val="27962692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14</a:t>
            </a:fld>
            <a:endParaRPr lang="en-US" dirty="0"/>
          </a:p>
        </p:txBody>
      </p:sp>
    </p:spTree>
    <p:extLst>
      <p:ext uri="{BB962C8B-B14F-4D97-AF65-F5344CB8AC3E}">
        <p14:creationId xmlns:p14="http://schemas.microsoft.com/office/powerpoint/2010/main" val="813958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57685-A819-2093-2B70-64F39AF296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8D42B0-DB9A-5B74-B4DF-B3D25A123E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5D5859-91AD-F70F-9684-4E2BEB2CC3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2A2841-47FC-4DFA-6064-04767B2AF09B}"/>
              </a:ext>
            </a:extLst>
          </p:cNvPr>
          <p:cNvSpPr>
            <a:spLocks noGrp="1"/>
          </p:cNvSpPr>
          <p:nvPr>
            <p:ph type="sldNum" sz="quarter" idx="5"/>
          </p:nvPr>
        </p:nvSpPr>
        <p:spPr/>
        <p:txBody>
          <a:bodyPr/>
          <a:lstStyle/>
          <a:p>
            <a:fld id="{F97DC217-DF71-1A49-B3EA-559F1F43B0FF}" type="slidenum">
              <a:rPr lang="en-US" smtClean="0"/>
              <a:t>15</a:t>
            </a:fld>
            <a:endParaRPr lang="en-US" dirty="0"/>
          </a:p>
        </p:txBody>
      </p:sp>
    </p:spTree>
    <p:extLst>
      <p:ext uri="{BB962C8B-B14F-4D97-AF65-F5344CB8AC3E}">
        <p14:creationId xmlns:p14="http://schemas.microsoft.com/office/powerpoint/2010/main" val="17968266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4A915-9F79-B234-93AB-1649ABE8ED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12770C-346E-95F2-6F51-085A01DCE5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9FF1E6-9EE0-B47F-0FC8-A3164551319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3D5815-A8CD-81EE-EDCC-51248D027CFD}"/>
              </a:ext>
            </a:extLst>
          </p:cNvPr>
          <p:cNvSpPr>
            <a:spLocks noGrp="1"/>
          </p:cNvSpPr>
          <p:nvPr>
            <p:ph type="sldNum" sz="quarter" idx="5"/>
          </p:nvPr>
        </p:nvSpPr>
        <p:spPr/>
        <p:txBody>
          <a:bodyPr/>
          <a:lstStyle/>
          <a:p>
            <a:fld id="{F97DC217-DF71-1A49-B3EA-559F1F43B0FF}" type="slidenum">
              <a:rPr lang="en-US" smtClean="0"/>
              <a:t>16</a:t>
            </a:fld>
            <a:endParaRPr lang="en-US" dirty="0"/>
          </a:p>
        </p:txBody>
      </p:sp>
    </p:spTree>
    <p:extLst>
      <p:ext uri="{BB962C8B-B14F-4D97-AF65-F5344CB8AC3E}">
        <p14:creationId xmlns:p14="http://schemas.microsoft.com/office/powerpoint/2010/main" val="16193946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7191 Exemptions from Client FP</a:t>
            </a:r>
          </a:p>
          <a:p>
            <a:endParaRPr lang="en-US" dirty="0"/>
          </a:p>
          <a:p>
            <a:pPr marL="0" marR="0"/>
            <a:r>
              <a:rPr lang="en-US" sz="1800" dirty="0">
                <a:effectLst/>
                <a:latin typeface="Arial" panose="020B0604020202020204" pitchFamily="34" charset="0"/>
                <a:ea typeface="Times New Roman" panose="02020603050405020304" pitchFamily="18" charset="0"/>
              </a:rPr>
              <a:t>(c)	The following vocational rehabilitation services shall be exempt from the client financial participation requirement and under no circumstances shall any client be asked to participate in the cost of these services:</a:t>
            </a:r>
          </a:p>
          <a:p>
            <a:pPr marL="0" marR="0"/>
            <a:r>
              <a:rPr lang="en-US" sz="1800" dirty="0">
                <a:effectLst/>
                <a:latin typeface="Arial" panose="020B0604020202020204" pitchFamily="34" charset="0"/>
                <a:ea typeface="Times New Roman" panose="02020603050405020304" pitchFamily="18" charset="0"/>
              </a:rPr>
              <a:t> </a:t>
            </a:r>
          </a:p>
          <a:p>
            <a:pPr marL="0" marR="0"/>
            <a:r>
              <a:rPr lang="en-US" sz="1800" dirty="0">
                <a:effectLst/>
                <a:latin typeface="Arial" panose="020B0604020202020204" pitchFamily="34" charset="0"/>
                <a:ea typeface="Times New Roman" panose="02020603050405020304" pitchFamily="18" charset="0"/>
              </a:rPr>
              <a:t>(1)	Evaluation of rehabilitation potential including diagnostic services and related services.</a:t>
            </a:r>
          </a:p>
          <a:p>
            <a:pPr marL="0" marR="0"/>
            <a:r>
              <a:rPr lang="en-US" sz="1800" dirty="0">
                <a:effectLst/>
                <a:latin typeface="Arial" panose="020B0604020202020204" pitchFamily="34" charset="0"/>
                <a:ea typeface="Times New Roman" panose="02020603050405020304" pitchFamily="18" charset="0"/>
              </a:rPr>
              <a:t> </a:t>
            </a:r>
          </a:p>
          <a:p>
            <a:pPr marL="0" marR="0"/>
            <a:r>
              <a:rPr lang="en-US" sz="1800" dirty="0">
                <a:effectLst/>
                <a:latin typeface="Arial" panose="020B0604020202020204" pitchFamily="34" charset="0"/>
                <a:ea typeface="Times New Roman" panose="02020603050405020304" pitchFamily="18" charset="0"/>
              </a:rPr>
              <a:t>(2)	Counseling and guidance, and referral services.</a:t>
            </a:r>
          </a:p>
          <a:p>
            <a:pPr marL="0" marR="0"/>
            <a:r>
              <a:rPr lang="en-US" sz="1800" dirty="0">
                <a:effectLst/>
                <a:latin typeface="Arial" panose="020B0604020202020204" pitchFamily="34" charset="0"/>
                <a:ea typeface="Times New Roman" panose="02020603050405020304" pitchFamily="18" charset="0"/>
              </a:rPr>
              <a:t> </a:t>
            </a:r>
          </a:p>
          <a:p>
            <a:pPr marL="0" marR="0"/>
            <a:r>
              <a:rPr lang="en-US" sz="1800" dirty="0">
                <a:effectLst/>
                <a:latin typeface="Arial" panose="020B0604020202020204" pitchFamily="34" charset="0"/>
                <a:ea typeface="Times New Roman" panose="02020603050405020304" pitchFamily="18" charset="0"/>
              </a:rPr>
              <a:t>(3)	Placement.</a:t>
            </a:r>
          </a:p>
          <a:p>
            <a:pPr marL="0" marR="0"/>
            <a:r>
              <a:rPr lang="en-US" sz="1800" dirty="0">
                <a:effectLst/>
                <a:latin typeface="Arial" panose="020B0604020202020204" pitchFamily="34" charset="0"/>
                <a:ea typeface="Times New Roman" panose="02020603050405020304" pitchFamily="18" charset="0"/>
              </a:rPr>
              <a:t> </a:t>
            </a:r>
          </a:p>
          <a:p>
            <a:pPr marL="342900" marR="0" indent="-342900">
              <a:buAutoNum type="arabicParenBoth" startAt="4"/>
            </a:pPr>
            <a:r>
              <a:rPr lang="en-US" sz="1800" dirty="0">
                <a:effectLst/>
                <a:latin typeface="Arial" panose="020B0604020202020204" pitchFamily="34" charset="0"/>
                <a:ea typeface="Times New Roman" panose="02020603050405020304" pitchFamily="18" charset="0"/>
              </a:rPr>
              <a:t>Training, tutoring, books, and other training materials.</a:t>
            </a:r>
          </a:p>
          <a:p>
            <a:pPr marL="0" marR="0" indent="0">
              <a:buNone/>
            </a:pPr>
            <a:endParaRPr lang="en-US" sz="1800" dirty="0">
              <a:effectLst/>
              <a:latin typeface="Arial" panose="020B0604020202020204" pitchFamily="34" charset="0"/>
              <a:ea typeface="Times New Roman" panose="02020603050405020304" pitchFamily="18" charset="0"/>
            </a:endParaRPr>
          </a:p>
          <a:p>
            <a:pPr marL="0" marR="0" indent="0">
              <a:buNone/>
            </a:pPr>
            <a:r>
              <a:rPr lang="en-US" sz="1800" dirty="0">
                <a:effectLst/>
                <a:latin typeface="Arial" panose="020B0604020202020204" pitchFamily="34" charset="0"/>
                <a:ea typeface="Times New Roman" panose="02020603050405020304" pitchFamily="18" charset="0"/>
              </a:rPr>
              <a:t>7197 Additional Requirements – Institutions of Higher Education</a:t>
            </a:r>
          </a:p>
          <a:p>
            <a:pPr marL="0" marR="0" indent="0">
              <a:buNone/>
            </a:pPr>
            <a:endParaRPr lang="en-US" sz="1800" dirty="0">
              <a:effectLst/>
              <a:latin typeface="Arial" panose="020B0604020202020204" pitchFamily="34" charset="0"/>
              <a:ea typeface="Times New Roman" panose="02020603050405020304" pitchFamily="18" charset="0"/>
            </a:endParaRPr>
          </a:p>
          <a:p>
            <a:pPr marL="0" marR="0">
              <a:spcBef>
                <a:spcPts val="1200"/>
              </a:spcBef>
              <a:spcAft>
                <a:spcPts val="300"/>
              </a:spcAft>
            </a:pPr>
            <a:r>
              <a:rPr lang="en-US" sz="1800" b="0" dirty="0">
                <a:effectLst/>
                <a:latin typeface="Arial" panose="020B0604020202020204" pitchFamily="34" charset="0"/>
                <a:cs typeface="Times New Roman" panose="02020603050405020304" pitchFamily="18" charset="0"/>
              </a:rPr>
              <a:t>(a)	For the purposes of this section, the following definitions shall apply:</a:t>
            </a:r>
            <a:endParaRPr lang="en-US" sz="1800" b="1" dirty="0">
              <a:effectLst/>
              <a:latin typeface="Arial" panose="020B0604020202020204" pitchFamily="34" charset="0"/>
              <a:cs typeface="Times New Roman" panose="02020603050405020304" pitchFamily="18" charset="0"/>
            </a:endParaRPr>
          </a:p>
          <a:p>
            <a:pPr marL="0" marR="0"/>
            <a:r>
              <a:rPr lang="en-US" sz="1800" dirty="0">
                <a:effectLst/>
                <a:latin typeface="Arial" panose="020B0604020202020204" pitchFamily="34" charset="0"/>
                <a:ea typeface="Times New Roman" panose="02020603050405020304" pitchFamily="18" charset="0"/>
              </a:rPr>
              <a:t> </a:t>
            </a:r>
          </a:p>
          <a:p>
            <a:pPr marL="0" marR="0"/>
            <a:r>
              <a:rPr lang="en-US" sz="1800" dirty="0">
                <a:effectLst/>
                <a:latin typeface="Arial" panose="020B0604020202020204" pitchFamily="34" charset="0"/>
                <a:ea typeface="Times New Roman" panose="02020603050405020304" pitchFamily="18" charset="0"/>
              </a:rPr>
              <a:t>(1)	“Institution of higher education” means a university, college, community college, or private proprietary school which provides academic or vocational education and/or training above the California secondary school level.</a:t>
            </a:r>
          </a:p>
          <a:p>
            <a:pPr marL="0" marR="0"/>
            <a:r>
              <a:rPr lang="en-US" sz="1800" dirty="0">
                <a:effectLst/>
                <a:latin typeface="Arial" panose="020B0604020202020204" pitchFamily="34" charset="0"/>
                <a:ea typeface="Times New Roman" panose="02020603050405020304" pitchFamily="18" charset="0"/>
              </a:rPr>
              <a:t> </a:t>
            </a:r>
          </a:p>
          <a:p>
            <a:pPr marL="0" marR="0"/>
            <a:r>
              <a:rPr lang="en-US" sz="1800" dirty="0">
                <a:effectLst/>
                <a:latin typeface="Arial" panose="020B0604020202020204" pitchFamily="34" charset="0"/>
                <a:ea typeface="Times New Roman" panose="02020603050405020304" pitchFamily="18" charset="0"/>
              </a:rPr>
              <a:t>(2)	“Maximum effort” means a client's specific actions which are necessary to establish eligibility and secure any similar benefits necessary to vocational rehabilitation.</a:t>
            </a:r>
          </a:p>
          <a:p>
            <a:pPr marL="0" marR="0"/>
            <a:r>
              <a:rPr lang="en-US" sz="1800" dirty="0">
                <a:effectLst/>
                <a:latin typeface="Arial" panose="020B0604020202020204" pitchFamily="34" charset="0"/>
                <a:ea typeface="Times New Roman" panose="02020603050405020304" pitchFamily="18" charset="0"/>
              </a:rPr>
              <a:t> </a:t>
            </a:r>
          </a:p>
          <a:p>
            <a:pPr marL="0" marR="0"/>
            <a:r>
              <a:rPr lang="en-US" sz="1800" dirty="0">
                <a:effectLst/>
                <a:latin typeface="Arial" panose="020B0604020202020204" pitchFamily="34" charset="0"/>
                <a:ea typeface="Times New Roman" panose="02020603050405020304" pitchFamily="18" charset="0"/>
              </a:rPr>
              <a:t>(b)	The Department shall not authorize training or training services provided by an institution of higher education unless a maximum effort has been made by the client to secure grant assistance from other sources to pay in whole or in part the cost of such services. The Counselor shall assist the client as necessary in identifying and applying for any grant assistance for which the client may be eligible.</a:t>
            </a:r>
          </a:p>
          <a:p>
            <a:pPr marL="0" marR="0"/>
            <a:r>
              <a:rPr lang="en-US" sz="1800" dirty="0">
                <a:effectLst/>
                <a:latin typeface="Arial" panose="020B0604020202020204" pitchFamily="34" charset="0"/>
                <a:ea typeface="Times New Roman" panose="02020603050405020304" pitchFamily="18" charset="0"/>
              </a:rPr>
              <a:t> </a:t>
            </a:r>
          </a:p>
          <a:p>
            <a:pPr marL="0" marR="0"/>
            <a:r>
              <a:rPr lang="en-US" sz="1800" dirty="0">
                <a:effectLst/>
                <a:latin typeface="Arial" panose="020B0604020202020204" pitchFamily="34" charset="0"/>
                <a:ea typeface="Times New Roman" panose="02020603050405020304" pitchFamily="18" charset="0"/>
              </a:rPr>
              <a:t>(c)	The amount of services, if any, to be authorized by the Department for educational purposes shall be determined by subtracting the total amount of the client's educational grants and/or awards as reported by the financial aid office from the costs of the client's tuition, books and supplies, maintenance and transportation. The remainder is the amount of services to be authorized by the Department.</a:t>
            </a:r>
          </a:p>
          <a:p>
            <a:pPr marL="0" marR="0" indent="0">
              <a:buNone/>
            </a:pPr>
            <a:endParaRPr lang="en-US" sz="1800" dirty="0">
              <a:effectLst/>
              <a:latin typeface="Arial" panose="020B0604020202020204" pitchFamily="34" charset="0"/>
              <a:ea typeface="Times New Roman" panose="02020603050405020304" pitchFamily="18" charset="0"/>
            </a:endParaRPr>
          </a:p>
          <a:p>
            <a:pPr marL="0" indent="0">
              <a:buNone/>
            </a:pPr>
            <a:r>
              <a:rPr lang="en-US" sz="4000" dirty="0">
                <a:latin typeface="Arial" panose="020B0604020202020204" pitchFamily="34" charset="0"/>
                <a:cs typeface="Arial" panose="020B0604020202020204" pitchFamily="34" charset="0"/>
              </a:rPr>
              <a:t>7006 CS&amp;B</a:t>
            </a:r>
          </a:p>
          <a:p>
            <a:pPr marL="0" indent="0">
              <a:buNone/>
            </a:pPr>
            <a:endParaRPr lang="en-US" sz="4000" dirty="0">
              <a:latin typeface="Arial" panose="020B0604020202020204" pitchFamily="34" charset="0"/>
              <a:cs typeface="Arial" panose="020B0604020202020204" pitchFamily="34" charset="0"/>
            </a:endParaRPr>
          </a:p>
          <a:p>
            <a:pPr marL="0" indent="0">
              <a:buNone/>
            </a:pPr>
            <a:r>
              <a:rPr lang="en-US" sz="4000" dirty="0">
                <a:latin typeface="Arial" panose="020B0604020202020204" pitchFamily="34" charset="0"/>
                <a:cs typeface="Arial" panose="020B0604020202020204" pitchFamily="34" charset="0"/>
              </a:rPr>
              <a:t>For the purposes of this definition:</a:t>
            </a:r>
          </a:p>
          <a:p>
            <a:pPr>
              <a:buFont typeface="Arial" panose="020B0604020202020204" pitchFamily="34" charset="0"/>
              <a:buChar char="•"/>
            </a:pPr>
            <a:r>
              <a:rPr lang="en-US" sz="4000" dirty="0">
                <a:latin typeface="Arial" panose="020B0604020202020204" pitchFamily="34" charset="0"/>
                <a:cs typeface="Arial" panose="020B0604020202020204" pitchFamily="34" charset="0"/>
              </a:rPr>
              <a:t>Scholarships and awards based on merit are </a:t>
            </a:r>
            <a:r>
              <a:rPr lang="en-US" sz="4000" i="1" dirty="0">
                <a:latin typeface="Arial" panose="020B0604020202020204" pitchFamily="34" charset="0"/>
                <a:cs typeface="Arial" panose="020B0604020202020204" pitchFamily="34" charset="0"/>
              </a:rPr>
              <a:t>not</a:t>
            </a:r>
            <a:r>
              <a:rPr lang="en-US" sz="4000" dirty="0">
                <a:latin typeface="Arial" panose="020B0604020202020204" pitchFamily="34" charset="0"/>
                <a:cs typeface="Arial" panose="020B0604020202020204" pitchFamily="34" charset="0"/>
              </a:rPr>
              <a:t> considered comparable benefits. </a:t>
            </a:r>
          </a:p>
          <a:p>
            <a:pPr>
              <a:buFont typeface="Arial" panose="020B0604020202020204" pitchFamily="34" charset="0"/>
              <a:buChar char="•"/>
            </a:pPr>
            <a:r>
              <a:rPr lang="en-US" sz="4000" dirty="0">
                <a:latin typeface="Arial" panose="020B0604020202020204" pitchFamily="34" charset="0"/>
                <a:cs typeface="Arial" panose="020B0604020202020204" pitchFamily="34" charset="0"/>
              </a:rPr>
              <a:t>For Supplemental Security Income (SSI) recipients, funds in a Plan for Achieving Self-Support (PASS) are </a:t>
            </a:r>
            <a:r>
              <a:rPr lang="en-US" sz="4000" i="1" dirty="0">
                <a:latin typeface="Arial" panose="020B0604020202020204" pitchFamily="34" charset="0"/>
                <a:cs typeface="Arial" panose="020B0604020202020204" pitchFamily="34" charset="0"/>
              </a:rPr>
              <a:t>not </a:t>
            </a:r>
            <a:r>
              <a:rPr lang="en-US" sz="4000" dirty="0">
                <a:latin typeface="Arial" panose="020B0604020202020204" pitchFamily="34" charset="0"/>
                <a:cs typeface="Arial" panose="020B0604020202020204" pitchFamily="34" charset="0"/>
              </a:rPr>
              <a:t>considered comparable benefits.</a:t>
            </a:r>
          </a:p>
          <a:p>
            <a:pPr>
              <a:buFont typeface="Arial" panose="020B0604020202020204" pitchFamily="34" charset="0"/>
              <a:buChar char="•"/>
            </a:pPr>
            <a:endParaRPr lang="en-US" sz="4000" dirty="0">
              <a:latin typeface="Arial" panose="020B0604020202020204" pitchFamily="34" charset="0"/>
              <a:cs typeface="Arial" panose="020B0604020202020204" pitchFamily="34" charset="0"/>
            </a:endParaRPr>
          </a:p>
          <a:p>
            <a:pPr>
              <a:buFont typeface="Arial" panose="020B0604020202020204" pitchFamily="34" charset="0"/>
              <a:buChar char="•"/>
            </a:pPr>
            <a:endParaRPr lang="en-US" sz="4000" dirty="0">
              <a:latin typeface="Arial" panose="020B0604020202020204" pitchFamily="34" charset="0"/>
              <a:cs typeface="Arial" panose="020B0604020202020204" pitchFamily="34" charset="0"/>
            </a:endParaRPr>
          </a:p>
          <a:p>
            <a:pPr marL="0" marR="0" indent="0">
              <a:buNone/>
            </a:pPr>
            <a:endParaRPr lang="en-US" sz="1800" dirty="0">
              <a:effectLst/>
              <a:latin typeface="Arial" panose="020B0604020202020204" pitchFamily="34" charset="0"/>
              <a:ea typeface="Times New Roman" panose="02020603050405020304" pitchFamily="18" charset="0"/>
            </a:endParaRPr>
          </a:p>
          <a:p>
            <a:pPr marL="0" marR="0" indent="0">
              <a:buNone/>
            </a:pPr>
            <a:endParaRPr lang="en-US" sz="1800" dirty="0">
              <a:effectLst/>
              <a:latin typeface="Arial" panose="020B0604020202020204" pitchFamily="34" charset="0"/>
              <a:ea typeface="Times New Roman" panose="02020603050405020304" pitchFamily="18" charset="0"/>
            </a:endParaRPr>
          </a:p>
          <a:p>
            <a:pPr marL="0" marR="0"/>
            <a:r>
              <a:rPr lang="en-US" sz="1800" dirty="0">
                <a:effectLst/>
                <a:latin typeface="Arial" panose="020B0604020202020204" pitchFamily="34" charset="0"/>
                <a:ea typeface="Times New Roman" panose="02020603050405020304" pitchFamily="18" charset="0"/>
              </a:rPr>
              <a:t> </a:t>
            </a:r>
          </a:p>
          <a:p>
            <a:endParaRPr lang="en-US" dirty="0"/>
          </a:p>
        </p:txBody>
      </p:sp>
      <p:sp>
        <p:nvSpPr>
          <p:cNvPr id="4" name="Slide Number Placeholder 3"/>
          <p:cNvSpPr>
            <a:spLocks noGrp="1"/>
          </p:cNvSpPr>
          <p:nvPr>
            <p:ph type="sldNum" sz="quarter" idx="5"/>
          </p:nvPr>
        </p:nvSpPr>
        <p:spPr/>
        <p:txBody>
          <a:bodyPr/>
          <a:lstStyle/>
          <a:p>
            <a:fld id="{107C746D-B44A-4036-870A-065AA163FAAE}" type="slidenum">
              <a:rPr lang="en-US" smtClean="0"/>
              <a:t>17</a:t>
            </a:fld>
            <a:endParaRPr lang="en-US"/>
          </a:p>
        </p:txBody>
      </p:sp>
    </p:spTree>
    <p:extLst>
      <p:ext uri="{BB962C8B-B14F-4D97-AF65-F5344CB8AC3E}">
        <p14:creationId xmlns:p14="http://schemas.microsoft.com/office/powerpoint/2010/main" val="3205001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Primary employment factors</a:t>
            </a:r>
          </a:p>
        </p:txBody>
      </p:sp>
      <p:sp>
        <p:nvSpPr>
          <p:cNvPr id="4" name="Slide Number Placeholder 3"/>
          <p:cNvSpPr>
            <a:spLocks noGrp="1"/>
          </p:cNvSpPr>
          <p:nvPr>
            <p:ph type="sldNum" sz="quarter" idx="5"/>
          </p:nvPr>
        </p:nvSpPr>
        <p:spPr/>
        <p:txBody>
          <a:bodyPr/>
          <a:lstStyle/>
          <a:p>
            <a:fld id="{107C746D-B44A-4036-870A-065AA163FAAE}" type="slidenum">
              <a:rPr lang="en-US" smtClean="0"/>
              <a:t>3</a:t>
            </a:fld>
            <a:endParaRPr lang="en-US" dirty="0"/>
          </a:p>
        </p:txBody>
      </p:sp>
    </p:spTree>
    <p:extLst>
      <p:ext uri="{BB962C8B-B14F-4D97-AF65-F5344CB8AC3E}">
        <p14:creationId xmlns:p14="http://schemas.microsoft.com/office/powerpoint/2010/main" val="37548172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F07464-E83A-4CAE-15E5-25728A6F94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BC3FD6-2C8C-C0EE-A3D1-3C631D50A7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E6C30B-B825-C754-7C65-6EF9FC1787BC}"/>
              </a:ext>
            </a:extLst>
          </p:cNvPr>
          <p:cNvSpPr>
            <a:spLocks noGrp="1"/>
          </p:cNvSpPr>
          <p:nvPr>
            <p:ph type="body" idx="1"/>
          </p:nvPr>
        </p:nvSpPr>
        <p:spPr/>
        <p:txBody>
          <a:bodyPr/>
          <a:lstStyle/>
          <a:p>
            <a:pPr marL="457200" marR="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361.45 Development of the IPE</a:t>
            </a:r>
          </a:p>
          <a:p>
            <a:pPr marL="457200" marR="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(2) The individualized plan for employment is developed and implemented in a manner that gives eligible individuals the opportunity to exercise informed choice, consistent with §361.52, in selecting—</a:t>
            </a:r>
            <a:endParaRPr lang="en-US" sz="1800" dirty="0">
              <a:effectLst/>
              <a:latin typeface="Arial" panose="020B0604020202020204" pitchFamily="34" charset="0"/>
              <a:ea typeface="Malgun Gothic" panose="020B0503020000020004" pitchFamily="34" charset="-127"/>
              <a:cs typeface="Times New Roman" panose="02020603050405020304" pitchFamily="18" charset="0"/>
            </a:endParaRPr>
          </a:p>
          <a:p>
            <a:pPr marL="457200" marR="0" indent="45720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a:t>
            </a:r>
            <a:r>
              <a:rPr lang="en-US" sz="1800" dirty="0" err="1">
                <a:solidFill>
                  <a:srgbClr val="000000"/>
                </a:solidFill>
                <a:effectLst/>
                <a:latin typeface="Arial" panose="020B0604020202020204" pitchFamily="34" charset="0"/>
                <a:ea typeface="Malgun Gothic" panose="020B0503020000020004" pitchFamily="34" charset="-127"/>
                <a:cs typeface="Arial" panose="020B0604020202020204" pitchFamily="34" charset="0"/>
              </a:rPr>
              <a:t>i</a:t>
            </a: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 The employment outcome, including the employment setting; CONSISTENT with the GOAL of CIE</a:t>
            </a:r>
            <a:endParaRPr lang="en-US" sz="1800" dirty="0">
              <a:effectLst/>
              <a:latin typeface="Arial" panose="020B0604020202020204" pitchFamily="34" charset="0"/>
              <a:ea typeface="Malgun Gothic" panose="020B0503020000020004" pitchFamily="34" charset="-127"/>
              <a:cs typeface="Times New Roman" panose="02020603050405020304" pitchFamily="18" charset="0"/>
            </a:endParaRPr>
          </a:p>
          <a:p>
            <a:pPr marL="914400" marR="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(ii) The specific vocational rehabilitation services needed to achieve the employment outcome, including the settings in which services will be provided;</a:t>
            </a:r>
            <a:endParaRPr lang="en-US" sz="1800" dirty="0">
              <a:effectLst/>
              <a:latin typeface="Arial" panose="020B0604020202020204" pitchFamily="34" charset="0"/>
              <a:ea typeface="Malgun Gothic" panose="020B0503020000020004" pitchFamily="34" charset="-127"/>
              <a:cs typeface="Times New Roman" panose="02020603050405020304" pitchFamily="18" charset="0"/>
            </a:endParaRPr>
          </a:p>
          <a:p>
            <a:pPr marL="914400" marR="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(iii) The entity or entities that will provide the vocational rehabilitation services; and</a:t>
            </a:r>
            <a:endParaRPr lang="en-US" sz="1800" dirty="0">
              <a:effectLst/>
              <a:latin typeface="Arial" panose="020B0604020202020204" pitchFamily="34" charset="0"/>
              <a:ea typeface="Malgun Gothic" panose="020B0503020000020004" pitchFamily="34" charset="-127"/>
              <a:cs typeface="Times New Roman" panose="02020603050405020304" pitchFamily="18" charset="0"/>
            </a:endParaRPr>
          </a:p>
          <a:p>
            <a:pPr marL="457200" marR="0" indent="45720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(iv) The methods available for procuring the services;</a:t>
            </a:r>
            <a:endParaRPr lang="en-US" sz="1800" dirty="0">
              <a:solidFill>
                <a:srgbClr val="000000"/>
              </a:solidFill>
              <a:effectLst/>
              <a:latin typeface="Arial" panose="020B0604020202020204" pitchFamily="34" charset="0"/>
              <a:ea typeface="Malgun Gothic" panose="020B0503020000020004" pitchFamily="34" charset="-127"/>
              <a:cs typeface="Times New Roman" panose="02020603050405020304" pitchFamily="18" charset="0"/>
            </a:endParaRPr>
          </a:p>
          <a:p>
            <a:pPr marL="457200" marR="0" indent="457200">
              <a:spcAft>
                <a:spcPts val="600"/>
              </a:spcAft>
            </a:pPr>
            <a:endParaRPr lang="en-US" sz="1800" dirty="0">
              <a:solidFill>
                <a:srgbClr val="000000"/>
              </a:solidFill>
              <a:effectLst/>
              <a:latin typeface="Arial" panose="020B0604020202020204" pitchFamily="34" charset="0"/>
              <a:ea typeface="Malgun Gothic" panose="020B0503020000020004" pitchFamily="34" charset="-127"/>
              <a:cs typeface="Times New Roman" panose="02020603050405020304" pitchFamily="18" charset="0"/>
            </a:endParaRPr>
          </a:p>
          <a:p>
            <a:pPr marL="457200" marR="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(2) Include a description under §361.48 of--</a:t>
            </a:r>
            <a:endParaRPr lang="en-US" sz="1800" dirty="0">
              <a:effectLst/>
              <a:latin typeface="Arial" panose="020B0604020202020204" pitchFamily="34" charset="0"/>
              <a:ea typeface="Malgun Gothic" panose="020B0503020000020004" pitchFamily="34" charset="-127"/>
              <a:cs typeface="Times New Roman" panose="02020603050405020304" pitchFamily="18" charset="0"/>
            </a:endParaRPr>
          </a:p>
          <a:p>
            <a:pPr marL="914400" marR="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a:t>
            </a:r>
            <a:r>
              <a:rPr lang="en-US" sz="1800" dirty="0" err="1">
                <a:solidFill>
                  <a:srgbClr val="000000"/>
                </a:solidFill>
                <a:effectLst/>
                <a:latin typeface="Arial" panose="020B0604020202020204" pitchFamily="34" charset="0"/>
                <a:ea typeface="Malgun Gothic" panose="020B0503020000020004" pitchFamily="34" charset="-127"/>
                <a:cs typeface="Arial" panose="020B0604020202020204" pitchFamily="34" charset="0"/>
              </a:rPr>
              <a:t>i</a:t>
            </a: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 These specific rehabilitation services needed to achieve the employment outcome, including, as appropriate, the provision of assistive technology devices, assistive technology services, and personal assistance services, including training in the management of those services; and</a:t>
            </a:r>
            <a:endParaRPr lang="en-US" sz="1800" dirty="0">
              <a:effectLst/>
              <a:latin typeface="Arial" panose="020B0604020202020204" pitchFamily="34" charset="0"/>
              <a:ea typeface="Malgun Gothic" panose="020B0503020000020004" pitchFamily="34" charset="-127"/>
              <a:cs typeface="Times New Roman" panose="02020603050405020304" pitchFamily="18" charset="0"/>
            </a:endParaRPr>
          </a:p>
          <a:p>
            <a:pPr marL="914400" marR="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(ii) In the case of a plan for an eligible individual that is a student or youth with a disability, the specific transition services and supports needed to achieve the individual’s employment outcome or projected post-school employment outcome.</a:t>
            </a:r>
            <a:endParaRPr lang="en-US" sz="1800" dirty="0">
              <a:effectLst/>
              <a:latin typeface="Arial" panose="020B0604020202020204" pitchFamily="34" charset="0"/>
              <a:ea typeface="Malgun Gothic" panose="020B0503020000020004" pitchFamily="34" charset="-127"/>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600"/>
              </a:spcAft>
              <a:buClrTx/>
              <a:buSzTx/>
              <a:buFontTx/>
              <a:buNone/>
              <a:tabLst/>
              <a:defRPr/>
            </a:pPr>
            <a:endParaRPr lang="en-US" sz="1800" dirty="0">
              <a:solidFill>
                <a:srgbClr val="000000"/>
              </a:solidFill>
              <a:effectLst/>
              <a:latin typeface="Arial" panose="020B0604020202020204" pitchFamily="34" charset="0"/>
              <a:ea typeface="Malgun Gothic" panose="020B0503020000020004" pitchFamily="34" charset="-127"/>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600"/>
              </a:spcAft>
              <a:buClrTx/>
              <a:buSzTx/>
              <a:buFontTx/>
              <a:buNone/>
              <a:tabLst/>
              <a:defRPr/>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(3) Provide for services in the most integrated setting that is appropriate for the services involved and is consistent with the informed choice of the eligible individual;</a:t>
            </a:r>
          </a:p>
          <a:p>
            <a:pPr marL="457200" marR="0" lvl="0" indent="457200" algn="l" defTabSz="914400" rtl="0" eaLnBrk="1" fontAlgn="auto" latinLnBrk="0" hangingPunct="1">
              <a:lnSpc>
                <a:spcPct val="100000"/>
              </a:lnSpc>
              <a:spcBef>
                <a:spcPts val="0"/>
              </a:spcBef>
              <a:spcAft>
                <a:spcPts val="600"/>
              </a:spcAft>
              <a:buClrTx/>
              <a:buSzTx/>
              <a:buFontTx/>
              <a:buNone/>
              <a:tabLst/>
              <a:defRPr/>
            </a:pPr>
            <a:endPar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endParaRPr>
          </a:p>
          <a:p>
            <a:pPr marL="457200" marR="0" lvl="0" indent="457200" algn="l" defTabSz="914400" rtl="0" eaLnBrk="1" fontAlgn="auto" latinLnBrk="0" hangingPunct="1">
              <a:lnSpc>
                <a:spcPct val="100000"/>
              </a:lnSpc>
              <a:spcBef>
                <a:spcPts val="0"/>
              </a:spcBef>
              <a:spcAft>
                <a:spcPts val="600"/>
              </a:spcAft>
              <a:buClrTx/>
              <a:buSzTx/>
              <a:buFontTx/>
              <a:buNone/>
              <a:tabLst/>
              <a:defRPr/>
            </a:pPr>
            <a:endPar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endParaRPr>
          </a:p>
          <a:p>
            <a:pPr marL="0" marR="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361.52 Informed Choice</a:t>
            </a:r>
          </a:p>
          <a:p>
            <a:pPr marL="0" marR="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during development of the individualized plan for employment, the designated State unit must provide the individual or the individual's representative, or assist the individual or the individual's representative in acquiring, information necessary to make an informed choice about the specific vocational rehabilitation services, including the providers of those services, that are needed to achieve the individual's employment outcome. This information must include, at a minimum, information relating to the—</a:t>
            </a:r>
            <a:endParaRPr lang="en-US" sz="1800" dirty="0">
              <a:effectLst/>
              <a:latin typeface="Arial" panose="020B0604020202020204" pitchFamily="34" charset="0"/>
              <a:ea typeface="Malgun Gothic" panose="020B0503020000020004" pitchFamily="34" charset="-127"/>
              <a:cs typeface="Times New Roman" panose="02020603050405020304" pitchFamily="18" charset="0"/>
            </a:endParaRPr>
          </a:p>
          <a:p>
            <a:pPr marL="0" marR="0" indent="45720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(1) Cost, accessibility, and duration of potential services;</a:t>
            </a:r>
            <a:endParaRPr lang="en-US" sz="1800" dirty="0">
              <a:effectLst/>
              <a:latin typeface="Arial" panose="020B0604020202020204" pitchFamily="34" charset="0"/>
              <a:ea typeface="Malgun Gothic" panose="020B0503020000020004" pitchFamily="34" charset="-127"/>
              <a:cs typeface="Times New Roman" panose="02020603050405020304" pitchFamily="18" charset="0"/>
            </a:endParaRPr>
          </a:p>
          <a:p>
            <a:pPr marL="457200" marR="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(2) Consumer satisfaction with those services to the extent that information relating to consumer satisfaction is available;</a:t>
            </a:r>
            <a:endParaRPr lang="en-US" sz="1800" dirty="0">
              <a:effectLst/>
              <a:latin typeface="Arial" panose="020B0604020202020204" pitchFamily="34" charset="0"/>
              <a:ea typeface="Malgun Gothic" panose="020B0503020000020004" pitchFamily="34" charset="-127"/>
              <a:cs typeface="Times New Roman" panose="02020603050405020304" pitchFamily="18" charset="0"/>
            </a:endParaRPr>
          </a:p>
          <a:p>
            <a:pPr marL="0" marR="0" indent="45720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(3) Qualifications of potential service providers;</a:t>
            </a:r>
            <a:endParaRPr lang="en-US" sz="1800" dirty="0">
              <a:effectLst/>
              <a:latin typeface="Arial" panose="020B0604020202020204" pitchFamily="34" charset="0"/>
              <a:ea typeface="Malgun Gothic" panose="020B0503020000020004" pitchFamily="34" charset="-127"/>
              <a:cs typeface="Times New Roman" panose="02020603050405020304" pitchFamily="18" charset="0"/>
            </a:endParaRPr>
          </a:p>
          <a:p>
            <a:pPr marL="0" marR="0" indent="45720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(4) Types of services offered by the potential providers;</a:t>
            </a:r>
            <a:endParaRPr lang="en-US" sz="1800" dirty="0">
              <a:effectLst/>
              <a:latin typeface="Arial" panose="020B0604020202020204" pitchFamily="34" charset="0"/>
              <a:ea typeface="Malgun Gothic" panose="020B0503020000020004" pitchFamily="34" charset="-127"/>
              <a:cs typeface="Times New Roman" panose="02020603050405020304" pitchFamily="18" charset="0"/>
            </a:endParaRPr>
          </a:p>
          <a:p>
            <a:pPr marL="0" marR="0" indent="45720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(5) Degree to which services are provided in integrated settings; and</a:t>
            </a:r>
            <a:endParaRPr lang="en-US" sz="1800" dirty="0">
              <a:effectLst/>
              <a:latin typeface="Arial" panose="020B0604020202020204" pitchFamily="34" charset="0"/>
              <a:ea typeface="Malgun Gothic" panose="020B0503020000020004" pitchFamily="34" charset="-127"/>
              <a:cs typeface="Times New Roman" panose="02020603050405020304" pitchFamily="18" charset="0"/>
            </a:endParaRPr>
          </a:p>
          <a:p>
            <a:pPr marL="457200" marR="0">
              <a:spcAft>
                <a:spcPts val="600"/>
              </a:spcAft>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(6) Outcomes achieved by individuals working with service providers, to the extent that such information is available.</a:t>
            </a:r>
            <a:endParaRPr lang="en-US" sz="1800" dirty="0">
              <a:effectLst/>
              <a:latin typeface="Arial" panose="020B0604020202020204" pitchFamily="34" charset="0"/>
              <a:ea typeface="Malgun Gothic" panose="020B0503020000020004" pitchFamily="34" charset="-127"/>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600"/>
              </a:spcAft>
              <a:buClrTx/>
              <a:buSzTx/>
              <a:buFontTx/>
              <a:buNone/>
              <a:tabLst/>
              <a:defRPr/>
            </a:pPr>
            <a:endParaRPr lang="en-US" sz="1800" dirty="0">
              <a:effectLst/>
              <a:latin typeface="Arial" panose="020B0604020202020204" pitchFamily="34" charset="0"/>
              <a:ea typeface="Malgun Gothic" panose="020B0503020000020004" pitchFamily="34" charset="-127"/>
              <a:cs typeface="Times New Roman" panose="02020603050405020304" pitchFamily="18" charset="0"/>
            </a:endParaRPr>
          </a:p>
          <a:p>
            <a:pPr marL="457200" marR="0" indent="457200">
              <a:spcAft>
                <a:spcPts val="600"/>
              </a:spcAft>
            </a:pPr>
            <a:endPar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endParaRPr>
          </a:p>
        </p:txBody>
      </p:sp>
      <p:sp>
        <p:nvSpPr>
          <p:cNvPr id="4" name="Slide Number Placeholder 3">
            <a:extLst>
              <a:ext uri="{FF2B5EF4-FFF2-40B4-BE49-F238E27FC236}">
                <a16:creationId xmlns:a16="http://schemas.microsoft.com/office/drawing/2014/main" id="{6474D7AF-0119-32A6-4066-6B29ADAD031E}"/>
              </a:ext>
            </a:extLst>
          </p:cNvPr>
          <p:cNvSpPr>
            <a:spLocks noGrp="1"/>
          </p:cNvSpPr>
          <p:nvPr>
            <p:ph type="sldNum" sz="quarter" idx="5"/>
          </p:nvPr>
        </p:nvSpPr>
        <p:spPr/>
        <p:txBody>
          <a:bodyPr/>
          <a:lstStyle/>
          <a:p>
            <a:fld id="{107C746D-B44A-4036-870A-065AA163FAAE}" type="slidenum">
              <a:rPr lang="en-US" smtClean="0"/>
              <a:t>4</a:t>
            </a:fld>
            <a:endParaRPr lang="en-US"/>
          </a:p>
        </p:txBody>
      </p:sp>
    </p:spTree>
    <p:extLst>
      <p:ext uri="{BB962C8B-B14F-4D97-AF65-F5344CB8AC3E}">
        <p14:creationId xmlns:p14="http://schemas.microsoft.com/office/powerpoint/2010/main" val="1635561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361.48 Scope of VR Services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(6) Vocational and other training services, including personal and vocational adjustment training, advanced training in, but not limited to, a field of science, technology, engineering, mathematics (including computer science), medicine, law, or business); books, tools, and other training materials, except that no training or training services in an institution of higher education (universities, colleges, community or junior colleges, vocational schools, technical institutes, or hospital schools of nursing or any other postsecondary education institution) may be paid for with funds under this part unless maximum efforts have been made by the State unit and the individual to secure grant assistance in whole or in part from other sources to pay for that training.</a:t>
            </a:r>
            <a:endParaRPr lang="en-US" sz="1800" dirty="0">
              <a:effectLst/>
              <a:latin typeface="Arial" panose="020B0604020202020204" pitchFamily="34" charset="0"/>
              <a:ea typeface="Malgun Gothic" panose="020B0503020000020004" pitchFamily="34" charset="-127"/>
              <a:cs typeface="Times New Roman" panose="02020603050405020304" pitchFamily="18" charset="0"/>
            </a:endParaRPr>
          </a:p>
          <a:p>
            <a:endParaRPr lang="en-US" dirty="0"/>
          </a:p>
          <a:p>
            <a:r>
              <a:rPr lang="en-US" dirty="0"/>
              <a:t>7149</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Arial" panose="020B0604020202020204" pitchFamily="34" charset="0"/>
              </a:rPr>
              <a:t>(6)	Vocational, educational, and other training services, including personal and vocational adjustment training, advanced training in, but not limited to, a field of science, technology, engineering, mathematics (including computer science), medicine, law or business; books, tools, and other training materials, except that no training or training services in an institution of higher education (from universities, colleges, community or junior colleges, vocational schools, technical institutes, or hospital schools of nursing) may be paid for by the Department unless maximum efforts have been made by the Department and the individual to secure grant assistance, in whole or in part, from other sources to pay for that training.</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07C746D-B44A-4036-870A-065AA163FAAE}" type="slidenum">
              <a:rPr lang="en-US" smtClean="0"/>
              <a:t>5</a:t>
            </a:fld>
            <a:endParaRPr lang="en-US"/>
          </a:p>
        </p:txBody>
      </p:sp>
    </p:spTree>
    <p:extLst>
      <p:ext uri="{BB962C8B-B14F-4D97-AF65-F5344CB8AC3E}">
        <p14:creationId xmlns:p14="http://schemas.microsoft.com/office/powerpoint/2010/main" val="33670238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BDE52-7F29-12A4-5F31-F97AA5DEFE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0B9F67-CC29-D6F9-149B-C81A56A8CB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E57488-3C59-EF71-44A5-08755021EC7A}"/>
              </a:ext>
            </a:extLst>
          </p:cNvPr>
          <p:cNvSpPr>
            <a:spLocks noGrp="1"/>
          </p:cNvSpPr>
          <p:nvPr>
            <p:ph type="body" idx="1"/>
          </p:nvPr>
        </p:nvSpPr>
        <p:spPr/>
        <p:txBody>
          <a:bodyPr/>
          <a:lstStyle/>
          <a:p>
            <a:pPr marL="0" marR="0">
              <a:spcBef>
                <a:spcPts val="1200"/>
              </a:spcBef>
              <a:spcAft>
                <a:spcPts val="300"/>
              </a:spcAft>
            </a:pPr>
            <a:r>
              <a:rPr lang="en-US" sz="1800" b="1" dirty="0">
                <a:effectLst/>
                <a:latin typeface="Arial" panose="020B0604020202020204" pitchFamily="34" charset="0"/>
                <a:cs typeface="Times New Roman" panose="02020603050405020304" pitchFamily="18" charset="0"/>
              </a:rPr>
              <a:t>§ 7154. Training Services.</a:t>
            </a:r>
          </a:p>
          <a:p>
            <a:pPr marL="0" marR="0"/>
            <a:r>
              <a:rPr lang="en-US" sz="1800" dirty="0">
                <a:effectLst/>
                <a:latin typeface="Arial" panose="020B0604020202020204" pitchFamily="34" charset="0"/>
                <a:ea typeface="Times New Roman" panose="02020603050405020304" pitchFamily="18" charset="0"/>
                <a:cs typeface="Arial" panose="020B0604020202020204" pitchFamily="34" charset="0"/>
              </a:rPr>
              <a:t>(a)	Training services shall be provided only to the extent necessary to accomplish either or both of the following:</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r>
              <a:rPr lang="en-US" sz="1800" dirty="0">
                <a:effectLst/>
                <a:latin typeface="Arial" panose="020B0604020202020204" pitchFamily="34" charset="0"/>
                <a:ea typeface="Times New Roman" panose="02020603050405020304" pitchFamily="18" charset="0"/>
                <a:cs typeface="Arial" panose="020B0604020202020204" pitchFamily="34" charset="0"/>
              </a:rPr>
              <a:t> </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r>
              <a:rPr lang="en-US" sz="1800" dirty="0">
                <a:effectLst/>
                <a:latin typeface="Arial" panose="020B0604020202020204" pitchFamily="34" charset="0"/>
                <a:ea typeface="Times New Roman" panose="02020603050405020304" pitchFamily="18" charset="0"/>
                <a:cs typeface="Arial" panose="020B0604020202020204" pitchFamily="34" charset="0"/>
              </a:rPr>
              <a:t>(1)	Facilitate achievement of the vocational objective. </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r>
              <a:rPr lang="en-US" sz="1800" dirty="0">
                <a:effectLst/>
                <a:latin typeface="Arial" panose="020B0604020202020204" pitchFamily="34" charset="0"/>
                <a:ea typeface="Times New Roman" panose="02020603050405020304" pitchFamily="18" charset="0"/>
                <a:cs typeface="Arial" panose="020B0604020202020204" pitchFamily="34" charset="0"/>
              </a:rPr>
              <a:t> </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r>
              <a:rPr lang="en-US" sz="1800" dirty="0">
                <a:effectLst/>
                <a:latin typeface="Arial" panose="020B0604020202020204" pitchFamily="34" charset="0"/>
                <a:ea typeface="Times New Roman" panose="02020603050405020304" pitchFamily="18" charset="0"/>
                <a:cs typeface="Arial" panose="020B0604020202020204" pitchFamily="34" charset="0"/>
              </a:rPr>
              <a:t>(2)	Prepare an individual with the skills and abilities necessary to be a competitive candidate for competitive integrated employment. </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r>
              <a:rPr lang="en-US" sz="1800" dirty="0">
                <a:effectLst/>
                <a:latin typeface="Arial" panose="020B0604020202020204" pitchFamily="34" charset="0"/>
                <a:ea typeface="Times New Roman" panose="02020603050405020304" pitchFamily="18" charset="0"/>
                <a:cs typeface="Arial" panose="020B0604020202020204" pitchFamily="34" charset="0"/>
              </a:rPr>
              <a:t> </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r>
              <a:rPr lang="en-US" sz="1800" dirty="0">
                <a:effectLst/>
                <a:latin typeface="Arial" panose="020B0604020202020204" pitchFamily="34" charset="0"/>
                <a:ea typeface="Times New Roman" panose="02020603050405020304" pitchFamily="18" charset="0"/>
                <a:cs typeface="Arial" panose="020B0604020202020204" pitchFamily="34" charset="0"/>
              </a:rPr>
              <a:t>(b) Advanced training may be provided in, but not limited to, a field of science, technology, engineering, mathematics (including computer science), medicine, law, or business;</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r>
              <a:rPr lang="en-US" sz="1800" u="none" strike="noStrike" dirty="0">
                <a:effectLst/>
                <a:latin typeface="Arial" panose="020B0604020202020204" pitchFamily="34" charset="0"/>
                <a:ea typeface="Times New Roman" panose="02020603050405020304" pitchFamily="18" charset="0"/>
                <a:cs typeface="Arial" panose="020B0604020202020204" pitchFamily="34" charset="0"/>
              </a:rPr>
              <a:t> </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r>
              <a:rPr lang="en-US" sz="1800" dirty="0">
                <a:effectLst/>
                <a:latin typeface="Arial" panose="020B0604020202020204" pitchFamily="34" charset="0"/>
                <a:ea typeface="Times New Roman" panose="02020603050405020304" pitchFamily="18" charset="0"/>
                <a:cs typeface="Arial" panose="020B0604020202020204" pitchFamily="34" charset="0"/>
              </a:rPr>
              <a:t>(c)	The selection of training services shall be based on the needs of the individual and the timeliness, availability, and cost of training.</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r>
              <a:rPr lang="en-US" sz="1800" dirty="0">
                <a:effectLst/>
                <a:latin typeface="Arial" panose="020B0604020202020204" pitchFamily="34" charset="0"/>
                <a:ea typeface="Times New Roman" panose="02020603050405020304" pitchFamily="18" charset="0"/>
                <a:cs typeface="Arial" panose="020B0604020202020204" pitchFamily="34" charset="0"/>
              </a:rPr>
              <a:t>(d)	Any training facility which is equipped to meet the special training needs of an individual and meets the standards set forth in chapter 3, subchapter 7 of these regulations may be used.</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2BD01846-AA44-DBB7-52A4-E1DA3F16740F}"/>
              </a:ext>
            </a:extLst>
          </p:cNvPr>
          <p:cNvSpPr>
            <a:spLocks noGrp="1"/>
          </p:cNvSpPr>
          <p:nvPr>
            <p:ph type="sldNum" sz="quarter" idx="5"/>
          </p:nvPr>
        </p:nvSpPr>
        <p:spPr/>
        <p:txBody>
          <a:bodyPr/>
          <a:lstStyle/>
          <a:p>
            <a:fld id="{107C746D-B44A-4036-870A-065AA163FAAE}" type="slidenum">
              <a:rPr lang="en-US" smtClean="0"/>
              <a:t>6</a:t>
            </a:fld>
            <a:endParaRPr lang="en-US"/>
          </a:p>
        </p:txBody>
      </p:sp>
    </p:spTree>
    <p:extLst>
      <p:ext uri="{BB962C8B-B14F-4D97-AF65-F5344CB8AC3E}">
        <p14:creationId xmlns:p14="http://schemas.microsoft.com/office/powerpoint/2010/main" val="40934849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48437-3DA9-35BD-3F32-3932D83F5A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5DC21F-EF23-1A30-E1EF-71E9C4C3BE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E65280-0D63-6264-8235-628EF8E8F0F1}"/>
              </a:ext>
            </a:extLst>
          </p:cNvPr>
          <p:cNvSpPr>
            <a:spLocks noGrp="1"/>
          </p:cNvSpPr>
          <p:nvPr>
            <p:ph type="body" idx="1"/>
          </p:nvPr>
        </p:nvSpPr>
        <p:spPr/>
        <p:txBody>
          <a:bodyPr/>
          <a:lstStyle/>
          <a:p>
            <a:pPr marL="0" marR="0">
              <a:spcBef>
                <a:spcPts val="1200"/>
              </a:spcBef>
              <a:spcAft>
                <a:spcPts val="30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7155 Use of Public or Private Institution</a:t>
            </a:r>
          </a:p>
          <a:p>
            <a:pPr marL="0" marR="0">
              <a:spcBef>
                <a:spcPts val="1200"/>
              </a:spcBef>
              <a:spcAft>
                <a:spcPts val="300"/>
              </a:spcAft>
            </a:pP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1200"/>
              </a:spcBef>
              <a:spcAft>
                <a:spcPts val="300"/>
              </a:spcAft>
            </a:pP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732F84A7-783C-8123-8434-3E00C2D1AFB9}"/>
              </a:ext>
            </a:extLst>
          </p:cNvPr>
          <p:cNvSpPr>
            <a:spLocks noGrp="1"/>
          </p:cNvSpPr>
          <p:nvPr>
            <p:ph type="sldNum" sz="quarter" idx="5"/>
          </p:nvPr>
        </p:nvSpPr>
        <p:spPr/>
        <p:txBody>
          <a:bodyPr/>
          <a:lstStyle/>
          <a:p>
            <a:fld id="{107C746D-B44A-4036-870A-065AA163FAAE}" type="slidenum">
              <a:rPr lang="en-US" smtClean="0"/>
              <a:t>7</a:t>
            </a:fld>
            <a:endParaRPr lang="en-US"/>
          </a:p>
        </p:txBody>
      </p:sp>
    </p:spTree>
    <p:extLst>
      <p:ext uri="{BB962C8B-B14F-4D97-AF65-F5344CB8AC3E}">
        <p14:creationId xmlns:p14="http://schemas.microsoft.com/office/powerpoint/2010/main" val="12271536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AC11C-A080-A4C5-FFAB-200D7589C5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359EFE-6107-8D5C-3E1F-CC94464E19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9E91EA-1BA3-D7AC-C752-BB52C7D72D6C}"/>
              </a:ext>
            </a:extLst>
          </p:cNvPr>
          <p:cNvSpPr>
            <a:spLocks noGrp="1"/>
          </p:cNvSpPr>
          <p:nvPr>
            <p:ph type="body" idx="1"/>
          </p:nvPr>
        </p:nvSpPr>
        <p:spPr/>
        <p:txBody>
          <a:bodyPr/>
          <a:lstStyle/>
          <a:p>
            <a:pPr marL="0" marR="0">
              <a:spcBef>
                <a:spcPts val="1200"/>
              </a:spcBef>
              <a:spcAft>
                <a:spcPts val="300"/>
              </a:spcAft>
            </a:pPr>
            <a:r>
              <a:rPr lang="en-US" sz="1800" b="1" dirty="0">
                <a:effectLst/>
                <a:latin typeface="Arial" panose="020B0604020202020204" pitchFamily="34" charset="0"/>
                <a:cs typeface="Times New Roman" panose="02020603050405020304" pitchFamily="18" charset="0"/>
              </a:rPr>
              <a:t>§ 7156. College Level Training. </a:t>
            </a:r>
          </a:p>
          <a:p>
            <a:pPr marL="0" marR="0"/>
            <a:r>
              <a:rPr lang="en-US" sz="1800" dirty="0">
                <a:effectLst/>
                <a:latin typeface="Arial" panose="020B0604020202020204" pitchFamily="34" charset="0"/>
                <a:ea typeface="Times New Roman" panose="02020603050405020304" pitchFamily="18" charset="0"/>
              </a:rPr>
              <a:t>Clients receiving college level training shall use the least expensive educational institutions in the following order of preference:</a:t>
            </a:r>
          </a:p>
          <a:p>
            <a:pPr marL="0" marR="0"/>
            <a:r>
              <a:rPr lang="en-US" sz="1800" dirty="0">
                <a:effectLst/>
                <a:latin typeface="Arial" panose="020B0604020202020204" pitchFamily="34" charset="0"/>
                <a:ea typeface="Times New Roman" panose="02020603050405020304" pitchFamily="18" charset="0"/>
              </a:rPr>
              <a:t> </a:t>
            </a:r>
          </a:p>
          <a:p>
            <a:pPr marL="0" marR="0"/>
            <a:r>
              <a:rPr lang="en-US" sz="1800" dirty="0">
                <a:effectLst/>
                <a:latin typeface="Arial" panose="020B0604020202020204" pitchFamily="34" charset="0"/>
                <a:ea typeface="Times New Roman" panose="02020603050405020304" pitchFamily="18" charset="0"/>
              </a:rPr>
              <a:t>(a)	For the first two years, a community college or other equivalent resource.</a:t>
            </a:r>
          </a:p>
          <a:p>
            <a:pPr marL="0" marR="0"/>
            <a:r>
              <a:rPr lang="en-US" sz="1800" dirty="0">
                <a:effectLst/>
                <a:latin typeface="Arial" panose="020B0604020202020204" pitchFamily="34" charset="0"/>
                <a:ea typeface="Times New Roman" panose="02020603050405020304" pitchFamily="18" charset="0"/>
              </a:rPr>
              <a:t> </a:t>
            </a:r>
          </a:p>
          <a:p>
            <a:pPr marL="0" marR="0"/>
            <a:r>
              <a:rPr lang="en-US" sz="1800" dirty="0">
                <a:effectLst/>
                <a:latin typeface="Arial" panose="020B0604020202020204" pitchFamily="34" charset="0"/>
                <a:ea typeface="Times New Roman" panose="02020603050405020304" pitchFamily="18" charset="0"/>
              </a:rPr>
              <a:t>(b)	For the first two years, a state college or university if the overall cost to the Department will be equal to or less than a community college.</a:t>
            </a:r>
          </a:p>
          <a:p>
            <a:pPr marL="0" marR="0"/>
            <a:r>
              <a:rPr lang="en-US" sz="1800" dirty="0">
                <a:effectLst/>
                <a:latin typeface="Arial" panose="020B0604020202020204" pitchFamily="34" charset="0"/>
                <a:ea typeface="Times New Roman" panose="02020603050405020304" pitchFamily="18" charset="0"/>
              </a:rPr>
              <a:t> </a:t>
            </a:r>
          </a:p>
          <a:p>
            <a:pPr marL="0" marR="0"/>
            <a:r>
              <a:rPr lang="en-US" sz="1800" dirty="0">
                <a:effectLst/>
                <a:latin typeface="Arial" panose="020B0604020202020204" pitchFamily="34" charset="0"/>
                <a:ea typeface="Times New Roman" panose="02020603050405020304" pitchFamily="18" charset="0"/>
              </a:rPr>
              <a:t>(c)	After the first two years, a state college or university.</a:t>
            </a:r>
          </a:p>
          <a:p>
            <a:pPr marL="0" marR="0"/>
            <a:r>
              <a:rPr lang="en-US" sz="1800" dirty="0">
                <a:effectLst/>
                <a:latin typeface="Arial" panose="020B0604020202020204" pitchFamily="34" charset="0"/>
                <a:ea typeface="Times New Roman" panose="02020603050405020304" pitchFamily="18" charset="0"/>
              </a:rPr>
              <a:t>(d)	A private school when:</a:t>
            </a:r>
          </a:p>
          <a:p>
            <a:pPr marL="0" marR="0"/>
            <a:r>
              <a:rPr lang="en-US" sz="1800" dirty="0">
                <a:effectLst/>
                <a:latin typeface="Arial" panose="020B0604020202020204" pitchFamily="34" charset="0"/>
                <a:ea typeface="Times New Roman" panose="02020603050405020304" pitchFamily="18" charset="0"/>
              </a:rPr>
              <a:t> </a:t>
            </a:r>
          </a:p>
          <a:p>
            <a:pPr marL="0" marR="0"/>
            <a:r>
              <a:rPr lang="en-US" sz="1800" dirty="0">
                <a:effectLst/>
                <a:latin typeface="Arial" panose="020B0604020202020204" pitchFamily="34" charset="0"/>
                <a:ea typeface="Times New Roman" panose="02020603050405020304" pitchFamily="18" charset="0"/>
              </a:rPr>
              <a:t>(1)	The private school is essential to the success of the Individualized Plan for Employment (IPE); or </a:t>
            </a:r>
          </a:p>
          <a:p>
            <a:pPr marL="0" marR="0"/>
            <a:r>
              <a:rPr lang="en-US" sz="1800" dirty="0">
                <a:effectLst/>
                <a:latin typeface="Arial" panose="020B0604020202020204" pitchFamily="34" charset="0"/>
                <a:ea typeface="Times New Roman" panose="02020603050405020304" pitchFamily="18" charset="0"/>
              </a:rPr>
              <a:t> </a:t>
            </a:r>
          </a:p>
          <a:p>
            <a:pPr marL="0" marR="0"/>
            <a:r>
              <a:rPr lang="en-US" sz="1800" dirty="0">
                <a:effectLst/>
                <a:latin typeface="Arial" panose="020B0604020202020204" pitchFamily="34" charset="0"/>
                <a:ea typeface="Times New Roman" panose="02020603050405020304" pitchFamily="18" charset="0"/>
              </a:rPr>
              <a:t>(2)	The overall cost to the Department will be equal to or less than the costs of a public school; or</a:t>
            </a:r>
          </a:p>
          <a:p>
            <a:pPr marL="0" marR="0"/>
            <a:r>
              <a:rPr lang="en-US" sz="1800" dirty="0">
                <a:effectLst/>
                <a:latin typeface="Arial" panose="020B0604020202020204" pitchFamily="34" charset="0"/>
                <a:ea typeface="Times New Roman" panose="02020603050405020304" pitchFamily="18" charset="0"/>
              </a:rPr>
              <a:t> </a:t>
            </a:r>
          </a:p>
          <a:p>
            <a:pPr marL="342900" marR="0" indent="-342900">
              <a:buAutoNum type="arabicParenBoth" startAt="3"/>
            </a:pPr>
            <a:r>
              <a:rPr lang="en-US" sz="1800" dirty="0">
                <a:effectLst/>
                <a:latin typeface="Arial" panose="020B0604020202020204" pitchFamily="34" charset="0"/>
                <a:ea typeface="Times New Roman" panose="02020603050405020304" pitchFamily="18" charset="0"/>
              </a:rPr>
              <a:t>The client agrees to pay all additional costs for training in a private school when the Department has determined that a public institution is sufficient to meet the needs of the client.</a:t>
            </a:r>
          </a:p>
          <a:p>
            <a:pPr marL="342900" marR="0" indent="-342900">
              <a:buAutoNum type="arabicParenBoth" startAt="3"/>
            </a:pPr>
            <a:endParaRPr lang="en-US" sz="1800" dirty="0">
              <a:effectLst/>
              <a:latin typeface="Arial" panose="020B0604020202020204" pitchFamily="34" charset="0"/>
              <a:ea typeface="Times New Roman" panose="02020603050405020304" pitchFamily="18" charset="0"/>
            </a:endParaRPr>
          </a:p>
          <a:p>
            <a:pPr marL="342900" marR="0" indent="-342900">
              <a:buAutoNum type="arabicParenBoth" startAt="3"/>
            </a:pPr>
            <a:endParaRPr lang="en-US" sz="1800" dirty="0">
              <a:effectLst/>
              <a:latin typeface="Arial" panose="020B0604020202020204" pitchFamily="34" charset="0"/>
              <a:ea typeface="Times New Roman" panose="02020603050405020304" pitchFamily="18" charset="0"/>
            </a:endParaRPr>
          </a:p>
          <a:p>
            <a:pPr marL="0" marR="0" indent="0">
              <a:buNone/>
            </a:pPr>
            <a:endParaRPr lang="en-US" sz="1800" dirty="0">
              <a:effectLst/>
              <a:latin typeface="Arial" panose="020B0604020202020204" pitchFamily="34"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03B158CE-A5F8-99F9-ECD0-AE639A281767}"/>
              </a:ext>
            </a:extLst>
          </p:cNvPr>
          <p:cNvSpPr>
            <a:spLocks noGrp="1"/>
          </p:cNvSpPr>
          <p:nvPr>
            <p:ph type="sldNum" sz="quarter" idx="5"/>
          </p:nvPr>
        </p:nvSpPr>
        <p:spPr/>
        <p:txBody>
          <a:bodyPr/>
          <a:lstStyle/>
          <a:p>
            <a:fld id="{107C746D-B44A-4036-870A-065AA163FAAE}" type="slidenum">
              <a:rPr lang="en-US" smtClean="0"/>
              <a:t>8</a:t>
            </a:fld>
            <a:endParaRPr lang="en-US" dirty="0"/>
          </a:p>
        </p:txBody>
      </p:sp>
    </p:spTree>
    <p:extLst>
      <p:ext uri="{BB962C8B-B14F-4D97-AF65-F5344CB8AC3E}">
        <p14:creationId xmlns:p14="http://schemas.microsoft.com/office/powerpoint/2010/main" val="19655206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E9BBD-FFD3-6E4E-5B25-65F910E590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664BBB-9C58-8BDF-759C-3DE6CA1D47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7BF5F6-D7AA-A2C1-F4D9-006FF2323059}"/>
              </a:ext>
            </a:extLst>
          </p:cNvPr>
          <p:cNvSpPr>
            <a:spLocks noGrp="1"/>
          </p:cNvSpPr>
          <p:nvPr>
            <p:ph type="body" idx="1"/>
          </p:nvPr>
        </p:nvSpPr>
        <p:spPr/>
        <p:txBody>
          <a:bodyPr/>
          <a:lstStyle/>
          <a:p>
            <a:r>
              <a:rPr lang="en-US" dirty="0"/>
              <a:t>361.40 Written policies governing the provision of services for IWD</a:t>
            </a:r>
          </a:p>
          <a:p>
            <a:endParaRPr lang="en-US" dirty="0"/>
          </a:p>
          <a:p>
            <a:pPr marL="0" marR="0">
              <a:spcAft>
                <a:spcPts val="600"/>
              </a:spcAft>
            </a:pPr>
            <a:r>
              <a:rPr lang="en-US" sz="12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(b) Out-of-State services. </a:t>
            </a:r>
            <a:endParaRPr lang="en-US" sz="1200" dirty="0">
              <a:effectLst/>
              <a:latin typeface="Arial" panose="020B0604020202020204" pitchFamily="34" charset="0"/>
              <a:ea typeface="Malgun Gothic" panose="020B0503020000020004" pitchFamily="34" charset="-127"/>
              <a:cs typeface="Times New Roman" panose="02020603050405020304" pitchFamily="18" charset="0"/>
            </a:endParaRPr>
          </a:p>
          <a:p>
            <a:pPr marL="457200" marR="0">
              <a:spcAft>
                <a:spcPts val="600"/>
              </a:spcAft>
            </a:pPr>
            <a:r>
              <a:rPr lang="en-US" sz="12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(1) The State unit may establish a preference for in-State services, provided that the preference does not effectively deny an individual a necessary service. If the individual chooses an out-of-State service at a higher cost than an in-State service, if either service would meet the individual's rehabilitation needs, the designated State unit is not responsible for those costs in excess of the cost of the in-State service.</a:t>
            </a:r>
            <a:endParaRPr lang="en-US" sz="1200" dirty="0">
              <a:effectLst/>
              <a:latin typeface="Arial" panose="020B0604020202020204" pitchFamily="34" charset="0"/>
              <a:ea typeface="Malgun Gothic" panose="020B0503020000020004" pitchFamily="34" charset="-127"/>
              <a:cs typeface="Times New Roman" panose="02020603050405020304" pitchFamily="18" charset="0"/>
            </a:endParaRPr>
          </a:p>
          <a:p>
            <a:pPr marL="457200" marR="0">
              <a:spcAft>
                <a:spcPts val="600"/>
              </a:spcAft>
            </a:pPr>
            <a:r>
              <a:rPr lang="en-US" sz="1200" dirty="0">
                <a:solidFill>
                  <a:srgbClr val="000000"/>
                </a:solidFill>
                <a:effectLst/>
                <a:latin typeface="Arial" panose="020B0604020202020204" pitchFamily="34" charset="0"/>
                <a:ea typeface="Malgun Gothic" panose="020B0503020000020004" pitchFamily="34" charset="-127"/>
                <a:cs typeface="Arial" panose="020B0604020202020204" pitchFamily="34" charset="0"/>
              </a:rPr>
              <a:t>(2) The State unit may not establish policies that effectively prohibit the provision of out-of-State services.</a:t>
            </a:r>
            <a:endParaRPr lang="en-US" sz="1200" dirty="0">
              <a:effectLst/>
              <a:latin typeface="Arial" panose="020B0604020202020204" pitchFamily="34" charset="0"/>
              <a:ea typeface="Malgun Gothic" panose="020B0503020000020004" pitchFamily="34" charset="-127"/>
              <a:cs typeface="Times New Roman" panose="02020603050405020304" pitchFamily="18" charset="0"/>
            </a:endParaRPr>
          </a:p>
          <a:p>
            <a:endParaRPr lang="en-US" dirty="0"/>
          </a:p>
          <a:p>
            <a:pPr marL="0" marR="0">
              <a:spcBef>
                <a:spcPts val="1200"/>
              </a:spcBef>
              <a:spcAft>
                <a:spcPts val="300"/>
              </a:spcAft>
            </a:pPr>
            <a:r>
              <a:rPr lang="en-US" sz="1800" b="1" dirty="0">
                <a:effectLst/>
                <a:latin typeface="Arial" panose="020B0604020202020204" pitchFamily="34" charset="0"/>
                <a:cs typeface="Times New Roman" panose="02020603050405020304" pitchFamily="18" charset="0"/>
              </a:rPr>
              <a:t>§ 7158.8. Out-of-State Training.</a:t>
            </a:r>
          </a:p>
          <a:p>
            <a:pPr marL="0" marR="0"/>
            <a:r>
              <a:rPr lang="en-US" sz="1800" dirty="0">
                <a:effectLst/>
                <a:latin typeface="Arial" panose="020B0604020202020204" pitchFamily="34" charset="0"/>
                <a:ea typeface="Times New Roman" panose="02020603050405020304" pitchFamily="18" charset="0"/>
              </a:rPr>
              <a:t>Clients may be provided out-of-state training when:</a:t>
            </a:r>
          </a:p>
          <a:p>
            <a:pPr marL="0" marR="0"/>
            <a:r>
              <a:rPr lang="en-US" sz="1800" dirty="0">
                <a:effectLst/>
                <a:latin typeface="Arial" panose="020B0604020202020204" pitchFamily="34" charset="0"/>
                <a:ea typeface="Times New Roman" panose="02020603050405020304" pitchFamily="18" charset="0"/>
              </a:rPr>
              <a:t> </a:t>
            </a:r>
          </a:p>
          <a:p>
            <a:pPr marL="0" marR="0"/>
            <a:r>
              <a:rPr lang="en-US" sz="1800" dirty="0">
                <a:effectLst/>
                <a:latin typeface="Arial" panose="020B0604020202020204" pitchFamily="34" charset="0"/>
                <a:ea typeface="Times New Roman" panose="02020603050405020304" pitchFamily="18" charset="0"/>
              </a:rPr>
              <a:t>(a)	Suitable facilities or courses are not available within the State; or</a:t>
            </a:r>
          </a:p>
          <a:p>
            <a:pPr marL="0" marR="0"/>
            <a:r>
              <a:rPr lang="en-US" sz="1800" dirty="0">
                <a:effectLst/>
                <a:latin typeface="Arial" panose="020B0604020202020204" pitchFamily="34" charset="0"/>
                <a:ea typeface="Times New Roman" panose="02020603050405020304" pitchFamily="18" charset="0"/>
              </a:rPr>
              <a:t> </a:t>
            </a:r>
          </a:p>
          <a:p>
            <a:pPr marL="0" marR="0"/>
            <a:r>
              <a:rPr lang="en-US" sz="1800" dirty="0">
                <a:effectLst/>
                <a:latin typeface="Arial" panose="020B0604020202020204" pitchFamily="34" charset="0"/>
                <a:ea typeface="Times New Roman" panose="02020603050405020304" pitchFamily="18" charset="0"/>
              </a:rPr>
              <a:t>(b)	The client lives near an adjoining State and the out-of-state facilities are more readily available in the adjoining state; or</a:t>
            </a:r>
          </a:p>
          <a:p>
            <a:pPr marL="0" marR="0"/>
            <a:r>
              <a:rPr lang="en-US" sz="1800" dirty="0">
                <a:effectLst/>
                <a:latin typeface="Arial" panose="020B0604020202020204" pitchFamily="34" charset="0"/>
                <a:ea typeface="Times New Roman" panose="02020603050405020304" pitchFamily="18" charset="0"/>
              </a:rPr>
              <a:t> </a:t>
            </a:r>
          </a:p>
          <a:p>
            <a:pPr marL="0" marR="0"/>
            <a:r>
              <a:rPr lang="en-US" sz="1800" dirty="0">
                <a:effectLst/>
                <a:latin typeface="Arial" panose="020B0604020202020204" pitchFamily="34" charset="0"/>
                <a:ea typeface="Times New Roman" panose="02020603050405020304" pitchFamily="18" charset="0"/>
              </a:rPr>
              <a:t>Undue hardship would be imposed on the client by requiring the use of facilities or courses within the State.</a:t>
            </a:r>
          </a:p>
          <a:p>
            <a:endParaRPr lang="en-US" dirty="0"/>
          </a:p>
        </p:txBody>
      </p:sp>
      <p:sp>
        <p:nvSpPr>
          <p:cNvPr id="4" name="Slide Number Placeholder 3">
            <a:extLst>
              <a:ext uri="{FF2B5EF4-FFF2-40B4-BE49-F238E27FC236}">
                <a16:creationId xmlns:a16="http://schemas.microsoft.com/office/drawing/2014/main" id="{C8CF523C-E5B9-FEDD-7D36-8A6C626D0832}"/>
              </a:ext>
            </a:extLst>
          </p:cNvPr>
          <p:cNvSpPr>
            <a:spLocks noGrp="1"/>
          </p:cNvSpPr>
          <p:nvPr>
            <p:ph type="sldNum" sz="quarter" idx="5"/>
          </p:nvPr>
        </p:nvSpPr>
        <p:spPr/>
        <p:txBody>
          <a:bodyPr/>
          <a:lstStyle/>
          <a:p>
            <a:fld id="{107C746D-B44A-4036-870A-065AA163FAAE}" type="slidenum">
              <a:rPr lang="en-US" smtClean="0"/>
              <a:t>9</a:t>
            </a:fld>
            <a:endParaRPr lang="en-US" dirty="0"/>
          </a:p>
        </p:txBody>
      </p:sp>
    </p:spTree>
    <p:extLst>
      <p:ext uri="{BB962C8B-B14F-4D97-AF65-F5344CB8AC3E}">
        <p14:creationId xmlns:p14="http://schemas.microsoft.com/office/powerpoint/2010/main" val="15580549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a:solidFill>
                  <a:srgbClr val="0563C1"/>
                </a:solidFill>
                <a:effectLst/>
                <a:latin typeface="Arial" panose="020B0604020202020204" pitchFamily="34" charset="0"/>
                <a:ea typeface="Aptos" panose="020B0004020202020204" pitchFamily="34" charset="0"/>
              </a:rPr>
              <a:t>California </a:t>
            </a:r>
            <a:r>
              <a:rPr lang="en-US" sz="1200" u="sng" dirty="0">
                <a:solidFill>
                  <a:srgbClr val="0563C1"/>
                </a:solidFill>
                <a:effectLst/>
                <a:latin typeface="Arial" panose="020B0604020202020204" pitchFamily="34" charset="0"/>
                <a:ea typeface="Aptos" panose="020B0004020202020204" pitchFamily="34" charset="0"/>
              </a:rPr>
              <a:t>Education Code </a:t>
            </a:r>
            <a:r>
              <a:rPr lang="en-US" sz="1200" u="sng" dirty="0">
                <a:solidFill>
                  <a:srgbClr val="0563C1"/>
                </a:solidFill>
                <a:effectLst/>
                <a:latin typeface="Arial" panose="020B0604020202020204" pitchFamily="34" charset="0"/>
                <a:ea typeface="Aptos" panose="020B0004020202020204" pitchFamily="34" charset="0"/>
                <a:hlinkClick r:id="rId3"/>
              </a:rPr>
              <a:t>section 94886</a:t>
            </a:r>
            <a:r>
              <a:rPr lang="en-US" sz="1200" dirty="0">
                <a:effectLst/>
                <a:latin typeface="Arial" panose="020B0604020202020204" pitchFamily="34" charset="0"/>
                <a:ea typeface="Aptos" panose="020B0004020202020204" pitchFamily="34" charset="0"/>
              </a:rPr>
              <a:t> </a:t>
            </a:r>
            <a:endParaRPr lang="en-US" dirty="0"/>
          </a:p>
        </p:txBody>
      </p:sp>
      <p:sp>
        <p:nvSpPr>
          <p:cNvPr id="4" name="Slide Number Placeholder 3"/>
          <p:cNvSpPr>
            <a:spLocks noGrp="1"/>
          </p:cNvSpPr>
          <p:nvPr>
            <p:ph type="sldNum" sz="quarter" idx="5"/>
          </p:nvPr>
        </p:nvSpPr>
        <p:spPr/>
        <p:txBody>
          <a:bodyPr/>
          <a:lstStyle/>
          <a:p>
            <a:fld id="{107C746D-B44A-4036-870A-065AA163FAAE}" type="slidenum">
              <a:rPr lang="en-US" smtClean="0"/>
              <a:t>10</a:t>
            </a:fld>
            <a:endParaRPr lang="en-US"/>
          </a:p>
        </p:txBody>
      </p:sp>
    </p:spTree>
    <p:extLst>
      <p:ext uri="{BB962C8B-B14F-4D97-AF65-F5344CB8AC3E}">
        <p14:creationId xmlns:p14="http://schemas.microsoft.com/office/powerpoint/2010/main" val="1184516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9854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06689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390000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50574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691448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50447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76462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94395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70597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1445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1354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4/21/2026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3413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4/21/2026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29412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4/21/2026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24387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87103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4/21/2026</a:t>
            </a:fld>
            <a:endParaRPr lang="en-US" dirty="0"/>
          </a:p>
        </p:txBody>
      </p:sp>
    </p:spTree>
    <p:extLst>
      <p:ext uri="{BB962C8B-B14F-4D97-AF65-F5344CB8AC3E}">
        <p14:creationId xmlns:p14="http://schemas.microsoft.com/office/powerpoint/2010/main" val="3000900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4/21/2026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06946291"/>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DBDAC-326F-27E8-417F-55579E1DE54F}"/>
              </a:ext>
            </a:extLst>
          </p:cNvPr>
          <p:cNvSpPr>
            <a:spLocks noGrp="1"/>
          </p:cNvSpPr>
          <p:nvPr>
            <p:ph type="ctrTitle"/>
          </p:nvPr>
        </p:nvSpPr>
        <p:spPr/>
        <p:txBody>
          <a:bodyPr>
            <a:normAutofit fontScale="90000"/>
          </a:bodyPr>
          <a:lstStyle/>
          <a:p>
            <a:r>
              <a:rPr lang="en-US" sz="5400" dirty="0">
                <a:solidFill>
                  <a:schemeClr val="accent2"/>
                </a:solidFill>
                <a:latin typeface="Arial" panose="020B0604020202020204" pitchFamily="34" charset="0"/>
                <a:cs typeface="Arial" panose="020B0604020202020204" pitchFamily="34" charset="0"/>
              </a:rPr>
              <a:t>Training Services; Public &amp; Private Institutions</a:t>
            </a:r>
          </a:p>
        </p:txBody>
      </p:sp>
      <p:sp>
        <p:nvSpPr>
          <p:cNvPr id="3" name="Subtitle 2">
            <a:extLst>
              <a:ext uri="{FF2B5EF4-FFF2-40B4-BE49-F238E27FC236}">
                <a16:creationId xmlns:a16="http://schemas.microsoft.com/office/drawing/2014/main" id="{8539DA2D-36DA-11A5-C1C8-0F1B888938A6}"/>
              </a:ext>
            </a:extLst>
          </p:cNvPr>
          <p:cNvSpPr>
            <a:spLocks noGrp="1"/>
          </p:cNvSpPr>
          <p:nvPr>
            <p:ph type="subTitle" idx="1"/>
          </p:nvPr>
        </p:nvSpPr>
        <p:spPr>
          <a:xfrm>
            <a:off x="1507067" y="4050833"/>
            <a:ext cx="7766936" cy="2277778"/>
          </a:xfrm>
        </p:spPr>
        <p:txBody>
          <a:bodyPr>
            <a:normAutofit/>
          </a:bodyPr>
          <a:lstStyle/>
          <a:p>
            <a:r>
              <a:rPr lang="en-US" sz="2400" dirty="0">
                <a:solidFill>
                  <a:schemeClr val="tx1"/>
                </a:solidFill>
                <a:latin typeface="Arial" panose="020B0604020202020204" pitchFamily="34" charset="0"/>
                <a:cs typeface="Arial" panose="020B0604020202020204" pitchFamily="34" charset="0"/>
              </a:rPr>
              <a:t>Blind Advisory Committee</a:t>
            </a:r>
          </a:p>
          <a:p>
            <a:r>
              <a:rPr lang="en-US" sz="2400" dirty="0">
                <a:solidFill>
                  <a:schemeClr val="tx1"/>
                </a:solidFill>
                <a:latin typeface="Arial" panose="020B0604020202020204" pitchFamily="34" charset="0"/>
                <a:cs typeface="Arial" panose="020B0604020202020204" pitchFamily="34" charset="0"/>
              </a:rPr>
              <a:t>May 14, 2026</a:t>
            </a:r>
          </a:p>
          <a:p>
            <a:r>
              <a:rPr lang="en-US" sz="2400" dirty="0">
                <a:solidFill>
                  <a:schemeClr val="tx1"/>
                </a:solidFill>
                <a:latin typeface="Arial" panose="020B0604020202020204" pitchFamily="34" charset="0"/>
                <a:cs typeface="Arial" panose="020B0604020202020204" pitchFamily="34" charset="0"/>
              </a:rPr>
              <a:t>Presented by:  DOR Policy &amp; Performance Section</a:t>
            </a:r>
            <a:endParaRPr lang="en-US" sz="1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5966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4C874-9635-1930-027C-8A1B4CD617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DAF76C-895C-CDB7-AC6E-8864237D17C2}"/>
              </a:ext>
            </a:extLst>
          </p:cNvPr>
          <p:cNvSpPr>
            <a:spLocks noGrp="1"/>
          </p:cNvSpPr>
          <p:nvPr>
            <p:ph type="title"/>
          </p:nvPr>
        </p:nvSpPr>
        <p:spPr/>
        <p:txBody>
          <a:bodyPr/>
          <a:lstStyle/>
          <a:p>
            <a:r>
              <a:rPr lang="en-US" dirty="0">
                <a:solidFill>
                  <a:schemeClr val="accent2"/>
                </a:solidFill>
                <a:latin typeface="Arial" panose="020B0604020202020204" pitchFamily="34" charset="0"/>
                <a:cs typeface="Arial" panose="020B0604020202020204" pitchFamily="34" charset="0"/>
              </a:rPr>
              <a:t>DOR Commitment to Quality (1 of 2)</a:t>
            </a:r>
          </a:p>
        </p:txBody>
      </p:sp>
      <p:sp>
        <p:nvSpPr>
          <p:cNvPr id="3" name="Content Placeholder 2">
            <a:extLst>
              <a:ext uri="{FF2B5EF4-FFF2-40B4-BE49-F238E27FC236}">
                <a16:creationId xmlns:a16="http://schemas.microsoft.com/office/drawing/2014/main" id="{86A62AB5-34DF-6E77-5E2B-4365BA6DF664}"/>
              </a:ext>
            </a:extLst>
          </p:cNvPr>
          <p:cNvSpPr>
            <a:spLocks noGrp="1"/>
          </p:cNvSpPr>
          <p:nvPr>
            <p:ph idx="1"/>
          </p:nvPr>
        </p:nvSpPr>
        <p:spPr>
          <a:xfrm>
            <a:off x="677334" y="1590572"/>
            <a:ext cx="8947929" cy="5267427"/>
          </a:xfrm>
        </p:spPr>
        <p:txBody>
          <a:bodyPr>
            <a:normAutofit/>
          </a:bodyPr>
          <a:lstStyle/>
          <a:p>
            <a:pPr marL="0">
              <a:lnSpc>
                <a:spcPct val="110000"/>
              </a:lnSpc>
            </a:pPr>
            <a:r>
              <a:rPr lang="en-US" sz="2400" dirty="0">
                <a:solidFill>
                  <a:schemeClr val="tx1"/>
                </a:solidFill>
                <a:effectLst/>
                <a:latin typeface="Arial" panose="020B0604020202020204" pitchFamily="34" charset="0"/>
                <a:ea typeface="Aptos" panose="020B0004020202020204" pitchFamily="34" charset="0"/>
              </a:rPr>
              <a:t>DOR shall ensure that all training programs authorized support the informed choice of eligible individuals, protect their interests, and have the necessary approvals to operate.</a:t>
            </a:r>
          </a:p>
          <a:p>
            <a:pPr marL="0" marR="0">
              <a:lnSpc>
                <a:spcPct val="110000"/>
              </a:lnSpc>
            </a:pPr>
            <a:r>
              <a:rPr lang="en-US" sz="2400" dirty="0">
                <a:solidFill>
                  <a:schemeClr val="tx1"/>
                </a:solidFill>
                <a:effectLst/>
                <a:latin typeface="Arial" panose="020B0604020202020204" pitchFamily="34" charset="0"/>
                <a:ea typeface="Aptos" panose="020B0004020202020204" pitchFamily="34" charset="0"/>
              </a:rPr>
              <a:t>Private institutions must be accredited by an agency that is recognized by the United Stated Department of Education, and/or meet the requirements of the Bureau </a:t>
            </a:r>
            <a:r>
              <a:rPr lang="en-US" sz="2400" dirty="0">
                <a:solidFill>
                  <a:schemeClr val="tx1"/>
                </a:solidFill>
                <a:latin typeface="Arial" panose="020B0604020202020204" pitchFamily="34" charset="0"/>
                <a:ea typeface="Aptos" panose="020B0004020202020204" pitchFamily="34" charset="0"/>
              </a:rPr>
              <a:t>of Private and Postsecondary Education (</a:t>
            </a:r>
            <a:r>
              <a:rPr lang="en-US" sz="2400" dirty="0">
                <a:solidFill>
                  <a:schemeClr val="tx1"/>
                </a:solidFill>
                <a:effectLst/>
                <a:latin typeface="Arial" panose="020B0604020202020204" pitchFamily="34" charset="0"/>
                <a:ea typeface="Aptos" panose="020B0004020202020204" pitchFamily="34" charset="0"/>
              </a:rPr>
              <a:t>BPPE) and/or the state in which they operate.</a:t>
            </a:r>
            <a:endParaRPr lang="en-US" sz="2400" dirty="0">
              <a:effectLst/>
              <a:latin typeface="Arial" panose="020B0604020202020204" pitchFamily="34" charset="0"/>
              <a:ea typeface="Aptos" panose="020B0004020202020204" pitchFamily="34" charset="0"/>
            </a:endParaRPr>
          </a:p>
          <a:p>
            <a:pPr marL="0" marR="0">
              <a:lnSpc>
                <a:spcPct val="105000"/>
              </a:lnSpc>
            </a:pPr>
            <a:endParaRPr lang="en-US" sz="18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3264712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56BCD-D408-A306-E615-4A95F7A4E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FBDC38-817F-0401-AA47-4AB1A519C27A}"/>
              </a:ext>
            </a:extLst>
          </p:cNvPr>
          <p:cNvSpPr>
            <a:spLocks noGrp="1"/>
          </p:cNvSpPr>
          <p:nvPr>
            <p:ph type="title"/>
          </p:nvPr>
        </p:nvSpPr>
        <p:spPr/>
        <p:txBody>
          <a:bodyPr/>
          <a:lstStyle/>
          <a:p>
            <a:r>
              <a:rPr lang="en-US" dirty="0">
                <a:solidFill>
                  <a:schemeClr val="accent2"/>
                </a:solidFill>
                <a:latin typeface="Arial" panose="020B0604020202020204" pitchFamily="34" charset="0"/>
                <a:cs typeface="Arial" panose="020B0604020202020204" pitchFamily="34" charset="0"/>
              </a:rPr>
              <a:t>DOR Commitment to Quality (2 of 2)</a:t>
            </a:r>
          </a:p>
        </p:txBody>
      </p:sp>
      <p:sp>
        <p:nvSpPr>
          <p:cNvPr id="3" name="Content Placeholder 2">
            <a:extLst>
              <a:ext uri="{FF2B5EF4-FFF2-40B4-BE49-F238E27FC236}">
                <a16:creationId xmlns:a16="http://schemas.microsoft.com/office/drawing/2014/main" id="{9E978C13-611A-CC49-26F9-4A234810BCD7}"/>
              </a:ext>
            </a:extLst>
          </p:cNvPr>
          <p:cNvSpPr>
            <a:spLocks noGrp="1"/>
          </p:cNvSpPr>
          <p:nvPr>
            <p:ph idx="1"/>
          </p:nvPr>
        </p:nvSpPr>
        <p:spPr>
          <a:xfrm>
            <a:off x="677334" y="1590572"/>
            <a:ext cx="8947929" cy="5267427"/>
          </a:xfrm>
        </p:spPr>
        <p:txBody>
          <a:bodyPr>
            <a:normAutofit/>
          </a:bodyPr>
          <a:lstStyle/>
          <a:p>
            <a:pPr marL="0">
              <a:lnSpc>
                <a:spcPct val="110000"/>
              </a:lnSpc>
            </a:pPr>
            <a:r>
              <a:rPr lang="en-US" sz="2400" dirty="0">
                <a:solidFill>
                  <a:schemeClr val="tx1"/>
                </a:solidFill>
                <a:effectLst/>
                <a:latin typeface="Arial" panose="020B0604020202020204" pitchFamily="34" charset="0"/>
                <a:ea typeface="Aptos" panose="020B0004020202020204" pitchFamily="34" charset="0"/>
              </a:rPr>
              <a:t>BPPE protects students and consumers through the oversight of California’s private institutions by conducting qualitative reviews of educational programs and operating standards, proactively combating unlicensed activity, impartially resolving student and consumer complaints, and conducting outreach.</a:t>
            </a:r>
          </a:p>
          <a:p>
            <a:pPr marL="0">
              <a:lnSpc>
                <a:spcPct val="110000"/>
              </a:lnSpc>
            </a:pPr>
            <a:r>
              <a:rPr lang="en-US" sz="2400" dirty="0">
                <a:solidFill>
                  <a:schemeClr val="tx1"/>
                </a:solidFill>
                <a:effectLst/>
                <a:latin typeface="Arial" panose="020B0604020202020204" pitchFamily="34" charset="0"/>
                <a:ea typeface="Aptos" panose="020B0004020202020204" pitchFamily="34" charset="0"/>
              </a:rPr>
              <a:t>No private institution training program shall be approved or authorized to provide training services without documentation in the record of services supporting that the institution is accredited, and/or meets BPPE requirements and/or the requirements of the state in which they operate.</a:t>
            </a:r>
          </a:p>
          <a:p>
            <a:pPr marL="0" marR="0"/>
            <a:endParaRPr lang="en-US" sz="1800" dirty="0">
              <a:effectLst/>
              <a:latin typeface="Arial" panose="020B0604020202020204" pitchFamily="34" charset="0"/>
              <a:ea typeface="Aptos" panose="020B0004020202020204" pitchFamily="34" charset="0"/>
            </a:endParaRPr>
          </a:p>
          <a:p>
            <a:pPr marL="0" marR="0">
              <a:lnSpc>
                <a:spcPct val="105000"/>
              </a:lnSpc>
            </a:pPr>
            <a:endParaRPr lang="en-US" sz="18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3517265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384251" y="609191"/>
            <a:ext cx="10058399" cy="1148586"/>
          </a:xfrm>
        </p:spPr>
        <p:txBody>
          <a:bodyPr>
            <a:noAutofit/>
          </a:bodyPr>
          <a:lstStyle/>
          <a:p>
            <a:pPr algn="ctr"/>
            <a:r>
              <a:rPr lang="en-US" dirty="0">
                <a:solidFill>
                  <a:schemeClr val="accent2"/>
                </a:solidFill>
                <a:latin typeface="Arial" panose="020B0604020202020204" pitchFamily="34" charset="0"/>
                <a:cs typeface="Arial" panose="020B0604020202020204" pitchFamily="34" charset="0"/>
              </a:rPr>
              <a:t>Quick Terms: Public vs. Private Schools</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idx="1"/>
          </p:nvPr>
        </p:nvSpPr>
        <p:spPr>
          <a:xfrm>
            <a:off x="1189608" y="1757777"/>
            <a:ext cx="8447687" cy="3967395"/>
          </a:xfrm>
        </p:spPr>
        <p:txBody>
          <a:bodyPr vert="horz" lIns="91440" tIns="45720" rIns="91440" bIns="45720" rtlCol="0" anchor="t">
            <a:noAutofit/>
          </a:bodyPr>
          <a:lstStyle/>
          <a:p>
            <a:pPr marL="346075" indent="-346075">
              <a:spcBef>
                <a:spcPts val="1200"/>
              </a:spcBef>
              <a:buFont typeface="Arial" panose="020B0604020202020204" pitchFamily="34" charset="0"/>
              <a:buChar char="•"/>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Public schools are operated by government agencies – like adult education programs, community colleges, CSU, or UC.</a:t>
            </a:r>
          </a:p>
          <a:p>
            <a:pPr marL="346075" indent="-346075">
              <a:spcBef>
                <a:spcPts val="1200"/>
              </a:spcBef>
              <a:buFont typeface="Arial" panose="020B0604020202020204" pitchFamily="34" charset="0"/>
              <a:buChar char="•"/>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Private schools are operated by private entities – they might be for-profit or non-profit.</a:t>
            </a:r>
          </a:p>
          <a:p>
            <a:pPr marL="346075" indent="-346075">
              <a:spcBef>
                <a:spcPts val="1200"/>
              </a:spcBef>
              <a:buFont typeface="Arial" panose="020B0604020202020204" pitchFamily="34" charset="0"/>
              <a:buChar char="•"/>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S</a:t>
            </a: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ome schools are in California.</a:t>
            </a:r>
          </a:p>
          <a:p>
            <a:pPr marL="346075" indent="-346075">
              <a:spcBef>
                <a:spcPts val="1200"/>
              </a:spcBef>
              <a:buFont typeface="Arial" panose="020B0604020202020204" pitchFamily="34" charset="0"/>
              <a:buChar char="•"/>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Some schools are out-of-stat</a:t>
            </a: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e but offer remote training.</a:t>
            </a: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134C72D2-EFDF-844A-8472-CB49A59B127B}"/>
              </a:ext>
              <a:ext uri="{C183D7F6-B498-43B3-948B-1728B52AA6E4}">
                <adec:decorative xmlns:adec="http://schemas.microsoft.com/office/drawing/2017/decorative" val="1"/>
              </a:ext>
            </a:extLst>
          </p:cNvPr>
          <p:cNvSpPr>
            <a:spLocks noGrp="1"/>
          </p:cNvSpPr>
          <p:nvPr>
            <p:ph type="sldNum" sz="quarter" idx="12"/>
          </p:nvPr>
        </p:nvSpPr>
        <p:spPr>
          <a:prstGeom prst="rect">
            <a:avLst/>
          </a:prstGeom>
        </p:spPr>
        <p:txBody>
          <a:bodyPr vert="horz" lIns="91440" tIns="45720" rIns="91440" bIns="45720" rtlCol="0" anchor="ctr">
            <a:noAutofit/>
          </a:bodyPr>
          <a:lstStyle>
            <a:defPPr>
              <a:defRPr lang="en-US"/>
            </a:defPPr>
            <a:lvl1pPr marL="0" algn="r" defTabSz="914400" rtl="0" eaLnBrk="1" latinLnBrk="0" hangingPunct="1">
              <a:defRPr sz="1200"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94A09A9-5501-47C1-A89A-A340965A2BE2}" type="slidenum">
              <a:rPr lang="en-US" sz="1400" smtClean="0">
                <a:solidFill>
                  <a:schemeClr val="bg1"/>
                </a:solidFill>
                <a:latin typeface="Arial" panose="020B0604020202020204" pitchFamily="34" charset="0"/>
                <a:cs typeface="Arial" panose="020B0604020202020204" pitchFamily="34" charset="0"/>
              </a:rPr>
              <a:pPr/>
              <a:t>12</a:t>
            </a:fld>
            <a:endParaRPr lang="en-US" sz="1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9799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8B39E-1D98-C88E-635D-9A10429C2F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AF550E-A1FA-2957-A853-994E5EFC3541}"/>
              </a:ext>
            </a:extLst>
          </p:cNvPr>
          <p:cNvSpPr>
            <a:spLocks noGrp="1"/>
          </p:cNvSpPr>
          <p:nvPr>
            <p:ph type="title"/>
          </p:nvPr>
        </p:nvSpPr>
        <p:spPr>
          <a:xfrm>
            <a:off x="472101" y="567057"/>
            <a:ext cx="9779183" cy="1178857"/>
          </a:xfrm>
        </p:spPr>
        <p:txBody>
          <a:bodyPr>
            <a:normAutofit/>
          </a:bodyPr>
          <a:lstStyle/>
          <a:p>
            <a:pPr algn="ctr"/>
            <a:r>
              <a:rPr lang="en-US" dirty="0">
                <a:solidFill>
                  <a:schemeClr val="accent2"/>
                </a:solidFill>
                <a:latin typeface="Arial" panose="020B0604020202020204" pitchFamily="34" charset="0"/>
                <a:cs typeface="Arial" panose="020B0604020202020204" pitchFamily="34" charset="0"/>
              </a:rPr>
              <a:t>Public Schools</a:t>
            </a:r>
          </a:p>
        </p:txBody>
      </p:sp>
      <p:sp>
        <p:nvSpPr>
          <p:cNvPr id="3" name="Content Placeholder 2">
            <a:extLst>
              <a:ext uri="{FF2B5EF4-FFF2-40B4-BE49-F238E27FC236}">
                <a16:creationId xmlns:a16="http://schemas.microsoft.com/office/drawing/2014/main" id="{BE7F42E2-1734-AC2B-7074-A103DE2DE4FA}"/>
              </a:ext>
            </a:extLst>
          </p:cNvPr>
          <p:cNvSpPr>
            <a:spLocks noGrp="1"/>
          </p:cNvSpPr>
          <p:nvPr>
            <p:ph idx="1"/>
          </p:nvPr>
        </p:nvSpPr>
        <p:spPr>
          <a:xfrm>
            <a:off x="1206407" y="1745914"/>
            <a:ext cx="8310572" cy="4261279"/>
          </a:xfrm>
        </p:spPr>
        <p:txBody>
          <a:bodyPr vert="horz" lIns="91440" tIns="45720" rIns="91440" bIns="45720" rtlCol="0" anchor="t">
            <a:normAutofit/>
          </a:bodyPr>
          <a:lstStyle/>
          <a:p>
            <a:pPr marL="346075" indent="-346075">
              <a:lnSpc>
                <a:spcPct val="100000"/>
              </a:lnSpc>
              <a:spcBef>
                <a:spcPts val="600"/>
              </a:spcBef>
              <a:buFont typeface="Arial" panose="020B0604020202020204" pitchFamily="34" charset="0"/>
              <a:buChar char="•"/>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E</a:t>
            </a: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stablished, operated, and governed by the federal or state government.</a:t>
            </a:r>
          </a:p>
          <a:p>
            <a:pPr marL="346075" indent="-346075">
              <a:lnSpc>
                <a:spcPct val="100000"/>
              </a:lnSpc>
              <a:spcBef>
                <a:spcPts val="600"/>
              </a:spcBef>
              <a:buFont typeface="Arial" panose="020B0604020202020204" pitchFamily="34" charset="0"/>
              <a:buChar char="•"/>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N</a:t>
            </a: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ot required to obtain BPPE approval to operate, verification of exemption, or out-of-state registration. </a:t>
            </a:r>
          </a:p>
          <a:p>
            <a:pPr marL="346075" indent="-346075">
              <a:lnSpc>
                <a:spcPct val="100000"/>
              </a:lnSpc>
              <a:spcBef>
                <a:spcPts val="600"/>
              </a:spcBef>
              <a:buFont typeface="Arial" panose="020B0604020202020204" pitchFamily="34" charset="0"/>
              <a:buChar char="•"/>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Already approved for DOR funding.</a:t>
            </a:r>
            <a:endPar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50E736C2-BD16-D8A8-BA92-E50D7EBC0FD1}"/>
              </a:ext>
              <a:ext uri="{C183D7F6-B498-43B3-948B-1728B52AA6E4}">
                <adec:decorative xmlns:adec="http://schemas.microsoft.com/office/drawing/2017/decorative" val="1"/>
              </a:ext>
            </a:extLst>
          </p:cNvPr>
          <p:cNvSpPr>
            <a:spLocks noGrp="1"/>
          </p:cNvSpPr>
          <p:nvPr>
            <p:ph type="sldNum" sz="quarter" idx="12"/>
          </p:nvPr>
        </p:nvSpPr>
        <p:spPr>
          <a:prstGeom prst="rect">
            <a:avLst/>
          </a:prstGeom>
        </p:spPr>
        <p:txBody>
          <a:bodyPr vert="horz" lIns="91440" tIns="45720" rIns="91440" bIns="45720" rtlCol="0" anchor="ctr">
            <a:noAutofit/>
          </a:bodyPr>
          <a:lstStyle>
            <a:defPPr>
              <a:defRPr lang="en-US"/>
            </a:defPPr>
            <a:lvl1pPr marL="0" algn="r" defTabSz="914400" rtl="0" eaLnBrk="1" latinLnBrk="0" hangingPunct="1">
              <a:defRPr sz="1200"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94A09A9-5501-47C1-A89A-A340965A2BE2}" type="slidenum">
              <a:rPr lang="en-US" sz="1400" smtClean="0">
                <a:solidFill>
                  <a:schemeClr val="bg1"/>
                </a:solidFill>
                <a:latin typeface="Arial" panose="020B0604020202020204" pitchFamily="34" charset="0"/>
                <a:cs typeface="Arial" panose="020B0604020202020204" pitchFamily="34" charset="0"/>
              </a:rPr>
              <a:pPr/>
              <a:t>13</a:t>
            </a:fld>
            <a:endParaRPr lang="en-US" sz="1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3509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454054" y="561165"/>
            <a:ext cx="9779183" cy="1178857"/>
          </a:xfrm>
        </p:spPr>
        <p:txBody>
          <a:bodyPr>
            <a:noAutofit/>
          </a:bodyPr>
          <a:lstStyle/>
          <a:p>
            <a:pPr algn="ctr"/>
            <a:r>
              <a:rPr lang="en-US" dirty="0">
                <a:solidFill>
                  <a:schemeClr val="accent2"/>
                </a:solidFill>
                <a:latin typeface="Arial" panose="020B0604020202020204" pitchFamily="34" charset="0"/>
                <a:cs typeface="Arial" panose="020B0604020202020204" pitchFamily="34" charset="0"/>
              </a:rPr>
              <a:t>Private Schools Located in California</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idx="1"/>
          </p:nvPr>
        </p:nvSpPr>
        <p:spPr>
          <a:xfrm>
            <a:off x="1206407" y="1740022"/>
            <a:ext cx="8274478" cy="4249415"/>
          </a:xfrm>
        </p:spPr>
        <p:txBody>
          <a:bodyPr vert="horz" lIns="91440" tIns="45720" rIns="91440" bIns="45720" rtlCol="0" anchor="t">
            <a:normAutofit/>
          </a:bodyPr>
          <a:lstStyle/>
          <a:p>
            <a:pPr marL="346075" indent="-346075">
              <a:lnSpc>
                <a:spcPct val="100000"/>
              </a:lnSpc>
              <a:spcBef>
                <a:spcPts val="600"/>
              </a:spcBef>
              <a:buFont typeface="Arial" panose="020B0604020202020204" pitchFamily="34" charset="0"/>
              <a:buChar char="•"/>
            </a:pPr>
            <a:r>
              <a:rPr lang="en-US"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Private schools with a physical location in California must meet one of the following conditions:</a:t>
            </a:r>
          </a:p>
          <a:p>
            <a:pPr marL="346075" indent="-346075">
              <a:lnSpc>
                <a:spcPct val="100000"/>
              </a:lnSpc>
              <a:spcBef>
                <a:spcPts val="600"/>
              </a:spcBef>
              <a:buFont typeface="Arial" panose="020B0604020202020204" pitchFamily="34" charset="0"/>
              <a:buChar char="•"/>
            </a:pPr>
            <a:r>
              <a:rPr lang="en-US"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Be accredited by an agency that is recognized by the U.S. Department of Education.</a:t>
            </a:r>
          </a:p>
          <a:p>
            <a:pPr marL="346075" indent="-346075">
              <a:lnSpc>
                <a:spcPct val="100000"/>
              </a:lnSpc>
              <a:spcBef>
                <a:spcPts val="600"/>
              </a:spcBef>
              <a:buFont typeface="Arial" panose="020B0604020202020204" pitchFamily="34" charset="0"/>
              <a:buChar char="•"/>
            </a:pPr>
            <a:r>
              <a:rPr lang="en-US"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Have obtained BPPE approval to operate or verification of exempt status.</a:t>
            </a:r>
          </a:p>
        </p:txBody>
      </p:sp>
      <p:sp>
        <p:nvSpPr>
          <p:cNvPr id="6" name="Slide Number Placeholder 5">
            <a:extLst>
              <a:ext uri="{FF2B5EF4-FFF2-40B4-BE49-F238E27FC236}">
                <a16:creationId xmlns:a16="http://schemas.microsoft.com/office/drawing/2014/main" id="{134C72D2-EFDF-844A-8472-CB49A59B127B}"/>
              </a:ext>
              <a:ext uri="{C183D7F6-B498-43B3-948B-1728B52AA6E4}">
                <adec:decorative xmlns:adec="http://schemas.microsoft.com/office/drawing/2017/decorative" val="1"/>
              </a:ext>
            </a:extLst>
          </p:cNvPr>
          <p:cNvSpPr>
            <a:spLocks noGrp="1"/>
          </p:cNvSpPr>
          <p:nvPr>
            <p:ph type="sldNum" sz="quarter" idx="12"/>
          </p:nvPr>
        </p:nvSpPr>
        <p:spPr>
          <a:prstGeom prst="rect">
            <a:avLst/>
          </a:prstGeom>
        </p:spPr>
        <p:txBody>
          <a:bodyPr vert="horz" lIns="91440" tIns="45720" rIns="91440" bIns="45720" rtlCol="0" anchor="ctr">
            <a:noAutofit/>
          </a:bodyPr>
          <a:lstStyle>
            <a:defPPr>
              <a:defRPr lang="en-US"/>
            </a:defPPr>
            <a:lvl1pPr marL="0" algn="r" defTabSz="914400" rtl="0" eaLnBrk="1" latinLnBrk="0" hangingPunct="1">
              <a:defRPr sz="1200"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94A09A9-5501-47C1-A89A-A340965A2BE2}" type="slidenum">
              <a:rPr lang="en-US" sz="1400" smtClean="0">
                <a:solidFill>
                  <a:schemeClr val="bg1"/>
                </a:solidFill>
                <a:latin typeface="Arial" panose="020B0604020202020204" pitchFamily="34" charset="0"/>
                <a:cs typeface="Arial" panose="020B0604020202020204" pitchFamily="34" charset="0"/>
              </a:rPr>
              <a:pPr/>
              <a:t>14</a:t>
            </a:fld>
            <a:endParaRPr lang="en-US" sz="1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14657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6C5490-F730-4917-3027-ACB2A60437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A37C61-52E5-CF84-5910-4A13C291FB4A}"/>
              </a:ext>
            </a:extLst>
          </p:cNvPr>
          <p:cNvSpPr>
            <a:spLocks noGrp="1"/>
          </p:cNvSpPr>
          <p:nvPr>
            <p:ph type="title"/>
          </p:nvPr>
        </p:nvSpPr>
        <p:spPr>
          <a:xfrm>
            <a:off x="805354" y="558179"/>
            <a:ext cx="9779183" cy="1178857"/>
          </a:xfrm>
        </p:spPr>
        <p:txBody>
          <a:bodyPr>
            <a:noAutofit/>
          </a:bodyPr>
          <a:lstStyle/>
          <a:p>
            <a:pPr algn="ctr"/>
            <a:r>
              <a:rPr lang="en-US" dirty="0">
                <a:solidFill>
                  <a:schemeClr val="accent2"/>
                </a:solidFill>
                <a:latin typeface="Arial" panose="020B0604020202020204" pitchFamily="34" charset="0"/>
                <a:cs typeface="Arial" panose="020B0604020202020204" pitchFamily="34" charset="0"/>
              </a:rPr>
              <a:t>Out-of-State Private Schools </a:t>
            </a:r>
            <a:br>
              <a:rPr lang="en-US" dirty="0">
                <a:solidFill>
                  <a:schemeClr val="accent2"/>
                </a:solidFill>
                <a:latin typeface="Arial" panose="020B0604020202020204" pitchFamily="34" charset="0"/>
                <a:cs typeface="Arial" panose="020B0604020202020204" pitchFamily="34" charset="0"/>
              </a:rPr>
            </a:br>
            <a:r>
              <a:rPr lang="en-US" dirty="0">
                <a:solidFill>
                  <a:schemeClr val="accent2"/>
                </a:solidFill>
                <a:latin typeface="Arial" panose="020B0604020202020204" pitchFamily="34" charset="0"/>
                <a:cs typeface="Arial" panose="020B0604020202020204" pitchFamily="34" charset="0"/>
              </a:rPr>
              <a:t>Serving California Students Remotely</a:t>
            </a:r>
          </a:p>
        </p:txBody>
      </p:sp>
      <p:sp>
        <p:nvSpPr>
          <p:cNvPr id="3" name="Content Placeholder 2">
            <a:extLst>
              <a:ext uri="{FF2B5EF4-FFF2-40B4-BE49-F238E27FC236}">
                <a16:creationId xmlns:a16="http://schemas.microsoft.com/office/drawing/2014/main" id="{A6D04C50-E2CE-E22D-D2C4-F483BF48F585}"/>
              </a:ext>
            </a:extLst>
          </p:cNvPr>
          <p:cNvSpPr>
            <a:spLocks noGrp="1"/>
          </p:cNvSpPr>
          <p:nvPr>
            <p:ph idx="1"/>
          </p:nvPr>
        </p:nvSpPr>
        <p:spPr>
          <a:xfrm>
            <a:off x="1206406" y="1737036"/>
            <a:ext cx="8491047" cy="4252401"/>
          </a:xfrm>
        </p:spPr>
        <p:txBody>
          <a:bodyPr vert="horz" lIns="91440" tIns="45720" rIns="91440" bIns="45720" rtlCol="0" anchor="t">
            <a:noAutofit/>
          </a:bodyPr>
          <a:lstStyle/>
          <a:p>
            <a:pPr marL="346075" indent="-346075">
              <a:lnSpc>
                <a:spcPct val="100000"/>
              </a:lnSpc>
              <a:spcBef>
                <a:spcPts val="600"/>
              </a:spcBef>
              <a:buFont typeface="Arial" panose="020B0604020202020204" pitchFamily="34" charset="0"/>
              <a:buChar char="•"/>
            </a:pPr>
            <a:r>
              <a:rPr lang="en-US"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Out-of-state private schools offering remote training to California students must meet one of the following conditions:</a:t>
            </a:r>
          </a:p>
          <a:p>
            <a:pPr marL="346075" indent="-346075">
              <a:lnSpc>
                <a:spcPct val="100000"/>
              </a:lnSpc>
              <a:spcBef>
                <a:spcPts val="600"/>
              </a:spcBef>
              <a:buFont typeface="Arial" panose="020B0604020202020204" pitchFamily="34" charset="0"/>
              <a:buChar char="•"/>
            </a:pPr>
            <a:r>
              <a:rPr lang="en-US"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Be accredited by a recognized entity.</a:t>
            </a:r>
          </a:p>
          <a:p>
            <a:pPr marL="346075" indent="-346075">
              <a:lnSpc>
                <a:spcPct val="100000"/>
              </a:lnSpc>
              <a:spcBef>
                <a:spcPts val="600"/>
              </a:spcBef>
              <a:buFont typeface="Arial" panose="020B0604020202020204" pitchFamily="34" charset="0"/>
              <a:buChar char="•"/>
            </a:pPr>
            <a:r>
              <a:rPr lang="en-US"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Be a non-degree granting school and the total charges for the training program are $2,500 or less.</a:t>
            </a:r>
          </a:p>
          <a:p>
            <a:pPr marL="346075" indent="-346075">
              <a:lnSpc>
                <a:spcPct val="100000"/>
              </a:lnSpc>
              <a:spcBef>
                <a:spcPts val="600"/>
              </a:spcBef>
              <a:buFont typeface="Arial" panose="020B0604020202020204" pitchFamily="34" charset="0"/>
              <a:buChar char="•"/>
            </a:pPr>
            <a:r>
              <a:rPr lang="en-US"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Register with BPPE.</a:t>
            </a:r>
          </a:p>
          <a:p>
            <a:pPr marL="346075" indent="-346075">
              <a:lnSpc>
                <a:spcPct val="100000"/>
              </a:lnSpc>
              <a:spcBef>
                <a:spcPts val="600"/>
              </a:spcBef>
              <a:buFont typeface="Arial" panose="020B0604020202020204" pitchFamily="34" charset="0"/>
              <a:buChar char="•"/>
            </a:pPr>
            <a:r>
              <a:rPr lang="en-US"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Be exempt from obtaining out-of-state registration from BPPE</a:t>
            </a:r>
          </a:p>
        </p:txBody>
      </p:sp>
      <p:sp>
        <p:nvSpPr>
          <p:cNvPr id="6" name="Slide Number Placeholder 5">
            <a:extLst>
              <a:ext uri="{FF2B5EF4-FFF2-40B4-BE49-F238E27FC236}">
                <a16:creationId xmlns:a16="http://schemas.microsoft.com/office/drawing/2014/main" id="{B275A51E-A0FC-9587-529C-8B1371F87336}"/>
              </a:ext>
              <a:ext uri="{C183D7F6-B498-43B3-948B-1728B52AA6E4}">
                <adec:decorative xmlns:adec="http://schemas.microsoft.com/office/drawing/2017/decorative" val="1"/>
              </a:ext>
            </a:extLst>
          </p:cNvPr>
          <p:cNvSpPr>
            <a:spLocks noGrp="1"/>
          </p:cNvSpPr>
          <p:nvPr>
            <p:ph type="sldNum" sz="quarter" idx="12"/>
          </p:nvPr>
        </p:nvSpPr>
        <p:spPr>
          <a:prstGeom prst="rect">
            <a:avLst/>
          </a:prstGeom>
        </p:spPr>
        <p:txBody>
          <a:bodyPr vert="horz" lIns="91440" tIns="45720" rIns="91440" bIns="45720" rtlCol="0" anchor="ctr">
            <a:noAutofit/>
          </a:bodyPr>
          <a:lstStyle>
            <a:defPPr>
              <a:defRPr lang="en-US"/>
            </a:defPPr>
            <a:lvl1pPr marL="0" algn="r" defTabSz="914400" rtl="0" eaLnBrk="1" latinLnBrk="0" hangingPunct="1">
              <a:defRPr sz="1200"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94A09A9-5501-47C1-A89A-A340965A2BE2}" type="slidenum">
              <a:rPr lang="en-US" sz="1400" smtClean="0">
                <a:solidFill>
                  <a:schemeClr val="bg1"/>
                </a:solidFill>
                <a:latin typeface="Arial" panose="020B0604020202020204" pitchFamily="34" charset="0"/>
                <a:cs typeface="Arial" panose="020B0604020202020204" pitchFamily="34" charset="0"/>
              </a:rPr>
              <a:pPr/>
              <a:t>15</a:t>
            </a:fld>
            <a:endParaRPr lang="en-US" sz="1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03329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C23CC-8E69-243A-09B4-594945D534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A1F185-9B11-38B8-4692-DBCAC39CC79E}"/>
              </a:ext>
            </a:extLst>
          </p:cNvPr>
          <p:cNvSpPr>
            <a:spLocks noGrp="1"/>
          </p:cNvSpPr>
          <p:nvPr>
            <p:ph type="title"/>
          </p:nvPr>
        </p:nvSpPr>
        <p:spPr>
          <a:xfrm>
            <a:off x="1206407" y="574020"/>
            <a:ext cx="9779183" cy="1174671"/>
          </a:xfrm>
        </p:spPr>
        <p:txBody>
          <a:bodyPr>
            <a:noAutofit/>
          </a:bodyPr>
          <a:lstStyle/>
          <a:p>
            <a:pPr algn="ctr"/>
            <a:r>
              <a:rPr lang="en-US" dirty="0">
                <a:solidFill>
                  <a:schemeClr val="accent2"/>
                </a:solidFill>
                <a:latin typeface="Arial" panose="020B0604020202020204" pitchFamily="34" charset="0"/>
                <a:cs typeface="Arial" panose="020B0604020202020204" pitchFamily="34" charset="0"/>
              </a:rPr>
              <a:t>Out-of-State Private Schools </a:t>
            </a:r>
            <a:br>
              <a:rPr lang="en-US" dirty="0">
                <a:solidFill>
                  <a:schemeClr val="accent2"/>
                </a:solidFill>
                <a:latin typeface="Arial" panose="020B0604020202020204" pitchFamily="34" charset="0"/>
                <a:cs typeface="Arial" panose="020B0604020202020204" pitchFamily="34" charset="0"/>
              </a:rPr>
            </a:br>
            <a:r>
              <a:rPr lang="en-US" dirty="0">
                <a:solidFill>
                  <a:schemeClr val="accent2"/>
                </a:solidFill>
                <a:latin typeface="Arial" panose="020B0604020202020204" pitchFamily="34" charset="0"/>
                <a:cs typeface="Arial" panose="020B0604020202020204" pitchFamily="34" charset="0"/>
              </a:rPr>
              <a:t>with No California Presence</a:t>
            </a:r>
          </a:p>
        </p:txBody>
      </p:sp>
      <p:sp>
        <p:nvSpPr>
          <p:cNvPr id="3" name="Content Placeholder 2">
            <a:extLst>
              <a:ext uri="{FF2B5EF4-FFF2-40B4-BE49-F238E27FC236}">
                <a16:creationId xmlns:a16="http://schemas.microsoft.com/office/drawing/2014/main" id="{0A566660-AAAB-E4F3-1B8D-6E2DDC04B771}"/>
              </a:ext>
            </a:extLst>
          </p:cNvPr>
          <p:cNvSpPr>
            <a:spLocks noGrp="1"/>
          </p:cNvSpPr>
          <p:nvPr>
            <p:ph idx="1"/>
          </p:nvPr>
        </p:nvSpPr>
        <p:spPr>
          <a:xfrm>
            <a:off x="1206407" y="1748691"/>
            <a:ext cx="10172429" cy="4401869"/>
          </a:xfrm>
        </p:spPr>
        <p:txBody>
          <a:bodyPr vert="horz" lIns="91440" tIns="45720" rIns="91440" bIns="45720" rtlCol="0" anchor="t">
            <a:normAutofit/>
          </a:bodyPr>
          <a:lstStyle/>
          <a:p>
            <a:pPr marL="346075" marR="0" indent="-346075">
              <a:lnSpc>
                <a:spcPct val="100000"/>
              </a:lnSpc>
              <a:spcBef>
                <a:spcPts val="600"/>
              </a:spcBef>
              <a:buFont typeface="Arial" panose="020B0604020202020204" pitchFamily="34" charset="0"/>
              <a:buChar char="•"/>
            </a:pPr>
            <a:r>
              <a:rPr lang="en-US"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Out-of-State private schools not operating in California must meet one of the following conditions:</a:t>
            </a:r>
          </a:p>
          <a:p>
            <a:pPr marL="346075" indent="-346075">
              <a:lnSpc>
                <a:spcPct val="100000"/>
              </a:lnSpc>
              <a:spcBef>
                <a:spcPts val="600"/>
              </a:spcBef>
              <a:buFont typeface="Arial" panose="020B0604020202020204" pitchFamily="34" charset="0"/>
              <a:buChar char="•"/>
            </a:pPr>
            <a:r>
              <a:rPr lang="en-US"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Be accredited by a recognized agency.</a:t>
            </a:r>
          </a:p>
          <a:p>
            <a:pPr marL="346075" indent="-346075">
              <a:lnSpc>
                <a:spcPct val="100000"/>
              </a:lnSpc>
              <a:spcBef>
                <a:spcPts val="600"/>
              </a:spcBef>
              <a:buFont typeface="Arial" panose="020B0604020202020204" pitchFamily="34" charset="0"/>
              <a:buChar char="•"/>
            </a:pPr>
            <a:r>
              <a:rPr lang="en-US"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Be a non-degree granting school and the total charges for the training program are $2,500 or less.</a:t>
            </a:r>
          </a:p>
          <a:p>
            <a:pPr marL="346075" indent="-346075">
              <a:lnSpc>
                <a:spcPct val="100000"/>
              </a:lnSpc>
              <a:spcBef>
                <a:spcPts val="600"/>
              </a:spcBef>
              <a:buFont typeface="Arial" panose="020B0604020202020204" pitchFamily="34" charset="0"/>
              <a:buChar char="•"/>
            </a:pPr>
            <a:r>
              <a:rPr lang="en-US"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Meet the regulatory requirements of the state from which they operate.</a:t>
            </a:r>
          </a:p>
        </p:txBody>
      </p:sp>
      <p:sp>
        <p:nvSpPr>
          <p:cNvPr id="6" name="Slide Number Placeholder 5">
            <a:extLst>
              <a:ext uri="{FF2B5EF4-FFF2-40B4-BE49-F238E27FC236}">
                <a16:creationId xmlns:a16="http://schemas.microsoft.com/office/drawing/2014/main" id="{046C8D33-A92B-13DF-18C4-590E27A6D31E}"/>
              </a:ext>
              <a:ext uri="{C183D7F6-B498-43B3-948B-1728B52AA6E4}">
                <adec:decorative xmlns:adec="http://schemas.microsoft.com/office/drawing/2017/decorative" val="1"/>
              </a:ext>
            </a:extLst>
          </p:cNvPr>
          <p:cNvSpPr>
            <a:spLocks noGrp="1"/>
          </p:cNvSpPr>
          <p:nvPr>
            <p:ph type="sldNum" sz="quarter" idx="12"/>
          </p:nvPr>
        </p:nvSpPr>
        <p:spPr>
          <a:prstGeom prst="rect">
            <a:avLst/>
          </a:prstGeom>
        </p:spPr>
        <p:txBody>
          <a:bodyPr vert="horz" lIns="91440" tIns="45720" rIns="91440" bIns="45720" rtlCol="0" anchor="ctr">
            <a:noAutofit/>
          </a:bodyPr>
          <a:lstStyle>
            <a:defPPr>
              <a:defRPr lang="en-US"/>
            </a:defPPr>
            <a:lvl1pPr marL="0" algn="r" defTabSz="914400" rtl="0" eaLnBrk="1" latinLnBrk="0" hangingPunct="1">
              <a:defRPr sz="1200"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94A09A9-5501-47C1-A89A-A340965A2BE2}" type="slidenum">
              <a:rPr lang="en-US" sz="1400" smtClean="0">
                <a:solidFill>
                  <a:schemeClr val="bg1"/>
                </a:solidFill>
                <a:latin typeface="Arial" panose="020B0604020202020204" pitchFamily="34" charset="0"/>
                <a:cs typeface="Arial" panose="020B0604020202020204" pitchFamily="34" charset="0"/>
              </a:rPr>
              <a:pPr/>
              <a:t>16</a:t>
            </a:fld>
            <a:endParaRPr lang="en-US" sz="1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8575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7A37B85-5910-03DF-3103-D868528C2B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E26269-129C-FB34-34E3-ADB21526A45B}"/>
              </a:ext>
            </a:extLst>
          </p:cNvPr>
          <p:cNvSpPr>
            <a:spLocks noGrp="1"/>
          </p:cNvSpPr>
          <p:nvPr>
            <p:ph type="title"/>
          </p:nvPr>
        </p:nvSpPr>
        <p:spPr>
          <a:xfrm>
            <a:off x="882239" y="1197055"/>
            <a:ext cx="3300646" cy="4463889"/>
          </a:xfrm>
        </p:spPr>
        <p:txBody>
          <a:bodyPr anchor="ctr">
            <a:normAutofit/>
          </a:bodyPr>
          <a:lstStyle/>
          <a:p>
            <a:r>
              <a:rPr lang="en-US" dirty="0">
                <a:solidFill>
                  <a:schemeClr val="accent2"/>
                </a:solidFill>
                <a:latin typeface="Arial" panose="020B0604020202020204" pitchFamily="34" charset="0"/>
                <a:cs typeface="Arial" panose="020B0604020202020204" pitchFamily="34" charset="0"/>
              </a:rPr>
              <a:t>Paying for Services; Comparable Services and Benefits</a:t>
            </a:r>
          </a:p>
        </p:txBody>
      </p:sp>
      <p:sp>
        <p:nvSpPr>
          <p:cNvPr id="3" name="Content Placeholder 2">
            <a:extLst>
              <a:ext uri="{FF2B5EF4-FFF2-40B4-BE49-F238E27FC236}">
                <a16:creationId xmlns:a16="http://schemas.microsoft.com/office/drawing/2014/main" id="{42C94AB2-6045-08AC-EDF2-BEBE8D6DC55D}"/>
              </a:ext>
            </a:extLst>
          </p:cNvPr>
          <p:cNvSpPr>
            <a:spLocks noGrp="1"/>
          </p:cNvSpPr>
          <p:nvPr>
            <p:ph idx="1"/>
          </p:nvPr>
        </p:nvSpPr>
        <p:spPr>
          <a:xfrm>
            <a:off x="3920093" y="895701"/>
            <a:ext cx="7126876" cy="5505411"/>
          </a:xfrm>
        </p:spPr>
        <p:txBody>
          <a:bodyPr anchor="ctr">
            <a:normAutofit fontScale="92500" lnSpcReduction="10000"/>
          </a:bodyPr>
          <a:lstStyle/>
          <a:p>
            <a:r>
              <a:rPr lang="en-US" sz="2600" dirty="0">
                <a:solidFill>
                  <a:schemeClr val="tx1"/>
                </a:solidFill>
                <a:latin typeface="Arial" panose="020B0604020202020204" pitchFamily="34" charset="0"/>
                <a:cs typeface="Arial" panose="020B0604020202020204" pitchFamily="34" charset="0"/>
              </a:rPr>
              <a:t>Financial participation requirements do not apply to training, tutoring, books, and other training materials.</a:t>
            </a:r>
          </a:p>
          <a:p>
            <a:r>
              <a:rPr lang="en-US" sz="2600" dirty="0">
                <a:solidFill>
                  <a:schemeClr val="tx1"/>
                </a:solidFill>
                <a:latin typeface="Arial" panose="020B0604020202020204" pitchFamily="34" charset="0"/>
                <a:cs typeface="Arial" panose="020B0604020202020204" pitchFamily="34" charset="0"/>
              </a:rPr>
              <a:t>Comparable Services &amp; Benefits requirements apply for training services, including books, tools, and other training materials.</a:t>
            </a:r>
          </a:p>
          <a:p>
            <a:pPr lvl="1"/>
            <a:r>
              <a:rPr lang="en-US" sz="2600" dirty="0">
                <a:solidFill>
                  <a:schemeClr val="tx1"/>
                </a:solidFill>
                <a:latin typeface="Arial" panose="020B0604020202020204" pitchFamily="34" charset="0"/>
                <a:cs typeface="Arial" panose="020B0604020202020204" pitchFamily="34" charset="0"/>
              </a:rPr>
              <a:t>For an institution of higher education (above the California high school level), the consumer must make “maximum effort” to establish eligibility and secure any similar benefits (i.e., apply for financial aid).</a:t>
            </a:r>
          </a:p>
          <a:p>
            <a:pPr lvl="1"/>
            <a:r>
              <a:rPr lang="en-US" sz="2600" dirty="0">
                <a:solidFill>
                  <a:schemeClr val="tx1"/>
                </a:solidFill>
                <a:latin typeface="Arial" panose="020B0604020202020204" pitchFamily="34" charset="0"/>
                <a:cs typeface="Arial" panose="020B0604020202020204" pitchFamily="34" charset="0"/>
              </a:rPr>
              <a:t>Grant aid is applied toward educational costs and DOR covers the remaining cost of services.</a:t>
            </a:r>
          </a:p>
          <a:p>
            <a:endParaRPr lang="en-US" dirty="0"/>
          </a:p>
        </p:txBody>
      </p:sp>
    </p:spTree>
    <p:extLst>
      <p:ext uri="{BB962C8B-B14F-4D97-AF65-F5344CB8AC3E}">
        <p14:creationId xmlns:p14="http://schemas.microsoft.com/office/powerpoint/2010/main" val="24592481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3BD474F-8BCF-ED43-633D-2ACD6CCFF4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930E33-A147-A488-3850-919757E9E4DC}"/>
              </a:ext>
            </a:extLst>
          </p:cNvPr>
          <p:cNvSpPr>
            <a:spLocks noGrp="1"/>
          </p:cNvSpPr>
          <p:nvPr>
            <p:ph type="title"/>
          </p:nvPr>
        </p:nvSpPr>
        <p:spPr>
          <a:xfrm>
            <a:off x="1333502" y="609600"/>
            <a:ext cx="8596668" cy="1320800"/>
          </a:xfrm>
        </p:spPr>
        <p:txBody>
          <a:bodyPr>
            <a:normAutofit/>
          </a:bodyPr>
          <a:lstStyle/>
          <a:p>
            <a:r>
              <a:rPr lang="en-US" dirty="0">
                <a:solidFill>
                  <a:schemeClr val="accent2"/>
                </a:solidFill>
                <a:latin typeface="Arial" panose="020B0604020202020204" pitchFamily="34" charset="0"/>
                <a:cs typeface="Arial" panose="020B0604020202020204" pitchFamily="34" charset="0"/>
              </a:rPr>
              <a:t>Resources: Code of Federal Regulations (CFR)</a:t>
            </a:r>
          </a:p>
        </p:txBody>
      </p:sp>
      <p:sp>
        <p:nvSpPr>
          <p:cNvPr id="3" name="Content Placeholder 2">
            <a:extLst>
              <a:ext uri="{FF2B5EF4-FFF2-40B4-BE49-F238E27FC236}">
                <a16:creationId xmlns:a16="http://schemas.microsoft.com/office/drawing/2014/main" id="{2F53BAE6-E392-25C9-5DD7-19E5BCDD2D7E}"/>
              </a:ext>
            </a:extLst>
          </p:cNvPr>
          <p:cNvSpPr>
            <a:spLocks noGrp="1"/>
          </p:cNvSpPr>
          <p:nvPr>
            <p:ph idx="1"/>
          </p:nvPr>
        </p:nvSpPr>
        <p:spPr>
          <a:xfrm>
            <a:off x="1333502" y="2160590"/>
            <a:ext cx="8470898" cy="3429260"/>
          </a:xfrm>
        </p:spPr>
        <p:txBody>
          <a:bodyPr>
            <a:normAutofit/>
          </a:bodyPr>
          <a:lstStyle/>
          <a:p>
            <a:pPr marL="0" marR="0">
              <a:spcAft>
                <a:spcPts val="800"/>
              </a:spcAft>
            </a:pPr>
            <a:r>
              <a:rPr lang="en-US" sz="2400" kern="100" dirty="0">
                <a:solidFill>
                  <a:schemeClr val="tx1"/>
                </a:solidFill>
                <a:effectLst/>
                <a:latin typeface="Arial" panose="020B0604020202020204" pitchFamily="34" charset="0"/>
                <a:ea typeface="Aptos" panose="020B0004020202020204" pitchFamily="34" charset="0"/>
                <a:cs typeface="Arial" panose="020B0604020202020204" pitchFamily="34" charset="0"/>
              </a:rPr>
              <a:t>361.40 Written Policies Governing the Provision of Services</a:t>
            </a:r>
          </a:p>
          <a:p>
            <a:pPr marL="0" marR="0">
              <a:spcAft>
                <a:spcPts val="800"/>
              </a:spcAft>
            </a:pPr>
            <a:r>
              <a:rPr lang="en-US" sz="2400" kern="100" dirty="0">
                <a:solidFill>
                  <a:schemeClr val="tx1"/>
                </a:solidFill>
                <a:effectLst/>
                <a:latin typeface="Arial" panose="020B0604020202020204" pitchFamily="34" charset="0"/>
                <a:ea typeface="Aptos" panose="020B0004020202020204" pitchFamily="34" charset="0"/>
                <a:cs typeface="Arial" panose="020B0604020202020204" pitchFamily="34" charset="0"/>
              </a:rPr>
              <a:t>361.45 Development of the Individualized Plan for Employment</a:t>
            </a:r>
          </a:p>
          <a:p>
            <a:pPr marL="0" marR="0">
              <a:spcAft>
                <a:spcPts val="800"/>
              </a:spcAft>
            </a:pPr>
            <a:r>
              <a:rPr lang="en-US" sz="2400" kern="100" dirty="0">
                <a:solidFill>
                  <a:schemeClr val="tx1"/>
                </a:solidFill>
                <a:effectLst/>
                <a:latin typeface="Arial" panose="020B0604020202020204" pitchFamily="34" charset="0"/>
                <a:ea typeface="Aptos" panose="020B0004020202020204" pitchFamily="34" charset="0"/>
                <a:cs typeface="Arial" panose="020B0604020202020204" pitchFamily="34" charset="0"/>
              </a:rPr>
              <a:t>361.48 Scope of Vocational Rehabilitation Services</a:t>
            </a:r>
          </a:p>
          <a:p>
            <a:pPr marL="0" marR="0">
              <a:spcAft>
                <a:spcPts val="800"/>
              </a:spcAft>
            </a:pPr>
            <a:r>
              <a:rPr lang="en-US" sz="2400" kern="100" dirty="0">
                <a:solidFill>
                  <a:schemeClr val="tx1"/>
                </a:solidFill>
                <a:effectLst/>
                <a:latin typeface="Arial" panose="020B0604020202020204" pitchFamily="34" charset="0"/>
                <a:ea typeface="Aptos" panose="020B0004020202020204" pitchFamily="34" charset="0"/>
                <a:cs typeface="Arial" panose="020B0604020202020204" pitchFamily="34" charset="0"/>
              </a:rPr>
              <a:t>361.52 Informed Choice</a:t>
            </a:r>
          </a:p>
          <a:p>
            <a:endParaRPr lang="en-US" dirty="0"/>
          </a:p>
        </p:txBody>
      </p:sp>
    </p:spTree>
    <p:extLst>
      <p:ext uri="{BB962C8B-B14F-4D97-AF65-F5344CB8AC3E}">
        <p14:creationId xmlns:p14="http://schemas.microsoft.com/office/powerpoint/2010/main" val="27433584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303ED66-F2C0-25EC-D53E-976FDB8731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938BA-2775-4948-20AF-F628198AFF2C}"/>
              </a:ext>
            </a:extLst>
          </p:cNvPr>
          <p:cNvSpPr>
            <a:spLocks noGrp="1"/>
          </p:cNvSpPr>
          <p:nvPr>
            <p:ph type="title"/>
          </p:nvPr>
        </p:nvSpPr>
        <p:spPr>
          <a:xfrm>
            <a:off x="1043950" y="1179151"/>
            <a:ext cx="3300646" cy="4463889"/>
          </a:xfrm>
        </p:spPr>
        <p:txBody>
          <a:bodyPr anchor="ctr">
            <a:normAutofit/>
          </a:bodyPr>
          <a:lstStyle/>
          <a:p>
            <a:r>
              <a:rPr lang="en-US" dirty="0">
                <a:solidFill>
                  <a:schemeClr val="accent2"/>
                </a:solidFill>
                <a:latin typeface="Arial" panose="020B0604020202020204" pitchFamily="34" charset="0"/>
                <a:cs typeface="Arial" panose="020B0604020202020204" pitchFamily="34" charset="0"/>
              </a:rPr>
              <a:t>Resources: California Code of Regulations (CCR)</a:t>
            </a:r>
          </a:p>
        </p:txBody>
      </p:sp>
      <p:sp>
        <p:nvSpPr>
          <p:cNvPr id="3" name="Content Placeholder 2">
            <a:extLst>
              <a:ext uri="{FF2B5EF4-FFF2-40B4-BE49-F238E27FC236}">
                <a16:creationId xmlns:a16="http://schemas.microsoft.com/office/drawing/2014/main" id="{BE8389ED-C781-3D78-76DD-8AEA28A74A0E}"/>
              </a:ext>
            </a:extLst>
          </p:cNvPr>
          <p:cNvSpPr>
            <a:spLocks noGrp="1"/>
          </p:cNvSpPr>
          <p:nvPr>
            <p:ph idx="1"/>
          </p:nvPr>
        </p:nvSpPr>
        <p:spPr>
          <a:xfrm>
            <a:off x="4112643" y="1179151"/>
            <a:ext cx="6475145" cy="5374782"/>
          </a:xfrm>
        </p:spPr>
        <p:txBody>
          <a:bodyPr anchor="ctr">
            <a:normAutofit/>
          </a:bodyPr>
          <a:lstStyle/>
          <a:p>
            <a:pPr marL="0" marR="0">
              <a:spcAft>
                <a:spcPts val="800"/>
              </a:spcAft>
            </a:pPr>
            <a:r>
              <a:rPr lang="en-US" sz="2400" kern="100" dirty="0">
                <a:solidFill>
                  <a:schemeClr val="tx1"/>
                </a:solidFill>
                <a:effectLst/>
                <a:latin typeface="Arial" panose="020B0604020202020204" pitchFamily="34" charset="0"/>
                <a:ea typeface="Aptos" panose="020B0004020202020204" pitchFamily="34" charset="0"/>
                <a:cs typeface="Arial" panose="020B0604020202020204" pitchFamily="34" charset="0"/>
              </a:rPr>
              <a:t>7006 Comparable Services and Benefits</a:t>
            </a:r>
          </a:p>
          <a:p>
            <a:pPr marL="0" marR="0">
              <a:spcAft>
                <a:spcPts val="800"/>
              </a:spcAft>
            </a:pPr>
            <a:r>
              <a:rPr lang="en-US" sz="2400" kern="100" dirty="0">
                <a:solidFill>
                  <a:schemeClr val="tx1"/>
                </a:solidFill>
                <a:effectLst/>
                <a:latin typeface="Arial" panose="020B0604020202020204" pitchFamily="34" charset="0"/>
                <a:ea typeface="Aptos" panose="020B0004020202020204" pitchFamily="34" charset="0"/>
                <a:cs typeface="Arial" panose="020B0604020202020204" pitchFamily="34" charset="0"/>
              </a:rPr>
              <a:t>7149 Scope of VR Services</a:t>
            </a:r>
          </a:p>
          <a:p>
            <a:pPr marL="0" marR="0">
              <a:spcAft>
                <a:spcPts val="800"/>
              </a:spcAft>
            </a:pPr>
            <a:r>
              <a:rPr lang="en-US" sz="2400" kern="100" dirty="0">
                <a:solidFill>
                  <a:schemeClr val="tx1"/>
                </a:solidFill>
                <a:effectLst/>
                <a:latin typeface="Arial" panose="020B0604020202020204" pitchFamily="34" charset="0"/>
                <a:ea typeface="Aptos" panose="020B0004020202020204" pitchFamily="34" charset="0"/>
                <a:cs typeface="Arial" panose="020B0604020202020204" pitchFamily="34" charset="0"/>
              </a:rPr>
              <a:t>7154 Training Services</a:t>
            </a:r>
          </a:p>
          <a:p>
            <a:pPr marL="0" marR="0">
              <a:spcAft>
                <a:spcPts val="800"/>
              </a:spcAft>
            </a:pPr>
            <a:r>
              <a:rPr lang="en-US" sz="2400" kern="100" dirty="0">
                <a:solidFill>
                  <a:schemeClr val="tx1"/>
                </a:solidFill>
                <a:effectLst/>
                <a:latin typeface="Arial" panose="020B0604020202020204" pitchFamily="34" charset="0"/>
                <a:ea typeface="Aptos" panose="020B0004020202020204" pitchFamily="34" charset="0"/>
                <a:cs typeface="Arial" panose="020B0604020202020204" pitchFamily="34" charset="0"/>
              </a:rPr>
              <a:t>7155 Use of Public or Private Institutions</a:t>
            </a:r>
          </a:p>
          <a:p>
            <a:pPr marL="0" marR="0">
              <a:spcAft>
                <a:spcPts val="800"/>
              </a:spcAft>
            </a:pPr>
            <a:r>
              <a:rPr lang="en-US" sz="2400" kern="100" dirty="0">
                <a:solidFill>
                  <a:schemeClr val="tx1"/>
                </a:solidFill>
                <a:effectLst/>
                <a:latin typeface="Arial" panose="020B0604020202020204" pitchFamily="34" charset="0"/>
                <a:ea typeface="Aptos" panose="020B0004020202020204" pitchFamily="34" charset="0"/>
                <a:cs typeface="Arial" panose="020B0604020202020204" pitchFamily="34" charset="0"/>
              </a:rPr>
              <a:t>7156 College Level Training</a:t>
            </a:r>
          </a:p>
          <a:p>
            <a:pPr marL="0" marR="0">
              <a:spcAft>
                <a:spcPts val="800"/>
              </a:spcAft>
            </a:pPr>
            <a:r>
              <a:rPr lang="en-US" sz="2400" kern="100" dirty="0">
                <a:solidFill>
                  <a:schemeClr val="tx1"/>
                </a:solidFill>
                <a:effectLst/>
                <a:latin typeface="Arial" panose="020B0604020202020204" pitchFamily="34" charset="0"/>
                <a:ea typeface="Aptos" panose="020B0004020202020204" pitchFamily="34" charset="0"/>
                <a:cs typeface="Arial" panose="020B0604020202020204" pitchFamily="34" charset="0"/>
              </a:rPr>
              <a:t>7158.8 Out-of-State Training</a:t>
            </a:r>
          </a:p>
          <a:p>
            <a:pPr marL="0" marR="0">
              <a:spcAft>
                <a:spcPts val="800"/>
              </a:spcAft>
            </a:pPr>
            <a:r>
              <a:rPr lang="en-US" sz="2400" kern="100" dirty="0">
                <a:solidFill>
                  <a:schemeClr val="tx1"/>
                </a:solidFill>
                <a:effectLst/>
                <a:latin typeface="Arial" panose="020B0604020202020204" pitchFamily="34" charset="0"/>
                <a:ea typeface="Aptos" panose="020B0004020202020204" pitchFamily="34" charset="0"/>
                <a:cs typeface="Arial" panose="020B0604020202020204" pitchFamily="34" charset="0"/>
              </a:rPr>
              <a:t>7191 Exemptions from Client Financial Participation</a:t>
            </a:r>
          </a:p>
          <a:p>
            <a:pPr marL="0" indent="0">
              <a:buNone/>
            </a:pPr>
            <a:endParaRPr lang="en-US" dirty="0"/>
          </a:p>
        </p:txBody>
      </p:sp>
    </p:spTree>
    <p:extLst>
      <p:ext uri="{BB962C8B-B14F-4D97-AF65-F5344CB8AC3E}">
        <p14:creationId xmlns:p14="http://schemas.microsoft.com/office/powerpoint/2010/main" val="1061312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C16B6F2-2759-5AF3-6CE0-633FE9A5D5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0DE54C-DDFA-A807-EB32-DB62A4EACC6E}"/>
              </a:ext>
            </a:extLst>
          </p:cNvPr>
          <p:cNvSpPr>
            <a:spLocks noGrp="1"/>
          </p:cNvSpPr>
          <p:nvPr>
            <p:ph type="title"/>
          </p:nvPr>
        </p:nvSpPr>
        <p:spPr>
          <a:xfrm>
            <a:off x="1043950" y="1179151"/>
            <a:ext cx="3300646" cy="4463889"/>
          </a:xfrm>
        </p:spPr>
        <p:txBody>
          <a:bodyPr anchor="ctr">
            <a:normAutofit/>
          </a:bodyPr>
          <a:lstStyle/>
          <a:p>
            <a:r>
              <a:rPr lang="en-US" dirty="0">
                <a:solidFill>
                  <a:schemeClr val="accent2"/>
                </a:solidFill>
                <a:latin typeface="Arial" panose="020B0604020202020204" pitchFamily="34" charset="0"/>
                <a:cs typeface="Arial" panose="020B0604020202020204" pitchFamily="34" charset="0"/>
              </a:rPr>
              <a:t>Intent of the DOR Employment Program</a:t>
            </a:r>
          </a:p>
        </p:txBody>
      </p:sp>
      <p:sp>
        <p:nvSpPr>
          <p:cNvPr id="3" name="Content Placeholder 2">
            <a:extLst>
              <a:ext uri="{FF2B5EF4-FFF2-40B4-BE49-F238E27FC236}">
                <a16:creationId xmlns:a16="http://schemas.microsoft.com/office/drawing/2014/main" id="{F8F13333-026B-DB84-AEE9-7FB9E17F7C09}"/>
              </a:ext>
            </a:extLst>
          </p:cNvPr>
          <p:cNvSpPr>
            <a:spLocks noGrp="1"/>
          </p:cNvSpPr>
          <p:nvPr>
            <p:ph idx="1"/>
          </p:nvPr>
        </p:nvSpPr>
        <p:spPr>
          <a:xfrm>
            <a:off x="3958389" y="1109145"/>
            <a:ext cx="5522495" cy="5089774"/>
          </a:xfrm>
        </p:spPr>
        <p:txBody>
          <a:bodyPr anchor="ctr">
            <a:normAutofit lnSpcReduction="10000"/>
          </a:bodyPr>
          <a:lstStyle/>
          <a:p>
            <a:r>
              <a:rPr lang="en-US" sz="2400" dirty="0">
                <a:solidFill>
                  <a:schemeClr val="tx1"/>
                </a:solidFill>
                <a:latin typeface="Arial" panose="020B0604020202020204" pitchFamily="34" charset="0"/>
                <a:cs typeface="Arial" panose="020B0604020202020204" pitchFamily="34" charset="0"/>
              </a:rPr>
              <a:t>Help individuals with disabilities achieve employment goals and live independently.</a:t>
            </a:r>
          </a:p>
          <a:p>
            <a:r>
              <a:rPr lang="en-US" sz="2400" dirty="0">
                <a:solidFill>
                  <a:schemeClr val="tx1"/>
                </a:solidFill>
                <a:latin typeface="Arial" panose="020B0604020202020204" pitchFamily="34" charset="0"/>
                <a:cs typeface="Arial" panose="020B0604020202020204" pitchFamily="34" charset="0"/>
              </a:rPr>
              <a:t>Provide support and resources to assist individuals in entering, staying in, and advancing in the workforce.</a:t>
            </a:r>
          </a:p>
          <a:p>
            <a:r>
              <a:rPr lang="en-US" sz="2400" dirty="0">
                <a:solidFill>
                  <a:schemeClr val="tx1"/>
                </a:solidFill>
                <a:latin typeface="Arial" panose="020B0604020202020204" pitchFamily="34" charset="0"/>
                <a:cs typeface="Arial" panose="020B0604020202020204" pitchFamily="34" charset="0"/>
              </a:rPr>
              <a:t>Develop plans that are tailored to meet the individual’s unique needs and career goals.</a:t>
            </a:r>
          </a:p>
          <a:p>
            <a:r>
              <a:rPr lang="en-US" sz="2400" dirty="0">
                <a:solidFill>
                  <a:schemeClr val="tx1"/>
                </a:solidFill>
                <a:latin typeface="Arial" panose="020B0604020202020204" pitchFamily="34" charset="0"/>
                <a:cs typeface="Arial" panose="020B0604020202020204" pitchFamily="34" charset="0"/>
              </a:rPr>
              <a:t>Encourage long-term success in sustainable, meaningful employment that matches their skills, interests, and goals.</a:t>
            </a:r>
          </a:p>
          <a:p>
            <a:endParaRPr lang="en-US" dirty="0"/>
          </a:p>
        </p:txBody>
      </p:sp>
    </p:spTree>
    <p:extLst>
      <p:ext uri="{BB962C8B-B14F-4D97-AF65-F5344CB8AC3E}">
        <p14:creationId xmlns:p14="http://schemas.microsoft.com/office/powerpoint/2010/main" val="30813380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42A4EB-61D2-4D7F-F558-2B9730ADCD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0CF198-EF9E-C2E3-C78B-B901061A335E}"/>
              </a:ext>
            </a:extLst>
          </p:cNvPr>
          <p:cNvSpPr>
            <a:spLocks noGrp="1"/>
          </p:cNvSpPr>
          <p:nvPr>
            <p:ph type="title"/>
          </p:nvPr>
        </p:nvSpPr>
        <p:spPr>
          <a:xfrm>
            <a:off x="1043950" y="1179151"/>
            <a:ext cx="3300646" cy="4463889"/>
          </a:xfrm>
        </p:spPr>
        <p:txBody>
          <a:bodyPr anchor="ctr">
            <a:normAutofit/>
          </a:bodyPr>
          <a:lstStyle/>
          <a:p>
            <a:r>
              <a:rPr lang="en-US" dirty="0">
                <a:solidFill>
                  <a:schemeClr val="accent2"/>
                </a:solidFill>
                <a:latin typeface="Arial" panose="020B0604020202020204" pitchFamily="34" charset="0"/>
                <a:cs typeface="Arial" panose="020B0604020202020204" pitchFamily="34" charset="0"/>
              </a:rPr>
              <a:t>Resources: California Code, Education Code</a:t>
            </a:r>
          </a:p>
        </p:txBody>
      </p:sp>
      <p:sp>
        <p:nvSpPr>
          <p:cNvPr id="3" name="Content Placeholder 2">
            <a:extLst>
              <a:ext uri="{FF2B5EF4-FFF2-40B4-BE49-F238E27FC236}">
                <a16:creationId xmlns:a16="http://schemas.microsoft.com/office/drawing/2014/main" id="{96F9A434-5696-4290-477D-18E4E2FE2112}"/>
              </a:ext>
            </a:extLst>
          </p:cNvPr>
          <p:cNvSpPr>
            <a:spLocks noGrp="1"/>
          </p:cNvSpPr>
          <p:nvPr>
            <p:ph idx="1"/>
          </p:nvPr>
        </p:nvSpPr>
        <p:spPr>
          <a:xfrm>
            <a:off x="4184833" y="1179151"/>
            <a:ext cx="6341016" cy="4603900"/>
          </a:xfrm>
        </p:spPr>
        <p:txBody>
          <a:bodyPr anchor="ctr">
            <a:normAutofit/>
          </a:bodyPr>
          <a:lstStyle/>
          <a:p>
            <a:pPr marL="0" marR="0">
              <a:spcAft>
                <a:spcPts val="800"/>
              </a:spcAft>
            </a:pPr>
            <a:r>
              <a:rPr lang="en-US" sz="2400" kern="100" dirty="0">
                <a:solidFill>
                  <a:schemeClr val="tx1"/>
                </a:solidFill>
                <a:latin typeface="Arial" panose="020B0604020202020204" pitchFamily="34" charset="0"/>
                <a:ea typeface="Aptos" panose="020B0004020202020204" pitchFamily="34" charset="0"/>
                <a:cs typeface="Arial" panose="020B0604020202020204" pitchFamily="34" charset="0"/>
              </a:rPr>
              <a:t>Title 3 Postsecondary Education, Division 10 Private Postsecondary and Higher Education Institutions, Part 59 Private Postsecondary and Higher Education Institutions, Chapter 8 Private Postsecondary Institutions, Article 6 Approval to Operate, Section 94886 (CA Educ Code 94886 (2024))</a:t>
            </a:r>
            <a:endParaRPr lang="en-US" sz="2400" kern="100" dirty="0">
              <a:solidFill>
                <a:schemeClr val="tx1"/>
              </a:solidFill>
              <a:effectLst/>
              <a:latin typeface="Arial" panose="020B0604020202020204" pitchFamily="34" charset="0"/>
              <a:ea typeface="Aptos" panose="020B00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25705774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98A3C-42A1-E063-1BBF-A8ECDDB8343B}"/>
              </a:ext>
            </a:extLst>
          </p:cNvPr>
          <p:cNvSpPr>
            <a:spLocks noGrp="1"/>
          </p:cNvSpPr>
          <p:nvPr>
            <p:ph type="ctrTitle"/>
          </p:nvPr>
        </p:nvSpPr>
        <p:spPr/>
        <p:txBody>
          <a:bodyPr/>
          <a:lstStyle/>
          <a:p>
            <a:r>
              <a:rPr lang="en-US" dirty="0">
                <a:solidFill>
                  <a:schemeClr val="accent2"/>
                </a:solidFill>
                <a:latin typeface="Arial" panose="020B0604020202020204" pitchFamily="34" charset="0"/>
                <a:cs typeface="Arial" panose="020B0604020202020204" pitchFamily="34" charset="0"/>
              </a:rPr>
              <a:t>Q&amp;A</a:t>
            </a:r>
          </a:p>
        </p:txBody>
      </p:sp>
    </p:spTree>
    <p:extLst>
      <p:ext uri="{BB962C8B-B14F-4D97-AF65-F5344CB8AC3E}">
        <p14:creationId xmlns:p14="http://schemas.microsoft.com/office/powerpoint/2010/main" val="746907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50EF848-9D7D-458A-802E-6AC357CB63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89C95C-8ACE-DDE9-7E82-041BE9204E29}"/>
              </a:ext>
            </a:extLst>
          </p:cNvPr>
          <p:cNvSpPr>
            <a:spLocks noGrp="1"/>
          </p:cNvSpPr>
          <p:nvPr>
            <p:ph type="title"/>
          </p:nvPr>
        </p:nvSpPr>
        <p:spPr>
          <a:xfrm>
            <a:off x="1043950" y="1179151"/>
            <a:ext cx="3300646" cy="4463889"/>
          </a:xfrm>
        </p:spPr>
        <p:txBody>
          <a:bodyPr anchor="ctr">
            <a:normAutofit/>
          </a:bodyPr>
          <a:lstStyle/>
          <a:p>
            <a:r>
              <a:rPr lang="en-US" dirty="0">
                <a:solidFill>
                  <a:schemeClr val="accent2"/>
                </a:solidFill>
                <a:latin typeface="Arial" panose="020B0604020202020204" pitchFamily="34" charset="0"/>
                <a:cs typeface="Arial" panose="020B0604020202020204" pitchFamily="34" charset="0"/>
              </a:rPr>
              <a:t>Developing the Individualized Plan for Employment (IPE)</a:t>
            </a:r>
          </a:p>
        </p:txBody>
      </p:sp>
      <p:sp>
        <p:nvSpPr>
          <p:cNvPr id="3" name="Content Placeholder 2">
            <a:extLst>
              <a:ext uri="{FF2B5EF4-FFF2-40B4-BE49-F238E27FC236}">
                <a16:creationId xmlns:a16="http://schemas.microsoft.com/office/drawing/2014/main" id="{4DDFF5DF-3393-36B4-13CC-E322140E9F5B}"/>
              </a:ext>
            </a:extLst>
          </p:cNvPr>
          <p:cNvSpPr>
            <a:spLocks noGrp="1"/>
          </p:cNvSpPr>
          <p:nvPr>
            <p:ph idx="1"/>
          </p:nvPr>
        </p:nvSpPr>
        <p:spPr>
          <a:xfrm>
            <a:off x="4344596" y="1109145"/>
            <a:ext cx="5617551" cy="4603900"/>
          </a:xfrm>
        </p:spPr>
        <p:txBody>
          <a:bodyPr anchor="ctr">
            <a:normAutofit/>
          </a:bodyPr>
          <a:lstStyle/>
          <a:p>
            <a:r>
              <a:rPr lang="en-US" sz="2400" dirty="0">
                <a:solidFill>
                  <a:schemeClr val="tx1"/>
                </a:solidFill>
                <a:latin typeface="Arial" panose="020B0604020202020204" pitchFamily="34" charset="0"/>
                <a:cs typeface="Arial" panose="020B0604020202020204" pitchFamily="34" charset="0"/>
              </a:rPr>
              <a:t>Must be designed to achieve a specific employment outcome.</a:t>
            </a:r>
          </a:p>
          <a:p>
            <a:r>
              <a:rPr lang="en-US" sz="2400" dirty="0">
                <a:solidFill>
                  <a:schemeClr val="tx1"/>
                </a:solidFill>
                <a:latin typeface="Arial" panose="020B0604020202020204" pitchFamily="34" charset="0"/>
                <a:cs typeface="Arial" panose="020B0604020202020204" pitchFamily="34" charset="0"/>
              </a:rPr>
              <a:t>An outcome consistent with the individual’s unique strengths, resources, priorities, concerns, abilities, capabilities, interests, and informed choice.</a:t>
            </a:r>
          </a:p>
          <a:p>
            <a:r>
              <a:rPr lang="en-US" sz="2400" dirty="0">
                <a:solidFill>
                  <a:schemeClr val="tx1"/>
                </a:solidFill>
                <a:latin typeface="Arial" panose="020B0604020202020204" pitchFamily="34" charset="0"/>
                <a:cs typeface="Arial" panose="020B0604020202020204" pitchFamily="34" charset="0"/>
              </a:rPr>
              <a:t>Take into consideration the labor market.</a:t>
            </a:r>
          </a:p>
        </p:txBody>
      </p:sp>
    </p:spTree>
    <p:extLst>
      <p:ext uri="{BB962C8B-B14F-4D97-AF65-F5344CB8AC3E}">
        <p14:creationId xmlns:p14="http://schemas.microsoft.com/office/powerpoint/2010/main" val="2244556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3C8A73-2736-D85B-5AC1-D7A3E82170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8AE725-9586-EDA1-49D5-66C35FF80995}"/>
              </a:ext>
            </a:extLst>
          </p:cNvPr>
          <p:cNvSpPr>
            <a:spLocks noGrp="1"/>
          </p:cNvSpPr>
          <p:nvPr>
            <p:ph type="title"/>
          </p:nvPr>
        </p:nvSpPr>
        <p:spPr>
          <a:xfrm>
            <a:off x="1043950" y="1179151"/>
            <a:ext cx="3300646" cy="4463889"/>
          </a:xfrm>
        </p:spPr>
        <p:txBody>
          <a:bodyPr anchor="ctr">
            <a:normAutofit/>
          </a:bodyPr>
          <a:lstStyle/>
          <a:p>
            <a:r>
              <a:rPr lang="en-US" dirty="0">
                <a:solidFill>
                  <a:schemeClr val="accent2"/>
                </a:solidFill>
                <a:latin typeface="Arial" panose="020B0604020202020204" pitchFamily="34" charset="0"/>
                <a:cs typeface="Arial" panose="020B0604020202020204" pitchFamily="34" charset="0"/>
              </a:rPr>
              <a:t>Exercising Informed Choice</a:t>
            </a:r>
          </a:p>
        </p:txBody>
      </p:sp>
      <p:sp>
        <p:nvSpPr>
          <p:cNvPr id="3" name="Content Placeholder 2">
            <a:extLst>
              <a:ext uri="{FF2B5EF4-FFF2-40B4-BE49-F238E27FC236}">
                <a16:creationId xmlns:a16="http://schemas.microsoft.com/office/drawing/2014/main" id="{33A9B1DB-E57A-5172-EEE5-DDC65D846809}"/>
              </a:ext>
            </a:extLst>
          </p:cNvPr>
          <p:cNvSpPr>
            <a:spLocks noGrp="1"/>
          </p:cNvSpPr>
          <p:nvPr>
            <p:ph idx="1"/>
          </p:nvPr>
        </p:nvSpPr>
        <p:spPr>
          <a:xfrm>
            <a:off x="3535128" y="1109145"/>
            <a:ext cx="6341016" cy="4603900"/>
          </a:xfrm>
        </p:spPr>
        <p:txBody>
          <a:bodyPr anchor="ctr">
            <a:normAutofit/>
          </a:bodyPr>
          <a:lstStyle/>
          <a:p>
            <a:r>
              <a:rPr lang="en-US" sz="2400" dirty="0">
                <a:solidFill>
                  <a:schemeClr val="tx1"/>
                </a:solidFill>
                <a:latin typeface="Arial" panose="020B0604020202020204" pitchFamily="34" charset="0"/>
                <a:cs typeface="Arial" panose="020B0604020202020204" pitchFamily="34" charset="0"/>
              </a:rPr>
              <a:t>Employment outcome; the vocational goal</a:t>
            </a:r>
          </a:p>
          <a:p>
            <a:r>
              <a:rPr lang="en-US" sz="2400" dirty="0">
                <a:solidFill>
                  <a:schemeClr val="tx1"/>
                </a:solidFill>
                <a:latin typeface="Arial" panose="020B0604020202020204" pitchFamily="34" charset="0"/>
                <a:cs typeface="Arial" panose="020B0604020202020204" pitchFamily="34" charset="0"/>
              </a:rPr>
              <a:t>Employment setting</a:t>
            </a:r>
          </a:p>
          <a:p>
            <a:r>
              <a:rPr lang="en-US" sz="2400" dirty="0">
                <a:solidFill>
                  <a:schemeClr val="tx1"/>
                </a:solidFill>
                <a:latin typeface="Arial" panose="020B0604020202020204" pitchFamily="34" charset="0"/>
                <a:cs typeface="Arial" panose="020B0604020202020204" pitchFamily="34" charset="0"/>
              </a:rPr>
              <a:t>Specific services needed to achieve the employment outcome.</a:t>
            </a:r>
          </a:p>
          <a:p>
            <a:r>
              <a:rPr lang="en-US" sz="2400" dirty="0">
                <a:solidFill>
                  <a:schemeClr val="tx1"/>
                </a:solidFill>
                <a:latin typeface="Arial" panose="020B0604020202020204" pitchFamily="34" charset="0"/>
                <a:cs typeface="Arial" panose="020B0604020202020204" pitchFamily="34" charset="0"/>
              </a:rPr>
              <a:t>Service providers</a:t>
            </a:r>
          </a:p>
          <a:p>
            <a:r>
              <a:rPr lang="en-US" sz="2400" dirty="0">
                <a:solidFill>
                  <a:schemeClr val="tx1"/>
                </a:solidFill>
                <a:latin typeface="Arial" panose="020B0604020202020204" pitchFamily="34" charset="0"/>
                <a:cs typeface="Arial" panose="020B0604020202020204" pitchFamily="34" charset="0"/>
              </a:rPr>
              <a:t>Methods for procuring services</a:t>
            </a:r>
          </a:p>
        </p:txBody>
      </p:sp>
    </p:spTree>
    <p:extLst>
      <p:ext uri="{BB962C8B-B14F-4D97-AF65-F5344CB8AC3E}">
        <p14:creationId xmlns:p14="http://schemas.microsoft.com/office/powerpoint/2010/main" val="2868969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AA20756-6974-84FD-C27B-F3A3B5A952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CA9E53-351B-2E52-10F4-111A4E67EE94}"/>
              </a:ext>
            </a:extLst>
          </p:cNvPr>
          <p:cNvSpPr>
            <a:spLocks noGrp="1"/>
          </p:cNvSpPr>
          <p:nvPr>
            <p:ph type="title"/>
          </p:nvPr>
        </p:nvSpPr>
        <p:spPr>
          <a:xfrm>
            <a:off x="1043950" y="1179151"/>
            <a:ext cx="3300646" cy="4463889"/>
          </a:xfrm>
        </p:spPr>
        <p:txBody>
          <a:bodyPr anchor="ctr">
            <a:normAutofit/>
          </a:bodyPr>
          <a:lstStyle/>
          <a:p>
            <a:r>
              <a:rPr lang="en-US" dirty="0">
                <a:solidFill>
                  <a:schemeClr val="accent2"/>
                </a:solidFill>
                <a:latin typeface="Arial" panose="020B0604020202020204" pitchFamily="34" charset="0"/>
                <a:cs typeface="Arial" panose="020B0604020202020204" pitchFamily="34" charset="0"/>
              </a:rPr>
              <a:t>Scope of Services; Vocational and Other Training Services</a:t>
            </a:r>
          </a:p>
        </p:txBody>
      </p:sp>
      <p:sp>
        <p:nvSpPr>
          <p:cNvPr id="3" name="Content Placeholder 2">
            <a:extLst>
              <a:ext uri="{FF2B5EF4-FFF2-40B4-BE49-F238E27FC236}">
                <a16:creationId xmlns:a16="http://schemas.microsoft.com/office/drawing/2014/main" id="{3619999E-836F-3E40-84D6-7F963B1BA05A}"/>
              </a:ext>
            </a:extLst>
          </p:cNvPr>
          <p:cNvSpPr>
            <a:spLocks noGrp="1"/>
          </p:cNvSpPr>
          <p:nvPr>
            <p:ph idx="1"/>
          </p:nvPr>
        </p:nvSpPr>
        <p:spPr>
          <a:xfrm>
            <a:off x="4581876" y="1127050"/>
            <a:ext cx="5103545" cy="4603900"/>
          </a:xfrm>
        </p:spPr>
        <p:txBody>
          <a:bodyPr anchor="ctr">
            <a:normAutofit/>
          </a:bodyPr>
          <a:lstStyle/>
          <a:p>
            <a:r>
              <a:rPr lang="en-US" sz="2400" dirty="0">
                <a:solidFill>
                  <a:schemeClr val="tx1"/>
                </a:solidFill>
                <a:latin typeface="Arial" panose="020B0604020202020204" pitchFamily="34" charset="0"/>
                <a:cs typeface="Arial" panose="020B0604020202020204" pitchFamily="34" charset="0"/>
              </a:rPr>
              <a:t>Advanced training in, not limited to, a field of science, technology, engineering, mathematics, medicine, law, or business.</a:t>
            </a:r>
          </a:p>
          <a:p>
            <a:r>
              <a:rPr lang="en-US" sz="2400" dirty="0">
                <a:solidFill>
                  <a:schemeClr val="tx1"/>
                </a:solidFill>
                <a:latin typeface="Arial" panose="020B0604020202020204" pitchFamily="34" charset="0"/>
                <a:cs typeface="Arial" panose="020B0604020202020204" pitchFamily="34" charset="0"/>
              </a:rPr>
              <a:t>Books, tools, and other training materials.</a:t>
            </a:r>
          </a:p>
          <a:p>
            <a:r>
              <a:rPr lang="en-US" sz="2400" dirty="0">
                <a:solidFill>
                  <a:schemeClr val="tx1"/>
                </a:solidFill>
                <a:latin typeface="Arial" panose="020B0604020202020204" pitchFamily="34" charset="0"/>
                <a:cs typeface="Arial" panose="020B0604020202020204" pitchFamily="34" charset="0"/>
              </a:rPr>
              <a:t>Institutions of higher education.</a:t>
            </a:r>
          </a:p>
          <a:p>
            <a:r>
              <a:rPr lang="en-US" sz="2400" dirty="0">
                <a:solidFill>
                  <a:schemeClr val="tx1"/>
                </a:solidFill>
                <a:latin typeface="Arial" panose="020B0604020202020204" pitchFamily="34" charset="0"/>
                <a:cs typeface="Arial" panose="020B0604020202020204" pitchFamily="34" charset="0"/>
              </a:rPr>
              <a:t>Maximum efforts to secure grant assistance from other sources.</a:t>
            </a:r>
          </a:p>
        </p:txBody>
      </p:sp>
    </p:spTree>
    <p:extLst>
      <p:ext uri="{BB962C8B-B14F-4D97-AF65-F5344CB8AC3E}">
        <p14:creationId xmlns:p14="http://schemas.microsoft.com/office/powerpoint/2010/main" val="2561067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5CAA676-767A-122F-577C-78471CEE5B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606D5E-C8D9-C110-165F-E2DEF8172751}"/>
              </a:ext>
            </a:extLst>
          </p:cNvPr>
          <p:cNvSpPr>
            <a:spLocks noGrp="1"/>
          </p:cNvSpPr>
          <p:nvPr>
            <p:ph type="title"/>
          </p:nvPr>
        </p:nvSpPr>
        <p:spPr>
          <a:xfrm>
            <a:off x="1043950" y="1179151"/>
            <a:ext cx="3300646" cy="4463889"/>
          </a:xfrm>
        </p:spPr>
        <p:txBody>
          <a:bodyPr anchor="ctr">
            <a:normAutofit/>
          </a:bodyPr>
          <a:lstStyle/>
          <a:p>
            <a:r>
              <a:rPr lang="en-US" dirty="0">
                <a:solidFill>
                  <a:schemeClr val="accent2"/>
                </a:solidFill>
                <a:latin typeface="Arial" panose="020B0604020202020204" pitchFamily="34" charset="0"/>
                <a:cs typeface="Arial" panose="020B0604020202020204" pitchFamily="34" charset="0"/>
              </a:rPr>
              <a:t>Training Services</a:t>
            </a:r>
          </a:p>
        </p:txBody>
      </p:sp>
      <p:sp>
        <p:nvSpPr>
          <p:cNvPr id="3" name="Content Placeholder 2">
            <a:extLst>
              <a:ext uri="{FF2B5EF4-FFF2-40B4-BE49-F238E27FC236}">
                <a16:creationId xmlns:a16="http://schemas.microsoft.com/office/drawing/2014/main" id="{AA5809DD-7FC1-DA6B-EBCB-3994731C573E}"/>
              </a:ext>
            </a:extLst>
          </p:cNvPr>
          <p:cNvSpPr>
            <a:spLocks noGrp="1"/>
          </p:cNvSpPr>
          <p:nvPr>
            <p:ph idx="1"/>
          </p:nvPr>
        </p:nvSpPr>
        <p:spPr>
          <a:xfrm>
            <a:off x="3559191" y="1109145"/>
            <a:ext cx="6341016" cy="4603900"/>
          </a:xfrm>
        </p:spPr>
        <p:txBody>
          <a:bodyPr anchor="ctr">
            <a:normAutofit/>
          </a:bodyPr>
          <a:lstStyle/>
          <a:p>
            <a:r>
              <a:rPr lang="en-US" sz="2400" dirty="0">
                <a:solidFill>
                  <a:schemeClr val="tx1"/>
                </a:solidFill>
                <a:latin typeface="Arial" panose="020B0604020202020204" pitchFamily="34" charset="0"/>
                <a:cs typeface="Arial" panose="020B0604020202020204" pitchFamily="34" charset="0"/>
              </a:rPr>
              <a:t>Facilitate the achievement of the vocational goal.</a:t>
            </a:r>
          </a:p>
          <a:p>
            <a:r>
              <a:rPr lang="en-US" sz="2400" dirty="0">
                <a:solidFill>
                  <a:schemeClr val="tx1"/>
                </a:solidFill>
                <a:latin typeface="Arial" panose="020B0604020202020204" pitchFamily="34" charset="0"/>
                <a:cs typeface="Arial" panose="020B0604020202020204" pitchFamily="34" charset="0"/>
              </a:rPr>
              <a:t>Prepare the individual with the skills and abilities necessary to be a competitive candidate for competitive integrated employment.</a:t>
            </a:r>
          </a:p>
          <a:p>
            <a:r>
              <a:rPr lang="en-US" sz="2400" dirty="0">
                <a:solidFill>
                  <a:schemeClr val="tx1"/>
                </a:solidFill>
                <a:latin typeface="Arial" panose="020B0604020202020204" pitchFamily="34" charset="0"/>
                <a:cs typeface="Arial" panose="020B0604020202020204" pitchFamily="34" charset="0"/>
              </a:rPr>
              <a:t>Select based on the needs of the individual, timeliness, availability, and cost of training.</a:t>
            </a:r>
          </a:p>
        </p:txBody>
      </p:sp>
    </p:spTree>
    <p:extLst>
      <p:ext uri="{BB962C8B-B14F-4D97-AF65-F5344CB8AC3E}">
        <p14:creationId xmlns:p14="http://schemas.microsoft.com/office/powerpoint/2010/main" val="2646093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FBDB673-103C-DB67-6577-8579364D0B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D2FEBF-FC7A-E94B-E99E-4A438BC7DA76}"/>
              </a:ext>
            </a:extLst>
          </p:cNvPr>
          <p:cNvSpPr>
            <a:spLocks noGrp="1"/>
          </p:cNvSpPr>
          <p:nvPr>
            <p:ph type="title"/>
          </p:nvPr>
        </p:nvSpPr>
        <p:spPr>
          <a:xfrm>
            <a:off x="1043950" y="1179151"/>
            <a:ext cx="3300646" cy="4463889"/>
          </a:xfrm>
        </p:spPr>
        <p:txBody>
          <a:bodyPr anchor="ctr">
            <a:normAutofit/>
          </a:bodyPr>
          <a:lstStyle/>
          <a:p>
            <a:r>
              <a:rPr lang="en-US" dirty="0">
                <a:solidFill>
                  <a:schemeClr val="accent2"/>
                </a:solidFill>
                <a:latin typeface="Arial" panose="020B0604020202020204" pitchFamily="34" charset="0"/>
                <a:cs typeface="Arial" panose="020B0604020202020204" pitchFamily="34" charset="0"/>
              </a:rPr>
              <a:t>Use of Public or Private Institutions</a:t>
            </a:r>
          </a:p>
        </p:txBody>
      </p:sp>
      <p:sp>
        <p:nvSpPr>
          <p:cNvPr id="3" name="Content Placeholder 2">
            <a:extLst>
              <a:ext uri="{FF2B5EF4-FFF2-40B4-BE49-F238E27FC236}">
                <a16:creationId xmlns:a16="http://schemas.microsoft.com/office/drawing/2014/main" id="{58E37423-BE0C-0E5A-81D3-BAC601E75A69}"/>
              </a:ext>
            </a:extLst>
          </p:cNvPr>
          <p:cNvSpPr>
            <a:spLocks noGrp="1"/>
          </p:cNvSpPr>
          <p:nvPr>
            <p:ph idx="1"/>
          </p:nvPr>
        </p:nvSpPr>
        <p:spPr>
          <a:xfrm>
            <a:off x="3691539" y="1127050"/>
            <a:ext cx="6341016" cy="4603900"/>
          </a:xfrm>
        </p:spPr>
        <p:txBody>
          <a:bodyPr anchor="ctr">
            <a:normAutofit lnSpcReduction="10000"/>
          </a:bodyPr>
          <a:lstStyle/>
          <a:p>
            <a:r>
              <a:rPr lang="en-US" sz="2400" dirty="0">
                <a:solidFill>
                  <a:schemeClr val="tx1"/>
                </a:solidFill>
                <a:latin typeface="Arial" panose="020B0604020202020204" pitchFamily="34" charset="0"/>
                <a:cs typeface="Arial" panose="020B0604020202020204" pitchFamily="34" charset="0"/>
              </a:rPr>
              <a:t>DOR can provide training in a private institution instead of a public institution when:</a:t>
            </a:r>
          </a:p>
          <a:p>
            <a:pPr lvl="1"/>
            <a:r>
              <a:rPr lang="en-US" sz="2400" dirty="0">
                <a:solidFill>
                  <a:schemeClr val="tx1"/>
                </a:solidFill>
                <a:latin typeface="Arial" panose="020B0604020202020204" pitchFamily="34" charset="0"/>
                <a:cs typeface="Arial" panose="020B0604020202020204" pitchFamily="34" charset="0"/>
              </a:rPr>
              <a:t>Training needs can be better met by a private institution; or</a:t>
            </a:r>
          </a:p>
          <a:p>
            <a:pPr lvl="1"/>
            <a:r>
              <a:rPr lang="en-US" sz="2400" dirty="0">
                <a:solidFill>
                  <a:schemeClr val="tx1"/>
                </a:solidFill>
                <a:latin typeface="Arial" panose="020B0604020202020204" pitchFamily="34" charset="0"/>
                <a:cs typeface="Arial" panose="020B0604020202020204" pitchFamily="34" charset="0"/>
              </a:rPr>
              <a:t>Overall cost to DOR will be less; or</a:t>
            </a:r>
          </a:p>
          <a:p>
            <a:pPr lvl="1"/>
            <a:r>
              <a:rPr lang="en-US" sz="2400" dirty="0">
                <a:solidFill>
                  <a:schemeClr val="tx1"/>
                </a:solidFill>
                <a:latin typeface="Arial" panose="020B0604020202020204" pitchFamily="34" charset="0"/>
                <a:cs typeface="Arial" panose="020B0604020202020204" pitchFamily="34" charset="0"/>
              </a:rPr>
              <a:t>Attendance in a public training program would cause a significant delay in preparing for employment.</a:t>
            </a:r>
          </a:p>
          <a:p>
            <a:r>
              <a:rPr lang="en-US" sz="2400" dirty="0">
                <a:solidFill>
                  <a:schemeClr val="tx1"/>
                </a:solidFill>
                <a:latin typeface="Arial" panose="020B0604020202020204" pitchFamily="34" charset="0"/>
                <a:cs typeface="Arial" panose="020B0604020202020204" pitchFamily="34" charset="0"/>
              </a:rPr>
              <a:t>Team Manager has approved a private school for training.</a:t>
            </a:r>
          </a:p>
          <a:p>
            <a:endParaRPr lang="en-US" dirty="0"/>
          </a:p>
        </p:txBody>
      </p:sp>
    </p:spTree>
    <p:extLst>
      <p:ext uri="{BB962C8B-B14F-4D97-AF65-F5344CB8AC3E}">
        <p14:creationId xmlns:p14="http://schemas.microsoft.com/office/powerpoint/2010/main" val="3321213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B91800-2B5C-68C1-49BF-C7F8A6BC0B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9D25F9-30F5-B8A6-4D6A-55BEA1A34B8D}"/>
              </a:ext>
            </a:extLst>
          </p:cNvPr>
          <p:cNvSpPr>
            <a:spLocks noGrp="1"/>
          </p:cNvSpPr>
          <p:nvPr>
            <p:ph type="title"/>
          </p:nvPr>
        </p:nvSpPr>
        <p:spPr>
          <a:xfrm>
            <a:off x="0" y="1197055"/>
            <a:ext cx="3300646" cy="4463889"/>
          </a:xfrm>
        </p:spPr>
        <p:txBody>
          <a:bodyPr anchor="ctr">
            <a:normAutofit/>
          </a:bodyPr>
          <a:lstStyle/>
          <a:p>
            <a:r>
              <a:rPr lang="en-US" dirty="0">
                <a:solidFill>
                  <a:schemeClr val="accent2"/>
                </a:solidFill>
                <a:latin typeface="Arial" panose="020B0604020202020204" pitchFamily="34" charset="0"/>
                <a:cs typeface="Arial" panose="020B0604020202020204" pitchFamily="34" charset="0"/>
              </a:rPr>
              <a:t>College Level Training; Order of Preference</a:t>
            </a:r>
          </a:p>
        </p:txBody>
      </p:sp>
      <p:sp>
        <p:nvSpPr>
          <p:cNvPr id="3" name="Content Placeholder 2">
            <a:extLst>
              <a:ext uri="{FF2B5EF4-FFF2-40B4-BE49-F238E27FC236}">
                <a16:creationId xmlns:a16="http://schemas.microsoft.com/office/drawing/2014/main" id="{959A6ED3-4D0F-091E-5F9A-D7FA72B9A0EA}"/>
              </a:ext>
            </a:extLst>
          </p:cNvPr>
          <p:cNvSpPr>
            <a:spLocks noGrp="1"/>
          </p:cNvSpPr>
          <p:nvPr>
            <p:ph idx="1"/>
          </p:nvPr>
        </p:nvSpPr>
        <p:spPr>
          <a:xfrm>
            <a:off x="3300646" y="735827"/>
            <a:ext cx="6456965" cy="6122173"/>
          </a:xfrm>
        </p:spPr>
        <p:txBody>
          <a:bodyPr anchor="ctr">
            <a:normAutofit fontScale="92500" lnSpcReduction="10000"/>
          </a:bodyPr>
          <a:lstStyle/>
          <a:p>
            <a:r>
              <a:rPr lang="en-US" sz="2600" dirty="0">
                <a:solidFill>
                  <a:schemeClr val="tx1"/>
                </a:solidFill>
                <a:latin typeface="Arial" panose="020B0604020202020204" pitchFamily="34" charset="0"/>
                <a:cs typeface="Arial" panose="020B0604020202020204" pitchFamily="34" charset="0"/>
              </a:rPr>
              <a:t>For the first two years, Community college.</a:t>
            </a:r>
          </a:p>
          <a:p>
            <a:r>
              <a:rPr lang="en-US" sz="2600" dirty="0">
                <a:solidFill>
                  <a:schemeClr val="tx1"/>
                </a:solidFill>
                <a:latin typeface="Arial" panose="020B0604020202020204" pitchFamily="34" charset="0"/>
                <a:cs typeface="Arial" panose="020B0604020202020204" pitchFamily="34" charset="0"/>
              </a:rPr>
              <a:t>For the first two years, a state college or university if overall cost is equal or less than community college.</a:t>
            </a:r>
          </a:p>
          <a:p>
            <a:r>
              <a:rPr lang="en-US" sz="2600" dirty="0">
                <a:solidFill>
                  <a:schemeClr val="tx1"/>
                </a:solidFill>
                <a:latin typeface="Arial" panose="020B0604020202020204" pitchFamily="34" charset="0"/>
                <a:cs typeface="Arial" panose="020B0604020202020204" pitchFamily="34" charset="0"/>
              </a:rPr>
              <a:t>After the first two years, a State college or university.</a:t>
            </a:r>
          </a:p>
          <a:p>
            <a:r>
              <a:rPr lang="en-US" sz="2600" dirty="0">
                <a:solidFill>
                  <a:schemeClr val="tx1"/>
                </a:solidFill>
                <a:latin typeface="Arial" panose="020B0604020202020204" pitchFamily="34" charset="0"/>
                <a:cs typeface="Arial" panose="020B0604020202020204" pitchFamily="34" charset="0"/>
              </a:rPr>
              <a:t>Private school when:</a:t>
            </a:r>
          </a:p>
          <a:p>
            <a:pPr lvl="1"/>
            <a:r>
              <a:rPr lang="en-US" sz="2600" dirty="0">
                <a:solidFill>
                  <a:schemeClr val="tx1"/>
                </a:solidFill>
                <a:latin typeface="Arial" panose="020B0604020202020204" pitchFamily="34" charset="0"/>
                <a:cs typeface="Arial" panose="020B0604020202020204" pitchFamily="34" charset="0"/>
              </a:rPr>
              <a:t>Essential to the success of the IPE; or</a:t>
            </a:r>
          </a:p>
          <a:p>
            <a:pPr lvl="1"/>
            <a:r>
              <a:rPr lang="en-US" sz="2600" dirty="0">
                <a:solidFill>
                  <a:schemeClr val="tx1"/>
                </a:solidFill>
                <a:latin typeface="Arial" panose="020B0604020202020204" pitchFamily="34" charset="0"/>
                <a:cs typeface="Arial" panose="020B0604020202020204" pitchFamily="34" charset="0"/>
              </a:rPr>
              <a:t>Overall cost to DOR will be equal or less than the costs of public school; or</a:t>
            </a:r>
          </a:p>
          <a:p>
            <a:pPr lvl="1"/>
            <a:r>
              <a:rPr lang="en-US" sz="2600" dirty="0">
                <a:solidFill>
                  <a:schemeClr val="tx1"/>
                </a:solidFill>
                <a:latin typeface="Arial" panose="020B0604020202020204" pitchFamily="34" charset="0"/>
                <a:cs typeface="Arial" panose="020B0604020202020204" pitchFamily="34" charset="0"/>
              </a:rPr>
              <a:t>Consumer agrees to pay additional costs for private school when determined that a public institution will sufficiently meet the needs of the individual in achieving their vocational goal.	</a:t>
            </a:r>
          </a:p>
          <a:p>
            <a:endParaRPr lang="en-US" dirty="0"/>
          </a:p>
        </p:txBody>
      </p:sp>
    </p:spTree>
    <p:extLst>
      <p:ext uri="{BB962C8B-B14F-4D97-AF65-F5344CB8AC3E}">
        <p14:creationId xmlns:p14="http://schemas.microsoft.com/office/powerpoint/2010/main" val="1133373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BDE5D69-BEAA-7D3C-162A-CFD3D39147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E253E2-4D36-8859-A3C7-87AEC72C8A70}"/>
              </a:ext>
            </a:extLst>
          </p:cNvPr>
          <p:cNvSpPr>
            <a:spLocks noGrp="1"/>
          </p:cNvSpPr>
          <p:nvPr>
            <p:ph type="title"/>
          </p:nvPr>
        </p:nvSpPr>
        <p:spPr>
          <a:xfrm>
            <a:off x="1043950" y="1179151"/>
            <a:ext cx="3300646" cy="4463889"/>
          </a:xfrm>
        </p:spPr>
        <p:txBody>
          <a:bodyPr anchor="ctr">
            <a:normAutofit/>
          </a:bodyPr>
          <a:lstStyle/>
          <a:p>
            <a:r>
              <a:rPr lang="en-US" dirty="0">
                <a:solidFill>
                  <a:schemeClr val="accent2"/>
                </a:solidFill>
                <a:latin typeface="Arial" panose="020B0604020202020204" pitchFamily="34" charset="0"/>
                <a:cs typeface="Arial" panose="020B0604020202020204" pitchFamily="34" charset="0"/>
              </a:rPr>
              <a:t>Out-of-State Training</a:t>
            </a:r>
          </a:p>
        </p:txBody>
      </p:sp>
      <p:sp>
        <p:nvSpPr>
          <p:cNvPr id="3" name="Content Placeholder 2">
            <a:extLst>
              <a:ext uri="{FF2B5EF4-FFF2-40B4-BE49-F238E27FC236}">
                <a16:creationId xmlns:a16="http://schemas.microsoft.com/office/drawing/2014/main" id="{DADF779E-F224-A291-8389-AB04627E18BD}"/>
              </a:ext>
            </a:extLst>
          </p:cNvPr>
          <p:cNvSpPr>
            <a:spLocks noGrp="1"/>
          </p:cNvSpPr>
          <p:nvPr>
            <p:ph idx="1"/>
          </p:nvPr>
        </p:nvSpPr>
        <p:spPr>
          <a:xfrm>
            <a:off x="3775760" y="1214960"/>
            <a:ext cx="5572777" cy="4603900"/>
          </a:xfrm>
        </p:spPr>
        <p:txBody>
          <a:bodyPr anchor="ctr">
            <a:noAutofit/>
          </a:bodyPr>
          <a:lstStyle/>
          <a:p>
            <a:pPr marL="0" marR="0">
              <a:spcAft>
                <a:spcPts val="600"/>
              </a:spcAft>
            </a:pPr>
            <a:r>
              <a:rPr lang="en-US" sz="2400" dirty="0">
                <a:solidFill>
                  <a:schemeClr val="tx1"/>
                </a:solidFill>
                <a:effectLst/>
                <a:latin typeface="Arial" panose="020B0604020202020204" pitchFamily="34" charset="0"/>
                <a:ea typeface="Malgun Gothic" panose="020B0503020000020004" pitchFamily="34" charset="-127"/>
                <a:cs typeface="Arial" panose="020B0604020202020204" pitchFamily="34" charset="0"/>
              </a:rPr>
              <a:t>Out-of</a:t>
            </a:r>
            <a:r>
              <a:rPr lang="en-US" sz="2400" dirty="0">
                <a:solidFill>
                  <a:schemeClr val="tx1"/>
                </a:solidFill>
                <a:latin typeface="Arial" panose="020B0604020202020204" pitchFamily="34" charset="0"/>
                <a:ea typeface="Malgun Gothic" panose="020B0503020000020004" pitchFamily="34" charset="-127"/>
                <a:cs typeface="Arial" panose="020B0604020202020204" pitchFamily="34" charset="0"/>
              </a:rPr>
              <a:t>-State training may be provided when:</a:t>
            </a:r>
          </a:p>
          <a:p>
            <a:pPr marL="457200" lvl="1">
              <a:spcAft>
                <a:spcPts val="600"/>
              </a:spcAft>
            </a:pPr>
            <a:r>
              <a:rPr lang="en-US" sz="2400" dirty="0">
                <a:solidFill>
                  <a:schemeClr val="tx1"/>
                </a:solidFill>
                <a:effectLst/>
                <a:latin typeface="Arial" panose="020B0604020202020204" pitchFamily="34" charset="0"/>
                <a:ea typeface="Malgun Gothic" panose="020B0503020000020004" pitchFamily="34" charset="-127"/>
                <a:cs typeface="Arial" panose="020B0604020202020204" pitchFamily="34" charset="0"/>
              </a:rPr>
              <a:t>Suitable programs are not available within California; or</a:t>
            </a:r>
          </a:p>
          <a:p>
            <a:pPr marL="457200" lvl="1">
              <a:spcAft>
                <a:spcPts val="600"/>
              </a:spcAft>
            </a:pPr>
            <a:r>
              <a:rPr lang="en-US" sz="2400" dirty="0">
                <a:solidFill>
                  <a:schemeClr val="tx1"/>
                </a:solidFill>
                <a:latin typeface="Arial" panose="020B0604020202020204" pitchFamily="34" charset="0"/>
                <a:ea typeface="Malgun Gothic" panose="020B0503020000020004" pitchFamily="34" charset="-127"/>
                <a:cs typeface="Arial" panose="020B0604020202020204" pitchFamily="34" charset="0"/>
              </a:rPr>
              <a:t>The consumer lives near an adjoining state and the out-of-state facilities are more readily available in the adjoining state; or</a:t>
            </a:r>
          </a:p>
          <a:p>
            <a:pPr marL="457200" lvl="1">
              <a:spcAft>
                <a:spcPts val="600"/>
              </a:spcAft>
            </a:pPr>
            <a:r>
              <a:rPr lang="en-US" sz="2400" dirty="0">
                <a:solidFill>
                  <a:schemeClr val="tx1"/>
                </a:solidFill>
                <a:effectLst/>
                <a:latin typeface="Arial" panose="020B0604020202020204" pitchFamily="34" charset="0"/>
                <a:ea typeface="Malgun Gothic" panose="020B0503020000020004" pitchFamily="34" charset="-127"/>
                <a:cs typeface="Arial" panose="020B0604020202020204" pitchFamily="34" charset="0"/>
              </a:rPr>
              <a:t>Undue hardship would be imposed on the individual by </a:t>
            </a:r>
            <a:r>
              <a:rPr lang="en-US" sz="2400" dirty="0">
                <a:solidFill>
                  <a:schemeClr val="tx1"/>
                </a:solidFill>
                <a:latin typeface="Arial" panose="020B0604020202020204" pitchFamily="34" charset="0"/>
                <a:ea typeface="Malgun Gothic" panose="020B0503020000020004" pitchFamily="34" charset="-127"/>
                <a:cs typeface="Arial" panose="020B0604020202020204" pitchFamily="34" charset="0"/>
              </a:rPr>
              <a:t>participating in training programs in California.</a:t>
            </a:r>
            <a:endParaRPr lang="en-US" sz="2400" dirty="0">
              <a:solidFill>
                <a:schemeClr val="tx1"/>
              </a:solidFill>
              <a:effectLst/>
              <a:latin typeface="Arial" panose="020B0604020202020204" pitchFamily="34" charset="0"/>
              <a:ea typeface="Malgun Gothic" panose="020B0503020000020004" pitchFamily="34" charset="-127"/>
              <a:cs typeface="Times New Roman" panose="02020603050405020304" pitchFamily="18" charset="0"/>
            </a:endParaRPr>
          </a:p>
        </p:txBody>
      </p:sp>
    </p:spTree>
    <p:extLst>
      <p:ext uri="{BB962C8B-B14F-4D97-AF65-F5344CB8AC3E}">
        <p14:creationId xmlns:p14="http://schemas.microsoft.com/office/powerpoint/2010/main" val="417562137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daa842e6-9257-4536-8577-77b8f34f9507}" enabled="1" method="Standard" siteId="{19ed7054-9d97-43c7-92b1-6781b6b95b68}" contentBits="0" removed="0"/>
</clbl:labelList>
</file>

<file path=docProps/app.xml><?xml version="1.0" encoding="utf-8"?>
<Properties xmlns="http://schemas.openxmlformats.org/officeDocument/2006/extended-properties" xmlns:vt="http://schemas.openxmlformats.org/officeDocument/2006/docPropsVTypes">
  <Template>Facet</Template>
  <TotalTime>10792</TotalTime>
  <Words>2846</Words>
  <Application>Microsoft Office PowerPoint</Application>
  <PresentationFormat>Widescreen</PresentationFormat>
  <Paragraphs>227</Paragraphs>
  <Slides>21</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Aptos</vt:lpstr>
      <vt:lpstr>Arial</vt:lpstr>
      <vt:lpstr>Trebuchet MS</vt:lpstr>
      <vt:lpstr>Wingdings 3</vt:lpstr>
      <vt:lpstr>Facet</vt:lpstr>
      <vt:lpstr>Training Services; Public &amp; Private Institutions</vt:lpstr>
      <vt:lpstr>Intent of the DOR Employment Program</vt:lpstr>
      <vt:lpstr>Developing the Individualized Plan for Employment (IPE)</vt:lpstr>
      <vt:lpstr>Exercising Informed Choice</vt:lpstr>
      <vt:lpstr>Scope of Services; Vocational and Other Training Services</vt:lpstr>
      <vt:lpstr>Training Services</vt:lpstr>
      <vt:lpstr>Use of Public or Private Institutions</vt:lpstr>
      <vt:lpstr>College Level Training; Order of Preference</vt:lpstr>
      <vt:lpstr>Out-of-State Training</vt:lpstr>
      <vt:lpstr>DOR Commitment to Quality (1 of 2)</vt:lpstr>
      <vt:lpstr>DOR Commitment to Quality (2 of 2)</vt:lpstr>
      <vt:lpstr>Quick Terms: Public vs. Private Schools</vt:lpstr>
      <vt:lpstr>Public Schools</vt:lpstr>
      <vt:lpstr>Private Schools Located in California</vt:lpstr>
      <vt:lpstr>Out-of-State Private Schools  Serving California Students Remotely</vt:lpstr>
      <vt:lpstr>Out-of-State Private Schools  with No California Presence</vt:lpstr>
      <vt:lpstr>Paying for Services; Comparable Services and Benefits</vt:lpstr>
      <vt:lpstr>Resources: Code of Federal Regulations (CFR)</vt:lpstr>
      <vt:lpstr>Resources: California Code of Regulations (CCR)</vt:lpstr>
      <vt:lpstr>Resources: California Code, Education Code</vt:lpstr>
      <vt:lpstr>Q&amp;A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Alexander, Emily@DOR</dc:creator>
  <cp:lastModifiedBy>Wilbon, Jennifer@DOR</cp:lastModifiedBy>
  <cp:revision>13</cp:revision>
  <dcterms:created xsi:type="dcterms:W3CDTF">2025-01-28T19:04:37Z</dcterms:created>
  <dcterms:modified xsi:type="dcterms:W3CDTF">2026-04-21T21:15:51Z</dcterms:modified>
</cp:coreProperties>
</file>