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6" r:id="rId2"/>
    <p:sldId id="299" r:id="rId3"/>
    <p:sldId id="294" r:id="rId4"/>
    <p:sldId id="311" r:id="rId5"/>
    <p:sldId id="309" r:id="rId6"/>
    <p:sldId id="277" r:id="rId7"/>
    <p:sldId id="312" r:id="rId8"/>
    <p:sldId id="316" r:id="rId9"/>
    <p:sldId id="300" r:id="rId10"/>
    <p:sldId id="280" r:id="rId11"/>
    <p:sldId id="301" r:id="rId12"/>
    <p:sldId id="337" r:id="rId13"/>
    <p:sldId id="345" r:id="rId14"/>
    <p:sldId id="346" r:id="rId15"/>
    <p:sldId id="333" r:id="rId16"/>
    <p:sldId id="349" r:id="rId17"/>
    <p:sldId id="350" r:id="rId18"/>
    <p:sldId id="348" r:id="rId19"/>
    <p:sldId id="278"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54877" autoAdjust="0"/>
  </p:normalViewPr>
  <p:slideViewPr>
    <p:cSldViewPr snapToGrid="0">
      <p:cViewPr varScale="1">
        <p:scale>
          <a:sx n="36" d="100"/>
          <a:sy n="36" d="100"/>
        </p:scale>
        <p:origin x="1632" y="4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BD4C8-3120-41B3-AEAB-903638F8D667}"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67FA4-7807-4DA0-8C1C-34D1AC2CA5CA}" type="slidenum">
              <a:rPr lang="en-US" smtClean="0"/>
              <a:t>‹#›</a:t>
            </a:fld>
            <a:endParaRPr lang="en-US"/>
          </a:p>
        </p:txBody>
      </p:sp>
    </p:spTree>
    <p:extLst>
      <p:ext uri="{BB962C8B-B14F-4D97-AF65-F5344CB8AC3E}">
        <p14:creationId xmlns:p14="http://schemas.microsoft.com/office/powerpoint/2010/main" val="3886144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solidFill>
                <a:srgbClr val="FF0000"/>
              </a:solidFill>
              <a:highlight>
                <a:srgbClr val="FFFF00"/>
              </a:highlight>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a:t>
            </a:fld>
            <a:endParaRPr lang="en-US"/>
          </a:p>
        </p:txBody>
      </p:sp>
    </p:spTree>
    <p:extLst>
      <p:ext uri="{BB962C8B-B14F-4D97-AF65-F5344CB8AC3E}">
        <p14:creationId xmlns:p14="http://schemas.microsoft.com/office/powerpoint/2010/main" val="858762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10</a:t>
            </a:fld>
            <a:endParaRPr lang="en-US"/>
          </a:p>
        </p:txBody>
      </p:sp>
    </p:spTree>
    <p:extLst>
      <p:ext uri="{BB962C8B-B14F-4D97-AF65-F5344CB8AC3E}">
        <p14:creationId xmlns:p14="http://schemas.microsoft.com/office/powerpoint/2010/main" val="1336015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11</a:t>
            </a:fld>
            <a:endParaRPr lang="en-US"/>
          </a:p>
        </p:txBody>
      </p:sp>
    </p:spTree>
    <p:extLst>
      <p:ext uri="{BB962C8B-B14F-4D97-AF65-F5344CB8AC3E}">
        <p14:creationId xmlns:p14="http://schemas.microsoft.com/office/powerpoint/2010/main" val="3659499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12</a:t>
            </a:fld>
            <a:endParaRPr lang="en-US"/>
          </a:p>
        </p:txBody>
      </p:sp>
    </p:spTree>
    <p:extLst>
      <p:ext uri="{BB962C8B-B14F-4D97-AF65-F5344CB8AC3E}">
        <p14:creationId xmlns:p14="http://schemas.microsoft.com/office/powerpoint/2010/main" val="3906832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latin typeface="+mn-lt"/>
            </a:endParaRPr>
          </a:p>
          <a:p>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13</a:t>
            </a:fld>
            <a:endParaRPr lang="en-US"/>
          </a:p>
        </p:txBody>
      </p:sp>
    </p:spTree>
    <p:extLst>
      <p:ext uri="{BB962C8B-B14F-4D97-AF65-F5344CB8AC3E}">
        <p14:creationId xmlns:p14="http://schemas.microsoft.com/office/powerpoint/2010/main" val="1645289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14</a:t>
            </a:fld>
            <a:endParaRPr lang="en-US"/>
          </a:p>
        </p:txBody>
      </p:sp>
    </p:spTree>
    <p:extLst>
      <p:ext uri="{BB962C8B-B14F-4D97-AF65-F5344CB8AC3E}">
        <p14:creationId xmlns:p14="http://schemas.microsoft.com/office/powerpoint/2010/main" val="215075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15</a:t>
            </a:fld>
            <a:endParaRPr lang="en-US"/>
          </a:p>
        </p:txBody>
      </p:sp>
    </p:spTree>
    <p:extLst>
      <p:ext uri="{BB962C8B-B14F-4D97-AF65-F5344CB8AC3E}">
        <p14:creationId xmlns:p14="http://schemas.microsoft.com/office/powerpoint/2010/main" val="2170607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16</a:t>
            </a:fld>
            <a:endParaRPr lang="en-US"/>
          </a:p>
        </p:txBody>
      </p:sp>
    </p:spTree>
    <p:extLst>
      <p:ext uri="{BB962C8B-B14F-4D97-AF65-F5344CB8AC3E}">
        <p14:creationId xmlns:p14="http://schemas.microsoft.com/office/powerpoint/2010/main" val="3366581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17</a:t>
            </a:fld>
            <a:endParaRPr lang="en-US"/>
          </a:p>
        </p:txBody>
      </p:sp>
    </p:spTree>
    <p:extLst>
      <p:ext uri="{BB962C8B-B14F-4D97-AF65-F5344CB8AC3E}">
        <p14:creationId xmlns:p14="http://schemas.microsoft.com/office/powerpoint/2010/main" val="210650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18</a:t>
            </a:fld>
            <a:endParaRPr lang="en-US"/>
          </a:p>
        </p:txBody>
      </p:sp>
    </p:spTree>
    <p:extLst>
      <p:ext uri="{BB962C8B-B14F-4D97-AF65-F5344CB8AC3E}">
        <p14:creationId xmlns:p14="http://schemas.microsoft.com/office/powerpoint/2010/main" val="1245181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19</a:t>
            </a:fld>
            <a:endParaRPr lang="en-US"/>
          </a:p>
        </p:txBody>
      </p:sp>
    </p:spTree>
    <p:extLst>
      <p:ext uri="{BB962C8B-B14F-4D97-AF65-F5344CB8AC3E}">
        <p14:creationId xmlns:p14="http://schemas.microsoft.com/office/powerpoint/2010/main" val="192916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2</a:t>
            </a:fld>
            <a:endParaRPr lang="en-US"/>
          </a:p>
        </p:txBody>
      </p:sp>
    </p:spTree>
    <p:extLst>
      <p:ext uri="{BB962C8B-B14F-4D97-AF65-F5344CB8AC3E}">
        <p14:creationId xmlns:p14="http://schemas.microsoft.com/office/powerpoint/2010/main" val="2614072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20</a:t>
            </a:fld>
            <a:endParaRPr lang="en-US"/>
          </a:p>
        </p:txBody>
      </p:sp>
    </p:spTree>
    <p:extLst>
      <p:ext uri="{BB962C8B-B14F-4D97-AF65-F5344CB8AC3E}">
        <p14:creationId xmlns:p14="http://schemas.microsoft.com/office/powerpoint/2010/main" val="52798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3</a:t>
            </a:fld>
            <a:endParaRPr lang="en-US"/>
          </a:p>
        </p:txBody>
      </p:sp>
    </p:spTree>
    <p:extLst>
      <p:ext uri="{BB962C8B-B14F-4D97-AF65-F5344CB8AC3E}">
        <p14:creationId xmlns:p14="http://schemas.microsoft.com/office/powerpoint/2010/main" val="1662257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i="0" dirty="0">
              <a:solidFill>
                <a:srgbClr val="FFFFFF"/>
              </a:solidFill>
              <a:effectLst/>
              <a:latin typeface="Lato"/>
            </a:endParaRPr>
          </a:p>
        </p:txBody>
      </p:sp>
      <p:sp>
        <p:nvSpPr>
          <p:cNvPr id="4" name="Slide Number Placeholder 3"/>
          <p:cNvSpPr>
            <a:spLocks noGrp="1"/>
          </p:cNvSpPr>
          <p:nvPr>
            <p:ph type="sldNum" sz="quarter" idx="5"/>
          </p:nvPr>
        </p:nvSpPr>
        <p:spPr/>
        <p:txBody>
          <a:bodyPr/>
          <a:lstStyle/>
          <a:p>
            <a:fld id="{9BFC8C51-D21A-4C9E-8772-D8AACE525091}" type="slidenum">
              <a:rPr lang="en-US" smtClean="0"/>
              <a:t>4</a:t>
            </a:fld>
            <a:endParaRPr lang="en-US"/>
          </a:p>
        </p:txBody>
      </p:sp>
    </p:spTree>
    <p:extLst>
      <p:ext uri="{BB962C8B-B14F-4D97-AF65-F5344CB8AC3E}">
        <p14:creationId xmlns:p14="http://schemas.microsoft.com/office/powerpoint/2010/main" val="206890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5</a:t>
            </a:fld>
            <a:endParaRPr lang="en-US"/>
          </a:p>
        </p:txBody>
      </p:sp>
    </p:spTree>
    <p:extLst>
      <p:ext uri="{BB962C8B-B14F-4D97-AF65-F5344CB8AC3E}">
        <p14:creationId xmlns:p14="http://schemas.microsoft.com/office/powerpoint/2010/main" val="2316637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6</a:t>
            </a:fld>
            <a:endParaRPr lang="en-US"/>
          </a:p>
        </p:txBody>
      </p:sp>
    </p:spTree>
    <p:extLst>
      <p:ext uri="{BB962C8B-B14F-4D97-AF65-F5344CB8AC3E}">
        <p14:creationId xmlns:p14="http://schemas.microsoft.com/office/powerpoint/2010/main" val="298359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7</a:t>
            </a:fld>
            <a:endParaRPr lang="en-US"/>
          </a:p>
        </p:txBody>
      </p:sp>
    </p:spTree>
    <p:extLst>
      <p:ext uri="{BB962C8B-B14F-4D97-AF65-F5344CB8AC3E}">
        <p14:creationId xmlns:p14="http://schemas.microsoft.com/office/powerpoint/2010/main" val="410891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8</a:t>
            </a:fld>
            <a:endParaRPr lang="en-US"/>
          </a:p>
        </p:txBody>
      </p:sp>
    </p:spTree>
    <p:extLst>
      <p:ext uri="{BB962C8B-B14F-4D97-AF65-F5344CB8AC3E}">
        <p14:creationId xmlns:p14="http://schemas.microsoft.com/office/powerpoint/2010/main" val="4268944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C8C51-D21A-4C9E-8772-D8AACE525091}" type="slidenum">
              <a:rPr lang="en-US" smtClean="0"/>
              <a:t>9</a:t>
            </a:fld>
            <a:endParaRPr lang="en-US"/>
          </a:p>
        </p:txBody>
      </p:sp>
    </p:spTree>
    <p:extLst>
      <p:ext uri="{BB962C8B-B14F-4D97-AF65-F5344CB8AC3E}">
        <p14:creationId xmlns:p14="http://schemas.microsoft.com/office/powerpoint/2010/main" val="90005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111A-21AE-42FD-907B-B2CB307DE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08DC41-B9E1-4FAF-B5F4-27C971A01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8AF9AC-A380-4C57-9BCB-53E334A4DE44}"/>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5" name="Footer Placeholder 4">
            <a:extLst>
              <a:ext uri="{FF2B5EF4-FFF2-40B4-BE49-F238E27FC236}">
                <a16:creationId xmlns:a16="http://schemas.microsoft.com/office/drawing/2014/main" id="{ABAB81FB-FFB4-4A95-94C6-5E398BB3C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63C62-F798-4F80-B8CE-BD4A0C0A1F6B}"/>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220460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BA7F-189D-4A3F-91B3-BA0CE925AA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CE64A7-8432-4E07-838C-63656EE5EC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66965-3D49-444C-85EB-E414C1602B71}"/>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5" name="Footer Placeholder 4">
            <a:extLst>
              <a:ext uri="{FF2B5EF4-FFF2-40B4-BE49-F238E27FC236}">
                <a16:creationId xmlns:a16="http://schemas.microsoft.com/office/drawing/2014/main" id="{8A412423-F81A-409B-8746-4DF66A7A1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29463-B210-48C7-82DA-BFB1925F74C5}"/>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2839620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FDAC1E-4033-4BF0-A9B7-AB687A0D2E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E765F1-617B-4CDB-9BF5-2AE08CC395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2BBC4-C706-4016-A8E6-B57A19B9D3A0}"/>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5" name="Footer Placeholder 4">
            <a:extLst>
              <a:ext uri="{FF2B5EF4-FFF2-40B4-BE49-F238E27FC236}">
                <a16:creationId xmlns:a16="http://schemas.microsoft.com/office/drawing/2014/main" id="{84FCC089-5807-4B52-AD85-DFDEA7D75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40F3B-A4FA-4D0E-BBB4-69400D6D69C9}"/>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52947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8A0A-8461-4BFA-A0A5-5C77168833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3812A-D84A-43E1-805E-EE254A5BC4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1E711-742E-4464-BAB3-22E4D2605718}"/>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5" name="Footer Placeholder 4">
            <a:extLst>
              <a:ext uri="{FF2B5EF4-FFF2-40B4-BE49-F238E27FC236}">
                <a16:creationId xmlns:a16="http://schemas.microsoft.com/office/drawing/2014/main" id="{F9A03B25-2F87-4EAC-A099-22E5A56D8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AC383-4E28-4FD4-B9CB-2061E82806D2}"/>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339336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4393-E4FA-431F-9CDE-7517EEF960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9D9DAB-DE6F-4B1F-81A3-096B25602D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173CB9-ACF7-47D4-BAEA-0C0939916E29}"/>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5" name="Footer Placeholder 4">
            <a:extLst>
              <a:ext uri="{FF2B5EF4-FFF2-40B4-BE49-F238E27FC236}">
                <a16:creationId xmlns:a16="http://schemas.microsoft.com/office/drawing/2014/main" id="{873DC1F8-0520-4A5F-9E5A-D59E83180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E075D-8495-4689-AD75-49C98F64C79A}"/>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269828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68B0-6E50-405E-934B-653A063DF0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A89101-9396-4AFF-8B04-1C4B37C312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BAA277-B8CA-4579-951D-BE4404C6F4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7933A3-B273-41B1-B2AA-FC107404C029}"/>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6" name="Footer Placeholder 5">
            <a:extLst>
              <a:ext uri="{FF2B5EF4-FFF2-40B4-BE49-F238E27FC236}">
                <a16:creationId xmlns:a16="http://schemas.microsoft.com/office/drawing/2014/main" id="{6D0E59B7-B481-4930-BBF7-9BE41378C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F48F1-190F-4E9A-AA82-E7250027D210}"/>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963902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E0AE2-6BB6-4205-B750-488FA1ABBC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D9CEC3-3381-4CB0-8FBE-E8D6D4C50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590E0-A02A-42E6-9D02-68662A0187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F883F1-93C5-4BB6-A061-663F548EB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E6ED82-9A55-4588-B85B-9FB25C1662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685A1E-F3B4-4C7D-BF58-899157712CB9}"/>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8" name="Footer Placeholder 7">
            <a:extLst>
              <a:ext uri="{FF2B5EF4-FFF2-40B4-BE49-F238E27FC236}">
                <a16:creationId xmlns:a16="http://schemas.microsoft.com/office/drawing/2014/main" id="{39BA4985-6DCD-49CA-A57F-F3A1687186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520BD1-A89F-4DFA-B860-310C5BAB46F8}"/>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134576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B38B-BD6F-4416-8CE0-322C78A183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C2D4A0-1E21-4863-9EEE-BAE76F078F4C}"/>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4" name="Footer Placeholder 3">
            <a:extLst>
              <a:ext uri="{FF2B5EF4-FFF2-40B4-BE49-F238E27FC236}">
                <a16:creationId xmlns:a16="http://schemas.microsoft.com/office/drawing/2014/main" id="{965B0E42-9362-4D83-A873-708805542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1B3ED6-925E-4E29-BEAE-D2D0F053E506}"/>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124036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DBC818-3FFF-4BAA-8B18-8996D30788FF}"/>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3" name="Footer Placeholder 2">
            <a:extLst>
              <a:ext uri="{FF2B5EF4-FFF2-40B4-BE49-F238E27FC236}">
                <a16:creationId xmlns:a16="http://schemas.microsoft.com/office/drawing/2014/main" id="{03C8B8E2-C619-4C2D-B565-8B500F3F6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46BEDD-951A-4E17-99BE-1B4F40B31C1E}"/>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1691521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255B-7507-4515-8500-38CAF6B6C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F97F29-D869-4E90-B514-315A429822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9129E2-0589-4711-89C2-5E51DC042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56706-9FEE-4C99-AE5A-5A0A3D245EE7}"/>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6" name="Footer Placeholder 5">
            <a:extLst>
              <a:ext uri="{FF2B5EF4-FFF2-40B4-BE49-F238E27FC236}">
                <a16:creationId xmlns:a16="http://schemas.microsoft.com/office/drawing/2014/main" id="{F2673E96-2712-4AC2-AE1E-908DC8996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4E8E2-722E-411E-BD33-FAEB7DABA1D4}"/>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337943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5BC92-FCF5-45C5-8869-76B4D2C69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07E1B1-FE0D-4877-8F11-5C34045D4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275602-5D12-4B3A-99E8-67F4124443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F39FA0-7C6E-430C-95BC-E0CDA595DF45}"/>
              </a:ext>
            </a:extLst>
          </p:cNvPr>
          <p:cNvSpPr>
            <a:spLocks noGrp="1"/>
          </p:cNvSpPr>
          <p:nvPr>
            <p:ph type="dt" sz="half" idx="10"/>
          </p:nvPr>
        </p:nvSpPr>
        <p:spPr/>
        <p:txBody>
          <a:bodyPr/>
          <a:lstStyle/>
          <a:p>
            <a:fld id="{465AF21C-2BA1-4BEF-8B79-4D7A9E67577D}" type="datetimeFigureOut">
              <a:rPr lang="en-US" smtClean="0"/>
              <a:t>2/23/2022</a:t>
            </a:fld>
            <a:endParaRPr lang="en-US"/>
          </a:p>
        </p:txBody>
      </p:sp>
      <p:sp>
        <p:nvSpPr>
          <p:cNvPr id="6" name="Footer Placeholder 5">
            <a:extLst>
              <a:ext uri="{FF2B5EF4-FFF2-40B4-BE49-F238E27FC236}">
                <a16:creationId xmlns:a16="http://schemas.microsoft.com/office/drawing/2014/main" id="{209F80E8-4E27-48BF-9C60-BD1E77A69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201D9-5C05-47D2-B81E-64B66B6C5D47}"/>
              </a:ext>
            </a:extLst>
          </p:cNvPr>
          <p:cNvSpPr>
            <a:spLocks noGrp="1"/>
          </p:cNvSpPr>
          <p:nvPr>
            <p:ph type="sldNum" sz="quarter" idx="12"/>
          </p:nvPr>
        </p:nvSpPr>
        <p:spPr/>
        <p:txBody>
          <a:bodyPr/>
          <a:lstStyle/>
          <a:p>
            <a:fld id="{C6326F67-7389-42D5-AFB8-3AF3884E7D55}" type="slidenum">
              <a:rPr lang="en-US" smtClean="0"/>
              <a:t>‹#›</a:t>
            </a:fld>
            <a:endParaRPr lang="en-US"/>
          </a:p>
        </p:txBody>
      </p:sp>
    </p:spTree>
    <p:extLst>
      <p:ext uri="{BB962C8B-B14F-4D97-AF65-F5344CB8AC3E}">
        <p14:creationId xmlns:p14="http://schemas.microsoft.com/office/powerpoint/2010/main" val="3863387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5843A4-EF2F-492F-8A3E-0E89CB4AC7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DB60F-9309-4D6D-8075-6A09069B57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A9F85-BED2-4584-A2A4-D8B5D2294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AF21C-2BA1-4BEF-8B79-4D7A9E67577D}" type="datetimeFigureOut">
              <a:rPr lang="en-US" smtClean="0"/>
              <a:t>2/23/2022</a:t>
            </a:fld>
            <a:endParaRPr lang="en-US"/>
          </a:p>
        </p:txBody>
      </p:sp>
      <p:sp>
        <p:nvSpPr>
          <p:cNvPr id="5" name="Footer Placeholder 4">
            <a:extLst>
              <a:ext uri="{FF2B5EF4-FFF2-40B4-BE49-F238E27FC236}">
                <a16:creationId xmlns:a16="http://schemas.microsoft.com/office/drawing/2014/main" id="{F336DC33-295A-4B4C-9FE2-52AD03445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ABAC7E-4B32-414B-817D-A04D0BFD9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26F67-7389-42D5-AFB8-3AF3884E7D55}" type="slidenum">
              <a:rPr lang="en-US" smtClean="0"/>
              <a:t>‹#›</a:t>
            </a:fld>
            <a:endParaRPr lang="en-US"/>
          </a:p>
        </p:txBody>
      </p:sp>
    </p:spTree>
    <p:extLst>
      <p:ext uri="{BB962C8B-B14F-4D97-AF65-F5344CB8AC3E}">
        <p14:creationId xmlns:p14="http://schemas.microsoft.com/office/powerpoint/2010/main" val="4158348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jpg"/><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mailto:ADRC@aging.ca.gov" TargetMode="External"/><Relationship Id="rId5" Type="http://schemas.openxmlformats.org/officeDocument/2006/relationships/hyperlink" Target="https://aging.ca.gov/Providers_and_Partners/Aging_and_Disability_Resource_Connection/"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880951-D925-4B2F-8784-0E3BBFA0062A}"/>
              </a:ext>
            </a:extLst>
          </p:cNvPr>
          <p:cNvSpPr>
            <a:spLocks noGrp="1"/>
          </p:cNvSpPr>
          <p:nvPr>
            <p:ph type="title" idx="4294967295"/>
          </p:nvPr>
        </p:nvSpPr>
        <p:spPr>
          <a:xfrm>
            <a:off x="130079" y="762000"/>
            <a:ext cx="11931841" cy="3150010"/>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rmAutofit/>
          </a:bodyPr>
          <a:lstStyle/>
          <a:p>
            <a:pPr marL="91440" marR="0" lvl="0" indent="-91440"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r>
              <a:rPr kumimoji="0" lang="en-US" sz="4800" i="0" u="none" strike="noStrike" kern="1200" cap="none" spc="0" normalizeH="0" baseline="0" noProof="0" dirty="0">
                <a:ln>
                  <a:noFill/>
                </a:ln>
                <a:solidFill>
                  <a:schemeClr val="tx1">
                    <a:lumMod val="95000"/>
                    <a:lumOff val="5000"/>
                  </a:schemeClr>
                </a:solidFill>
                <a:effectLst/>
                <a:uLnTx/>
                <a:uFillTx/>
                <a:latin typeface="Calibri" panose="020F0502020204030204" pitchFamily="34" charset="0"/>
                <a:ea typeface="+mn-ea"/>
                <a:cs typeface="Calibri" panose="020F0502020204030204" pitchFamily="34" charset="0"/>
              </a:rPr>
              <a:t>Introduction to</a:t>
            </a:r>
            <a:br>
              <a:rPr kumimoji="0" lang="en-US" sz="6000" b="1" i="0" u="none" strike="noStrike" kern="1200" cap="none" spc="0" normalizeH="0" baseline="0" noProof="0" dirty="0">
                <a:ln>
                  <a:noFill/>
                </a:ln>
                <a:solidFill>
                  <a:schemeClr val="tx1">
                    <a:lumMod val="95000"/>
                    <a:lumOff val="5000"/>
                  </a:schemeClr>
                </a:solidFill>
                <a:effectLst/>
                <a:uLnTx/>
                <a:uFillTx/>
                <a:latin typeface="Calibri" panose="020F0502020204030204" pitchFamily="34" charset="0"/>
                <a:ea typeface="+mn-ea"/>
                <a:cs typeface="Calibri" panose="020F0502020204030204" pitchFamily="34" charset="0"/>
              </a:rPr>
            </a:br>
            <a:r>
              <a:rPr kumimoji="0" lang="en-US" sz="6600" b="1" i="0" u="none" strike="noStrike" kern="1200" cap="none" spc="0" normalizeH="0" baseline="0" noProof="0" dirty="0">
                <a:ln>
                  <a:noFill/>
                </a:ln>
                <a:solidFill>
                  <a:schemeClr val="tx1">
                    <a:lumMod val="95000"/>
                    <a:lumOff val="5000"/>
                  </a:schemeClr>
                </a:solidFill>
                <a:effectLst/>
                <a:uLnTx/>
                <a:uFillTx/>
                <a:latin typeface="Calibri" panose="020F0502020204030204" pitchFamily="34" charset="0"/>
                <a:ea typeface="+mn-ea"/>
                <a:cs typeface="Calibri" panose="020F0502020204030204" pitchFamily="34" charset="0"/>
              </a:rPr>
              <a:t>Aging &amp; Disability </a:t>
            </a:r>
            <a:br>
              <a:rPr kumimoji="0" lang="en-US" sz="6600" b="1" i="0" u="none" strike="noStrike" kern="1200" cap="none" spc="0" normalizeH="0" baseline="0" noProof="0" dirty="0">
                <a:ln>
                  <a:noFill/>
                </a:ln>
                <a:solidFill>
                  <a:schemeClr val="tx1">
                    <a:lumMod val="95000"/>
                    <a:lumOff val="5000"/>
                  </a:schemeClr>
                </a:solidFill>
                <a:effectLst/>
                <a:uLnTx/>
                <a:uFillTx/>
                <a:latin typeface="Calibri" panose="020F0502020204030204" pitchFamily="34" charset="0"/>
                <a:ea typeface="+mn-ea"/>
                <a:cs typeface="Calibri" panose="020F0502020204030204" pitchFamily="34" charset="0"/>
              </a:rPr>
            </a:br>
            <a:r>
              <a:rPr kumimoji="0" lang="en-US" sz="6600" b="1" i="0" u="none" strike="noStrike" kern="1200" cap="none" spc="0" normalizeH="0" baseline="0" noProof="0" dirty="0">
                <a:ln>
                  <a:noFill/>
                </a:ln>
                <a:solidFill>
                  <a:schemeClr val="tx1">
                    <a:lumMod val="95000"/>
                    <a:lumOff val="5000"/>
                  </a:schemeClr>
                </a:solidFill>
                <a:effectLst/>
                <a:uLnTx/>
                <a:uFillTx/>
                <a:latin typeface="Calibri" panose="020F0502020204030204" pitchFamily="34" charset="0"/>
                <a:ea typeface="+mn-ea"/>
                <a:cs typeface="Calibri" panose="020F0502020204030204" pitchFamily="34" charset="0"/>
              </a:rPr>
              <a:t>Resource Connection</a:t>
            </a:r>
          </a:p>
          <a:p>
            <a:pPr marL="91440" marR="0" lvl="0" indent="-91440" algn="r"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endParaRPr kumimoji="0" lang="en-US" sz="32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a:p>
            <a:pPr marL="91440" marR="0" lvl="0" indent="-91440" algn="r"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endParaRPr kumimoji="0" lang="en-US" sz="3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a:p>
            <a:pPr marL="91440" marR="0" lvl="0" indent="-91440" algn="r"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endParaRPr kumimoji="0" lang="en-US" sz="3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a:p>
            <a:pPr marL="91440" marR="0" lvl="0" indent="-91440" algn="r"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9" name="TextBox 8">
            <a:extLst>
              <a:ext uri="{FF2B5EF4-FFF2-40B4-BE49-F238E27FC236}">
                <a16:creationId xmlns:a16="http://schemas.microsoft.com/office/drawing/2014/main" id="{127645D5-130B-4BC5-A688-0E3A293092E9}"/>
              </a:ext>
            </a:extLst>
          </p:cNvPr>
          <p:cNvSpPr txBox="1"/>
          <p:nvPr/>
        </p:nvSpPr>
        <p:spPr>
          <a:xfrm>
            <a:off x="5854390" y="5489475"/>
            <a:ext cx="6077451" cy="1092607"/>
          </a:xfrm>
          <a:prstGeom prst="rect">
            <a:avLst/>
          </a:prstGeom>
          <a:noFill/>
        </p:spPr>
        <p:txBody>
          <a:bodyPr wrap="square">
            <a:spAutoFit/>
          </a:bodyPr>
          <a:lstStyle/>
          <a:p>
            <a:pPr marL="0" indent="0" algn="r">
              <a:lnSpc>
                <a:spcPts val="2600"/>
              </a:lnSpc>
              <a:spcBef>
                <a:spcPts val="0"/>
              </a:spcBef>
              <a:spcAft>
                <a:spcPts val="0"/>
              </a:spcAft>
              <a:buNone/>
            </a:pPr>
            <a:r>
              <a:rPr lang="en-US" sz="2400" dirty="0">
                <a:solidFill>
                  <a:schemeClr val="tx1"/>
                </a:solidFill>
                <a:latin typeface="Calibri" panose="020F0502020204030204" pitchFamily="34" charset="0"/>
                <a:cs typeface="Calibri" panose="020F0502020204030204" pitchFamily="34" charset="0"/>
              </a:rPr>
              <a:t>Presented by: Wilson Tam &amp; Alexandria Griffith</a:t>
            </a:r>
          </a:p>
          <a:p>
            <a:pPr marL="0" indent="0" algn="r">
              <a:lnSpc>
                <a:spcPts val="2600"/>
              </a:lnSpc>
              <a:spcBef>
                <a:spcPts val="0"/>
              </a:spcBef>
              <a:spcAft>
                <a:spcPts val="0"/>
              </a:spcAft>
              <a:buNone/>
            </a:pPr>
            <a:r>
              <a:rPr lang="en-US" sz="2400" dirty="0">
                <a:solidFill>
                  <a:schemeClr val="tx1"/>
                </a:solidFill>
                <a:latin typeface="Calibri" panose="020F0502020204030204" pitchFamily="34" charset="0"/>
                <a:cs typeface="Calibri" panose="020F0502020204030204" pitchFamily="34" charset="0"/>
              </a:rPr>
              <a:t>California Department of Aging</a:t>
            </a:r>
          </a:p>
          <a:p>
            <a:pPr marL="0" indent="0" algn="r">
              <a:lnSpc>
                <a:spcPts val="2600"/>
              </a:lnSpc>
              <a:spcBef>
                <a:spcPts val="0"/>
              </a:spcBef>
              <a:spcAft>
                <a:spcPts val="0"/>
              </a:spcAft>
              <a:buNone/>
            </a:pPr>
            <a:r>
              <a:rPr lang="en-US" sz="2400" dirty="0">
                <a:solidFill>
                  <a:schemeClr val="tx1"/>
                </a:solidFill>
                <a:latin typeface="Calibri" panose="020F0502020204030204" pitchFamily="34" charset="0"/>
                <a:cs typeface="Calibri" panose="020F0502020204030204" pitchFamily="34" charset="0"/>
              </a:rPr>
              <a:t>March 2022</a:t>
            </a:r>
          </a:p>
        </p:txBody>
      </p:sp>
      <p:pic>
        <p:nvPicPr>
          <p:cNvPr id="4" name="Picture 3" descr="California Department of Aging logo">
            <a:extLst>
              <a:ext uri="{FF2B5EF4-FFF2-40B4-BE49-F238E27FC236}">
                <a16:creationId xmlns:a16="http://schemas.microsoft.com/office/drawing/2014/main" id="{3C6DA808-A1EF-437B-B8AF-CDB30089A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642" y="3922527"/>
            <a:ext cx="2101847" cy="1291031"/>
          </a:xfrm>
          <a:prstGeom prst="rect">
            <a:avLst/>
          </a:prstGeom>
        </p:spPr>
      </p:pic>
      <p:pic>
        <p:nvPicPr>
          <p:cNvPr id="10" name="Picture 9" descr="California Aging &amp; Disability Resource Connection logo">
            <a:extLst>
              <a:ext uri="{FF2B5EF4-FFF2-40B4-BE49-F238E27FC236}">
                <a16:creationId xmlns:a16="http://schemas.microsoft.com/office/drawing/2014/main" id="{D581B869-5786-4592-9C60-A2AE68FE5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3334" y="3912010"/>
            <a:ext cx="2298507" cy="972051"/>
          </a:xfrm>
          <a:prstGeom prst="rect">
            <a:avLst/>
          </a:prstGeom>
        </p:spPr>
      </p:pic>
    </p:spTree>
    <p:extLst>
      <p:ext uri="{BB962C8B-B14F-4D97-AF65-F5344CB8AC3E}">
        <p14:creationId xmlns:p14="http://schemas.microsoft.com/office/powerpoint/2010/main" val="1124190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84356-9EED-40CD-B9F3-967F0F63B2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12192001" cy="6858000"/>
          </a:xfrm>
          <a:prstGeom prst="rect">
            <a:avLst/>
          </a:prstGeom>
        </p:spPr>
      </p:pic>
      <p:pic>
        <p:nvPicPr>
          <p:cNvPr id="11" name="Picture 10">
            <a:extLst>
              <a:ext uri="{FF2B5EF4-FFF2-40B4-BE49-F238E27FC236}">
                <a16:creationId xmlns:a16="http://schemas.microsoft.com/office/drawing/2014/main" id="{BAB59138-5C07-4A8F-9464-ADF8E06D20F7}"/>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5277" t="3568" r="16184"/>
          <a:stretch/>
        </p:blipFill>
        <p:spPr>
          <a:xfrm>
            <a:off x="7429686" y="2255291"/>
            <a:ext cx="4412843" cy="3612109"/>
          </a:xfrm>
          <a:prstGeom prst="rect">
            <a:avLst/>
          </a:prstGeom>
        </p:spPr>
      </p:pic>
      <p:sp>
        <p:nvSpPr>
          <p:cNvPr id="2" name="Title 1">
            <a:extLst>
              <a:ext uri="{FF2B5EF4-FFF2-40B4-BE49-F238E27FC236}">
                <a16:creationId xmlns:a16="http://schemas.microsoft.com/office/drawing/2014/main" id="{72C5B1A5-889A-49F7-9EBF-2CA50F5E2A6D}"/>
              </a:ext>
            </a:extLst>
          </p:cNvPr>
          <p:cNvSpPr>
            <a:spLocks noGrp="1"/>
          </p:cNvSpPr>
          <p:nvPr>
            <p:ph type="title"/>
          </p:nvPr>
        </p:nvSpPr>
        <p:spPr>
          <a:xfrm>
            <a:off x="952500" y="-84209"/>
            <a:ext cx="10058400" cy="1450757"/>
          </a:xfrm>
        </p:spPr>
        <p:txBody>
          <a:bodyPr>
            <a:normAutofit/>
          </a:bodyPr>
          <a:lstStyle/>
          <a:p>
            <a:r>
              <a:rPr lang="en-US" sz="6000" b="1" dirty="0">
                <a:solidFill>
                  <a:schemeClr val="tx1"/>
                </a:solidFill>
              </a:rPr>
              <a:t>Person-Centered Practices</a:t>
            </a:r>
            <a:endParaRPr lang="en-US" sz="6000" dirty="0">
              <a:solidFill>
                <a:schemeClr val="tx1"/>
              </a:solidFill>
            </a:endParaRPr>
          </a:p>
        </p:txBody>
      </p:sp>
      <p:sp>
        <p:nvSpPr>
          <p:cNvPr id="3" name="Content Placeholder 2">
            <a:extLst>
              <a:ext uri="{FF2B5EF4-FFF2-40B4-BE49-F238E27FC236}">
                <a16:creationId xmlns:a16="http://schemas.microsoft.com/office/drawing/2014/main" id="{9C213261-77D2-4528-8A26-0D1F5A3D6B62}"/>
              </a:ext>
            </a:extLst>
          </p:cNvPr>
          <p:cNvSpPr>
            <a:spLocks noGrp="1"/>
          </p:cNvSpPr>
          <p:nvPr>
            <p:ph idx="1"/>
          </p:nvPr>
        </p:nvSpPr>
        <p:spPr>
          <a:xfrm>
            <a:off x="798001" y="1673158"/>
            <a:ext cx="6499190" cy="4902740"/>
          </a:xfrm>
        </p:spPr>
        <p:txBody>
          <a:bodyPr>
            <a:normAutofit fontScale="77500" lnSpcReduction="20000"/>
          </a:bodyPr>
          <a:lstStyle/>
          <a:p>
            <a:pPr marL="182880" indent="-182880">
              <a:lnSpc>
                <a:spcPct val="120000"/>
              </a:lnSpc>
              <a:spcBef>
                <a:spcPts val="0"/>
              </a:spcBef>
              <a:spcAft>
                <a:spcPts val="600"/>
              </a:spcAft>
              <a:buClr>
                <a:schemeClr val="accent2"/>
              </a:buClr>
              <a:buFont typeface="Wingdings" panose="05000000000000000000" pitchFamily="2" charset="2"/>
              <a:buChar char="§"/>
            </a:pPr>
            <a:r>
              <a:rPr lang="en-US" sz="2900" dirty="0">
                <a:solidFill>
                  <a:schemeClr val="tx1"/>
                </a:solidFill>
              </a:rPr>
              <a:t>Helps a person navigate available LTSS systems to promote personal choices and self-determination.</a:t>
            </a:r>
          </a:p>
          <a:p>
            <a:pPr marL="182880" indent="-182880">
              <a:lnSpc>
                <a:spcPct val="120000"/>
              </a:lnSpc>
              <a:spcBef>
                <a:spcPts val="0"/>
              </a:spcBef>
              <a:spcAft>
                <a:spcPts val="600"/>
              </a:spcAft>
              <a:buClr>
                <a:schemeClr val="accent2"/>
              </a:buClr>
              <a:buFont typeface="Wingdings" panose="05000000000000000000" pitchFamily="2" charset="2"/>
              <a:buChar char="§"/>
            </a:pPr>
            <a:r>
              <a:rPr lang="en-US" sz="2900" dirty="0">
                <a:solidFill>
                  <a:schemeClr val="tx1"/>
                </a:solidFill>
              </a:rPr>
              <a:t>Uses warm hand-offs to provides a person with information and available resources to make informed choices.</a:t>
            </a:r>
          </a:p>
          <a:p>
            <a:pPr marL="182880" indent="-182880">
              <a:lnSpc>
                <a:spcPct val="120000"/>
              </a:lnSpc>
              <a:spcBef>
                <a:spcPts val="0"/>
              </a:spcBef>
              <a:spcAft>
                <a:spcPts val="600"/>
              </a:spcAft>
              <a:buClr>
                <a:schemeClr val="accent2"/>
              </a:buClr>
              <a:buFont typeface="Wingdings" panose="05000000000000000000" pitchFamily="2" charset="2"/>
              <a:buChar char="§"/>
            </a:pPr>
            <a:r>
              <a:rPr lang="en-US" sz="2900" dirty="0">
                <a:solidFill>
                  <a:schemeClr val="tx1"/>
                </a:solidFill>
              </a:rPr>
              <a:t>Develops culturally competent care plans.</a:t>
            </a:r>
          </a:p>
          <a:p>
            <a:pPr marL="182880" indent="-182880">
              <a:lnSpc>
                <a:spcPct val="120000"/>
              </a:lnSpc>
              <a:spcBef>
                <a:spcPts val="0"/>
              </a:spcBef>
              <a:spcAft>
                <a:spcPts val="600"/>
              </a:spcAft>
              <a:buClr>
                <a:schemeClr val="accent2"/>
              </a:buClr>
              <a:buFont typeface="Wingdings" panose="05000000000000000000" pitchFamily="2" charset="2"/>
              <a:buChar char="§"/>
            </a:pPr>
            <a:r>
              <a:rPr lang="en-US" sz="2900" dirty="0">
                <a:solidFill>
                  <a:schemeClr val="tx1"/>
                </a:solidFill>
              </a:rPr>
              <a:t>Streamlines access to preferred public and private funded LTSS.</a:t>
            </a:r>
          </a:p>
          <a:p>
            <a:pPr marL="182880" indent="-182880">
              <a:lnSpc>
                <a:spcPct val="120000"/>
              </a:lnSpc>
              <a:spcBef>
                <a:spcPts val="0"/>
              </a:spcBef>
              <a:spcAft>
                <a:spcPts val="600"/>
              </a:spcAft>
              <a:buClr>
                <a:schemeClr val="accent2"/>
              </a:buClr>
              <a:buFont typeface="Wingdings" panose="05000000000000000000" pitchFamily="2" charset="2"/>
              <a:buChar char="§"/>
            </a:pPr>
            <a:r>
              <a:rPr lang="en-US" sz="2900" dirty="0">
                <a:solidFill>
                  <a:schemeClr val="tx1"/>
                </a:solidFill>
              </a:rPr>
              <a:t>Builds a dynamic relationship to support a person’s transitions.</a:t>
            </a:r>
          </a:p>
          <a:p>
            <a:pPr marL="182880" indent="-182880">
              <a:lnSpc>
                <a:spcPct val="120000"/>
              </a:lnSpc>
              <a:spcBef>
                <a:spcPts val="0"/>
              </a:spcBef>
              <a:spcAft>
                <a:spcPts val="600"/>
              </a:spcAft>
              <a:buClr>
                <a:schemeClr val="accent2"/>
              </a:buClr>
              <a:buFont typeface="Wingdings" panose="05000000000000000000" pitchFamily="2" charset="2"/>
              <a:buChar char="§"/>
            </a:pPr>
            <a:r>
              <a:rPr lang="en-US" sz="2900" dirty="0">
                <a:solidFill>
                  <a:schemeClr val="tx1"/>
                </a:solidFill>
              </a:rPr>
              <a:t>Focuses on the person. The goal is to support their decisions about where and how they wish to live.</a:t>
            </a:r>
          </a:p>
          <a:p>
            <a:endParaRPr lang="en-US" dirty="0"/>
          </a:p>
        </p:txBody>
      </p:sp>
    </p:spTree>
    <p:extLst>
      <p:ext uri="{BB962C8B-B14F-4D97-AF65-F5344CB8AC3E}">
        <p14:creationId xmlns:p14="http://schemas.microsoft.com/office/powerpoint/2010/main" val="62076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BEB0E8-A317-4B37-8D14-DE723E091622}"/>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80AC968D-389B-4719-A040-E0B04A6468CA}"/>
                </a:ext>
              </a:extLst>
            </p:cNvPr>
            <p:cNvPicPr>
              <a:picLocks noChangeAspect="1"/>
            </p:cNvPicPr>
            <p:nvPr/>
          </p:nvPicPr>
          <p:blipFill>
            <a:blip r:embed="rId3"/>
            <a:stretch>
              <a:fillRect/>
            </a:stretch>
          </p:blipFill>
          <p:spPr>
            <a:xfrm>
              <a:off x="0" y="0"/>
              <a:ext cx="9109315" cy="6858000"/>
            </a:xfrm>
            <a:prstGeom prst="rect">
              <a:avLst/>
            </a:prstGeom>
          </p:spPr>
        </p:pic>
        <p:sp>
          <p:nvSpPr>
            <p:cNvPr id="11" name="Rectangle 10">
              <a:extLst>
                <a:ext uri="{FF2B5EF4-FFF2-40B4-BE49-F238E27FC236}">
                  <a16:creationId xmlns:a16="http://schemas.microsoft.com/office/drawing/2014/main" id="{06C020C7-0B3F-439F-A72E-B4F7F8970298}"/>
                </a:ext>
              </a:extLst>
            </p:cNvPr>
            <p:cNvSpPr/>
            <p:nvPr/>
          </p:nvSpPr>
          <p:spPr>
            <a:xfrm>
              <a:off x="463296" y="230188"/>
              <a:ext cx="4619920" cy="502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5C9F09-C33E-4C3E-833E-BCC43F46C001}"/>
                </a:ext>
              </a:extLst>
            </p:cNvPr>
            <p:cNvSpPr/>
            <p:nvPr/>
          </p:nvSpPr>
          <p:spPr>
            <a:xfrm>
              <a:off x="1237865" y="1256015"/>
              <a:ext cx="4619920" cy="502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C43967-FEE7-4844-A431-37F8623358AE}"/>
                </a:ext>
              </a:extLst>
            </p:cNvPr>
            <p:cNvSpPr/>
            <p:nvPr/>
          </p:nvSpPr>
          <p:spPr>
            <a:xfrm>
              <a:off x="8625526" y="75414"/>
              <a:ext cx="3566474" cy="6782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310D11A-72DC-43BD-BBCD-DEAE0A0134C1}"/>
              </a:ext>
            </a:extLst>
          </p:cNvPr>
          <p:cNvSpPr>
            <a:spLocks noGrp="1"/>
          </p:cNvSpPr>
          <p:nvPr>
            <p:ph type="title"/>
          </p:nvPr>
        </p:nvSpPr>
        <p:spPr>
          <a:xfrm>
            <a:off x="2714368" y="278450"/>
            <a:ext cx="10058400" cy="1450757"/>
          </a:xfrm>
        </p:spPr>
        <p:txBody>
          <a:bodyPr>
            <a:normAutofit/>
          </a:bodyPr>
          <a:lstStyle/>
          <a:p>
            <a:r>
              <a:rPr lang="en-US" sz="6000" b="1" dirty="0">
                <a:solidFill>
                  <a:schemeClr val="tx1"/>
                </a:solidFill>
              </a:rPr>
              <a:t>Local “Core” Partners</a:t>
            </a:r>
          </a:p>
        </p:txBody>
      </p:sp>
      <p:sp>
        <p:nvSpPr>
          <p:cNvPr id="26" name="Text Placeholder 2">
            <a:extLst>
              <a:ext uri="{FF2B5EF4-FFF2-40B4-BE49-F238E27FC236}">
                <a16:creationId xmlns:a16="http://schemas.microsoft.com/office/drawing/2014/main" id="{1643D340-DDC3-4576-A4BB-84852A59EB4F}"/>
              </a:ext>
            </a:extLst>
          </p:cNvPr>
          <p:cNvSpPr txBox="1">
            <a:spLocks/>
          </p:cNvSpPr>
          <p:nvPr/>
        </p:nvSpPr>
        <p:spPr>
          <a:xfrm>
            <a:off x="1305017" y="2384811"/>
            <a:ext cx="4206990" cy="9218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3200" dirty="0">
                <a:solidFill>
                  <a:schemeClr val="tx1"/>
                </a:solidFill>
              </a:rPr>
              <a:t>Area Agency on Aging (AAA) </a:t>
            </a:r>
          </a:p>
        </p:txBody>
      </p:sp>
      <p:sp>
        <p:nvSpPr>
          <p:cNvPr id="27" name="Text Placeholder 2">
            <a:extLst>
              <a:ext uri="{FF2B5EF4-FFF2-40B4-BE49-F238E27FC236}">
                <a16:creationId xmlns:a16="http://schemas.microsoft.com/office/drawing/2014/main" id="{93EEFBAC-5479-4492-BD04-7B311854B73F}"/>
              </a:ext>
            </a:extLst>
          </p:cNvPr>
          <p:cNvSpPr txBox="1">
            <a:spLocks/>
          </p:cNvSpPr>
          <p:nvPr/>
        </p:nvSpPr>
        <p:spPr>
          <a:xfrm>
            <a:off x="6740999" y="2400541"/>
            <a:ext cx="4652673" cy="9218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3200" dirty="0">
                <a:solidFill>
                  <a:schemeClr val="tx1"/>
                </a:solidFill>
              </a:rPr>
              <a:t>Independent Living Center (ILC)</a:t>
            </a:r>
          </a:p>
        </p:txBody>
      </p:sp>
      <p:grpSp>
        <p:nvGrpSpPr>
          <p:cNvPr id="3" name="Group 2" descr="A scale balanced with one walnut on the left and one walnut on the right">
            <a:extLst>
              <a:ext uri="{FF2B5EF4-FFF2-40B4-BE49-F238E27FC236}">
                <a16:creationId xmlns:a16="http://schemas.microsoft.com/office/drawing/2014/main" id="{6C5971F1-D4DD-4FA8-B0F7-48BDE56ECE95}"/>
              </a:ext>
            </a:extLst>
          </p:cNvPr>
          <p:cNvGrpSpPr/>
          <p:nvPr/>
        </p:nvGrpSpPr>
        <p:grpSpPr>
          <a:xfrm>
            <a:off x="2830496" y="3551324"/>
            <a:ext cx="6531007" cy="2290156"/>
            <a:chOff x="2114323" y="3544794"/>
            <a:chExt cx="8436319" cy="2787098"/>
          </a:xfrm>
        </p:grpSpPr>
        <p:pic>
          <p:nvPicPr>
            <p:cNvPr id="8198" name="Picture 6">
              <a:extLst>
                <a:ext uri="{FF2B5EF4-FFF2-40B4-BE49-F238E27FC236}">
                  <a16:creationId xmlns:a16="http://schemas.microsoft.com/office/drawing/2014/main" id="{EE4122AB-F4AE-4F83-A953-9A3C823AB86F}"/>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2" t="46545" r="1202" b="27822"/>
            <a:stretch/>
          </p:blipFill>
          <p:spPr bwMode="auto">
            <a:xfrm>
              <a:off x="2114323" y="5205114"/>
              <a:ext cx="8436319" cy="1126778"/>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1A179BE3-08E8-4B0C-976B-09F17C810C8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66133">
              <a:off x="3148260" y="3620368"/>
              <a:ext cx="1864943" cy="17137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F3468AC9-DB34-4ED0-9581-03804C696A9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903927">
              <a:off x="7518935" y="3766489"/>
              <a:ext cx="1864943" cy="17137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967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00466F-0BB5-4CC0-AF46-02278EE077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0310D11A-72DC-43BD-BBCD-DEAE0A0134C1}"/>
              </a:ext>
            </a:extLst>
          </p:cNvPr>
          <p:cNvSpPr>
            <a:spLocks noGrp="1"/>
          </p:cNvSpPr>
          <p:nvPr>
            <p:ph type="title"/>
          </p:nvPr>
        </p:nvSpPr>
        <p:spPr>
          <a:xfrm>
            <a:off x="725805" y="74189"/>
            <a:ext cx="10058400" cy="1450757"/>
          </a:xfrm>
        </p:spPr>
        <p:txBody>
          <a:bodyPr>
            <a:noAutofit/>
          </a:bodyPr>
          <a:lstStyle/>
          <a:p>
            <a:r>
              <a:rPr lang="en-US" sz="6000" b="1" spc="0" dirty="0">
                <a:solidFill>
                  <a:schemeClr val="tx1"/>
                </a:solidFill>
              </a:rPr>
              <a:t>Local “Extended” Partners</a:t>
            </a:r>
          </a:p>
        </p:txBody>
      </p:sp>
      <p:sp>
        <p:nvSpPr>
          <p:cNvPr id="7" name="Subtitle 2">
            <a:extLst>
              <a:ext uri="{FF2B5EF4-FFF2-40B4-BE49-F238E27FC236}">
                <a16:creationId xmlns:a16="http://schemas.microsoft.com/office/drawing/2014/main" id="{74ED2BB6-11CD-4559-9EAE-4AEB47467F53}"/>
              </a:ext>
            </a:extLst>
          </p:cNvPr>
          <p:cNvSpPr txBox="1">
            <a:spLocks/>
          </p:cNvSpPr>
          <p:nvPr/>
        </p:nvSpPr>
        <p:spPr>
          <a:xfrm>
            <a:off x="1009935" y="1587235"/>
            <a:ext cx="10938680" cy="4868156"/>
          </a:xfrm>
          <a:prstGeom prst="rect">
            <a:avLst/>
          </a:prstGeom>
        </p:spPr>
        <p:txBody>
          <a:bodyPr vert="horz" lIns="0" tIns="45720" rIns="0" bIns="45720" numCol="2"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2-1-1, Information &amp; Assistance Centers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Adult Protective Services (APS)</a:t>
            </a:r>
          </a:p>
          <a:p>
            <a:pPr indent="-182880">
              <a:lnSpc>
                <a:spcPct val="100000"/>
              </a:lnSpc>
              <a:spcBef>
                <a:spcPts val="0"/>
              </a:spcBef>
              <a:spcAft>
                <a:spcPts val="0"/>
              </a:spcAft>
              <a:buClr>
                <a:schemeClr val="accent2"/>
              </a:buClr>
              <a:buFont typeface="Wingdings" panose="05000000000000000000" pitchFamily="2" charset="2"/>
              <a:buChar char="§"/>
            </a:pPr>
            <a:r>
              <a:rPr lang="en-US" b="1" dirty="0">
                <a:solidFill>
                  <a:schemeClr val="tx1"/>
                </a:solidFill>
              </a:rPr>
              <a:t>Assistive Technology (AT) Programs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Caregiver Resource Centers </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Community-Based Adult Services (CBAS)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County Mental Health</a:t>
            </a:r>
          </a:p>
          <a:p>
            <a:pPr marL="182880"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Government Agencies (Public Health, Social Services, etc.)</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Food Pantries</a:t>
            </a:r>
          </a:p>
          <a:p>
            <a:pPr marL="182880"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Health Insurance Counseling and Advocacy Program (HICAP)</a:t>
            </a:r>
          </a:p>
          <a:p>
            <a:pPr marL="182880"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Home Health Agencies</a:t>
            </a:r>
          </a:p>
          <a:p>
            <a:pPr marL="182880"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Hospitals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Housing Providers</a:t>
            </a:r>
          </a:p>
          <a:p>
            <a:pPr indent="-182880">
              <a:lnSpc>
                <a:spcPct val="100000"/>
              </a:lnSpc>
              <a:spcBef>
                <a:spcPts val="0"/>
              </a:spcBef>
              <a:spcAft>
                <a:spcPts val="0"/>
              </a:spcAft>
              <a:buClr>
                <a:schemeClr val="accent2"/>
              </a:buClr>
              <a:buFont typeface="Wingdings" panose="05000000000000000000" pitchFamily="2" charset="2"/>
              <a:buChar char="§"/>
            </a:pPr>
            <a:endParaRPr lang="en-US" dirty="0">
              <a:solidFill>
                <a:schemeClr val="tx1"/>
              </a:solidFill>
            </a:endParaRPr>
          </a:p>
          <a:p>
            <a:pPr indent="-182880">
              <a:lnSpc>
                <a:spcPct val="100000"/>
              </a:lnSpc>
              <a:spcBef>
                <a:spcPts val="0"/>
              </a:spcBef>
              <a:spcAft>
                <a:spcPts val="0"/>
              </a:spcAft>
              <a:buClr>
                <a:schemeClr val="accent2"/>
              </a:buClr>
              <a:buFont typeface="Wingdings" panose="05000000000000000000" pitchFamily="2" charset="2"/>
              <a:buChar char="§"/>
            </a:pPr>
            <a:endParaRPr lang="en-US" dirty="0">
              <a:solidFill>
                <a:schemeClr val="tx1"/>
              </a:solidFill>
            </a:endParaRPr>
          </a:p>
          <a:p>
            <a:pPr indent="-182880">
              <a:lnSpc>
                <a:spcPct val="100000"/>
              </a:lnSpc>
              <a:spcBef>
                <a:spcPts val="0"/>
              </a:spcBef>
              <a:spcAft>
                <a:spcPts val="0"/>
              </a:spcAft>
              <a:buClr>
                <a:schemeClr val="accent2"/>
              </a:buClr>
              <a:buFont typeface="Wingdings" panose="05000000000000000000" pitchFamily="2" charset="2"/>
              <a:buChar char="§"/>
            </a:pPr>
            <a:endParaRPr lang="en-US" dirty="0">
              <a:solidFill>
                <a:schemeClr val="tx1"/>
              </a:solidFill>
            </a:endParaRPr>
          </a:p>
          <a:p>
            <a:pPr marL="0" indent="0">
              <a:lnSpc>
                <a:spcPct val="100000"/>
              </a:lnSpc>
              <a:spcBef>
                <a:spcPts val="0"/>
              </a:spcBef>
              <a:spcAft>
                <a:spcPts val="0"/>
              </a:spcAft>
              <a:buClr>
                <a:schemeClr val="accent2"/>
              </a:buClr>
              <a:buNone/>
            </a:pPr>
            <a:endParaRPr lang="en-US" dirty="0">
              <a:solidFill>
                <a:schemeClr val="tx1"/>
              </a:solidFill>
            </a:endParaRP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In-Home Supportive Services (IHSS)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Managed Care Organizations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Medi-Cal County Eligibility Office</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Medi-Cal Providers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Multipurpose Senior Services Program (MSSP) </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Nursing Facilities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Ombudsman</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Private Pay Organizations and Businesses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Program of All-Inclusive Care for the Elderly (PACE)</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Regional Centers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Senior Centers </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Transportation Providers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Veteran Services</a:t>
            </a:r>
          </a:p>
          <a:p>
            <a:pPr indent="-182880">
              <a:lnSpc>
                <a:spcPct val="100000"/>
              </a:lnSpc>
              <a:spcBef>
                <a:spcPts val="0"/>
              </a:spcBef>
              <a:spcAft>
                <a:spcPts val="0"/>
              </a:spcAft>
              <a:buClr>
                <a:schemeClr val="accent2"/>
              </a:buClr>
              <a:buFont typeface="Wingdings" panose="05000000000000000000" pitchFamily="2" charset="2"/>
              <a:buChar char="§"/>
            </a:pPr>
            <a:r>
              <a:rPr lang="en-US" dirty="0">
                <a:solidFill>
                  <a:schemeClr val="tx1"/>
                </a:solidFill>
              </a:rPr>
              <a:t>And many more!</a:t>
            </a:r>
          </a:p>
          <a:p>
            <a:pPr marL="0" indent="0">
              <a:lnSpc>
                <a:spcPct val="100000"/>
              </a:lnSpc>
              <a:buNone/>
            </a:pPr>
            <a:endParaRPr lang="en-US" sz="2600" dirty="0">
              <a:solidFill>
                <a:schemeClr val="tx1"/>
              </a:solidFill>
              <a:latin typeface="Century Gothic" panose="020B0502020202020204" pitchFamily="34" charset="0"/>
              <a:cs typeface="Arial" panose="020B0604020202020204" pitchFamily="34" charset="0"/>
            </a:endParaRPr>
          </a:p>
          <a:p>
            <a:pPr marL="0" indent="0">
              <a:lnSpc>
                <a:spcPct val="100000"/>
              </a:lnSpc>
              <a:buNone/>
            </a:pPr>
            <a:endParaRPr lang="en-US" sz="2400" dirty="0">
              <a:solidFill>
                <a:schemeClr val="tx1"/>
              </a:solidFill>
            </a:endParaRPr>
          </a:p>
        </p:txBody>
      </p:sp>
    </p:spTree>
    <p:extLst>
      <p:ext uri="{BB962C8B-B14F-4D97-AF65-F5344CB8AC3E}">
        <p14:creationId xmlns:p14="http://schemas.microsoft.com/office/powerpoint/2010/main" val="2010012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B89D1F4-5C17-485C-B515-722E66C392D4}"/>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1AB32BAD-CDB6-4A93-BB21-8696903564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09315" cy="6858000"/>
            </a:xfrm>
            <a:prstGeom prst="rect">
              <a:avLst/>
            </a:prstGeom>
          </p:spPr>
        </p:pic>
        <p:sp>
          <p:nvSpPr>
            <p:cNvPr id="14" name="Rectangle 13">
              <a:extLst>
                <a:ext uri="{FF2B5EF4-FFF2-40B4-BE49-F238E27FC236}">
                  <a16:creationId xmlns:a16="http://schemas.microsoft.com/office/drawing/2014/main" id="{F32FA6BB-6EEF-4D8B-B9A9-D7ED9FBE8B06}"/>
                </a:ext>
              </a:extLst>
            </p:cNvPr>
            <p:cNvSpPr/>
            <p:nvPr/>
          </p:nvSpPr>
          <p:spPr>
            <a:xfrm>
              <a:off x="463296" y="230188"/>
              <a:ext cx="4619920" cy="502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6DCBED2-6396-48A0-A698-6DDFBC7A6285}"/>
                </a:ext>
              </a:extLst>
            </p:cNvPr>
            <p:cNvSpPr/>
            <p:nvPr/>
          </p:nvSpPr>
          <p:spPr>
            <a:xfrm>
              <a:off x="1237865" y="1256015"/>
              <a:ext cx="4619920" cy="502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AE59596-7D94-4D98-A4F2-63A535184002}"/>
                </a:ext>
              </a:extLst>
            </p:cNvPr>
            <p:cNvSpPr/>
            <p:nvPr/>
          </p:nvSpPr>
          <p:spPr>
            <a:xfrm>
              <a:off x="8625526" y="75414"/>
              <a:ext cx="3566474" cy="6782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310D11A-72DC-43BD-BBCD-DEAE0A0134C1}"/>
              </a:ext>
            </a:extLst>
          </p:cNvPr>
          <p:cNvSpPr>
            <a:spLocks noGrp="1"/>
          </p:cNvSpPr>
          <p:nvPr>
            <p:ph type="title"/>
          </p:nvPr>
        </p:nvSpPr>
        <p:spPr>
          <a:xfrm>
            <a:off x="1381823" y="346981"/>
            <a:ext cx="10058400" cy="1450757"/>
          </a:xfrm>
        </p:spPr>
        <p:txBody>
          <a:bodyPr>
            <a:normAutofit/>
          </a:bodyPr>
          <a:lstStyle/>
          <a:p>
            <a:r>
              <a:rPr lang="en-US" sz="6000" b="1" dirty="0">
                <a:solidFill>
                  <a:schemeClr val="tx1"/>
                </a:solidFill>
              </a:rPr>
              <a:t>Federal Partners</a:t>
            </a:r>
          </a:p>
        </p:txBody>
      </p:sp>
      <p:pic>
        <p:nvPicPr>
          <p:cNvPr id="8" name="Picture 7">
            <a:extLst>
              <a:ext uri="{FF2B5EF4-FFF2-40B4-BE49-F238E27FC236}">
                <a16:creationId xmlns:a16="http://schemas.microsoft.com/office/drawing/2014/main" id="{0421B7A0-65D1-4F43-BD7D-114D8FEFC1E2}"/>
              </a:ext>
              <a:ext uri="{C183D7F6-B498-43B3-948B-1728B52AA6E4}">
                <adec:decorative xmlns:adec="http://schemas.microsoft.com/office/drawing/2017/decorative" val="1"/>
              </a:ext>
            </a:extLst>
          </p:cNvPr>
          <p:cNvPicPr/>
          <p:nvPr/>
        </p:nvPicPr>
        <p:blipFill rotWithShape="1">
          <a:blip r:embed="rId4"/>
          <a:srcRect l="76985" t="20185" r="19460" b="75642"/>
          <a:stretch/>
        </p:blipFill>
        <p:spPr bwMode="auto">
          <a:xfrm>
            <a:off x="602747" y="2599375"/>
            <a:ext cx="1586865" cy="77533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421B7A0-65D1-4F43-BD7D-114D8FEFC1E2}"/>
              </a:ext>
              <a:ext uri="{C183D7F6-B498-43B3-948B-1728B52AA6E4}">
                <adec:decorative xmlns:adec="http://schemas.microsoft.com/office/drawing/2017/decorative" val="1"/>
              </a:ext>
            </a:extLst>
          </p:cNvPr>
          <p:cNvPicPr/>
          <p:nvPr/>
        </p:nvPicPr>
        <p:blipFill rotWithShape="1">
          <a:blip r:embed="rId4"/>
          <a:srcRect l="76738" t="24508" r="19295" b="71570"/>
          <a:stretch/>
        </p:blipFill>
        <p:spPr bwMode="auto">
          <a:xfrm>
            <a:off x="463296" y="3547279"/>
            <a:ext cx="1837055" cy="77470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D73E84DD-106E-4D33-8161-9DC966FCF9E4}"/>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76693" y="4523309"/>
            <a:ext cx="1060450" cy="1060450"/>
          </a:xfrm>
          <a:prstGeom prst="rect">
            <a:avLst/>
          </a:prstGeom>
          <a:noFill/>
          <a:ln>
            <a:noFill/>
          </a:ln>
        </p:spPr>
      </p:pic>
      <p:sp>
        <p:nvSpPr>
          <p:cNvPr id="17" name="Content Placeholder 2" descr="Administration for Community Living (ACL) &#10;Centers for Medicare and Medicaid Services (CMS)&#10;Veterans Health Administration&#10;">
            <a:extLst>
              <a:ext uri="{FF2B5EF4-FFF2-40B4-BE49-F238E27FC236}">
                <a16:creationId xmlns:a16="http://schemas.microsoft.com/office/drawing/2014/main" id="{3EFA5051-5C19-4F14-8CC7-5A4DC5B18D99}"/>
              </a:ext>
            </a:extLst>
          </p:cNvPr>
          <p:cNvSpPr>
            <a:spLocks noGrp="1"/>
          </p:cNvSpPr>
          <p:nvPr>
            <p:ph idx="1"/>
          </p:nvPr>
        </p:nvSpPr>
        <p:spPr>
          <a:xfrm>
            <a:off x="2493352" y="2609401"/>
            <a:ext cx="9383703" cy="4018411"/>
          </a:xfrm>
        </p:spPr>
        <p:txBody>
          <a:bodyPr/>
          <a:lstStyle/>
          <a:p>
            <a:pPr marL="0" indent="0">
              <a:lnSpc>
                <a:spcPts val="6500"/>
              </a:lnSpc>
              <a:buClr>
                <a:schemeClr val="accent2"/>
              </a:buClr>
              <a:buNone/>
            </a:pPr>
            <a:r>
              <a:rPr lang="en-US" sz="3200" dirty="0">
                <a:solidFill>
                  <a:schemeClr val="tx1"/>
                </a:solidFill>
              </a:rPr>
              <a:t>Administration for Community Living (ACL) </a:t>
            </a:r>
          </a:p>
          <a:p>
            <a:pPr marL="0" indent="0">
              <a:lnSpc>
                <a:spcPts val="6500"/>
              </a:lnSpc>
              <a:buClr>
                <a:schemeClr val="accent2"/>
              </a:buClr>
              <a:buNone/>
            </a:pPr>
            <a:r>
              <a:rPr lang="en-US" sz="3200" dirty="0">
                <a:solidFill>
                  <a:schemeClr val="tx1"/>
                </a:solidFill>
              </a:rPr>
              <a:t>Centers for Medicare and Medicaid Services (CMS)</a:t>
            </a:r>
          </a:p>
          <a:p>
            <a:pPr marL="0" indent="0">
              <a:lnSpc>
                <a:spcPts val="6500"/>
              </a:lnSpc>
              <a:buClr>
                <a:schemeClr val="accent2"/>
              </a:buClr>
              <a:buNone/>
            </a:pPr>
            <a:r>
              <a:rPr lang="en-US" sz="3200" dirty="0">
                <a:solidFill>
                  <a:schemeClr val="tx1"/>
                </a:solidFill>
              </a:rPr>
              <a:t>Veterans Health Administration</a:t>
            </a:r>
          </a:p>
          <a:p>
            <a:endParaRPr lang="en-US" dirty="0"/>
          </a:p>
        </p:txBody>
      </p:sp>
    </p:spTree>
    <p:extLst>
      <p:ext uri="{BB962C8B-B14F-4D97-AF65-F5344CB8AC3E}">
        <p14:creationId xmlns:p14="http://schemas.microsoft.com/office/powerpoint/2010/main" val="3505340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244A76E-B667-41C0-90F8-5C0447C25532}"/>
              </a:ext>
              <a:ext uri="{C183D7F6-B498-43B3-948B-1728B52AA6E4}">
                <adec:decorative xmlns:adec="http://schemas.microsoft.com/office/drawing/2017/decorative" val="1"/>
              </a:ext>
            </a:extLst>
          </p:cNvPr>
          <p:cNvGrpSpPr/>
          <p:nvPr/>
        </p:nvGrpSpPr>
        <p:grpSpPr>
          <a:xfrm>
            <a:off x="0" y="-24935"/>
            <a:ext cx="12192000" cy="6882935"/>
            <a:chOff x="0" y="-24935"/>
            <a:chExt cx="12192000" cy="6998765"/>
          </a:xfrm>
        </p:grpSpPr>
        <p:pic>
          <p:nvPicPr>
            <p:cNvPr id="8" name="Content Placeholder 4" descr="A picture containing shape&#10;&#10;Description automatically generated">
              <a:extLst>
                <a:ext uri="{FF2B5EF4-FFF2-40B4-BE49-F238E27FC236}">
                  <a16:creationId xmlns:a16="http://schemas.microsoft.com/office/drawing/2014/main" id="{7FEE9959-5877-41D0-8B40-16D54FBCF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35"/>
              <a:ext cx="9283485" cy="6998765"/>
            </a:xfrm>
            <a:prstGeom prst="rect">
              <a:avLst/>
            </a:prstGeom>
          </p:spPr>
        </p:pic>
        <p:sp>
          <p:nvSpPr>
            <p:cNvPr id="9" name="Rectangle 8">
              <a:extLst>
                <a:ext uri="{FF2B5EF4-FFF2-40B4-BE49-F238E27FC236}">
                  <a16:creationId xmlns:a16="http://schemas.microsoft.com/office/drawing/2014/main" id="{631C21D3-3EB4-49DA-AF18-A2DA19F926DE}"/>
                </a:ext>
              </a:extLst>
            </p:cNvPr>
            <p:cNvSpPr/>
            <p:nvPr/>
          </p:nvSpPr>
          <p:spPr>
            <a:xfrm>
              <a:off x="4695986" y="-24935"/>
              <a:ext cx="7496014" cy="6882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310D11A-72DC-43BD-BBCD-DEAE0A0134C1}"/>
              </a:ext>
            </a:extLst>
          </p:cNvPr>
          <p:cNvSpPr>
            <a:spLocks noGrp="1"/>
          </p:cNvSpPr>
          <p:nvPr>
            <p:ph type="title"/>
          </p:nvPr>
        </p:nvSpPr>
        <p:spPr>
          <a:xfrm>
            <a:off x="4433921" y="113912"/>
            <a:ext cx="10058400" cy="1450757"/>
          </a:xfrm>
        </p:spPr>
        <p:txBody>
          <a:bodyPr>
            <a:normAutofit/>
          </a:bodyPr>
          <a:lstStyle/>
          <a:p>
            <a:r>
              <a:rPr lang="en-US" sz="6000" b="1" dirty="0">
                <a:solidFill>
                  <a:schemeClr val="tx1"/>
                </a:solidFill>
              </a:rPr>
              <a:t>State Partners</a:t>
            </a:r>
          </a:p>
        </p:txBody>
      </p:sp>
      <p:sp>
        <p:nvSpPr>
          <p:cNvPr id="11" name="Subtitle 2">
            <a:extLst>
              <a:ext uri="{FF2B5EF4-FFF2-40B4-BE49-F238E27FC236}">
                <a16:creationId xmlns:a16="http://schemas.microsoft.com/office/drawing/2014/main" id="{95696564-C5E2-4E4D-9B6D-14924AD13494}"/>
              </a:ext>
            </a:extLst>
          </p:cNvPr>
          <p:cNvSpPr txBox="1">
            <a:spLocks/>
          </p:cNvSpPr>
          <p:nvPr/>
        </p:nvSpPr>
        <p:spPr>
          <a:xfrm>
            <a:off x="5012044" y="1404255"/>
            <a:ext cx="6990350" cy="505604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274320">
              <a:lnSpc>
                <a:spcPct val="60000"/>
              </a:lnSpc>
              <a:buClr>
                <a:schemeClr val="accent2"/>
              </a:buClr>
              <a:buFont typeface="Wingdings" panose="05000000000000000000" pitchFamily="2" charset="2"/>
              <a:buChar char="§"/>
            </a:pPr>
            <a:r>
              <a:rPr lang="en-US" sz="2900" dirty="0">
                <a:solidFill>
                  <a:schemeClr val="tx1"/>
                </a:solidFill>
              </a:rPr>
              <a:t>California Commission on Aging</a:t>
            </a:r>
          </a:p>
          <a:p>
            <a:pPr indent="-274320">
              <a:lnSpc>
                <a:spcPct val="60000"/>
              </a:lnSpc>
              <a:buClr>
                <a:schemeClr val="accent2"/>
              </a:buClr>
              <a:buFont typeface="Wingdings" panose="05000000000000000000" pitchFamily="2" charset="2"/>
              <a:buChar char="§"/>
            </a:pPr>
            <a:r>
              <a:rPr lang="en-US" sz="2900" dirty="0">
                <a:solidFill>
                  <a:schemeClr val="tx1"/>
                </a:solidFill>
              </a:rPr>
              <a:t>Department of Aging</a:t>
            </a:r>
          </a:p>
          <a:p>
            <a:pPr indent="-274320">
              <a:lnSpc>
                <a:spcPct val="60000"/>
              </a:lnSpc>
              <a:buClr>
                <a:schemeClr val="accent2"/>
              </a:buClr>
              <a:buFont typeface="Wingdings" panose="05000000000000000000" pitchFamily="2" charset="2"/>
              <a:buChar char="§"/>
            </a:pPr>
            <a:r>
              <a:rPr lang="en-US" sz="2900" dirty="0">
                <a:solidFill>
                  <a:schemeClr val="tx1"/>
                </a:solidFill>
              </a:rPr>
              <a:t>Department of Developmental Services</a:t>
            </a:r>
          </a:p>
          <a:p>
            <a:pPr indent="-274320">
              <a:lnSpc>
                <a:spcPct val="60000"/>
              </a:lnSpc>
              <a:buClr>
                <a:schemeClr val="accent2"/>
              </a:buClr>
              <a:buFont typeface="Wingdings" panose="05000000000000000000" pitchFamily="2" charset="2"/>
              <a:buChar char="§"/>
            </a:pPr>
            <a:r>
              <a:rPr lang="en-US" sz="2900" dirty="0">
                <a:solidFill>
                  <a:schemeClr val="tx1"/>
                </a:solidFill>
              </a:rPr>
              <a:t>Department of Health Care Services</a:t>
            </a:r>
          </a:p>
          <a:p>
            <a:pPr indent="-274320">
              <a:lnSpc>
                <a:spcPct val="60000"/>
              </a:lnSpc>
              <a:buClr>
                <a:schemeClr val="accent2"/>
              </a:buClr>
              <a:buFont typeface="Wingdings" panose="05000000000000000000" pitchFamily="2" charset="2"/>
              <a:buChar char="§"/>
            </a:pPr>
            <a:r>
              <a:rPr lang="en-US" sz="2900" dirty="0">
                <a:solidFill>
                  <a:schemeClr val="tx1"/>
                </a:solidFill>
              </a:rPr>
              <a:t>Department of Public Health</a:t>
            </a:r>
          </a:p>
          <a:p>
            <a:pPr indent="-274320">
              <a:lnSpc>
                <a:spcPct val="60000"/>
              </a:lnSpc>
              <a:buClr>
                <a:schemeClr val="accent2"/>
              </a:buClr>
              <a:buFont typeface="Wingdings" panose="05000000000000000000" pitchFamily="2" charset="2"/>
              <a:buChar char="§"/>
            </a:pPr>
            <a:r>
              <a:rPr lang="en-US" sz="2900" dirty="0">
                <a:solidFill>
                  <a:schemeClr val="tx1"/>
                </a:solidFill>
              </a:rPr>
              <a:t>Department of Rehabilitation</a:t>
            </a:r>
          </a:p>
          <a:p>
            <a:pPr indent="-274320">
              <a:lnSpc>
                <a:spcPct val="60000"/>
              </a:lnSpc>
              <a:buClr>
                <a:schemeClr val="accent2"/>
              </a:buClr>
              <a:buFont typeface="Wingdings" panose="05000000000000000000" pitchFamily="2" charset="2"/>
              <a:buChar char="§"/>
            </a:pPr>
            <a:r>
              <a:rPr lang="en-US" sz="2900" dirty="0">
                <a:solidFill>
                  <a:schemeClr val="tx1"/>
                </a:solidFill>
              </a:rPr>
              <a:t>Department of Social Services</a:t>
            </a:r>
          </a:p>
          <a:p>
            <a:pPr indent="-274320">
              <a:lnSpc>
                <a:spcPct val="60000"/>
              </a:lnSpc>
              <a:buClr>
                <a:schemeClr val="accent2"/>
              </a:buClr>
              <a:buFont typeface="Wingdings" panose="05000000000000000000" pitchFamily="2" charset="2"/>
              <a:buChar char="§"/>
            </a:pPr>
            <a:r>
              <a:rPr lang="en-US" sz="2900" dirty="0">
                <a:solidFill>
                  <a:schemeClr val="tx1"/>
                </a:solidFill>
              </a:rPr>
              <a:t>Department of Veteran Affairs</a:t>
            </a:r>
          </a:p>
          <a:p>
            <a:pPr indent="-274320">
              <a:lnSpc>
                <a:spcPct val="60000"/>
              </a:lnSpc>
              <a:buClr>
                <a:schemeClr val="accent2"/>
              </a:buClr>
              <a:buFont typeface="Wingdings" panose="05000000000000000000" pitchFamily="2" charset="2"/>
              <a:buChar char="§"/>
            </a:pPr>
            <a:r>
              <a:rPr lang="en-US" sz="2900" dirty="0">
                <a:solidFill>
                  <a:schemeClr val="tx1"/>
                </a:solidFill>
              </a:rPr>
              <a:t>State Council on Developmental Disabilities</a:t>
            </a:r>
          </a:p>
          <a:p>
            <a:pPr indent="-274320">
              <a:lnSpc>
                <a:spcPct val="60000"/>
              </a:lnSpc>
              <a:buClr>
                <a:schemeClr val="accent2"/>
              </a:buClr>
              <a:buFont typeface="Wingdings" panose="05000000000000000000" pitchFamily="2" charset="2"/>
              <a:buChar char="§"/>
            </a:pPr>
            <a:r>
              <a:rPr lang="en-US" sz="2900" dirty="0">
                <a:solidFill>
                  <a:schemeClr val="tx1"/>
                </a:solidFill>
              </a:rPr>
              <a:t>State Independent Living Council</a:t>
            </a:r>
          </a:p>
          <a:p>
            <a:pPr indent="-274320">
              <a:lnSpc>
                <a:spcPct val="60000"/>
              </a:lnSpc>
              <a:buClr>
                <a:schemeClr val="accent2"/>
              </a:buClr>
              <a:buFont typeface="Wingdings" panose="05000000000000000000" pitchFamily="2" charset="2"/>
              <a:buChar char="§"/>
            </a:pPr>
            <a:r>
              <a:rPr lang="en-US" sz="2900" dirty="0">
                <a:solidFill>
                  <a:schemeClr val="tx1"/>
                </a:solidFill>
              </a:rPr>
              <a:t>And more to come!</a:t>
            </a:r>
          </a:p>
        </p:txBody>
      </p:sp>
      <p:pic>
        <p:nvPicPr>
          <p:cNvPr id="12" name="Picture 4">
            <a:extLst>
              <a:ext uri="{FF2B5EF4-FFF2-40B4-BE49-F238E27FC236}">
                <a16:creationId xmlns:a16="http://schemas.microsoft.com/office/drawing/2014/main" id="{9D3AC2F7-8472-4957-840C-0F947F4151E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23" r="7316" b="6510"/>
          <a:stretch/>
        </p:blipFill>
        <p:spPr bwMode="auto">
          <a:xfrm>
            <a:off x="2103529" y="2503403"/>
            <a:ext cx="2664272" cy="185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75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0D11A-72DC-43BD-BBCD-DEAE0A0134C1}"/>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b="1" dirty="0"/>
              <a:t>Key Principles of ADRC</a:t>
            </a:r>
          </a:p>
        </p:txBody>
      </p:sp>
      <p:sp>
        <p:nvSpPr>
          <p:cNvPr id="4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222D3B45-687E-41A2-8AD7-DE82FB8F0271}"/>
              </a:ext>
            </a:extLst>
          </p:cNvPr>
          <p:cNvSpPr txBox="1">
            <a:spLocks/>
          </p:cNvSpPr>
          <p:nvPr/>
        </p:nvSpPr>
        <p:spPr>
          <a:xfrm>
            <a:off x="640080" y="2706624"/>
            <a:ext cx="6894576" cy="3483864"/>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228600">
              <a:buClr>
                <a:schemeClr val="accent2"/>
              </a:buClr>
              <a:buFont typeface="Arial" panose="020B0604020202020204" pitchFamily="34" charset="0"/>
              <a:buChar char="•"/>
            </a:pPr>
            <a:r>
              <a:rPr lang="en-US" sz="2200">
                <a:solidFill>
                  <a:schemeClr val="tx1"/>
                </a:solidFill>
              </a:rPr>
              <a:t>One-Stop Coordinated System</a:t>
            </a:r>
          </a:p>
          <a:p>
            <a:pPr indent="-228600">
              <a:buClr>
                <a:schemeClr val="accent2"/>
              </a:buClr>
              <a:buFont typeface="Arial" panose="020B0604020202020204" pitchFamily="34" charset="0"/>
              <a:buChar char="•"/>
            </a:pPr>
            <a:r>
              <a:rPr lang="en-US" sz="2200">
                <a:solidFill>
                  <a:schemeClr val="tx1"/>
                </a:solidFill>
              </a:rPr>
              <a:t>Single Standard Process</a:t>
            </a:r>
          </a:p>
          <a:p>
            <a:pPr indent="-228600">
              <a:buClr>
                <a:schemeClr val="accent2"/>
              </a:buClr>
              <a:buFont typeface="Arial" panose="020B0604020202020204" pitchFamily="34" charset="0"/>
              <a:buChar char="•"/>
            </a:pPr>
            <a:r>
              <a:rPr lang="en-US" sz="2200">
                <a:solidFill>
                  <a:schemeClr val="tx1"/>
                </a:solidFill>
              </a:rPr>
              <a:t>Objective and Neutral</a:t>
            </a:r>
          </a:p>
          <a:p>
            <a:pPr indent="-228600">
              <a:buClr>
                <a:schemeClr val="accent2"/>
              </a:buClr>
              <a:buFont typeface="Arial" panose="020B0604020202020204" pitchFamily="34" charset="0"/>
              <a:buChar char="•"/>
            </a:pPr>
            <a:r>
              <a:rPr lang="en-US" sz="2200">
                <a:solidFill>
                  <a:schemeClr val="tx1"/>
                </a:solidFill>
              </a:rPr>
              <a:t>Person-Centered</a:t>
            </a:r>
          </a:p>
          <a:p>
            <a:pPr indent="-228600">
              <a:buClr>
                <a:schemeClr val="accent2"/>
              </a:buClr>
              <a:buFont typeface="Arial" panose="020B0604020202020204" pitchFamily="34" charset="0"/>
              <a:buChar char="•"/>
            </a:pPr>
            <a:r>
              <a:rPr lang="en-US" sz="2200">
                <a:solidFill>
                  <a:schemeClr val="tx1"/>
                </a:solidFill>
              </a:rPr>
              <a:t>Seamless &amp; Person Friendly </a:t>
            </a:r>
          </a:p>
          <a:p>
            <a:pPr marL="182880" indent="-228600">
              <a:buClr>
                <a:schemeClr val="accent2"/>
              </a:buClr>
              <a:buFont typeface="Arial" panose="020B0604020202020204" pitchFamily="34" charset="0"/>
              <a:buChar char="•"/>
            </a:pPr>
            <a:r>
              <a:rPr lang="en-US" sz="2200">
                <a:solidFill>
                  <a:schemeClr val="tx1"/>
                </a:solidFill>
              </a:rPr>
              <a:t>Streamlined Access to Public &amp; Private Programs</a:t>
            </a:r>
          </a:p>
          <a:p>
            <a:pPr marL="0" indent="-228600">
              <a:buFont typeface="Arial" panose="020B0604020202020204" pitchFamily="34" charset="0"/>
              <a:buChar char="•"/>
            </a:pPr>
            <a:endParaRPr lang="en-US" sz="2200">
              <a:solidFill>
                <a:schemeClr val="tx1"/>
              </a:solidFill>
            </a:endParaRPr>
          </a:p>
          <a:p>
            <a:pPr marL="342900" indent="-228600">
              <a:buFont typeface="Arial" panose="020B0604020202020204" pitchFamily="34" charset="0"/>
              <a:buChar char="•"/>
            </a:pPr>
            <a:endParaRPr lang="en-US" sz="2200">
              <a:solidFill>
                <a:schemeClr val="tx1"/>
              </a:solidFill>
            </a:endParaRPr>
          </a:p>
        </p:txBody>
      </p:sp>
      <p:pic>
        <p:nvPicPr>
          <p:cNvPr id="11" name="Picture 10" descr="An image of a ten interlocking hands holding another person's wrist forming the shape of a circle. ">
            <a:extLst>
              <a:ext uri="{FF2B5EF4-FFF2-40B4-BE49-F238E27FC236}">
                <a16:creationId xmlns:a16="http://schemas.microsoft.com/office/drawing/2014/main" id="{0521491D-B920-400D-BA84-92950BD3AD9B}"/>
              </a:ext>
            </a:extLst>
          </p:cNvPr>
          <p:cNvPicPr>
            <a:picLocks noChangeAspect="1"/>
          </p:cNvPicPr>
          <p:nvPr/>
        </p:nvPicPr>
        <p:blipFill rotWithShape="1">
          <a:blip r:embed="rId3"/>
          <a:srcRect t="14748" b="11487"/>
          <a:stretch/>
        </p:blipFill>
        <p:spPr>
          <a:xfrm>
            <a:off x="7863840" y="737588"/>
            <a:ext cx="4014216" cy="2613159"/>
          </a:xfrm>
          <a:prstGeom prst="rect">
            <a:avLst/>
          </a:prstGeom>
        </p:spPr>
      </p:pic>
      <p:pic>
        <p:nvPicPr>
          <p:cNvPr id="5" name="Picture 4">
            <a:extLst>
              <a:ext uri="{FF2B5EF4-FFF2-40B4-BE49-F238E27FC236}">
                <a16:creationId xmlns:a16="http://schemas.microsoft.com/office/drawing/2014/main" id="{7785CA66-7856-4078-93F6-AB620FC1E8D6}"/>
              </a:ext>
              <a:ext uri="{C183D7F6-B498-43B3-948B-1728B52AA6E4}">
                <adec:decorative xmlns:adec="http://schemas.microsoft.com/office/drawing/2017/decorative" val="1"/>
              </a:ext>
            </a:extLst>
          </p:cNvPr>
          <p:cNvPicPr>
            <a:picLocks noChangeAspect="1"/>
          </p:cNvPicPr>
          <p:nvPr/>
        </p:nvPicPr>
        <p:blipFill rotWithShape="1">
          <a:blip r:embed="rId4"/>
          <a:srcRect r="29659" b="1"/>
          <a:stretch/>
        </p:blipFill>
        <p:spPr>
          <a:xfrm>
            <a:off x="8530650" y="4079193"/>
            <a:ext cx="2662307" cy="2176272"/>
          </a:xfrm>
          <a:prstGeom prst="rect">
            <a:avLst/>
          </a:prstGeom>
        </p:spPr>
      </p:pic>
    </p:spTree>
    <p:extLst>
      <p:ext uri="{BB962C8B-B14F-4D97-AF65-F5344CB8AC3E}">
        <p14:creationId xmlns:p14="http://schemas.microsoft.com/office/powerpoint/2010/main" val="4280113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C1690A-1A4B-42DD-B007-EE20A65B4D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12192001" cy="6858000"/>
          </a:xfrm>
          <a:prstGeom prst="rect">
            <a:avLst/>
          </a:prstGeom>
        </p:spPr>
      </p:pic>
      <p:sp>
        <p:nvSpPr>
          <p:cNvPr id="2" name="Title 1" descr="ADRC and Assistive Technology">
            <a:extLst>
              <a:ext uri="{FF2B5EF4-FFF2-40B4-BE49-F238E27FC236}">
                <a16:creationId xmlns:a16="http://schemas.microsoft.com/office/drawing/2014/main" id="{C4A93CCA-7E71-4ED7-8CB3-122F80D3945D}"/>
              </a:ext>
            </a:extLst>
          </p:cNvPr>
          <p:cNvSpPr>
            <a:spLocks noGrp="1"/>
          </p:cNvSpPr>
          <p:nvPr>
            <p:ph type="title"/>
          </p:nvPr>
        </p:nvSpPr>
        <p:spPr>
          <a:xfrm>
            <a:off x="772384" y="5756"/>
            <a:ext cx="11014364" cy="1450757"/>
          </a:xfrm>
        </p:spPr>
        <p:txBody>
          <a:bodyPr>
            <a:normAutofit/>
          </a:bodyPr>
          <a:lstStyle/>
          <a:p>
            <a:r>
              <a:rPr lang="en-US" sz="6000" b="1" dirty="0">
                <a:solidFill>
                  <a:schemeClr val="tx1"/>
                </a:solidFill>
              </a:rPr>
              <a:t>ADRC and Assistive Technology</a:t>
            </a:r>
            <a:endParaRPr lang="en-US" sz="6000" dirty="0">
              <a:solidFill>
                <a:schemeClr val="tx1"/>
              </a:solidFill>
            </a:endParaRPr>
          </a:p>
        </p:txBody>
      </p:sp>
      <p:sp>
        <p:nvSpPr>
          <p:cNvPr id="5" name="TextBox 4">
            <a:extLst>
              <a:ext uri="{FF2B5EF4-FFF2-40B4-BE49-F238E27FC236}">
                <a16:creationId xmlns:a16="http://schemas.microsoft.com/office/drawing/2014/main" id="{EDC356EB-C0E3-427D-A999-1030F006D394}"/>
              </a:ext>
            </a:extLst>
          </p:cNvPr>
          <p:cNvSpPr txBox="1"/>
          <p:nvPr/>
        </p:nvSpPr>
        <p:spPr>
          <a:xfrm>
            <a:off x="772384" y="2131657"/>
            <a:ext cx="5042451" cy="3857466"/>
          </a:xfrm>
          <a:prstGeom prst="rect">
            <a:avLst/>
          </a:prstGeom>
          <a:noFill/>
        </p:spPr>
        <p:txBody>
          <a:bodyPr wrap="square">
            <a:spAutoFit/>
          </a:bodyPr>
          <a:lstStyle/>
          <a:p>
            <a:pPr marL="658368" lvl="1" indent="-274320" defTabSz="914400">
              <a:lnSpc>
                <a:spcPts val="2600"/>
              </a:lnSpc>
              <a:buClr>
                <a:schemeClr val="accent2"/>
              </a:buClr>
              <a:buFont typeface="Wingdings" panose="05000000000000000000" pitchFamily="2" charset="2"/>
              <a:buChar char="§"/>
            </a:pPr>
            <a:r>
              <a:rPr lang="en-US" sz="2400" dirty="0"/>
              <a:t>ADRC core and extended partners are a convenient point-of-entry for older adults and people with disabilities who may be in need of assistive technology (AT). </a:t>
            </a:r>
          </a:p>
          <a:p>
            <a:pPr marL="384048" lvl="1" defTabSz="914400">
              <a:lnSpc>
                <a:spcPts val="2600"/>
              </a:lnSpc>
              <a:buClr>
                <a:schemeClr val="accent2"/>
              </a:buClr>
            </a:pPr>
            <a:endParaRPr lang="en-US" sz="1100" dirty="0"/>
          </a:p>
          <a:p>
            <a:pPr marL="658368" lvl="1" indent="-274320" defTabSz="914400">
              <a:lnSpc>
                <a:spcPts val="2600"/>
              </a:lnSpc>
              <a:buClr>
                <a:schemeClr val="accent2"/>
              </a:buClr>
              <a:buFont typeface="Wingdings" panose="05000000000000000000" pitchFamily="2" charset="2"/>
              <a:buChar char="§"/>
            </a:pPr>
            <a:r>
              <a:rPr lang="en-US" sz="2400" dirty="0"/>
              <a:t>There’s likely a higher need for AT but the public is unaware of what services are available and how to access them. </a:t>
            </a:r>
            <a:endParaRPr lang="en-US" sz="2800" dirty="0"/>
          </a:p>
          <a:p>
            <a:endParaRPr lang="en-US" sz="2800" dirty="0"/>
          </a:p>
        </p:txBody>
      </p:sp>
      <p:pic>
        <p:nvPicPr>
          <p:cNvPr id="4" name="Picture 3" descr="A person sitting on a bench in a park wearing headphones&#10;">
            <a:extLst>
              <a:ext uri="{FF2B5EF4-FFF2-40B4-BE49-F238E27FC236}">
                <a16:creationId xmlns:a16="http://schemas.microsoft.com/office/drawing/2014/main" id="{E11251D5-4D3E-4F33-9084-1F8AD999A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566" y="2194560"/>
            <a:ext cx="5800743" cy="3262918"/>
          </a:xfrm>
          <a:prstGeom prst="rect">
            <a:avLst/>
          </a:prstGeom>
        </p:spPr>
      </p:pic>
    </p:spTree>
    <p:extLst>
      <p:ext uri="{BB962C8B-B14F-4D97-AF65-F5344CB8AC3E}">
        <p14:creationId xmlns:p14="http://schemas.microsoft.com/office/powerpoint/2010/main" val="645897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C1690A-1A4B-42DD-B007-EE20A65B4D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12192001" cy="6858000"/>
          </a:xfrm>
          <a:prstGeom prst="rect">
            <a:avLst/>
          </a:prstGeom>
        </p:spPr>
      </p:pic>
      <p:sp>
        <p:nvSpPr>
          <p:cNvPr id="2" name="Title 1" descr="ADRC and Assistive Technology continued">
            <a:extLst>
              <a:ext uri="{FF2B5EF4-FFF2-40B4-BE49-F238E27FC236}">
                <a16:creationId xmlns:a16="http://schemas.microsoft.com/office/drawing/2014/main" id="{C4A93CCA-7E71-4ED7-8CB3-122F80D3945D}"/>
              </a:ext>
            </a:extLst>
          </p:cNvPr>
          <p:cNvSpPr>
            <a:spLocks noGrp="1"/>
          </p:cNvSpPr>
          <p:nvPr>
            <p:ph type="title"/>
          </p:nvPr>
        </p:nvSpPr>
        <p:spPr>
          <a:xfrm>
            <a:off x="800376" y="0"/>
            <a:ext cx="11014364" cy="1450757"/>
          </a:xfrm>
        </p:spPr>
        <p:txBody>
          <a:bodyPr>
            <a:normAutofit/>
          </a:bodyPr>
          <a:lstStyle/>
          <a:p>
            <a:r>
              <a:rPr lang="en-US" sz="6000" b="1" dirty="0">
                <a:solidFill>
                  <a:schemeClr val="tx1"/>
                </a:solidFill>
              </a:rPr>
              <a:t>ADRC and Assistive Technology </a:t>
            </a:r>
            <a:r>
              <a:rPr lang="en-US" sz="1800" b="1" dirty="0">
                <a:solidFill>
                  <a:schemeClr val="bg1"/>
                </a:solidFill>
              </a:rPr>
              <a:t>continued</a:t>
            </a:r>
            <a:endParaRPr lang="en-US" sz="6000" dirty="0">
              <a:solidFill>
                <a:schemeClr val="bg1"/>
              </a:solidFill>
            </a:endParaRPr>
          </a:p>
        </p:txBody>
      </p:sp>
      <p:sp>
        <p:nvSpPr>
          <p:cNvPr id="5" name="TextBox 4">
            <a:extLst>
              <a:ext uri="{FF2B5EF4-FFF2-40B4-BE49-F238E27FC236}">
                <a16:creationId xmlns:a16="http://schemas.microsoft.com/office/drawing/2014/main" id="{EDC356EB-C0E3-427D-A999-1030F006D394}"/>
              </a:ext>
            </a:extLst>
          </p:cNvPr>
          <p:cNvSpPr txBox="1"/>
          <p:nvPr/>
        </p:nvSpPr>
        <p:spPr>
          <a:xfrm>
            <a:off x="651613" y="1450757"/>
            <a:ext cx="5884390" cy="6327373"/>
          </a:xfrm>
          <a:prstGeom prst="rect">
            <a:avLst/>
          </a:prstGeom>
          <a:noFill/>
        </p:spPr>
        <p:txBody>
          <a:bodyPr wrap="square">
            <a:spAutoFit/>
          </a:bodyPr>
          <a:lstStyle/>
          <a:p>
            <a:pPr marL="658368" lvl="1" indent="-274320" defTabSz="914400">
              <a:lnSpc>
                <a:spcPts val="2600"/>
              </a:lnSpc>
              <a:buClr>
                <a:schemeClr val="accent2"/>
              </a:buClr>
              <a:buFont typeface="Wingdings" panose="05000000000000000000" pitchFamily="2" charset="2"/>
              <a:buChar char="§"/>
            </a:pPr>
            <a:endParaRPr lang="en-US" sz="1100" dirty="0"/>
          </a:p>
          <a:p>
            <a:pPr marL="658368" lvl="1" indent="-274320" defTabSz="914400">
              <a:lnSpc>
                <a:spcPts val="2600"/>
              </a:lnSpc>
              <a:buClr>
                <a:schemeClr val="accent2"/>
              </a:buClr>
              <a:buFont typeface="Wingdings" panose="05000000000000000000" pitchFamily="2" charset="2"/>
              <a:buChar char="§"/>
            </a:pPr>
            <a:r>
              <a:rPr lang="en-US" sz="2400" dirty="0"/>
              <a:t>ADRCs are optimally positioned to bring education and awareness to both consumers and their partners about the availability of AT services and programs. </a:t>
            </a:r>
          </a:p>
          <a:p>
            <a:pPr marL="658368" lvl="1" indent="-274320" defTabSz="914400">
              <a:lnSpc>
                <a:spcPts val="2600"/>
              </a:lnSpc>
              <a:buClr>
                <a:schemeClr val="accent2"/>
              </a:buClr>
              <a:buFont typeface="Wingdings" panose="05000000000000000000" pitchFamily="2" charset="2"/>
              <a:buChar char="§"/>
            </a:pPr>
            <a:endParaRPr lang="en-US" sz="1100" dirty="0"/>
          </a:p>
          <a:p>
            <a:pPr marL="658368" lvl="1" indent="-274320" defTabSz="914400">
              <a:lnSpc>
                <a:spcPts val="2600"/>
              </a:lnSpc>
              <a:buClr>
                <a:schemeClr val="accent2"/>
              </a:buClr>
              <a:buFont typeface="Wingdings" panose="05000000000000000000" pitchFamily="2" charset="2"/>
              <a:buChar char="§"/>
            </a:pPr>
            <a:r>
              <a:rPr lang="en-US" sz="2400" dirty="0"/>
              <a:t>AT services and resources (e.g., wheelchairs, glasses, hearing aids, screen readers, speech-generating devices, etc.) support an individual’s choice to maintain independence in the community. </a:t>
            </a:r>
          </a:p>
          <a:p>
            <a:pPr marL="658368" lvl="1" indent="-274320" defTabSz="914400">
              <a:lnSpc>
                <a:spcPts val="2600"/>
              </a:lnSpc>
              <a:buClr>
                <a:schemeClr val="accent2"/>
              </a:buClr>
              <a:buFont typeface="Wingdings" panose="05000000000000000000" pitchFamily="2" charset="2"/>
              <a:buChar char="§"/>
            </a:pPr>
            <a:endParaRPr lang="en-US" sz="1100" dirty="0"/>
          </a:p>
          <a:p>
            <a:pPr marL="658368" lvl="1" indent="-274320" defTabSz="914400">
              <a:lnSpc>
                <a:spcPts val="2600"/>
              </a:lnSpc>
              <a:buClr>
                <a:schemeClr val="accent2"/>
              </a:buClr>
              <a:buFont typeface="Wingdings" panose="05000000000000000000" pitchFamily="2" charset="2"/>
              <a:buChar char="§"/>
            </a:pPr>
            <a:r>
              <a:rPr lang="en-US" sz="2400" dirty="0"/>
              <a:t>AT programs and providers are a natural extended partner!</a:t>
            </a:r>
          </a:p>
          <a:p>
            <a:pPr marL="384048" lvl="1" indent="-182880" defTabSz="914400">
              <a:lnSpc>
                <a:spcPts val="2700"/>
              </a:lnSpc>
              <a:spcBef>
                <a:spcPts val="200"/>
              </a:spcBef>
              <a:buClr>
                <a:schemeClr val="accent2"/>
              </a:buClr>
              <a:buFont typeface="Wingdings" panose="05000000000000000000" pitchFamily="2" charset="2"/>
              <a:buChar char="§"/>
            </a:pPr>
            <a:endParaRPr lang="en-US" sz="2600" dirty="0"/>
          </a:p>
          <a:p>
            <a:endParaRPr lang="en-US" sz="2800" dirty="0"/>
          </a:p>
          <a:p>
            <a:endParaRPr lang="en-US" sz="2800" dirty="0"/>
          </a:p>
        </p:txBody>
      </p:sp>
      <p:pic>
        <p:nvPicPr>
          <p:cNvPr id="4" name="Picture 3" descr="An outdoor picture with a person and their caregiver">
            <a:extLst>
              <a:ext uri="{FF2B5EF4-FFF2-40B4-BE49-F238E27FC236}">
                <a16:creationId xmlns:a16="http://schemas.microsoft.com/office/drawing/2014/main" id="{7A39BA0D-8FB6-4BAB-B9B7-E0AF19AF5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0707" y="1893270"/>
            <a:ext cx="5360812" cy="2885766"/>
          </a:xfrm>
          <a:prstGeom prst="rect">
            <a:avLst/>
          </a:prstGeom>
        </p:spPr>
      </p:pic>
    </p:spTree>
    <p:extLst>
      <p:ext uri="{BB962C8B-B14F-4D97-AF65-F5344CB8AC3E}">
        <p14:creationId xmlns:p14="http://schemas.microsoft.com/office/powerpoint/2010/main" val="858117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BD2D90-08B5-49CF-B9FA-DDE91199FB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1A6041D9-19A5-4216-868E-2738344B78BF}"/>
              </a:ext>
            </a:extLst>
          </p:cNvPr>
          <p:cNvSpPr>
            <a:spLocks noGrp="1"/>
          </p:cNvSpPr>
          <p:nvPr>
            <p:ph type="title"/>
          </p:nvPr>
        </p:nvSpPr>
        <p:spPr>
          <a:xfrm>
            <a:off x="1066799" y="0"/>
            <a:ext cx="10058400" cy="1450757"/>
          </a:xfrm>
        </p:spPr>
        <p:txBody>
          <a:bodyPr>
            <a:normAutofit/>
          </a:bodyPr>
          <a:lstStyle/>
          <a:p>
            <a:r>
              <a:rPr lang="en-US" sz="6000" b="1" dirty="0">
                <a:solidFill>
                  <a:schemeClr val="tx1"/>
                </a:solidFill>
              </a:rPr>
              <a:t>Revisiting Real Life Challenges…</a:t>
            </a:r>
            <a:endParaRPr lang="en-US" sz="6000" dirty="0">
              <a:solidFill>
                <a:schemeClr val="tx1"/>
              </a:solidFill>
            </a:endParaRPr>
          </a:p>
        </p:txBody>
      </p:sp>
      <p:sp>
        <p:nvSpPr>
          <p:cNvPr id="3" name="Content Placeholder 2">
            <a:extLst>
              <a:ext uri="{FF2B5EF4-FFF2-40B4-BE49-F238E27FC236}">
                <a16:creationId xmlns:a16="http://schemas.microsoft.com/office/drawing/2014/main" id="{7DEB0B5A-65DB-41B7-B373-DB55F671ACAB}"/>
              </a:ext>
            </a:extLst>
          </p:cNvPr>
          <p:cNvSpPr>
            <a:spLocks noGrp="1"/>
          </p:cNvSpPr>
          <p:nvPr>
            <p:ph idx="1"/>
          </p:nvPr>
        </p:nvSpPr>
        <p:spPr>
          <a:xfrm>
            <a:off x="1302055" y="1193285"/>
            <a:ext cx="10576579" cy="4471430"/>
          </a:xfrm>
        </p:spPr>
        <p:txBody>
          <a:bodyPr>
            <a:noAutofit/>
          </a:bodyPr>
          <a:lstStyle/>
          <a:p>
            <a:pPr marL="0" marR="0" lvl="0" indent="0"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800" b="0" i="0" u="none" strike="noStrike" kern="1200" cap="none" spc="0" normalizeH="0" baseline="0" noProof="0" dirty="0">
                <a:ln>
                  <a:noFill/>
                </a:ln>
                <a:solidFill>
                  <a:schemeClr val="tx1"/>
                </a:solidFill>
                <a:effectLst/>
                <a:uLnTx/>
                <a:uFillTx/>
                <a:ea typeface="+mn-ea"/>
                <a:cs typeface="+mn-cs"/>
              </a:rPr>
              <a:t>“My husband experienced a medical crisis and was in the hospital, and then in skilled nursing for a month. While this was happening, our landlord informed us they were being forced to sell and that we must move out in 30 days. But we could stay at a nearby apartment for 60 days.  </a:t>
            </a:r>
          </a:p>
          <a:p>
            <a:pPr marL="0" marR="0" lvl="0" indent="0"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800" b="0" i="0" u="none" strike="noStrike" kern="1200" cap="none" spc="0" normalizeH="0" baseline="0" noProof="0" dirty="0">
                <a:ln>
                  <a:noFill/>
                </a:ln>
                <a:solidFill>
                  <a:schemeClr val="tx1"/>
                </a:solidFill>
                <a:effectLst/>
                <a:uLnTx/>
                <a:uFillTx/>
                <a:ea typeface="+mn-ea"/>
                <a:cs typeface="+mn-cs"/>
              </a:rPr>
              <a:t>I have been providing care for my husband and assisting him with the majority of ADLs every day since he was released from the SNF. </a:t>
            </a:r>
          </a:p>
          <a:p>
            <a:pPr marL="0" marR="0" lvl="0" indent="0"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800" b="0" i="0" u="none" strike="noStrike" kern="1200" cap="none" spc="0" normalizeH="0" baseline="0" noProof="0" dirty="0">
                <a:ln>
                  <a:noFill/>
                </a:ln>
                <a:solidFill>
                  <a:schemeClr val="tx1"/>
                </a:solidFill>
                <a:effectLst/>
                <a:uLnTx/>
                <a:uFillTx/>
                <a:ea typeface="+mn-ea"/>
                <a:cs typeface="+mn-cs"/>
              </a:rPr>
              <a:t>I was unable to return to work in real estate this past winter because my husband required care and assistance. We have approximately $10K in credit card debt since we have been forced to use credit to cover our medical and living costs.”</a:t>
            </a:r>
          </a:p>
          <a:p>
            <a:pPr marL="0" marR="0" lvl="0" indent="0" algn="r" defTabSz="457200" rtl="0" eaLnBrk="1" fontAlgn="auto" latinLnBrk="0" hangingPunct="1">
              <a:lnSpc>
                <a:spcPct val="100000"/>
              </a:lnSpc>
              <a:spcBef>
                <a:spcPts val="1000"/>
              </a:spcBef>
              <a:spcAft>
                <a:spcPts val="0"/>
              </a:spcAft>
              <a:buClr>
                <a:srgbClr val="A53010"/>
              </a:buClr>
              <a:buSzTx/>
              <a:buFont typeface="Wingdings 3" charset="2"/>
              <a:buNone/>
              <a:tabLst/>
              <a:defRPr/>
            </a:pPr>
            <a:r>
              <a:rPr lang="en-US" sz="2800" dirty="0">
                <a:solidFill>
                  <a:schemeClr val="tx1"/>
                </a:solidFill>
              </a:rPr>
              <a:t>– </a:t>
            </a:r>
            <a:r>
              <a:rPr kumimoji="0" lang="en-US" sz="2800" b="0" i="0" u="none" strike="noStrike" kern="1200" cap="none" spc="0" normalizeH="0" baseline="0" noProof="0" dirty="0">
                <a:ln>
                  <a:noFill/>
                </a:ln>
                <a:solidFill>
                  <a:schemeClr val="tx1"/>
                </a:solidFill>
                <a:effectLst/>
                <a:uLnTx/>
                <a:uFillTx/>
                <a:ea typeface="+mn-ea"/>
                <a:cs typeface="+mn-cs"/>
              </a:rPr>
              <a:t>Marin County ADRC Consumer</a:t>
            </a:r>
          </a:p>
          <a:p>
            <a:endParaRPr lang="en-US" sz="2800" dirty="0"/>
          </a:p>
        </p:txBody>
      </p:sp>
    </p:spTree>
    <p:extLst>
      <p:ext uri="{BB962C8B-B14F-4D97-AF65-F5344CB8AC3E}">
        <p14:creationId xmlns:p14="http://schemas.microsoft.com/office/powerpoint/2010/main" val="419813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835C3-B6EA-4915-AA2A-069681C1D7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627C625B-EB27-488D-A316-770D4F04F4F6}"/>
              </a:ext>
            </a:extLst>
          </p:cNvPr>
          <p:cNvSpPr>
            <a:spLocks noGrp="1"/>
          </p:cNvSpPr>
          <p:nvPr>
            <p:ph type="title"/>
          </p:nvPr>
        </p:nvSpPr>
        <p:spPr>
          <a:xfrm>
            <a:off x="1066799" y="0"/>
            <a:ext cx="10058400" cy="1450757"/>
          </a:xfrm>
        </p:spPr>
        <p:txBody>
          <a:bodyPr>
            <a:normAutofit/>
          </a:bodyPr>
          <a:lstStyle/>
          <a:p>
            <a:r>
              <a:rPr lang="en-US" sz="6000" b="1" dirty="0">
                <a:solidFill>
                  <a:schemeClr val="tx1"/>
                </a:solidFill>
              </a:rPr>
              <a:t>Real Life Solutions…</a:t>
            </a:r>
            <a:endParaRPr lang="en-US" sz="6000" dirty="0">
              <a:solidFill>
                <a:schemeClr val="tx1"/>
              </a:solidFill>
            </a:endParaRPr>
          </a:p>
        </p:txBody>
      </p:sp>
      <p:sp>
        <p:nvSpPr>
          <p:cNvPr id="3" name="Content Placeholder 2">
            <a:extLst>
              <a:ext uri="{FF2B5EF4-FFF2-40B4-BE49-F238E27FC236}">
                <a16:creationId xmlns:a16="http://schemas.microsoft.com/office/drawing/2014/main" id="{D93EC9D2-8BAB-49A2-975D-113E9EA1C256}"/>
              </a:ext>
            </a:extLst>
          </p:cNvPr>
          <p:cNvSpPr>
            <a:spLocks noGrp="1"/>
          </p:cNvSpPr>
          <p:nvPr>
            <p:ph idx="1"/>
          </p:nvPr>
        </p:nvSpPr>
        <p:spPr>
          <a:xfrm>
            <a:off x="1066799" y="2070100"/>
            <a:ext cx="10776468" cy="4432467"/>
          </a:xfrm>
        </p:spPr>
        <p:txBody>
          <a:bodyPr>
            <a:normAutofit fontScale="92500" lnSpcReduction="10000"/>
          </a:body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3500" b="0" i="0" u="none" strike="noStrike" kern="1200" cap="none" spc="0" normalizeH="0" baseline="0" noProof="0" dirty="0">
                <a:ln>
                  <a:noFill/>
                </a:ln>
                <a:solidFill>
                  <a:schemeClr val="tx1"/>
                </a:solidFill>
                <a:effectLst/>
                <a:uLnTx/>
                <a:uFillTx/>
                <a:ea typeface="+mn-ea"/>
                <a:cs typeface="+mn-cs"/>
              </a:rPr>
              <a:t>“I called Info line. She connected me with the ADRC program. Once I was an ADRC client, I got assistance applying for SSI. The service coordinator got my husband and I signed up for </a:t>
            </a:r>
            <a:r>
              <a:rPr kumimoji="0" lang="en-US" sz="3500" b="0" i="0" u="none" strike="noStrike" kern="1200" cap="none" spc="0" normalizeH="0" baseline="0" noProof="0" dirty="0" err="1">
                <a:ln>
                  <a:noFill/>
                </a:ln>
                <a:solidFill>
                  <a:schemeClr val="tx1"/>
                </a:solidFill>
                <a:effectLst/>
                <a:uLnTx/>
                <a:uFillTx/>
                <a:ea typeface="+mn-ea"/>
                <a:cs typeface="+mn-cs"/>
              </a:rPr>
              <a:t>CalFresh</a:t>
            </a:r>
            <a:r>
              <a:rPr kumimoji="0" lang="en-US" sz="3500" b="0" i="0" u="none" strike="noStrike" kern="1200" cap="none" spc="0" normalizeH="0" baseline="0" noProof="0" dirty="0">
                <a:ln>
                  <a:noFill/>
                </a:ln>
                <a:solidFill>
                  <a:schemeClr val="tx1"/>
                </a:solidFill>
                <a:effectLst/>
                <a:uLnTx/>
                <a:uFillTx/>
                <a:ea typeface="+mn-ea"/>
                <a:cs typeface="+mn-cs"/>
              </a:rPr>
              <a:t> and helped me become my husband’s IHSS provider, which has been a lifesaver. We wouldn’t have known what IHSS even was otherwise. She also helped us find temporary housing.”	</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lang="en-US" sz="3500" dirty="0">
              <a:solidFill>
                <a:schemeClr val="tx1"/>
              </a:solidFill>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3500" b="0" i="0" u="none" strike="noStrike" kern="1200" cap="none" spc="0" normalizeH="0" baseline="0" noProof="0" dirty="0">
              <a:ln>
                <a:noFill/>
              </a:ln>
              <a:solidFill>
                <a:schemeClr val="tx1"/>
              </a:solidFill>
              <a:effectLst/>
              <a:uLnTx/>
              <a:uFillTx/>
              <a:ea typeface="+mn-ea"/>
              <a:cs typeface="+mn-cs"/>
            </a:endParaRPr>
          </a:p>
          <a:p>
            <a:pPr marL="0" marR="0" lvl="0" indent="0" algn="r" defTabSz="457200" rtl="0" eaLnBrk="1" fontAlgn="auto" latinLnBrk="0" hangingPunct="1">
              <a:lnSpc>
                <a:spcPct val="100000"/>
              </a:lnSpc>
              <a:spcBef>
                <a:spcPts val="1000"/>
              </a:spcBef>
              <a:spcAft>
                <a:spcPts val="0"/>
              </a:spcAft>
              <a:buClr>
                <a:srgbClr val="A53010"/>
              </a:buClr>
              <a:buSzTx/>
              <a:buFont typeface="Wingdings 3" charset="2"/>
              <a:buNone/>
              <a:tabLst/>
              <a:defRPr/>
            </a:pPr>
            <a:r>
              <a:rPr lang="en-US" sz="3500" dirty="0">
                <a:solidFill>
                  <a:schemeClr val="tx1"/>
                </a:solidFill>
              </a:rPr>
              <a:t>– </a:t>
            </a:r>
            <a:r>
              <a:rPr kumimoji="0" lang="en-US" sz="3500" b="0" i="0" u="none" strike="noStrike" kern="1200" cap="none" spc="0" normalizeH="0" baseline="0" noProof="0" dirty="0">
                <a:ln>
                  <a:noFill/>
                </a:ln>
                <a:solidFill>
                  <a:schemeClr val="tx1"/>
                </a:solidFill>
                <a:effectLst/>
                <a:uLnTx/>
                <a:uFillTx/>
                <a:ea typeface="+mn-ea"/>
                <a:cs typeface="+mn-cs"/>
              </a:rPr>
              <a:t>Marin County ADRC Consumer</a:t>
            </a:r>
          </a:p>
          <a:p>
            <a:endParaRPr lang="en-US" dirty="0"/>
          </a:p>
        </p:txBody>
      </p:sp>
    </p:spTree>
    <p:extLst>
      <p:ext uri="{BB962C8B-B14F-4D97-AF65-F5344CB8AC3E}">
        <p14:creationId xmlns:p14="http://schemas.microsoft.com/office/powerpoint/2010/main" val="3921295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A63FC3-49B5-41DD-84B0-E9713B7CEA43}"/>
              </a:ext>
              <a:ext uri="{C183D7F6-B498-43B3-948B-1728B52AA6E4}">
                <adec:decorative xmlns:adec="http://schemas.microsoft.com/office/drawing/2017/decorative" val="1"/>
              </a:ext>
            </a:extLst>
          </p:cNvPr>
          <p:cNvGrpSpPr/>
          <p:nvPr/>
        </p:nvGrpSpPr>
        <p:grpSpPr>
          <a:xfrm>
            <a:off x="0" y="-61994"/>
            <a:ext cx="12192000" cy="6981988"/>
            <a:chOff x="0" y="-123987"/>
            <a:chExt cx="12192000" cy="6981988"/>
          </a:xfrm>
        </p:grpSpPr>
        <p:pic>
          <p:nvPicPr>
            <p:cNvPr id="4" name="Picture 3">
              <a:extLst>
                <a:ext uri="{FF2B5EF4-FFF2-40B4-BE49-F238E27FC236}">
                  <a16:creationId xmlns:a16="http://schemas.microsoft.com/office/drawing/2014/main" id="{6B726E4A-7078-4B4C-8D03-27EC90A97945}"/>
                </a:ext>
              </a:extLst>
            </p:cNvPr>
            <p:cNvPicPr>
              <a:picLocks noChangeAspect="1"/>
            </p:cNvPicPr>
            <p:nvPr/>
          </p:nvPicPr>
          <p:blipFill>
            <a:blip r:embed="rId3"/>
            <a:stretch>
              <a:fillRect/>
            </a:stretch>
          </p:blipFill>
          <p:spPr>
            <a:xfrm>
              <a:off x="0" y="-123987"/>
              <a:ext cx="9328711" cy="6981988"/>
            </a:xfrm>
            <a:prstGeom prst="rect">
              <a:avLst/>
            </a:prstGeom>
          </p:spPr>
        </p:pic>
        <p:sp>
          <p:nvSpPr>
            <p:cNvPr id="5" name="Rectangle 4">
              <a:extLst>
                <a:ext uri="{FF2B5EF4-FFF2-40B4-BE49-F238E27FC236}">
                  <a16:creationId xmlns:a16="http://schemas.microsoft.com/office/drawing/2014/main" id="{ED6C5253-46D7-4D95-BB14-62DA521266D9}"/>
                </a:ext>
              </a:extLst>
            </p:cNvPr>
            <p:cNvSpPr/>
            <p:nvPr/>
          </p:nvSpPr>
          <p:spPr>
            <a:xfrm>
              <a:off x="4633993" y="-123987"/>
              <a:ext cx="7558007" cy="698198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5342C0-5447-4B02-A187-9AFAE31C953F}"/>
                </a:ext>
              </a:extLst>
            </p:cNvPr>
            <p:cNvSpPr/>
            <p:nvPr/>
          </p:nvSpPr>
          <p:spPr>
            <a:xfrm>
              <a:off x="511444" y="2964051"/>
              <a:ext cx="2124582" cy="697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310D11A-72DC-43BD-BBCD-DEAE0A0134C1}"/>
              </a:ext>
            </a:extLst>
          </p:cNvPr>
          <p:cNvSpPr>
            <a:spLocks noGrp="1"/>
          </p:cNvSpPr>
          <p:nvPr>
            <p:ph type="title"/>
          </p:nvPr>
        </p:nvSpPr>
        <p:spPr>
          <a:xfrm>
            <a:off x="4085706" y="444188"/>
            <a:ext cx="10058400" cy="1450757"/>
          </a:xfrm>
        </p:spPr>
        <p:txBody>
          <a:bodyPr>
            <a:normAutofit/>
          </a:bodyPr>
          <a:lstStyle/>
          <a:p>
            <a:r>
              <a:rPr lang="en-US" sz="6000" b="1" dirty="0">
                <a:solidFill>
                  <a:schemeClr val="tx1"/>
                </a:solidFill>
              </a:rPr>
              <a:t>ADRC in a Nutshell</a:t>
            </a:r>
          </a:p>
        </p:txBody>
      </p:sp>
      <p:sp>
        <p:nvSpPr>
          <p:cNvPr id="6" name="Content Placeholder 5">
            <a:extLst>
              <a:ext uri="{FF2B5EF4-FFF2-40B4-BE49-F238E27FC236}">
                <a16:creationId xmlns:a16="http://schemas.microsoft.com/office/drawing/2014/main" id="{8A6E5B40-1677-4480-9E78-B7CA290C4334}"/>
              </a:ext>
            </a:extLst>
          </p:cNvPr>
          <p:cNvSpPr>
            <a:spLocks noGrp="1"/>
          </p:cNvSpPr>
          <p:nvPr>
            <p:ph idx="1"/>
          </p:nvPr>
        </p:nvSpPr>
        <p:spPr>
          <a:xfrm>
            <a:off x="3946006" y="2766481"/>
            <a:ext cx="8014401" cy="3281975"/>
          </a:xfrm>
        </p:spPr>
        <p:txBody>
          <a:bodyPr>
            <a:normAutofit fontScale="92500" lnSpcReduction="10000"/>
          </a:bodyPr>
          <a:lstStyle/>
          <a:p>
            <a:pPr indent="182880">
              <a:lnSpc>
                <a:spcPct val="100000"/>
              </a:lnSpc>
              <a:spcAft>
                <a:spcPts val="1800"/>
              </a:spcAft>
              <a:buClr>
                <a:schemeClr val="accent2"/>
              </a:buClr>
              <a:buFont typeface="Wingdings" panose="05000000000000000000" pitchFamily="2" charset="2"/>
              <a:buChar char="§"/>
            </a:pPr>
            <a:r>
              <a:rPr lang="en-US" sz="4000" dirty="0">
                <a:solidFill>
                  <a:schemeClr val="tx1"/>
                </a:solidFill>
              </a:rPr>
              <a:t>No Wrong Door vision </a:t>
            </a:r>
          </a:p>
          <a:p>
            <a:pPr indent="182880">
              <a:lnSpc>
                <a:spcPct val="100000"/>
              </a:lnSpc>
              <a:spcAft>
                <a:spcPts val="1800"/>
              </a:spcAft>
              <a:buClr>
                <a:schemeClr val="accent2"/>
              </a:buClr>
              <a:buFont typeface="Wingdings" panose="05000000000000000000" pitchFamily="2" charset="2"/>
              <a:buChar char="§"/>
            </a:pPr>
            <a:r>
              <a:rPr lang="en-US" sz="4000" dirty="0">
                <a:solidFill>
                  <a:schemeClr val="tx1"/>
                </a:solidFill>
              </a:rPr>
              <a:t>Benefits of ADRC partnerships </a:t>
            </a:r>
          </a:p>
          <a:p>
            <a:pPr indent="182880">
              <a:lnSpc>
                <a:spcPct val="100000"/>
              </a:lnSpc>
              <a:spcAft>
                <a:spcPts val="1800"/>
              </a:spcAft>
              <a:buClr>
                <a:schemeClr val="accent2"/>
              </a:buClr>
              <a:buFont typeface="Wingdings" panose="05000000000000000000" pitchFamily="2" charset="2"/>
              <a:buChar char="§"/>
            </a:pPr>
            <a:r>
              <a:rPr lang="en-US" sz="4000" dirty="0">
                <a:solidFill>
                  <a:schemeClr val="tx1"/>
                </a:solidFill>
              </a:rPr>
              <a:t>Linkage between ADRC and Assistive Technology</a:t>
            </a:r>
          </a:p>
          <a:p>
            <a:pPr marL="0" indent="0">
              <a:spcAft>
                <a:spcPts val="2400"/>
              </a:spcAft>
              <a:buNone/>
            </a:pPr>
            <a:endParaRPr lang="en-US" sz="11200" dirty="0"/>
          </a:p>
          <a:p>
            <a:endParaRPr lang="en-US" dirty="0"/>
          </a:p>
        </p:txBody>
      </p:sp>
      <p:pic>
        <p:nvPicPr>
          <p:cNvPr id="9" name="Picture 8">
            <a:extLst>
              <a:ext uri="{FF2B5EF4-FFF2-40B4-BE49-F238E27FC236}">
                <a16:creationId xmlns:a16="http://schemas.microsoft.com/office/drawing/2014/main" id="{E826AA4C-3033-48B8-BDAA-060BE5685460}"/>
              </a:ext>
              <a:ext uri="{C183D7F6-B498-43B3-948B-1728B52AA6E4}">
                <adec:decorative xmlns:adec="http://schemas.microsoft.com/office/drawing/2017/decorative" val="1"/>
              </a:ext>
            </a:extLst>
          </p:cNvPr>
          <p:cNvPicPr>
            <a:picLocks noChangeAspect="1"/>
          </p:cNvPicPr>
          <p:nvPr/>
        </p:nvPicPr>
        <p:blipFill rotWithShape="1">
          <a:blip r:embed="rId4"/>
          <a:srcRect l="16787" t="5777" r="14924" b="5673"/>
          <a:stretch/>
        </p:blipFill>
        <p:spPr>
          <a:xfrm>
            <a:off x="91893" y="2273006"/>
            <a:ext cx="2203573" cy="1911535"/>
          </a:xfrm>
          <a:prstGeom prst="rect">
            <a:avLst/>
          </a:prstGeom>
        </p:spPr>
      </p:pic>
    </p:spTree>
    <p:extLst>
      <p:ext uri="{BB962C8B-B14F-4D97-AF65-F5344CB8AC3E}">
        <p14:creationId xmlns:p14="http://schemas.microsoft.com/office/powerpoint/2010/main" val="1795781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AD9F56-20BE-4C25-A308-252EA62EB685}"/>
              </a:ext>
              <a:ext uri="{C183D7F6-B498-43B3-948B-1728B52AA6E4}">
                <adec:decorative xmlns:adec="http://schemas.microsoft.com/office/drawing/2017/decorative" val="1"/>
              </a:ext>
            </a:extLst>
          </p:cNvPr>
          <p:cNvGrpSpPr/>
          <p:nvPr/>
        </p:nvGrpSpPr>
        <p:grpSpPr>
          <a:xfrm>
            <a:off x="0" y="-24935"/>
            <a:ext cx="12192000" cy="6891271"/>
            <a:chOff x="0" y="-24935"/>
            <a:chExt cx="12192000" cy="6891271"/>
          </a:xfrm>
        </p:grpSpPr>
        <p:pic>
          <p:nvPicPr>
            <p:cNvPr id="7" name="Content Placeholder 4">
              <a:extLst>
                <a:ext uri="{FF2B5EF4-FFF2-40B4-BE49-F238E27FC236}">
                  <a16:creationId xmlns:a16="http://schemas.microsoft.com/office/drawing/2014/main" id="{B0BCA346-4CE9-4CD0-BC1A-EF7728AA43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35"/>
              <a:ext cx="9283485" cy="6891271"/>
            </a:xfrm>
            <a:prstGeom prst="rect">
              <a:avLst/>
            </a:prstGeom>
          </p:spPr>
        </p:pic>
        <p:sp>
          <p:nvSpPr>
            <p:cNvPr id="10" name="Rectangle 9">
              <a:extLst>
                <a:ext uri="{FF2B5EF4-FFF2-40B4-BE49-F238E27FC236}">
                  <a16:creationId xmlns:a16="http://schemas.microsoft.com/office/drawing/2014/main" id="{42E5F845-2D91-4A09-8584-7621F4ADB454}"/>
                </a:ext>
              </a:extLst>
            </p:cNvPr>
            <p:cNvSpPr/>
            <p:nvPr/>
          </p:nvSpPr>
          <p:spPr>
            <a:xfrm>
              <a:off x="4695986" y="-24935"/>
              <a:ext cx="7496014" cy="6882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75B7074B-FECD-4E73-A854-ED63165C137C}"/>
              </a:ext>
              <a:ext uri="{C183D7F6-B498-43B3-948B-1728B52AA6E4}">
                <adec:decorative xmlns:adec="http://schemas.microsoft.com/office/drawing/2017/decorative" val="1"/>
              </a:ext>
            </a:extLst>
          </p:cNvPr>
          <p:cNvPicPr>
            <a:picLocks noChangeAspect="1"/>
          </p:cNvPicPr>
          <p:nvPr/>
        </p:nvPicPr>
        <p:blipFill rotWithShape="1">
          <a:blip r:embed="rId4"/>
          <a:srcRect l="16787" t="5777" r="14428" b="5673"/>
          <a:stretch/>
        </p:blipFill>
        <p:spPr>
          <a:xfrm>
            <a:off x="5680166" y="1195499"/>
            <a:ext cx="3172095" cy="2731889"/>
          </a:xfrm>
          <a:prstGeom prst="rect">
            <a:avLst/>
          </a:prstGeom>
        </p:spPr>
      </p:pic>
      <p:sp>
        <p:nvSpPr>
          <p:cNvPr id="2" name="Title 1">
            <a:extLst>
              <a:ext uri="{FF2B5EF4-FFF2-40B4-BE49-F238E27FC236}">
                <a16:creationId xmlns:a16="http://schemas.microsoft.com/office/drawing/2014/main" id="{3536A0B2-91E4-4D5A-AC84-9083104E6969}"/>
              </a:ext>
            </a:extLst>
          </p:cNvPr>
          <p:cNvSpPr>
            <a:spLocks noGrp="1"/>
          </p:cNvSpPr>
          <p:nvPr>
            <p:ph type="title"/>
          </p:nvPr>
        </p:nvSpPr>
        <p:spPr>
          <a:xfrm>
            <a:off x="4254285" y="124305"/>
            <a:ext cx="10058400" cy="1450757"/>
          </a:xfrm>
        </p:spPr>
        <p:txBody>
          <a:bodyPr>
            <a:normAutofit/>
          </a:bodyPr>
          <a:lstStyle/>
          <a:p>
            <a:r>
              <a:rPr lang="en-US" sz="6000" b="1" dirty="0">
                <a:solidFill>
                  <a:schemeClr val="tx1"/>
                </a:solidFill>
              </a:rPr>
              <a:t>That’s it in a Nutshell!</a:t>
            </a:r>
            <a:endParaRPr lang="en-US" sz="6000" dirty="0">
              <a:solidFill>
                <a:schemeClr val="tx1"/>
              </a:solidFill>
            </a:endParaRPr>
          </a:p>
        </p:txBody>
      </p:sp>
      <p:sp>
        <p:nvSpPr>
          <p:cNvPr id="3" name="Content Placeholder 2">
            <a:extLst>
              <a:ext uri="{FF2B5EF4-FFF2-40B4-BE49-F238E27FC236}">
                <a16:creationId xmlns:a16="http://schemas.microsoft.com/office/drawing/2014/main" id="{EEC5A29D-4AAA-409F-BD5E-77E08D8B9E41}"/>
              </a:ext>
            </a:extLst>
          </p:cNvPr>
          <p:cNvSpPr>
            <a:spLocks noGrp="1"/>
          </p:cNvSpPr>
          <p:nvPr>
            <p:ph idx="1"/>
          </p:nvPr>
        </p:nvSpPr>
        <p:spPr>
          <a:xfrm>
            <a:off x="2560320" y="3937570"/>
            <a:ext cx="9631680" cy="2152540"/>
          </a:xfrm>
        </p:spPr>
        <p:txBody>
          <a:bodyPr>
            <a:normAutofit fontScale="70000" lnSpcReduction="20000"/>
          </a:bodyPr>
          <a:lstStyle/>
          <a:p>
            <a:pPr marL="0" indent="0" algn="ctr">
              <a:lnSpc>
                <a:spcPct val="110000"/>
              </a:lnSpc>
              <a:spcBef>
                <a:spcPts val="0"/>
              </a:spcBef>
              <a:spcAft>
                <a:spcPts val="0"/>
              </a:spcAft>
              <a:buNone/>
            </a:pPr>
            <a:r>
              <a:rPr lang="en-US" sz="4600" dirty="0">
                <a:solidFill>
                  <a:schemeClr val="tx1"/>
                </a:solidFill>
              </a:rPr>
              <a:t>For more information, please contact the </a:t>
            </a:r>
            <a:r>
              <a:rPr lang="en-US" sz="4600">
                <a:solidFill>
                  <a:schemeClr val="tx1"/>
                </a:solidFill>
              </a:rPr>
              <a:t>ADRC Bureau! </a:t>
            </a:r>
            <a:endParaRPr lang="en-US" sz="4600" dirty="0">
              <a:solidFill>
                <a:schemeClr val="tx1"/>
              </a:solidFill>
            </a:endParaRPr>
          </a:p>
          <a:p>
            <a:pPr marL="0" indent="0">
              <a:lnSpc>
                <a:spcPct val="110000"/>
              </a:lnSpc>
              <a:spcBef>
                <a:spcPts val="0"/>
              </a:spcBef>
              <a:spcAft>
                <a:spcPts val="0"/>
              </a:spcAft>
              <a:buNone/>
            </a:pPr>
            <a:endParaRPr lang="en-US" sz="1800" dirty="0">
              <a:solidFill>
                <a:schemeClr val="tx1"/>
              </a:solidFill>
            </a:endParaRPr>
          </a:p>
          <a:p>
            <a:pPr marL="0" indent="0">
              <a:lnSpc>
                <a:spcPct val="110000"/>
              </a:lnSpc>
              <a:spcBef>
                <a:spcPts val="0"/>
              </a:spcBef>
              <a:spcAft>
                <a:spcPts val="0"/>
              </a:spcAft>
              <a:buNone/>
            </a:pPr>
            <a:endParaRPr lang="en-US" sz="1800" dirty="0">
              <a:solidFill>
                <a:schemeClr val="tx1"/>
              </a:solidFill>
            </a:endParaRPr>
          </a:p>
          <a:p>
            <a:pPr marL="0" indent="0" algn="ctr">
              <a:lnSpc>
                <a:spcPct val="110000"/>
              </a:lnSpc>
              <a:spcBef>
                <a:spcPts val="0"/>
              </a:spcBef>
              <a:spcAft>
                <a:spcPts val="0"/>
              </a:spcAft>
              <a:buNone/>
            </a:pPr>
            <a:r>
              <a:rPr lang="en-US" sz="4600" dirty="0">
                <a:solidFill>
                  <a:schemeClr val="tx1"/>
                </a:solidFill>
              </a:rPr>
              <a:t>Website: </a:t>
            </a:r>
            <a:r>
              <a:rPr lang="en-US" sz="4600" dirty="0">
                <a:solidFill>
                  <a:schemeClr val="accent2"/>
                </a:solidFill>
                <a:hlinkClick r:id="rId5">
                  <a:extLst>
                    <a:ext uri="{A12FA001-AC4F-418D-AE19-62706E023703}">
                      <ahyp:hlinkClr xmlns:ahyp="http://schemas.microsoft.com/office/drawing/2018/hyperlinkcolor" val="tx"/>
                    </a:ext>
                  </a:extLst>
                </a:hlinkClick>
              </a:rPr>
              <a:t>aging.ca.gov</a:t>
            </a:r>
            <a:endParaRPr lang="en-US" sz="4600" dirty="0">
              <a:solidFill>
                <a:schemeClr val="tx1"/>
              </a:solidFill>
            </a:endParaRPr>
          </a:p>
          <a:p>
            <a:pPr marL="0" indent="0" algn="ctr">
              <a:lnSpc>
                <a:spcPct val="110000"/>
              </a:lnSpc>
              <a:spcBef>
                <a:spcPts val="0"/>
              </a:spcBef>
              <a:spcAft>
                <a:spcPts val="0"/>
              </a:spcAft>
              <a:buNone/>
            </a:pPr>
            <a:r>
              <a:rPr lang="en-US" sz="4600" dirty="0">
                <a:solidFill>
                  <a:schemeClr val="tx1"/>
                </a:solidFill>
              </a:rPr>
              <a:t>Email: </a:t>
            </a:r>
            <a:r>
              <a:rPr lang="en-US" sz="4600" dirty="0">
                <a:solidFill>
                  <a:schemeClr val="accent2"/>
                </a:solidFill>
                <a:hlinkClick r:id="rId6">
                  <a:extLst>
                    <a:ext uri="{A12FA001-AC4F-418D-AE19-62706E023703}">
                      <ahyp:hlinkClr xmlns:ahyp="http://schemas.microsoft.com/office/drawing/2018/hyperlinkcolor" val="tx"/>
                    </a:ext>
                  </a:extLst>
                </a:hlinkClick>
              </a:rPr>
              <a:t>ADRC@aging.ca.gov</a:t>
            </a:r>
            <a:endParaRPr lang="en-US" sz="4600" dirty="0">
              <a:solidFill>
                <a:schemeClr val="accent2"/>
              </a:solidFill>
            </a:endParaRPr>
          </a:p>
          <a:p>
            <a:pPr marL="0" indent="0" algn="ctr">
              <a:lnSpc>
                <a:spcPct val="100000"/>
              </a:lnSpc>
              <a:spcBef>
                <a:spcPts val="0"/>
              </a:spcBef>
              <a:spcAft>
                <a:spcPts val="0"/>
              </a:spcAft>
              <a:buNone/>
            </a:pPr>
            <a:r>
              <a:rPr lang="en-US" sz="3600" dirty="0">
                <a:solidFill>
                  <a:schemeClr val="accent2"/>
                </a:solidFill>
              </a:rPr>
              <a:t> </a:t>
            </a:r>
          </a:p>
          <a:p>
            <a:endParaRPr lang="en-US" dirty="0"/>
          </a:p>
        </p:txBody>
      </p:sp>
      <p:pic>
        <p:nvPicPr>
          <p:cNvPr id="13" name="Picture 12">
            <a:extLst>
              <a:ext uri="{FF2B5EF4-FFF2-40B4-BE49-F238E27FC236}">
                <a16:creationId xmlns:a16="http://schemas.microsoft.com/office/drawing/2014/main" id="{7D90D7C1-FC56-4BE7-80EE-BD9E1762BAF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5534" y="5823201"/>
            <a:ext cx="1619022" cy="994462"/>
          </a:xfrm>
          <a:prstGeom prst="rect">
            <a:avLst/>
          </a:prstGeom>
        </p:spPr>
      </p:pic>
      <p:pic>
        <p:nvPicPr>
          <p:cNvPr id="11" name="Picture 10">
            <a:extLst>
              <a:ext uri="{FF2B5EF4-FFF2-40B4-BE49-F238E27FC236}">
                <a16:creationId xmlns:a16="http://schemas.microsoft.com/office/drawing/2014/main" id="{D0B66CF5-DBE9-40F6-8BAD-9CD9DF86E0A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8866" y="5823201"/>
            <a:ext cx="2159220" cy="913146"/>
          </a:xfrm>
          <a:prstGeom prst="rect">
            <a:avLst/>
          </a:prstGeom>
        </p:spPr>
      </p:pic>
    </p:spTree>
    <p:extLst>
      <p:ext uri="{BB962C8B-B14F-4D97-AF65-F5344CB8AC3E}">
        <p14:creationId xmlns:p14="http://schemas.microsoft.com/office/powerpoint/2010/main" val="1232257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B9E6C7-A955-4C23-908D-0C0933EC972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12192001" cy="6858000"/>
          </a:xfrm>
          <a:prstGeom prst="rect">
            <a:avLst/>
          </a:prstGeom>
        </p:spPr>
      </p:pic>
      <p:sp>
        <p:nvSpPr>
          <p:cNvPr id="2" name="Title 1" descr="Navigating Long-Term Services and Supports in California">
            <a:extLst>
              <a:ext uri="{FF2B5EF4-FFF2-40B4-BE49-F238E27FC236}">
                <a16:creationId xmlns:a16="http://schemas.microsoft.com/office/drawing/2014/main" id="{0310D11A-72DC-43BD-BBCD-DEAE0A0134C1}"/>
              </a:ext>
              <a:ext uri="{C183D7F6-B498-43B3-948B-1728B52AA6E4}">
                <adec:decorative xmlns:adec="http://schemas.microsoft.com/office/drawing/2017/decorative" val="0"/>
              </a:ext>
            </a:extLst>
          </p:cNvPr>
          <p:cNvSpPr>
            <a:spLocks noGrp="1"/>
          </p:cNvSpPr>
          <p:nvPr>
            <p:ph type="title"/>
          </p:nvPr>
        </p:nvSpPr>
        <p:spPr>
          <a:xfrm>
            <a:off x="1300914" y="305983"/>
            <a:ext cx="10058400" cy="1450757"/>
          </a:xfrm>
        </p:spPr>
        <p:txBody>
          <a:bodyPr>
            <a:normAutofit fontScale="90000"/>
          </a:bodyPr>
          <a:lstStyle/>
          <a:p>
            <a:r>
              <a:rPr lang="en-US" sz="5400" b="1" dirty="0">
                <a:solidFill>
                  <a:schemeClr val="tx1"/>
                </a:solidFill>
              </a:rPr>
              <a:t>Navigating </a:t>
            </a:r>
            <a:r>
              <a:rPr lang="en-US" sz="5400" b="1" dirty="0"/>
              <a:t>California’s</a:t>
            </a:r>
            <a:br>
              <a:rPr lang="en-US" sz="5400" b="1" dirty="0">
                <a:solidFill>
                  <a:schemeClr val="tx1"/>
                </a:solidFill>
              </a:rPr>
            </a:br>
            <a:r>
              <a:rPr lang="en-US" sz="5400" b="1" dirty="0">
                <a:solidFill>
                  <a:schemeClr val="tx1"/>
                </a:solidFill>
              </a:rPr>
              <a:t>Long-Term Services and Supports (LTSS)</a:t>
            </a:r>
          </a:p>
        </p:txBody>
      </p:sp>
      <p:sp>
        <p:nvSpPr>
          <p:cNvPr id="3" name="TextBox 2">
            <a:extLst>
              <a:ext uri="{FF2B5EF4-FFF2-40B4-BE49-F238E27FC236}">
                <a16:creationId xmlns:a16="http://schemas.microsoft.com/office/drawing/2014/main" id="{C85FA4EC-A4C4-4D2F-B410-BF2428A0CF3B}"/>
              </a:ext>
            </a:extLst>
          </p:cNvPr>
          <p:cNvSpPr txBox="1"/>
          <p:nvPr/>
        </p:nvSpPr>
        <p:spPr>
          <a:xfrm>
            <a:off x="645141" y="2242178"/>
            <a:ext cx="4337058" cy="3108543"/>
          </a:xfrm>
          <a:prstGeom prst="rect">
            <a:avLst/>
          </a:prstGeom>
          <a:noFill/>
        </p:spPr>
        <p:txBody>
          <a:bodyPr wrap="square" rtlCol="0">
            <a:spAutoFit/>
          </a:bodyPr>
          <a:lstStyle/>
          <a:p>
            <a:r>
              <a:rPr lang="en-US" sz="2800" dirty="0"/>
              <a:t>Trying to navigate through the bewildering and  fragmented maze of long-term services and supports (LTSS) presents a daunting task for many individuals and their families. </a:t>
            </a:r>
          </a:p>
        </p:txBody>
      </p:sp>
      <p:pic>
        <p:nvPicPr>
          <p:cNvPr id="6" name="Picture 5" descr="Trying to navigate through the bewildering and fragmented maze of long-term services and supports (LTSS) presents a daunting task for many individuals and their families. There is an image of a woman in the entryway of a maze who appears hesitant about entering.">
            <a:extLst>
              <a:ext uri="{FF2B5EF4-FFF2-40B4-BE49-F238E27FC236}">
                <a16:creationId xmlns:a16="http://schemas.microsoft.com/office/drawing/2014/main" id="{37C9C491-E9DD-40F8-B326-B149B66333FC}"/>
              </a:ext>
            </a:extLst>
          </p:cNvPr>
          <p:cNvPicPr/>
          <p:nvPr/>
        </p:nvPicPr>
        <p:blipFill rotWithShape="1">
          <a:blip r:embed="rId4"/>
          <a:srcRect l="17185" t="35426" r="69235" b="44238"/>
          <a:stretch/>
        </p:blipFill>
        <p:spPr bwMode="auto">
          <a:xfrm>
            <a:off x="5286378" y="1870219"/>
            <a:ext cx="6430962" cy="39416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3417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BB83A32-6C4B-4142-A99B-FF0B89582BE2}"/>
              </a:ext>
              <a:ext uri="{C183D7F6-B498-43B3-948B-1728B52AA6E4}">
                <adec:decorative xmlns:adec="http://schemas.microsoft.com/office/drawing/2017/decorative" val="1"/>
              </a:ext>
            </a:extLst>
          </p:cNvPr>
          <p:cNvGrpSpPr/>
          <p:nvPr/>
        </p:nvGrpSpPr>
        <p:grpSpPr>
          <a:xfrm>
            <a:off x="0" y="0"/>
            <a:ext cx="12192000" cy="6882935"/>
            <a:chOff x="0" y="-24935"/>
            <a:chExt cx="12192000" cy="6882935"/>
          </a:xfrm>
        </p:grpSpPr>
        <p:pic>
          <p:nvPicPr>
            <p:cNvPr id="17" name="Content Placeholder 4" descr="A picture containing shape&#10;&#10;Description automatically generated">
              <a:extLst>
                <a:ext uri="{FF2B5EF4-FFF2-40B4-BE49-F238E27FC236}">
                  <a16:creationId xmlns:a16="http://schemas.microsoft.com/office/drawing/2014/main" id="{4F2AF929-B57A-457A-94E3-B9C6D5F93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35"/>
              <a:ext cx="9283485" cy="6882935"/>
            </a:xfrm>
            <a:prstGeom prst="rect">
              <a:avLst/>
            </a:prstGeom>
          </p:spPr>
        </p:pic>
        <p:sp>
          <p:nvSpPr>
            <p:cNvPr id="18" name="Rectangle 17">
              <a:extLst>
                <a:ext uri="{FF2B5EF4-FFF2-40B4-BE49-F238E27FC236}">
                  <a16:creationId xmlns:a16="http://schemas.microsoft.com/office/drawing/2014/main" id="{E506CB4D-3AE7-4C24-B926-5AFFD89A13AA}"/>
                </a:ext>
              </a:extLst>
            </p:cNvPr>
            <p:cNvSpPr/>
            <p:nvPr/>
          </p:nvSpPr>
          <p:spPr>
            <a:xfrm>
              <a:off x="4695986" y="-24935"/>
              <a:ext cx="7496014" cy="6882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310D11A-72DC-43BD-BBCD-DEAE0A0134C1}"/>
              </a:ext>
              <a:ext uri="{C183D7F6-B498-43B3-948B-1728B52AA6E4}">
                <adec:decorative xmlns:adec="http://schemas.microsoft.com/office/drawing/2017/decorative" val="0"/>
              </a:ext>
            </a:extLst>
          </p:cNvPr>
          <p:cNvSpPr>
            <a:spLocks noGrp="1"/>
          </p:cNvSpPr>
          <p:nvPr>
            <p:ph type="title"/>
          </p:nvPr>
        </p:nvSpPr>
        <p:spPr>
          <a:xfrm>
            <a:off x="4329360" y="0"/>
            <a:ext cx="10058400" cy="1450757"/>
          </a:xfrm>
        </p:spPr>
        <p:txBody>
          <a:bodyPr>
            <a:normAutofit/>
          </a:bodyPr>
          <a:lstStyle/>
          <a:p>
            <a:r>
              <a:rPr lang="en-US" sz="6000" b="1" dirty="0">
                <a:solidFill>
                  <a:schemeClr val="tx1"/>
                </a:solidFill>
              </a:rPr>
              <a:t>LTSS – User Perspective</a:t>
            </a:r>
          </a:p>
        </p:txBody>
      </p:sp>
      <p:pic>
        <p:nvPicPr>
          <p:cNvPr id="2052" name="Picture 4" descr="3D figure with red question marks over his head and red arrows by his feet pointing in different directions indicating that he is confused and lost.">
            <a:extLst>
              <a:ext uri="{FF2B5EF4-FFF2-40B4-BE49-F238E27FC236}">
                <a16:creationId xmlns:a16="http://schemas.microsoft.com/office/drawing/2014/main" id="{D44D67A4-3871-4AB4-A3F7-21BA8822CFBA}"/>
              </a:ext>
              <a:ext uri="{C183D7F6-B498-43B3-948B-1728B52AA6E4}">
                <adec:decorative xmlns:adec="http://schemas.microsoft.com/office/drawing/2017/decorative" val="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9" t="9548" r="6275" b="17068"/>
          <a:stretch/>
        </p:blipFill>
        <p:spPr bwMode="auto">
          <a:xfrm>
            <a:off x="2340083" y="2302316"/>
            <a:ext cx="2355903" cy="21369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n intricate diagram depicting a web of services connected with multiple lines going back and forth between services. This diagram demonstrates how difficult it would be for an individual to navigate LTSS.">
            <a:extLst>
              <a:ext uri="{FF2B5EF4-FFF2-40B4-BE49-F238E27FC236}">
                <a16:creationId xmlns:a16="http://schemas.microsoft.com/office/drawing/2014/main" id="{22D2DE67-7EE3-4DF3-8381-C04676BC39DF}"/>
              </a:ext>
            </a:extLst>
          </p:cNvPr>
          <p:cNvPicPr>
            <a:picLocks noChangeAspect="1"/>
          </p:cNvPicPr>
          <p:nvPr/>
        </p:nvPicPr>
        <p:blipFill rotWithShape="1">
          <a:blip r:embed="rId5"/>
          <a:srcRect l="14272" t="29046" r="51743" b="13028"/>
          <a:stretch/>
        </p:blipFill>
        <p:spPr>
          <a:xfrm>
            <a:off x="4329360" y="1386825"/>
            <a:ext cx="7734300" cy="5164453"/>
          </a:xfrm>
          <a:prstGeom prst="rect">
            <a:avLst/>
          </a:prstGeom>
        </p:spPr>
      </p:pic>
    </p:spTree>
    <p:extLst>
      <p:ext uri="{BB962C8B-B14F-4D97-AF65-F5344CB8AC3E}">
        <p14:creationId xmlns:p14="http://schemas.microsoft.com/office/powerpoint/2010/main" val="842990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AD2A705-F234-4A7E-ADCA-F5AE68BFB759}"/>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6" name="Picture 5">
              <a:extLst>
                <a:ext uri="{FF2B5EF4-FFF2-40B4-BE49-F238E27FC236}">
                  <a16:creationId xmlns:a16="http://schemas.microsoft.com/office/drawing/2014/main" id="{FC11047C-CC44-4845-B12D-416EA75ADB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09315" cy="6858000"/>
            </a:xfrm>
            <a:prstGeom prst="rect">
              <a:avLst/>
            </a:prstGeom>
          </p:spPr>
        </p:pic>
        <p:sp>
          <p:nvSpPr>
            <p:cNvPr id="7" name="Rectangle 6">
              <a:extLst>
                <a:ext uri="{FF2B5EF4-FFF2-40B4-BE49-F238E27FC236}">
                  <a16:creationId xmlns:a16="http://schemas.microsoft.com/office/drawing/2014/main" id="{DE150364-39A0-4438-A6E3-C34CAF017828}"/>
                </a:ext>
              </a:extLst>
            </p:cNvPr>
            <p:cNvSpPr/>
            <p:nvPr/>
          </p:nvSpPr>
          <p:spPr>
            <a:xfrm>
              <a:off x="463296" y="230188"/>
              <a:ext cx="4619920" cy="502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AF39E8-136A-4A3C-BAC0-7E9FAE55AFDF}"/>
                </a:ext>
              </a:extLst>
            </p:cNvPr>
            <p:cNvSpPr/>
            <p:nvPr/>
          </p:nvSpPr>
          <p:spPr>
            <a:xfrm>
              <a:off x="1237865" y="1256015"/>
              <a:ext cx="4619920" cy="502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F09409-3FA0-448D-B04D-0DF89A48682D}"/>
                </a:ext>
              </a:extLst>
            </p:cNvPr>
            <p:cNvSpPr/>
            <p:nvPr/>
          </p:nvSpPr>
          <p:spPr>
            <a:xfrm>
              <a:off x="8625526" y="75414"/>
              <a:ext cx="3566474" cy="6782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310D11A-72DC-43BD-BBCD-DEAE0A0134C1}"/>
              </a:ext>
            </a:extLst>
          </p:cNvPr>
          <p:cNvSpPr>
            <a:spLocks noGrp="1"/>
          </p:cNvSpPr>
          <p:nvPr>
            <p:ph type="title"/>
          </p:nvPr>
        </p:nvSpPr>
        <p:spPr>
          <a:xfrm>
            <a:off x="895735" y="-66362"/>
            <a:ext cx="10058400" cy="1450757"/>
          </a:xfrm>
        </p:spPr>
        <p:txBody>
          <a:bodyPr>
            <a:normAutofit/>
          </a:bodyPr>
          <a:lstStyle/>
          <a:p>
            <a:r>
              <a:rPr lang="en-US" sz="6000" b="1" dirty="0">
                <a:solidFill>
                  <a:schemeClr val="tx1"/>
                </a:solidFill>
              </a:rPr>
              <a:t>LTSS in California</a:t>
            </a:r>
          </a:p>
        </p:txBody>
      </p:sp>
      <p:grpSp>
        <p:nvGrpSpPr>
          <p:cNvPr id="4" name="Group 3" descr="Colorful Periodic Table of “California’s Long-Term Care Programs and Services.”&#10;">
            <a:extLst>
              <a:ext uri="{FF2B5EF4-FFF2-40B4-BE49-F238E27FC236}">
                <a16:creationId xmlns:a16="http://schemas.microsoft.com/office/drawing/2014/main" id="{7473A221-AC36-4404-B9F3-B29D91847143}"/>
              </a:ext>
            </a:extLst>
          </p:cNvPr>
          <p:cNvGrpSpPr/>
          <p:nvPr/>
        </p:nvGrpSpPr>
        <p:grpSpPr>
          <a:xfrm>
            <a:off x="1030557" y="1172551"/>
            <a:ext cx="9897970" cy="5435854"/>
            <a:chOff x="1030557" y="1172551"/>
            <a:chExt cx="9897970" cy="5435854"/>
          </a:xfrm>
        </p:grpSpPr>
        <p:pic>
          <p:nvPicPr>
            <p:cNvPr id="8" name="Picture 7" descr="A diagram that looks like the periodic table of elements. However, instead of elements, each block represents one of the many programs in California. Different colors are used to depict various departments that oversee the many programs available. The diagram is meant to show the multitude of long-term care programs and services for older adults and adults with disabilities available in California and how difficult it would be for a consumer to be aware of all of these services.">
              <a:extLst>
                <a:ext uri="{FF2B5EF4-FFF2-40B4-BE49-F238E27FC236}">
                  <a16:creationId xmlns:a16="http://schemas.microsoft.com/office/drawing/2014/main" id="{9CA7BC8A-AC65-4321-90DE-F932F9EC428B}"/>
                </a:ext>
              </a:extLst>
            </p:cNvPr>
            <p:cNvPicPr>
              <a:picLocks noChangeAspect="1"/>
            </p:cNvPicPr>
            <p:nvPr/>
          </p:nvPicPr>
          <p:blipFill rotWithShape="1">
            <a:blip r:embed="rId4"/>
            <a:srcRect l="6513" t="19829" r="50856" b="20406"/>
            <a:stretch/>
          </p:blipFill>
          <p:spPr>
            <a:xfrm>
              <a:off x="1030557" y="1172551"/>
              <a:ext cx="9897970" cy="5435854"/>
            </a:xfrm>
            <a:prstGeom prst="rect">
              <a:avLst/>
            </a:prstGeom>
          </p:spPr>
        </p:pic>
        <p:sp>
          <p:nvSpPr>
            <p:cNvPr id="12" name="Oval 11">
              <a:extLst>
                <a:ext uri="{FF2B5EF4-FFF2-40B4-BE49-F238E27FC236}">
                  <a16:creationId xmlns:a16="http://schemas.microsoft.com/office/drawing/2014/main" id="{21BAB9C5-3471-4FD6-8C99-2CCF8A71A348}"/>
                </a:ext>
                <a:ext uri="{C183D7F6-B498-43B3-948B-1728B52AA6E4}">
                  <adec:decorative xmlns:adec="http://schemas.microsoft.com/office/drawing/2017/decorative" val="1"/>
                </a:ext>
              </a:extLst>
            </p:cNvPr>
            <p:cNvSpPr/>
            <p:nvPr/>
          </p:nvSpPr>
          <p:spPr>
            <a:xfrm>
              <a:off x="5056886" y="4152900"/>
              <a:ext cx="673568" cy="45243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FD43BA6C-8A2B-4959-ACA2-733DF00AABE3}"/>
                </a:ext>
                <a:ext uri="{C183D7F6-B498-43B3-948B-1728B52AA6E4}">
                  <adec:decorative xmlns:adec="http://schemas.microsoft.com/office/drawing/2017/decorative" val="1"/>
                </a:ext>
              </a:extLst>
            </p:cNvPr>
            <p:cNvSpPr/>
            <p:nvPr/>
          </p:nvSpPr>
          <p:spPr>
            <a:xfrm>
              <a:off x="5109528" y="4197865"/>
              <a:ext cx="568284" cy="361951"/>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6" descr="3D figure sitting on the ground with his right cheek resting on his right fist with a red question mark in front of him indicating he is confused.">
            <a:extLst>
              <a:ext uri="{FF2B5EF4-FFF2-40B4-BE49-F238E27FC236}">
                <a16:creationId xmlns:a16="http://schemas.microsoft.com/office/drawing/2014/main" id="{E40B1F02-0709-4188-86A6-9E03A0A5A1E5}"/>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68" t="4180" r="22334" b="11111"/>
          <a:stretch/>
        </p:blipFill>
        <p:spPr bwMode="auto">
          <a:xfrm>
            <a:off x="10838491" y="4983900"/>
            <a:ext cx="1309313" cy="18741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2FFE8EDA-B767-4595-B95C-D6E8BA364934}"/>
              </a:ext>
              <a:ext uri="{C183D7F6-B498-43B3-948B-1728B52AA6E4}">
                <adec:decorative xmlns:adec="http://schemas.microsoft.com/office/drawing/2017/decorative" val="1"/>
              </a:ext>
            </a:extLst>
          </p:cNvPr>
          <p:cNvSpPr/>
          <p:nvPr/>
        </p:nvSpPr>
        <p:spPr>
          <a:xfrm>
            <a:off x="5075485" y="6098381"/>
            <a:ext cx="673568" cy="45243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358C2E7-E865-4393-8E57-EC38D0F066F2}"/>
              </a:ext>
              <a:ext uri="{C183D7F6-B498-43B3-948B-1728B52AA6E4}">
                <adec:decorative xmlns:adec="http://schemas.microsoft.com/office/drawing/2017/decorative" val="1"/>
              </a:ext>
            </a:extLst>
          </p:cNvPr>
          <p:cNvSpPr/>
          <p:nvPr/>
        </p:nvSpPr>
        <p:spPr>
          <a:xfrm>
            <a:off x="5158946" y="6157462"/>
            <a:ext cx="540689" cy="37213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4EF405-567F-4A4E-87D3-ABBC5E7EF3D5}"/>
              </a:ext>
              <a:ext uri="{C183D7F6-B498-43B3-948B-1728B52AA6E4}">
                <adec:decorative xmlns:adec="http://schemas.microsoft.com/office/drawing/2017/decorative" val="1"/>
              </a:ext>
            </a:extLst>
          </p:cNvPr>
          <p:cNvSpPr/>
          <p:nvPr/>
        </p:nvSpPr>
        <p:spPr>
          <a:xfrm>
            <a:off x="5128127" y="6146283"/>
            <a:ext cx="568284" cy="361951"/>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306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3189C5-0D3D-48FC-AB28-BF15EA35E9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1A6041D9-19A5-4216-868E-2738344B78BF}"/>
              </a:ext>
            </a:extLst>
          </p:cNvPr>
          <p:cNvSpPr>
            <a:spLocks noGrp="1"/>
          </p:cNvSpPr>
          <p:nvPr>
            <p:ph type="title"/>
          </p:nvPr>
        </p:nvSpPr>
        <p:spPr>
          <a:xfrm>
            <a:off x="904142" y="0"/>
            <a:ext cx="10058400" cy="1450757"/>
          </a:xfrm>
        </p:spPr>
        <p:txBody>
          <a:bodyPr>
            <a:normAutofit/>
          </a:bodyPr>
          <a:lstStyle/>
          <a:p>
            <a:r>
              <a:rPr lang="en-US" sz="6000" b="1" dirty="0">
                <a:solidFill>
                  <a:schemeClr val="tx1"/>
                </a:solidFill>
              </a:rPr>
              <a:t>Real Life Challenges…</a:t>
            </a:r>
            <a:endParaRPr lang="en-US" sz="6000" dirty="0">
              <a:solidFill>
                <a:schemeClr val="tx1"/>
              </a:solidFill>
            </a:endParaRPr>
          </a:p>
        </p:txBody>
      </p:sp>
      <p:sp>
        <p:nvSpPr>
          <p:cNvPr id="3" name="Content Placeholder 2">
            <a:extLst>
              <a:ext uri="{FF2B5EF4-FFF2-40B4-BE49-F238E27FC236}">
                <a16:creationId xmlns:a16="http://schemas.microsoft.com/office/drawing/2014/main" id="{7DEB0B5A-65DB-41B7-B373-DB55F671ACAB}"/>
              </a:ext>
            </a:extLst>
          </p:cNvPr>
          <p:cNvSpPr>
            <a:spLocks noGrp="1"/>
          </p:cNvSpPr>
          <p:nvPr>
            <p:ph idx="1"/>
          </p:nvPr>
        </p:nvSpPr>
        <p:spPr>
          <a:xfrm>
            <a:off x="1244600" y="1751662"/>
            <a:ext cx="10379129" cy="4649137"/>
          </a:xfrm>
        </p:spPr>
        <p:txBody>
          <a:bodyPr>
            <a:noAutofit/>
          </a:bodyPr>
          <a:lstStyle/>
          <a:p>
            <a:pPr marL="0" marR="0" lvl="0" indent="0"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400" b="0" i="0" u="none" strike="noStrike" kern="1200" cap="none" spc="0" normalizeH="0" baseline="0" noProof="0" dirty="0">
                <a:ln>
                  <a:noFill/>
                </a:ln>
                <a:solidFill>
                  <a:schemeClr val="tx1"/>
                </a:solidFill>
                <a:effectLst/>
                <a:uLnTx/>
                <a:uFillTx/>
                <a:ea typeface="+mn-ea"/>
                <a:cs typeface="+mn-cs"/>
              </a:rPr>
              <a:t>“My husband experienced a medical crisis and was in the hospital, and then in skilled nursing for a month. While this was happening, our landlord informed us they were being forced to sell and that we must move out in 30 days. But we could stay at a nearby apartment for 60 days.  </a:t>
            </a:r>
          </a:p>
          <a:p>
            <a:pPr marL="0" marR="0" lvl="0" indent="0"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400" b="0" i="0" u="none" strike="noStrike" kern="1200" cap="none" spc="0" normalizeH="0" baseline="0" noProof="0" dirty="0">
                <a:ln>
                  <a:noFill/>
                </a:ln>
                <a:solidFill>
                  <a:schemeClr val="tx1"/>
                </a:solidFill>
                <a:effectLst/>
                <a:uLnTx/>
                <a:uFillTx/>
                <a:ea typeface="+mn-ea"/>
                <a:cs typeface="+mn-cs"/>
              </a:rPr>
              <a:t>I have been providing care for my husband and assisting him with the majority of ADLs every day since he was released from the SNF. </a:t>
            </a:r>
          </a:p>
          <a:p>
            <a:pPr marL="0" marR="0" lvl="0" indent="0"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400" b="0" i="0" u="none" strike="noStrike" kern="1200" cap="none" spc="0" normalizeH="0" baseline="0" noProof="0" dirty="0">
                <a:ln>
                  <a:noFill/>
                </a:ln>
                <a:solidFill>
                  <a:schemeClr val="tx1"/>
                </a:solidFill>
                <a:effectLst/>
                <a:uLnTx/>
                <a:uFillTx/>
                <a:ea typeface="+mn-ea"/>
                <a:cs typeface="+mn-cs"/>
              </a:rPr>
              <a:t>I was unable to return to work in real estate this past winter because my husband required care and assistance. We have approximately $10K in credit card debt since we have been forced to use credit to cover our medical and living costs.”</a:t>
            </a:r>
          </a:p>
          <a:p>
            <a:pPr marL="0" marR="0" lvl="0" indent="0"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2400" b="0" i="0" u="none" strike="noStrike" kern="1200" cap="none" spc="0" normalizeH="0" baseline="0" noProof="0" dirty="0">
              <a:ln>
                <a:noFill/>
              </a:ln>
              <a:solidFill>
                <a:schemeClr val="tx1"/>
              </a:solidFill>
              <a:effectLst/>
              <a:uLnTx/>
              <a:uFillTx/>
              <a:ea typeface="+mn-ea"/>
              <a:cs typeface="+mn-cs"/>
            </a:endParaRPr>
          </a:p>
          <a:p>
            <a:pPr marL="0" marR="0" lvl="0" indent="0" algn="r" defTabSz="457200" rtl="0" eaLnBrk="1" fontAlgn="auto" latinLnBrk="0" hangingPunct="1">
              <a:lnSpc>
                <a:spcPct val="100000"/>
              </a:lnSpc>
              <a:spcBef>
                <a:spcPts val="1000"/>
              </a:spcBef>
              <a:spcAft>
                <a:spcPts val="0"/>
              </a:spcAft>
              <a:buClr>
                <a:srgbClr val="A53010"/>
              </a:buClr>
              <a:buSzTx/>
              <a:buFont typeface="Wingdings 3" charset="2"/>
              <a:buNone/>
              <a:tabLst/>
              <a:defRPr/>
            </a:pPr>
            <a:r>
              <a:rPr lang="en-US" sz="2400" dirty="0">
                <a:solidFill>
                  <a:schemeClr val="tx1"/>
                </a:solidFill>
              </a:rPr>
              <a:t>– </a:t>
            </a:r>
            <a:r>
              <a:rPr kumimoji="0" lang="en-US" sz="2400" b="0" i="0" u="none" strike="noStrike" kern="1200" cap="none" spc="0" normalizeH="0" baseline="0" noProof="0" dirty="0">
                <a:ln>
                  <a:noFill/>
                </a:ln>
                <a:solidFill>
                  <a:schemeClr val="tx1"/>
                </a:solidFill>
                <a:effectLst/>
                <a:uLnTx/>
                <a:uFillTx/>
                <a:ea typeface="+mn-ea"/>
                <a:cs typeface="+mn-cs"/>
              </a:rPr>
              <a:t>Marin County ADRC Consumer</a:t>
            </a:r>
          </a:p>
          <a:p>
            <a:endParaRPr lang="en-US" sz="2400" dirty="0"/>
          </a:p>
        </p:txBody>
      </p:sp>
    </p:spTree>
    <p:extLst>
      <p:ext uri="{BB962C8B-B14F-4D97-AF65-F5344CB8AC3E}">
        <p14:creationId xmlns:p14="http://schemas.microsoft.com/office/powerpoint/2010/main" val="2671302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0D11A-72DC-43BD-BBCD-DEAE0A0134C1}"/>
              </a:ext>
            </a:extLst>
          </p:cNvPr>
          <p:cNvSpPr>
            <a:spLocks noGrp="1"/>
          </p:cNvSpPr>
          <p:nvPr>
            <p:ph type="title"/>
          </p:nvPr>
        </p:nvSpPr>
        <p:spPr>
          <a:xfrm>
            <a:off x="640080" y="329184"/>
            <a:ext cx="6894576" cy="1783080"/>
          </a:xfrm>
        </p:spPr>
        <p:txBody>
          <a:bodyPr anchor="b">
            <a:normAutofit/>
          </a:bodyPr>
          <a:lstStyle/>
          <a:p>
            <a:r>
              <a:rPr lang="en-US" sz="5400" b="1" dirty="0"/>
              <a:t>No Wrong Door (NWD) System</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8A6E5B40-1677-4480-9E78-B7CA290C4334}"/>
              </a:ext>
            </a:extLst>
          </p:cNvPr>
          <p:cNvSpPr>
            <a:spLocks noGrp="1"/>
          </p:cNvSpPr>
          <p:nvPr>
            <p:ph idx="1"/>
          </p:nvPr>
        </p:nvSpPr>
        <p:spPr>
          <a:xfrm>
            <a:off x="640080" y="2706624"/>
            <a:ext cx="6894576" cy="3483864"/>
          </a:xfrm>
        </p:spPr>
        <p:txBody>
          <a:bodyPr>
            <a:normAutofit/>
          </a:bodyPr>
          <a:lstStyle/>
          <a:p>
            <a:pPr marL="382588" lvl="1" indent="-382588">
              <a:spcAft>
                <a:spcPts val="1800"/>
              </a:spcAft>
              <a:buClr>
                <a:schemeClr val="accent2"/>
              </a:buClr>
              <a:buFont typeface="Wingdings" panose="05000000000000000000" pitchFamily="2" charset="2"/>
              <a:buChar char="§"/>
            </a:pPr>
            <a:r>
              <a:rPr lang="en-US" sz="2200" dirty="0"/>
              <a:t>Aims to minimize confusion by streamlining access to LTSS through a </a:t>
            </a:r>
            <a:r>
              <a:rPr lang="en-US" sz="2200" b="1" i="1" dirty="0"/>
              <a:t>single</a:t>
            </a:r>
            <a:r>
              <a:rPr lang="en-US" sz="2200" dirty="0"/>
              <a:t> reliable source. </a:t>
            </a:r>
          </a:p>
          <a:p>
            <a:pPr marL="382588" lvl="1" indent="-382588">
              <a:spcAft>
                <a:spcPts val="1800"/>
              </a:spcAft>
              <a:buClr>
                <a:schemeClr val="accent2"/>
              </a:buClr>
              <a:buFont typeface="Wingdings" panose="05000000000000000000" pitchFamily="2" charset="2"/>
              <a:buChar char="§"/>
            </a:pPr>
            <a:r>
              <a:rPr lang="en-US" sz="2200" dirty="0"/>
              <a:t>Is a highly </a:t>
            </a:r>
            <a:r>
              <a:rPr lang="en-US" sz="2200" b="1" i="1" dirty="0"/>
              <a:t>integrated network</a:t>
            </a:r>
            <a:r>
              <a:rPr lang="en-US" sz="2200" dirty="0"/>
              <a:t> of various community-based organizations and extended partners.</a:t>
            </a:r>
          </a:p>
          <a:p>
            <a:pPr marL="382588" lvl="1" indent="-382588">
              <a:spcAft>
                <a:spcPts val="1800"/>
              </a:spcAft>
              <a:buClr>
                <a:schemeClr val="accent2"/>
              </a:buClr>
              <a:buFont typeface="Wingdings" panose="05000000000000000000" pitchFamily="2" charset="2"/>
              <a:buChar char="§"/>
            </a:pPr>
            <a:r>
              <a:rPr lang="en-US" sz="2200" dirty="0"/>
              <a:t>People of all ages, incomes, and disabilities receive access to the same information regardless of which partner “door” they enter. </a:t>
            </a:r>
          </a:p>
          <a:p>
            <a:pPr>
              <a:spcAft>
                <a:spcPts val="2400"/>
              </a:spcAft>
            </a:pPr>
            <a:endParaRPr lang="en-US" sz="2200" dirty="0"/>
          </a:p>
          <a:p>
            <a:pPr>
              <a:spcAft>
                <a:spcPts val="2400"/>
              </a:spcAft>
            </a:pPr>
            <a:endParaRPr lang="en-US" sz="2200" dirty="0"/>
          </a:p>
          <a:p>
            <a:pPr marL="0" indent="0">
              <a:spcAft>
                <a:spcPts val="2400"/>
              </a:spcAft>
              <a:buNone/>
            </a:pPr>
            <a:endParaRPr lang="en-US" sz="2200" dirty="0"/>
          </a:p>
          <a:p>
            <a:endParaRPr lang="en-US" sz="2200" dirty="0"/>
          </a:p>
        </p:txBody>
      </p:sp>
      <p:pic>
        <p:nvPicPr>
          <p:cNvPr id="4" name="Picture 3" descr="A group of people standing together linking arms&#10;">
            <a:extLst>
              <a:ext uri="{FF2B5EF4-FFF2-40B4-BE49-F238E27FC236}">
                <a16:creationId xmlns:a16="http://schemas.microsoft.com/office/drawing/2014/main" id="{5EFA4CF3-CD34-40E6-A098-B9F278388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0" y="709441"/>
            <a:ext cx="4014216" cy="2669453"/>
          </a:xfrm>
          <a:prstGeom prst="rect">
            <a:avLst/>
          </a:prstGeom>
        </p:spPr>
      </p:pic>
      <p:pic>
        <p:nvPicPr>
          <p:cNvPr id="8" name="Picture 7">
            <a:extLst>
              <a:ext uri="{FF2B5EF4-FFF2-40B4-BE49-F238E27FC236}">
                <a16:creationId xmlns:a16="http://schemas.microsoft.com/office/drawing/2014/main" id="{7EFCFB84-9C52-4D81-BE87-5666B93719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69394" y="4079193"/>
            <a:ext cx="3784820" cy="2176272"/>
          </a:xfrm>
          <a:prstGeom prst="rect">
            <a:avLst/>
          </a:prstGeom>
        </p:spPr>
      </p:pic>
    </p:spTree>
    <p:extLst>
      <p:ext uri="{BB962C8B-B14F-4D97-AF65-F5344CB8AC3E}">
        <p14:creationId xmlns:p14="http://schemas.microsoft.com/office/powerpoint/2010/main" val="179231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FF4791-5A48-4DBE-A593-B6275783B785}"/>
              </a:ext>
              <a:ext uri="{C183D7F6-B498-43B3-948B-1728B52AA6E4}">
                <adec:decorative xmlns:adec="http://schemas.microsoft.com/office/drawing/2017/decorative" val="1"/>
              </a:ext>
            </a:extLst>
          </p:cNvPr>
          <p:cNvGrpSpPr/>
          <p:nvPr/>
        </p:nvGrpSpPr>
        <p:grpSpPr>
          <a:xfrm>
            <a:off x="0" y="0"/>
            <a:ext cx="12192000" cy="6882935"/>
            <a:chOff x="0" y="-24935"/>
            <a:chExt cx="12192000" cy="6882935"/>
          </a:xfrm>
        </p:grpSpPr>
        <p:pic>
          <p:nvPicPr>
            <p:cNvPr id="5" name="Content Placeholder 4" descr="A picture containing shape&#10;&#10;Description automatically generated">
              <a:extLst>
                <a:ext uri="{FF2B5EF4-FFF2-40B4-BE49-F238E27FC236}">
                  <a16:creationId xmlns:a16="http://schemas.microsoft.com/office/drawing/2014/main" id="{824A7570-A84E-4D69-96A4-2D80D0A08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35"/>
              <a:ext cx="9283485" cy="6882935"/>
            </a:xfrm>
            <a:prstGeom prst="rect">
              <a:avLst/>
            </a:prstGeom>
          </p:spPr>
        </p:pic>
        <p:sp>
          <p:nvSpPr>
            <p:cNvPr id="6" name="Rectangle 5">
              <a:extLst>
                <a:ext uri="{FF2B5EF4-FFF2-40B4-BE49-F238E27FC236}">
                  <a16:creationId xmlns:a16="http://schemas.microsoft.com/office/drawing/2014/main" id="{A1CB1B44-0038-47B3-8F83-BFCA099E6C63}"/>
                </a:ext>
              </a:extLst>
            </p:cNvPr>
            <p:cNvSpPr/>
            <p:nvPr/>
          </p:nvSpPr>
          <p:spPr>
            <a:xfrm>
              <a:off x="4695986" y="-24935"/>
              <a:ext cx="7496014" cy="6882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310D11A-72DC-43BD-BBCD-DEAE0A0134C1}"/>
              </a:ext>
            </a:extLst>
          </p:cNvPr>
          <p:cNvSpPr>
            <a:spLocks noGrp="1"/>
          </p:cNvSpPr>
          <p:nvPr>
            <p:ph type="title"/>
          </p:nvPr>
        </p:nvSpPr>
        <p:spPr>
          <a:xfrm>
            <a:off x="4021455" y="432810"/>
            <a:ext cx="10058400" cy="1450757"/>
          </a:xfrm>
        </p:spPr>
        <p:txBody>
          <a:bodyPr>
            <a:normAutofit/>
          </a:bodyPr>
          <a:lstStyle/>
          <a:p>
            <a:r>
              <a:rPr lang="en-US" sz="6000" b="1" dirty="0">
                <a:solidFill>
                  <a:schemeClr val="tx1"/>
                </a:solidFill>
              </a:rPr>
              <a:t>NWD System in California</a:t>
            </a:r>
          </a:p>
        </p:txBody>
      </p:sp>
      <p:pic>
        <p:nvPicPr>
          <p:cNvPr id="8" name="Picture 7" descr="The slide shows two logos. 1, the No Wrong Door System. And 2,  the California Aging &amp; Disability Resource Connection. The No Wrong Door logo is the Federal terminology and the California ADRC logo is the State terminology, but both terms are used interchangeably. ">
            <a:extLst>
              <a:ext uri="{FF2B5EF4-FFF2-40B4-BE49-F238E27FC236}">
                <a16:creationId xmlns:a16="http://schemas.microsoft.com/office/drawing/2014/main" id="{0FBD127C-9D35-4BC6-8970-8596C029DBBB}"/>
              </a:ext>
            </a:extLst>
          </p:cNvPr>
          <p:cNvPicPr/>
          <p:nvPr/>
        </p:nvPicPr>
        <p:blipFill rotWithShape="1">
          <a:blip r:embed="rId4"/>
          <a:srcRect l="23387" t="32529" r="45429" b="36546"/>
          <a:stretch/>
        </p:blipFill>
        <p:spPr bwMode="auto">
          <a:xfrm>
            <a:off x="2808131" y="2052369"/>
            <a:ext cx="9080412" cy="31578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7638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3374D8-D43A-41C3-9B60-66C9750EF5A0}"/>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6" name="Picture 5">
              <a:extLst>
                <a:ext uri="{FF2B5EF4-FFF2-40B4-BE49-F238E27FC236}">
                  <a16:creationId xmlns:a16="http://schemas.microsoft.com/office/drawing/2014/main" id="{85E98356-D5DA-48B8-8A8E-11070F5E92BF}"/>
                </a:ext>
              </a:extLst>
            </p:cNvPr>
            <p:cNvPicPr>
              <a:picLocks noChangeAspect="1"/>
            </p:cNvPicPr>
            <p:nvPr/>
          </p:nvPicPr>
          <p:blipFill>
            <a:blip r:embed="rId3"/>
            <a:stretch>
              <a:fillRect/>
            </a:stretch>
          </p:blipFill>
          <p:spPr>
            <a:xfrm>
              <a:off x="0" y="0"/>
              <a:ext cx="9109315" cy="6858000"/>
            </a:xfrm>
            <a:prstGeom prst="rect">
              <a:avLst/>
            </a:prstGeom>
          </p:spPr>
        </p:pic>
        <p:sp>
          <p:nvSpPr>
            <p:cNvPr id="7" name="Rectangle 6">
              <a:extLst>
                <a:ext uri="{FF2B5EF4-FFF2-40B4-BE49-F238E27FC236}">
                  <a16:creationId xmlns:a16="http://schemas.microsoft.com/office/drawing/2014/main" id="{C7A308C9-05B9-4B9F-BD6D-022F72199A08}"/>
                </a:ext>
              </a:extLst>
            </p:cNvPr>
            <p:cNvSpPr/>
            <p:nvPr/>
          </p:nvSpPr>
          <p:spPr>
            <a:xfrm>
              <a:off x="463296" y="230188"/>
              <a:ext cx="4619920" cy="502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EE0E8D-FDAB-4A27-B215-331DE32DFC7A}"/>
                </a:ext>
              </a:extLst>
            </p:cNvPr>
            <p:cNvSpPr/>
            <p:nvPr/>
          </p:nvSpPr>
          <p:spPr>
            <a:xfrm>
              <a:off x="1237865" y="1256015"/>
              <a:ext cx="4619920" cy="502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E9B23E-E730-4FB5-A34D-4B986896891D}"/>
                </a:ext>
              </a:extLst>
            </p:cNvPr>
            <p:cNvSpPr/>
            <p:nvPr/>
          </p:nvSpPr>
          <p:spPr>
            <a:xfrm>
              <a:off x="8625526" y="75414"/>
              <a:ext cx="3566474" cy="6782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310D11A-72DC-43BD-BBCD-DEAE0A0134C1}"/>
              </a:ext>
              <a:ext uri="{C183D7F6-B498-43B3-948B-1728B52AA6E4}">
                <adec:decorative xmlns:adec="http://schemas.microsoft.com/office/drawing/2017/decorative" val="0"/>
              </a:ext>
            </a:extLst>
          </p:cNvPr>
          <p:cNvSpPr>
            <a:spLocks noGrp="1"/>
          </p:cNvSpPr>
          <p:nvPr>
            <p:ph type="title"/>
          </p:nvPr>
        </p:nvSpPr>
        <p:spPr>
          <a:xfrm>
            <a:off x="995639" y="75414"/>
            <a:ext cx="10058400" cy="1450757"/>
          </a:xfrm>
        </p:spPr>
        <p:txBody>
          <a:bodyPr>
            <a:normAutofit/>
          </a:bodyPr>
          <a:lstStyle/>
          <a:p>
            <a:r>
              <a:rPr lang="en-US" sz="6000" b="1" dirty="0">
                <a:solidFill>
                  <a:schemeClr val="tx1"/>
                </a:solidFill>
              </a:rPr>
              <a:t>NWD System in Action </a:t>
            </a:r>
          </a:p>
        </p:txBody>
      </p:sp>
      <p:pic>
        <p:nvPicPr>
          <p:cNvPr id="11" name="Picture 10" descr="A visual depiction showing a comparison of what it looks like before and after No Wrong Door Implementation. Before No Wrong Door Implementation, there is an image of various scattered buildings and people with arrows pointing in all different directions. The image is meant to depict how an individual would have difficulty finding the right long-term services and supports and would have to go to multiple places before finding the right service. After No Wrong Door Implementation you see an individual in the middle of a circle of neatly arranged buildings. The buildings are all connected with dotted lines indicating their connection. The image is meant to depict how the various organizations coordinate on behalf of the individual so that the individual does not have to navigate through the system to find the right long-term services and supports on his or her own. ">
            <a:extLst>
              <a:ext uri="{FF2B5EF4-FFF2-40B4-BE49-F238E27FC236}">
                <a16:creationId xmlns:a16="http://schemas.microsoft.com/office/drawing/2014/main" id="{F5FA58CF-D88F-4AE4-A476-FFF4FD8AC80F}"/>
              </a:ext>
            </a:extLst>
          </p:cNvPr>
          <p:cNvPicPr/>
          <p:nvPr/>
        </p:nvPicPr>
        <p:blipFill rotWithShape="1">
          <a:blip r:embed="rId4"/>
          <a:srcRect l="23950" t="31758" r="47744" b="36468"/>
          <a:stretch/>
        </p:blipFill>
        <p:spPr bwMode="auto">
          <a:xfrm>
            <a:off x="1141713" y="1688257"/>
            <a:ext cx="10231137" cy="46229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3079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9403</TotalTime>
  <Words>1005</Words>
  <Application>Microsoft Office PowerPoint</Application>
  <PresentationFormat>Widescreen</PresentationFormat>
  <Paragraphs>142</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Century Gothic</vt:lpstr>
      <vt:lpstr>Lato</vt:lpstr>
      <vt:lpstr>Wingdings</vt:lpstr>
      <vt:lpstr>Wingdings 3</vt:lpstr>
      <vt:lpstr>Office Theme</vt:lpstr>
      <vt:lpstr>Introduction to Aging &amp; Disability  Resource Connection    </vt:lpstr>
      <vt:lpstr>ADRC in a Nutshell</vt:lpstr>
      <vt:lpstr>Navigating California’s Long-Term Services and Supports (LTSS)</vt:lpstr>
      <vt:lpstr>LTSS – User Perspective</vt:lpstr>
      <vt:lpstr>LTSS in California</vt:lpstr>
      <vt:lpstr>Real Life Challenges…</vt:lpstr>
      <vt:lpstr>No Wrong Door (NWD) System</vt:lpstr>
      <vt:lpstr>NWD System in California</vt:lpstr>
      <vt:lpstr>NWD System in Action </vt:lpstr>
      <vt:lpstr>Person-Centered Practices</vt:lpstr>
      <vt:lpstr>Local “Core” Partners</vt:lpstr>
      <vt:lpstr>Local “Extended” Partners</vt:lpstr>
      <vt:lpstr>Federal Partners</vt:lpstr>
      <vt:lpstr>State Partners</vt:lpstr>
      <vt:lpstr>Key Principles of ADRC</vt:lpstr>
      <vt:lpstr>ADRC and Assistive Technology</vt:lpstr>
      <vt:lpstr>ADRC and Assistive Technology continued</vt:lpstr>
      <vt:lpstr>Revisiting Real Life Challenges…</vt:lpstr>
      <vt:lpstr>Real Life Solutions…</vt:lpstr>
      <vt:lpstr>That’s it in a Nutshell!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Griffith, Alexandria@CDA</dc:creator>
  <cp:lastModifiedBy>Griffith, Alexandria@CDA</cp:lastModifiedBy>
  <cp:revision>46</cp:revision>
  <dcterms:created xsi:type="dcterms:W3CDTF">2022-02-03T00:56:20Z</dcterms:created>
  <dcterms:modified xsi:type="dcterms:W3CDTF">2022-02-24T00:27:42Z</dcterms:modified>
</cp:coreProperties>
</file>