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56" r:id="rId2"/>
    <p:sldId id="258" r:id="rId3"/>
    <p:sldId id="281" r:id="rId4"/>
    <p:sldId id="285" r:id="rId5"/>
    <p:sldId id="286" r:id="rId6"/>
    <p:sldId id="284" r:id="rId7"/>
    <p:sldId id="283" r:id="rId8"/>
    <p:sldId id="287" r:id="rId9"/>
    <p:sldId id="288" r:id="rId10"/>
    <p:sldId id="289" r:id="rId11"/>
    <p:sldId id="266"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PT Utah Condensed" panose="020B0604020202020204"/>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B2CE"/>
    <a:srgbClr val="2C39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90" autoAdjust="0"/>
    <p:restoredTop sz="81520" autoAdjust="0"/>
  </p:normalViewPr>
  <p:slideViewPr>
    <p:cSldViewPr>
      <p:cViewPr varScale="1">
        <p:scale>
          <a:sx n="82" d="100"/>
          <a:sy n="82" d="100"/>
        </p:scale>
        <p:origin x="828" y="72"/>
      </p:cViewPr>
      <p:guideLst>
        <p:guide orient="horz" pos="1620"/>
        <p:guide pos="2880"/>
      </p:guideLst>
    </p:cSldViewPr>
  </p:slideViewPr>
  <p:outlineViewPr>
    <p:cViewPr>
      <p:scale>
        <a:sx n="33" d="100"/>
        <a:sy n="33" d="100"/>
      </p:scale>
      <p:origin x="0" y="38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0F021B-11E9-40E4-83ED-3EB9CB981819}" type="datetimeFigureOut">
              <a:rPr lang="en-US" smtClean="0"/>
              <a:t>11/29/2022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C7E786-5987-46DB-80C9-48C41AE240BA}" type="slidenum">
              <a:rPr lang="en-US" smtClean="0"/>
              <a:t>‹#›</a:t>
            </a:fld>
            <a:endParaRPr lang="en-US"/>
          </a:p>
        </p:txBody>
      </p:sp>
    </p:spTree>
    <p:extLst>
      <p:ext uri="{BB962C8B-B14F-4D97-AF65-F5344CB8AC3E}">
        <p14:creationId xmlns:p14="http://schemas.microsoft.com/office/powerpoint/2010/main" val="3266926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r.ca.gov/Home/VoiceOption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freedomtech.or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C7E786-5987-46DB-80C9-48C41AE240BA}" type="slidenum">
              <a:rPr lang="en-US" smtClean="0"/>
              <a:t>1</a:t>
            </a:fld>
            <a:endParaRPr lang="en-US"/>
          </a:p>
        </p:txBody>
      </p:sp>
    </p:spTree>
    <p:extLst>
      <p:ext uri="{BB962C8B-B14F-4D97-AF65-F5344CB8AC3E}">
        <p14:creationId xmlns:p14="http://schemas.microsoft.com/office/powerpoint/2010/main" val="3196293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When asked how California’s Assistive Technology Program can help to better meet their needs, Californians across the state replied: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Provide more outreach and information. Be proactive in keeping up to date on new technology and make resources easy to find and access.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Provide better access to affordable reuse equipment, short-term loans, and training.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Help us to navigate insurance claims, appeals, letters of medical necessity, waiver programs, and provide help to access to AT we need.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Train hospital discharge planners and maintain relationships to ensure needs are being met immediately.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Don’t silo disabilities into different places; provide technical assessments for all disabilities at all locations.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6C7E786-5987-46DB-80C9-48C41AE240BA}" type="slidenum">
              <a:rPr lang="en-US" smtClean="0"/>
              <a:t>10</a:t>
            </a:fld>
            <a:endParaRPr lang="en-US"/>
          </a:p>
        </p:txBody>
      </p:sp>
    </p:spTree>
    <p:extLst>
      <p:ext uri="{BB962C8B-B14F-4D97-AF65-F5344CB8AC3E}">
        <p14:creationId xmlns:p14="http://schemas.microsoft.com/office/powerpoint/2010/main" val="191905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C7E786-5987-46DB-80C9-48C41AE240BA}" type="slidenum">
              <a:rPr lang="en-US" smtClean="0"/>
              <a:t>11</a:t>
            </a:fld>
            <a:endParaRPr lang="en-US"/>
          </a:p>
        </p:txBody>
      </p:sp>
    </p:spTree>
    <p:extLst>
      <p:ext uri="{BB962C8B-B14F-4D97-AF65-F5344CB8AC3E}">
        <p14:creationId xmlns:p14="http://schemas.microsoft.com/office/powerpoint/2010/main" val="1465081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bg1"/>
                </a:solidFill>
                <a:effectLst/>
                <a:latin typeface="PT Utah Condensed" pitchFamily="34" charset="0"/>
              </a:rPr>
              <a:t>The State Plan for Assistive Technology (SPAT) is developed and prepared by the Department of Rehabilitation in collaboration with the California Foundation for Independent Living Centers (CFILC) with the advice of the AT Advisory Committee (ATAC)</a:t>
            </a:r>
          </a:p>
          <a:p>
            <a:endParaRPr lang="en-US" sz="1200" kern="1200" dirty="0">
              <a:solidFill>
                <a:schemeClr val="bg1"/>
              </a:solidFill>
              <a:effectLst/>
              <a:latin typeface="PT Utah Condensed" pitchFamily="34" charset="0"/>
            </a:endParaRPr>
          </a:p>
          <a:p>
            <a:pPr marR="0" lvl="0">
              <a:lnSpc>
                <a:spcPct val="100000"/>
              </a:lnSpc>
              <a:spcAft>
                <a:spcPts val="0"/>
              </a:spcAft>
              <a:tabLst>
                <a:tab pos="457200" algn="l"/>
              </a:tabLst>
            </a:pPr>
            <a:r>
              <a:rPr lang="en-US" sz="2400" dirty="0">
                <a:effectLst/>
                <a:latin typeface="Arial" panose="020B0604020202020204" pitchFamily="34" charset="0"/>
                <a:ea typeface="Malgun Gothic" panose="020B0503020000020004" pitchFamily="34" charset="-127"/>
              </a:rPr>
              <a:t>The Assistive Technology (AT) State Plan is an application to the Administration for Community (ACL) for an AT Act state formula grant as required under Section 4 of the Assistive Technology Act.</a:t>
            </a:r>
            <a:r>
              <a:rPr lang="en-US" sz="2400" dirty="0">
                <a:effectLst/>
                <a:latin typeface="Arial" panose="020B0604020202020204" pitchFamily="34" charset="0"/>
                <a:ea typeface="Malgun Gothic" panose="020B0503020000020004" pitchFamily="34" charset="-127"/>
                <a:cs typeface="Times New Roman" panose="02020603050405020304" pitchFamily="18" charset="0"/>
              </a:rPr>
              <a:t> </a:t>
            </a:r>
          </a:p>
          <a:p>
            <a:pPr marL="0" marR="0" lvl="0" indent="0">
              <a:lnSpc>
                <a:spcPct val="100000"/>
              </a:lnSpc>
              <a:spcAft>
                <a:spcPts val="0"/>
              </a:spcAft>
              <a:buNone/>
              <a:tabLst>
                <a:tab pos="457200" algn="l"/>
              </a:tabLst>
            </a:pPr>
            <a:endParaRPr lang="en-US" sz="2400" dirty="0">
              <a:effectLst/>
              <a:latin typeface="Arial" panose="020B0604020202020204" pitchFamily="34" charset="0"/>
              <a:ea typeface="Malgun Gothic" panose="020B0503020000020004" pitchFamily="34" charset="-127"/>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6C7E786-5987-46DB-80C9-48C41AE240BA}" type="slidenum">
              <a:rPr lang="en-US" smtClean="0"/>
              <a:t>2</a:t>
            </a:fld>
            <a:endParaRPr lang="en-US"/>
          </a:p>
        </p:txBody>
      </p:sp>
    </p:spTree>
    <p:extLst>
      <p:ext uri="{BB962C8B-B14F-4D97-AF65-F5344CB8AC3E}">
        <p14:creationId xmlns:p14="http://schemas.microsoft.com/office/powerpoint/2010/main" val="1959844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bg1"/>
                </a:solidFill>
                <a:effectLst/>
                <a:latin typeface="PT Utah Condensed" pitchFamily="34" charset="0"/>
              </a:rPr>
              <a:t>The State Plan for AT must be amended during the three-year period of the plan in the case of a material change in state law, organization, policy or agency operations affecting the information, assurances, or administration of the plan or any other significant change that ACL determines would require an amendment.  </a:t>
            </a:r>
          </a:p>
          <a:p>
            <a:endParaRPr lang="en-US" sz="1200" kern="1200" dirty="0">
              <a:solidFill>
                <a:schemeClr val="bg1"/>
              </a:solidFill>
              <a:effectLst/>
              <a:latin typeface="PT Utah Condensed" pitchFamily="34" charset="0"/>
            </a:endParaRPr>
          </a:p>
          <a:p>
            <a:r>
              <a:rPr lang="en-US" sz="1200" kern="1200" dirty="0">
                <a:solidFill>
                  <a:schemeClr val="bg1"/>
                </a:solidFill>
                <a:effectLst/>
                <a:latin typeface="PT Utah Condensed" pitchFamily="34" charset="0"/>
              </a:rPr>
              <a:t>Certain sections of the State Plan must be updated annually while others must be changed or updated as needed to ensure the information contained in it accurately reflects state activities</a:t>
            </a:r>
          </a:p>
          <a:p>
            <a:endParaRPr lang="en-US" sz="1200" kern="1200" dirty="0">
              <a:solidFill>
                <a:schemeClr val="bg1"/>
              </a:solidFill>
              <a:effectLst/>
              <a:latin typeface="PT Utah Condensed" pitchFamily="34" charset="0"/>
            </a:endParaRPr>
          </a:p>
          <a:p>
            <a:r>
              <a:rPr lang="en-US" sz="1200" kern="1200" dirty="0">
                <a:solidFill>
                  <a:schemeClr val="bg1"/>
                </a:solidFill>
                <a:effectLst/>
                <a:latin typeface="PT Utah Condensed" pitchFamily="34" charset="0"/>
              </a:rPr>
              <a:t>DOR is required to provide annual progress report (APR) data for any activity claimed in this State Plan.  This is a reference to the annual data submitted in the APR for State Assistive Technology Programs.  </a:t>
            </a:r>
          </a:p>
          <a:p>
            <a:endParaRPr lang="en-US" sz="1200" kern="1200" dirty="0">
              <a:solidFill>
                <a:schemeClr val="bg1"/>
              </a:solidFill>
              <a:effectLst/>
              <a:latin typeface="PT Utah Condensed" pitchFamily="34" charset="0"/>
            </a:endParaRPr>
          </a:p>
          <a:p>
            <a:r>
              <a:rPr lang="en-US" sz="1200" kern="1200" dirty="0">
                <a:solidFill>
                  <a:schemeClr val="bg1"/>
                </a:solidFill>
                <a:effectLst/>
                <a:latin typeface="PT Utah Condensed" pitchFamily="34" charset="0"/>
              </a:rPr>
              <a:t>Statewide and nationwide coordination and collaboration – ILC $70k allocation</a:t>
            </a:r>
            <a:endParaRPr lang="en-US" dirty="0"/>
          </a:p>
        </p:txBody>
      </p:sp>
      <p:sp>
        <p:nvSpPr>
          <p:cNvPr id="4" name="Slide Number Placeholder 3"/>
          <p:cNvSpPr>
            <a:spLocks noGrp="1"/>
          </p:cNvSpPr>
          <p:nvPr>
            <p:ph type="sldNum" sz="quarter" idx="10"/>
          </p:nvPr>
        </p:nvSpPr>
        <p:spPr/>
        <p:txBody>
          <a:bodyPr/>
          <a:lstStyle/>
          <a:p>
            <a:fld id="{E6C7E786-5987-46DB-80C9-48C41AE240BA}" type="slidenum">
              <a:rPr lang="en-US" smtClean="0"/>
              <a:t>3</a:t>
            </a:fld>
            <a:endParaRPr lang="en-US"/>
          </a:p>
        </p:txBody>
      </p:sp>
    </p:spTree>
    <p:extLst>
      <p:ext uri="{BB962C8B-B14F-4D97-AF65-F5344CB8AC3E}">
        <p14:creationId xmlns:p14="http://schemas.microsoft.com/office/powerpoint/2010/main" val="213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dirty="0">
                <a:solidFill>
                  <a:schemeClr val="bg1"/>
                </a:solidFill>
                <a:latin typeface="PT Utah Condensed" pitchFamily="34" charset="0"/>
              </a:rPr>
              <a:t>Membership included one representative each from:</a:t>
            </a:r>
          </a:p>
          <a:p>
            <a:pPr marL="457200" indent="-457200" algn="l">
              <a:buFont typeface="Arial" panose="020B0604020202020204" pitchFamily="34" charset="0"/>
              <a:buChar char="•"/>
            </a:pPr>
            <a:r>
              <a:rPr lang="en-US" sz="1200" dirty="0">
                <a:solidFill>
                  <a:schemeClr val="bg1"/>
                </a:solidFill>
                <a:latin typeface="PT Utah Condensed" pitchFamily="34" charset="0"/>
              </a:rPr>
              <a:t>State Agency for Vocational Rehabilitation</a:t>
            </a:r>
          </a:p>
          <a:p>
            <a:pPr marL="457200" indent="-457200" algn="l">
              <a:buFont typeface="Arial" panose="020B0604020202020204" pitchFamily="34" charset="0"/>
              <a:buChar char="•"/>
            </a:pPr>
            <a:r>
              <a:rPr lang="en-US" sz="1200" dirty="0">
                <a:solidFill>
                  <a:schemeClr val="bg1"/>
                </a:solidFill>
                <a:latin typeface="PT Utah Condensed" pitchFamily="34" charset="0"/>
              </a:rPr>
              <a:t>State Center for Independent Living</a:t>
            </a:r>
          </a:p>
          <a:p>
            <a:pPr marL="457200" indent="-457200" algn="l">
              <a:buFont typeface="Arial" panose="020B0604020202020204" pitchFamily="34" charset="0"/>
              <a:buChar char="•"/>
            </a:pPr>
            <a:r>
              <a:rPr lang="en-US" sz="1200" dirty="0">
                <a:solidFill>
                  <a:schemeClr val="bg1"/>
                </a:solidFill>
                <a:latin typeface="PT Utah Condensed" pitchFamily="34" charset="0"/>
              </a:rPr>
              <a:t>State workforce development board (est. under the Workforce Innovation and Opportunity Act)</a:t>
            </a:r>
          </a:p>
          <a:p>
            <a:endParaRPr lang="en-US" sz="800" dirty="0">
              <a:solidFill>
                <a:schemeClr val="bg1"/>
              </a:solidFill>
              <a:latin typeface="PT Utah Condensed" pitchFamily="34" charset="0"/>
            </a:endParaRPr>
          </a:p>
          <a:p>
            <a:pPr algn="l"/>
            <a:r>
              <a:rPr lang="en-US" sz="1200" dirty="0">
                <a:solidFill>
                  <a:schemeClr val="bg1"/>
                </a:solidFill>
                <a:latin typeface="PT Utah Condensed" pitchFamily="34" charset="0"/>
              </a:rPr>
              <a:t>67% (six out of nine persons) are individuals with disabilities that use AT or have family members/guardians with disabilities using AT</a:t>
            </a:r>
          </a:p>
          <a:p>
            <a:endParaRPr lang="en-US" dirty="0"/>
          </a:p>
          <a:p>
            <a:endParaRPr lang="en-US" dirty="0"/>
          </a:p>
        </p:txBody>
      </p:sp>
      <p:sp>
        <p:nvSpPr>
          <p:cNvPr id="4" name="Slide Number Placeholder 3"/>
          <p:cNvSpPr>
            <a:spLocks noGrp="1"/>
          </p:cNvSpPr>
          <p:nvPr>
            <p:ph type="sldNum" sz="quarter" idx="10"/>
          </p:nvPr>
        </p:nvSpPr>
        <p:spPr/>
        <p:txBody>
          <a:bodyPr/>
          <a:lstStyle/>
          <a:p>
            <a:fld id="{E6C7E786-5987-46DB-80C9-48C41AE240BA}" type="slidenum">
              <a:rPr lang="en-US" smtClean="0"/>
              <a:t>4</a:t>
            </a:fld>
            <a:endParaRPr lang="en-US"/>
          </a:p>
        </p:txBody>
      </p:sp>
    </p:spTree>
    <p:extLst>
      <p:ext uri="{BB962C8B-B14F-4D97-AF65-F5344CB8AC3E}">
        <p14:creationId xmlns:p14="http://schemas.microsoft.com/office/powerpoint/2010/main" val="120752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we measure how these are implemented and the next slides will cover the activities as outlined in the State Plan</a:t>
            </a:r>
          </a:p>
          <a:p>
            <a:endParaRPr lang="en-US" dirty="0"/>
          </a:p>
          <a:p>
            <a:r>
              <a:rPr lang="en-US" dirty="0"/>
              <a:t>Expenditures – affirm 60% state level, 35% on Leadership, 5% transition</a:t>
            </a:r>
          </a:p>
          <a:p>
            <a:endParaRPr lang="en-US" dirty="0"/>
          </a:p>
          <a:p>
            <a:r>
              <a:rPr lang="en-US" dirty="0"/>
              <a:t>Transition activities – training CFILC and transition/diversion activities throughout CA. </a:t>
            </a:r>
          </a:p>
        </p:txBody>
      </p:sp>
      <p:sp>
        <p:nvSpPr>
          <p:cNvPr id="4" name="Slide Number Placeholder 3"/>
          <p:cNvSpPr>
            <a:spLocks noGrp="1"/>
          </p:cNvSpPr>
          <p:nvPr>
            <p:ph type="sldNum" sz="quarter" idx="10"/>
          </p:nvPr>
        </p:nvSpPr>
        <p:spPr/>
        <p:txBody>
          <a:bodyPr/>
          <a:lstStyle/>
          <a:p>
            <a:fld id="{E6C7E786-5987-46DB-80C9-48C41AE240BA}" type="slidenum">
              <a:rPr lang="en-US" smtClean="0"/>
              <a:t>5</a:t>
            </a:fld>
            <a:endParaRPr lang="en-US"/>
          </a:p>
        </p:txBody>
      </p:sp>
    </p:spTree>
    <p:extLst>
      <p:ext uri="{BB962C8B-B14F-4D97-AF65-F5344CB8AC3E}">
        <p14:creationId xmlns:p14="http://schemas.microsoft.com/office/powerpoint/2010/main" val="3179867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solidFill>
                  <a:srgbClr val="05294B"/>
                </a:solidFill>
                <a:effectLst/>
                <a:latin typeface="Arial" panose="020B0604020202020204" pitchFamily="34" charset="0"/>
                <a:cs typeface="Arial" panose="020B0604020202020204" pitchFamily="34" charset="0"/>
              </a:rPr>
              <a:t>Public awareness activities, have a wide scope and provide information to the general public. One example is our partnership with the </a:t>
            </a:r>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California Public Utilities Commission to create AT awareness through videos to be shared on social media about Voice Options and AT, its availability, and how it’s used. </a:t>
            </a:r>
          </a:p>
          <a:p>
            <a:endParaRPr lang="en-US" sz="1400" b="0" i="1" u="none" strike="noStrike" kern="1200" baseline="0" dirty="0">
              <a:solidFill>
                <a:schemeClr val="tx1"/>
              </a:solidFill>
              <a:effectLst/>
              <a:latin typeface="Arial" panose="020B0604020202020204" pitchFamily="34" charset="0"/>
              <a:ea typeface="+mn-ea"/>
              <a:cs typeface="Arial" panose="020B0604020202020204" pitchFamily="34" charset="0"/>
            </a:endParaRPr>
          </a:p>
          <a:p>
            <a:r>
              <a:rPr lang="en-US" sz="1400" b="0" i="1" u="none" strike="noStrike" kern="1200" baseline="0" dirty="0">
                <a:solidFill>
                  <a:schemeClr val="tx1"/>
                </a:solidFill>
                <a:effectLst/>
                <a:latin typeface="Arial" panose="020B0604020202020204" pitchFamily="34" charset="0"/>
                <a:ea typeface="+mn-ea"/>
                <a:cs typeface="Arial" panose="020B0604020202020204" pitchFamily="34" charset="0"/>
              </a:rPr>
              <a:t>Information and Assistance: </a:t>
            </a:r>
          </a:p>
          <a:p>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Through all levels of the AT Program, consumers are provided information and referral to other resources, such as AT Advocates housed at Independent Living Centers, reuse programs, Voice Options Program, Area Agencies on Aging, Aging and Disability Resource Connections (</a:t>
            </a:r>
            <a:r>
              <a:rPr lang="en-US" sz="1400" b="0" i="1" u="none" strike="noStrike" kern="1200" baseline="0" dirty="0" err="1">
                <a:solidFill>
                  <a:schemeClr val="tx1"/>
                </a:solidFill>
                <a:latin typeface="Arial" panose="020B0604020202020204" pitchFamily="34" charset="0"/>
                <a:ea typeface="+mn-ea"/>
                <a:cs typeface="Arial" panose="020B0604020202020204" pitchFamily="34" charset="0"/>
              </a:rPr>
              <a:t>ADRC</a:t>
            </a:r>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 Device Lending and Demonstration Centers (</a:t>
            </a:r>
            <a:r>
              <a:rPr lang="en-US" sz="1400" b="0" i="1" u="none" strike="noStrike" kern="1200" baseline="0" dirty="0" err="1">
                <a:solidFill>
                  <a:schemeClr val="tx1"/>
                </a:solidFill>
                <a:latin typeface="Arial" panose="020B0604020202020204" pitchFamily="34" charset="0"/>
                <a:ea typeface="+mn-ea"/>
                <a:cs typeface="Arial" panose="020B0604020202020204" pitchFamily="34" charset="0"/>
              </a:rPr>
              <a:t>DLDC</a:t>
            </a:r>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 disability organizing groups, loan programs, and a variety of device acquisition resources that relate to the specific circumstances of the consumer.</a:t>
            </a:r>
          </a:p>
          <a:p>
            <a:endParaRPr lang="en-US" sz="1400" b="0" i="0" dirty="0">
              <a:solidFill>
                <a:srgbClr val="05294B"/>
              </a:solidFill>
              <a:effectLst/>
              <a:latin typeface="Arial" panose="020B0604020202020204" pitchFamily="34" charset="0"/>
              <a:cs typeface="Arial" panose="020B0604020202020204" pitchFamily="34" charset="0"/>
            </a:endParaRPr>
          </a:p>
          <a:p>
            <a:r>
              <a:rPr lang="en-US" sz="1400" b="1" i="1" u="none" strike="noStrike" kern="1200" baseline="0" dirty="0">
                <a:solidFill>
                  <a:schemeClr val="tx1"/>
                </a:solidFill>
                <a:latin typeface="Arial" panose="020B0604020202020204" pitchFamily="34" charset="0"/>
                <a:ea typeface="+mn-ea"/>
                <a:cs typeface="Arial" panose="020B0604020202020204" pitchFamily="34" charset="0"/>
              </a:rPr>
              <a:t>Trainings include </a:t>
            </a:r>
          </a:p>
          <a:p>
            <a:pPr marL="285750" indent="-285750">
              <a:buFont typeface="Arial" panose="020B0604020202020204" pitchFamily="34" charset="0"/>
              <a:buChar char="•"/>
            </a:pPr>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accessible social media series with the intention of making core service resources available in an accessible format </a:t>
            </a:r>
            <a:endParaRPr lang="en-US" sz="1400" b="1" i="1" u="none" strike="noStrike" kern="1200" baseline="0" dirty="0">
              <a:solidFill>
                <a:schemeClr val="tx1"/>
              </a:solidFill>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Ability Tools’ “Smart AT Home” series, which educates community members on how smart home devices can serve as assistive technology and empower community members to live more independently in their homes</a:t>
            </a:r>
          </a:p>
          <a:p>
            <a:pPr marL="285750" indent="-285750">
              <a:buFont typeface="Arial" panose="020B0604020202020204" pitchFamily="34" charset="0"/>
              <a:buChar char="•"/>
            </a:pPr>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Ability Tools annual Assistive Technology Earth Day Conference focused on AT, environmental conservatorship, the disability community, and actionable resources. </a:t>
            </a:r>
            <a:endParaRPr lang="en-US" sz="1400" b="1" i="1"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US" sz="1400" i="1" dirty="0">
              <a:solidFill>
                <a:schemeClr val="tx1"/>
              </a:solidFill>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Technical Assistance</a:t>
            </a:r>
          </a:p>
          <a:p>
            <a:pPr marL="285750" indent="-285750">
              <a:buFont typeface="Arial" panose="020B0604020202020204" pitchFamily="34" charset="0"/>
              <a:buChar char="•"/>
            </a:pPr>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Ability Tools will continue it's initiatives to have AT included as a covered device in Home and Community-Based waiver programs to ensure successful transitions for individuals moving from institutions into less restrictive settings or for youth transitions. The inclusion of AT in HCBS waivers develops a creative alternative for individuals to receive services under Medi-Cal who would otherwise require care in a nursing facility or hospital. </a:t>
            </a:r>
          </a:p>
          <a:p>
            <a:pPr marL="285750" indent="-285750">
              <a:buFont typeface="Arial" panose="020B0604020202020204" pitchFamily="34" charset="0"/>
              <a:buChar char="•"/>
            </a:pPr>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support families moving from the temporary emergency shelters back into their community and/or their new community</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6C7E786-5987-46DB-80C9-48C41AE240BA}" type="slidenum">
              <a:rPr lang="en-US" smtClean="0"/>
              <a:t>6</a:t>
            </a:fld>
            <a:endParaRPr lang="en-US"/>
          </a:p>
        </p:txBody>
      </p:sp>
    </p:spTree>
    <p:extLst>
      <p:ext uri="{BB962C8B-B14F-4D97-AF65-F5344CB8AC3E}">
        <p14:creationId xmlns:p14="http://schemas.microsoft.com/office/powerpoint/2010/main" val="1286524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bg1"/>
                </a:solidFill>
                <a:effectLst/>
                <a:latin typeface="Arial" panose="020B0604020202020204" pitchFamily="34" charset="0"/>
                <a:cs typeface="Arial" panose="020B0604020202020204" pitchFamily="34" charset="0"/>
              </a:rPr>
              <a:t>For the purposes of the State Plan, device reutilization activities are categorized as either device exchange activities, device refurbish and reassign activities, or open-ended loan activities.  </a:t>
            </a:r>
          </a:p>
          <a:p>
            <a:endParaRPr lang="en-US" sz="1400" kern="1200" dirty="0">
              <a:solidFill>
                <a:schemeClr val="bg1"/>
              </a:solidFill>
              <a:effectLst/>
              <a:latin typeface="Arial" panose="020B0604020202020204" pitchFamily="34" charset="0"/>
              <a:cs typeface="Arial" panose="020B0604020202020204" pitchFamily="34" charset="0"/>
            </a:endParaRPr>
          </a:p>
          <a:p>
            <a:r>
              <a:rPr lang="en-US" sz="1400" b="1" kern="1200" dirty="0">
                <a:solidFill>
                  <a:schemeClr val="bg1"/>
                </a:solidFill>
                <a:effectLst/>
                <a:latin typeface="Arial" panose="020B0604020202020204" pitchFamily="34" charset="0"/>
                <a:cs typeface="Arial" panose="020B0604020202020204" pitchFamily="34" charset="0"/>
              </a:rPr>
              <a:t>Device Demonstration and Loan </a:t>
            </a:r>
            <a:r>
              <a:rPr lang="en-US" sz="1400" kern="1200" dirty="0">
                <a:solidFill>
                  <a:schemeClr val="bg1"/>
                </a:solidFill>
                <a:effectLst/>
                <a:latin typeface="Arial" panose="020B0604020202020204" pitchFamily="34" charset="0"/>
                <a:cs typeface="Arial" panose="020B0604020202020204" pitchFamily="34" charset="0"/>
              </a:rPr>
              <a:t>– Voice Options</a:t>
            </a:r>
          </a:p>
          <a:p>
            <a:endParaRPr lang="en-US" sz="1400" kern="1200" dirty="0">
              <a:solidFill>
                <a:schemeClr val="bg1"/>
              </a:solidFill>
              <a:effectLst/>
              <a:latin typeface="Arial" panose="020B0604020202020204" pitchFamily="34" charset="0"/>
              <a:cs typeface="Arial" panose="020B0604020202020204" pitchFamily="34" charset="0"/>
            </a:endParaRPr>
          </a:p>
          <a:p>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The </a:t>
            </a:r>
            <a:r>
              <a:rPr lang="en-US" sz="1400" b="0" i="1" u="none" strike="noStrike" kern="1200" baseline="0" dirty="0">
                <a:solidFill>
                  <a:schemeClr val="tx1"/>
                </a:solidFill>
                <a:latin typeface="Arial" panose="020B0604020202020204" pitchFamily="34" charset="0"/>
                <a:ea typeface="+mn-ea"/>
                <a:cs typeface="Arial" panose="020B0604020202020204" pitchFamily="34" charset="0"/>
                <a:hlinkClick r:id="rId3"/>
              </a:rPr>
              <a:t>Voice Options Program </a:t>
            </a:r>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provides demonstrations on six speech-generating applications in-person or remotely, and provides services to consumers in-person, through the mail, or, in some instances, in home.</a:t>
            </a:r>
            <a:endParaRPr lang="en-US" sz="1400" b="0" i="1" u="none" strike="noStrike" kern="1200" baseline="0" dirty="0">
              <a:solidFill>
                <a:schemeClr val="bg1"/>
              </a:solidFill>
              <a:effectLst/>
              <a:latin typeface="Arial" panose="020B0604020202020204" pitchFamily="34" charset="0"/>
              <a:ea typeface="+mn-ea"/>
              <a:cs typeface="Arial" panose="020B0604020202020204" pitchFamily="34" charset="0"/>
            </a:endParaRPr>
          </a:p>
          <a:p>
            <a:endParaRPr lang="en-US" sz="1400" b="0" i="1" u="none" strike="noStrike" kern="1200" baseline="0" dirty="0">
              <a:solidFill>
                <a:schemeClr val="bg1"/>
              </a:solidFill>
              <a:effectLst/>
              <a:latin typeface="Arial" panose="020B0604020202020204" pitchFamily="34" charset="0"/>
              <a:ea typeface="+mn-ea"/>
              <a:cs typeface="Arial" panose="020B0604020202020204" pitchFamily="34" charset="0"/>
            </a:endParaRPr>
          </a:p>
          <a:p>
            <a:r>
              <a:rPr lang="en-US" sz="1400" b="0" i="1" u="none" strike="noStrike" kern="1200" baseline="0" dirty="0">
                <a:solidFill>
                  <a:schemeClr val="bg1"/>
                </a:solidFill>
                <a:effectLst/>
                <a:latin typeface="Arial" panose="020B0604020202020204" pitchFamily="34" charset="0"/>
                <a:ea typeface="+mn-ea"/>
                <a:cs typeface="Arial" panose="020B0604020202020204" pitchFamily="34" charset="0"/>
              </a:rPr>
              <a:t>Components of Open-ended Loan</a:t>
            </a:r>
            <a:endParaRPr lang="en-US" sz="1400" kern="1200" dirty="0">
              <a:solidFill>
                <a:schemeClr val="bg1"/>
              </a:solidFill>
              <a:effectLst/>
              <a:latin typeface="Arial" panose="020B0604020202020204" pitchFamily="34" charset="0"/>
              <a:cs typeface="Arial" panose="020B0604020202020204" pitchFamily="34" charset="0"/>
            </a:endParaRPr>
          </a:p>
          <a:p>
            <a:pPr lvl="1"/>
            <a:r>
              <a:rPr lang="en-US" sz="1400" b="0" i="0" u="none" strike="noStrike" baseline="0" dirty="0">
                <a:solidFill>
                  <a:srgbClr val="000000"/>
                </a:solidFill>
                <a:latin typeface="Arial" panose="020B0604020202020204" pitchFamily="34" charset="0"/>
                <a:cs typeface="Arial" panose="020B0604020202020204" pitchFamily="34" charset="0"/>
              </a:rPr>
              <a:t>Device ownership is transferred to the recipient</a:t>
            </a:r>
          </a:p>
          <a:p>
            <a:pPr lvl="1"/>
            <a:r>
              <a:rPr lang="en-US" sz="1400" b="0" i="0" u="none" strike="noStrike" baseline="0" dirty="0">
                <a:solidFill>
                  <a:srgbClr val="000000"/>
                </a:solidFill>
                <a:latin typeface="Arial" panose="020B0604020202020204" pitchFamily="34" charset="0"/>
                <a:cs typeface="Arial" panose="020B0604020202020204" pitchFamily="34" charset="0"/>
              </a:rPr>
              <a:t>Device is loaned for as long as the recipient needs it with no ownership transfer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baseline="0" dirty="0">
                <a:solidFill>
                  <a:srgbClr val="000000"/>
                </a:solidFill>
                <a:latin typeface="Arial" panose="020B0604020202020204" pitchFamily="34" charset="0"/>
                <a:cs typeface="Arial" panose="020B0604020202020204" pitchFamily="34" charset="0"/>
              </a:rPr>
              <a:t>The majority of devices are delivered or picked up in-person</a:t>
            </a:r>
          </a:p>
          <a:p>
            <a:pPr lvl="1"/>
            <a:endParaRPr lang="en-US" sz="1400" b="0" i="0" u="none" strike="noStrike" baseline="0" dirty="0">
              <a:solidFill>
                <a:srgbClr val="000000"/>
              </a:solidFill>
              <a:latin typeface="Arial" panose="020B0604020202020204" pitchFamily="34" charset="0"/>
              <a:cs typeface="Arial" panose="020B0604020202020204" pitchFamily="34" charset="0"/>
            </a:endParaRPr>
          </a:p>
          <a:p>
            <a:endParaRPr lang="en-US" sz="1400" kern="1200" dirty="0">
              <a:solidFill>
                <a:schemeClr val="bg1"/>
              </a:solidFill>
              <a:effectLst/>
              <a:latin typeface="Arial" panose="020B0604020202020204" pitchFamily="34" charset="0"/>
              <a:cs typeface="Arial" panose="020B0604020202020204" pitchFamily="34" charset="0"/>
            </a:endParaRPr>
          </a:p>
          <a:p>
            <a:endParaRPr lang="en-US" sz="1400" kern="1200" dirty="0">
              <a:solidFill>
                <a:schemeClr val="bg1"/>
              </a:solidFill>
              <a:effectLst/>
              <a:latin typeface="Arial" panose="020B0604020202020204" pitchFamily="34" charset="0"/>
              <a:cs typeface="Arial" panose="020B0604020202020204" pitchFamily="34" charset="0"/>
            </a:endParaRPr>
          </a:p>
          <a:p>
            <a:r>
              <a:rPr lang="en-US" sz="1400" b="1" kern="1200" dirty="0">
                <a:solidFill>
                  <a:schemeClr val="bg1"/>
                </a:solidFill>
                <a:effectLst/>
                <a:latin typeface="Arial" panose="020B0604020202020204" pitchFamily="34" charset="0"/>
                <a:cs typeface="Arial" panose="020B0604020202020204" pitchFamily="34" charset="0"/>
              </a:rPr>
              <a:t>Example: Device exchange </a:t>
            </a:r>
            <a:r>
              <a:rPr lang="en-US" sz="1400" kern="1200" dirty="0">
                <a:solidFill>
                  <a:schemeClr val="bg1"/>
                </a:solidFill>
                <a:effectLst/>
                <a:latin typeface="Arial" panose="020B0604020202020204" pitchFamily="34" charset="0"/>
                <a:cs typeface="Arial" panose="020B0604020202020204" pitchFamily="34" charset="0"/>
              </a:rPr>
              <a:t>activities are those on NATADS through which </a:t>
            </a:r>
            <a:r>
              <a:rPr lang="en-US" sz="1400" kern="1200" dirty="0" err="1">
                <a:solidFill>
                  <a:schemeClr val="bg1"/>
                </a:solidFill>
                <a:effectLst/>
                <a:latin typeface="Arial" panose="020B0604020202020204" pitchFamily="34" charset="0"/>
                <a:cs typeface="Arial" panose="020B0604020202020204" pitchFamily="34" charset="0"/>
              </a:rPr>
              <a:t>AbilityTools</a:t>
            </a:r>
            <a:r>
              <a:rPr lang="en-US" sz="1400" kern="1200" dirty="0">
                <a:solidFill>
                  <a:schemeClr val="bg1"/>
                </a:solidFill>
                <a:effectLst/>
                <a:latin typeface="Arial" panose="020B0604020202020204" pitchFamily="34" charset="0"/>
                <a:cs typeface="Arial" panose="020B0604020202020204" pitchFamily="34" charset="0"/>
              </a:rPr>
              <a:t> facilitates the transfer of a device from a consumer who does not need the device to a consumer who could use the device without the either </a:t>
            </a:r>
            <a:r>
              <a:rPr lang="en-US" sz="1400" kern="1200" dirty="0" err="1">
                <a:solidFill>
                  <a:schemeClr val="bg1"/>
                </a:solidFill>
                <a:effectLst/>
                <a:latin typeface="Arial" panose="020B0604020202020204" pitchFamily="34" charset="0"/>
                <a:cs typeface="Arial" panose="020B0604020202020204" pitchFamily="34" charset="0"/>
              </a:rPr>
              <a:t>AbilityTools</a:t>
            </a:r>
            <a:r>
              <a:rPr lang="en-US" sz="1400" kern="1200" dirty="0">
                <a:solidFill>
                  <a:schemeClr val="bg1"/>
                </a:solidFill>
                <a:effectLst/>
                <a:latin typeface="Arial" panose="020B0604020202020204" pitchFamily="34" charset="0"/>
                <a:cs typeface="Arial" panose="020B0604020202020204" pitchFamily="34" charset="0"/>
              </a:rPr>
              <a:t> or DOR taking possession of the device at any time.  </a:t>
            </a:r>
          </a:p>
          <a:p>
            <a:endParaRPr lang="en-US" sz="1400" kern="1200" dirty="0">
              <a:solidFill>
                <a:schemeClr val="bg1"/>
              </a:solidFill>
              <a:effectLst/>
              <a:latin typeface="Arial" panose="020B0604020202020204" pitchFamily="34" charset="0"/>
              <a:cs typeface="Arial" panose="020B0604020202020204" pitchFamily="34" charset="0"/>
            </a:endParaRPr>
          </a:p>
          <a:p>
            <a:r>
              <a:rPr lang="en-US" sz="1400" kern="1200" dirty="0">
                <a:solidFill>
                  <a:schemeClr val="bg1"/>
                </a:solidFill>
                <a:effectLst/>
                <a:latin typeface="Arial" panose="020B0604020202020204" pitchFamily="34" charset="0"/>
                <a:cs typeface="Arial" panose="020B0604020202020204" pitchFamily="34" charset="0"/>
              </a:rPr>
              <a:t>Devices are listed through </a:t>
            </a:r>
            <a:r>
              <a:rPr lang="en-US" sz="1400" kern="1200" dirty="0" err="1">
                <a:solidFill>
                  <a:schemeClr val="bg1"/>
                </a:solidFill>
                <a:effectLst/>
                <a:latin typeface="Arial" panose="020B0604020202020204" pitchFamily="34" charset="0"/>
                <a:cs typeface="Arial" panose="020B0604020202020204" pitchFamily="34" charset="0"/>
              </a:rPr>
              <a:t>AbilityTools</a:t>
            </a:r>
            <a:r>
              <a:rPr lang="en-US" sz="1400" kern="1200" dirty="0">
                <a:solidFill>
                  <a:schemeClr val="bg1"/>
                </a:solidFill>
                <a:effectLst/>
                <a:latin typeface="Arial" panose="020B0604020202020204" pitchFamily="34" charset="0"/>
                <a:cs typeface="Arial" panose="020B0604020202020204" pitchFamily="34" charset="0"/>
              </a:rPr>
              <a:t> and consumers can contact and arrange to obtain the device (either by purchasing it or obtaining it for free) from the current owner.  </a:t>
            </a:r>
          </a:p>
          <a:p>
            <a:endParaRPr lang="en-US" sz="1400" kern="1200" dirty="0">
              <a:solidFill>
                <a:schemeClr val="bg1"/>
              </a:solidFill>
              <a:effectLst/>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Reutilization - </a:t>
            </a:r>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AT recycle and reuse to keep devices out of landfills. </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State Financing </a:t>
            </a:r>
          </a:p>
          <a:p>
            <a:endParaRPr lang="en-US" sz="1400" b="0" i="0" u="none" strike="noStrike" kern="1200" baseline="0" dirty="0">
              <a:solidFill>
                <a:schemeClr val="lt1"/>
              </a:solidFill>
              <a:latin typeface="Arial" panose="020B0604020202020204" pitchFamily="34" charset="0"/>
              <a:ea typeface="+mn-ea"/>
              <a:cs typeface="Arial" panose="020B0604020202020204" pitchFamily="34" charset="0"/>
            </a:endParaRPr>
          </a:p>
          <a:p>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The Statewide AT Program provides loans to California residents with disabilities through the </a:t>
            </a:r>
            <a:r>
              <a:rPr lang="en-US" sz="1400" b="0" i="1" u="none" strike="noStrike" kern="1200" baseline="0" dirty="0">
                <a:solidFill>
                  <a:schemeClr val="tx1"/>
                </a:solidFill>
                <a:latin typeface="Arial" panose="020B0604020202020204" pitchFamily="34" charset="0"/>
                <a:ea typeface="+mn-ea"/>
                <a:cs typeface="Arial" panose="020B0604020202020204" pitchFamily="34" charset="0"/>
                <a:hlinkClick r:id="rId4"/>
              </a:rPr>
              <a:t>Freedom Tech Loan (</a:t>
            </a:r>
            <a:r>
              <a:rPr lang="en-US" sz="1400" b="0" i="1" u="none" strike="noStrike" kern="1200" baseline="0" dirty="0" err="1">
                <a:solidFill>
                  <a:schemeClr val="tx1"/>
                </a:solidFill>
                <a:latin typeface="Arial" panose="020B0604020202020204" pitchFamily="34" charset="0"/>
                <a:ea typeface="+mn-ea"/>
                <a:cs typeface="Arial" panose="020B0604020202020204" pitchFamily="34" charset="0"/>
                <a:hlinkClick r:id="rId4"/>
              </a:rPr>
              <a:t>FTL</a:t>
            </a:r>
            <a:r>
              <a:rPr lang="en-US" sz="1400" b="0" i="1" u="none" strike="noStrike" kern="1200" baseline="0" dirty="0">
                <a:solidFill>
                  <a:schemeClr val="tx1"/>
                </a:solidFill>
                <a:latin typeface="Arial" panose="020B0604020202020204" pitchFamily="34" charset="0"/>
                <a:ea typeface="+mn-ea"/>
                <a:cs typeface="Arial" panose="020B0604020202020204" pitchFamily="34" charset="0"/>
                <a:hlinkClick r:id="rId4"/>
              </a:rPr>
              <a:t>) program</a:t>
            </a:r>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 This program is designed to assist individuals with any disability to acquire AT to improve daily living through financial loans at a low interest rate (5.75% or 6%)  with a </a:t>
            </a:r>
          </a:p>
          <a:p>
            <a:endParaRPr lang="en-US" sz="1400" b="0" i="1"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The duration of the loans range depending on the amount and type of device purchased, with repayments structured between six months and five years. This loan program is intended to serve all individuals with disabilities to help them acquire AT.</a:t>
            </a:r>
            <a:endParaRPr lang="en-US" sz="1400" i="1" dirty="0">
              <a:solidFill>
                <a:schemeClr val="tx1"/>
              </a:solidFill>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6C7E786-5987-46DB-80C9-48C41AE240BA}" type="slidenum">
              <a:rPr lang="en-US" smtClean="0"/>
              <a:t>7</a:t>
            </a:fld>
            <a:endParaRPr lang="en-US"/>
          </a:p>
        </p:txBody>
      </p:sp>
    </p:spTree>
    <p:extLst>
      <p:ext uri="{BB962C8B-B14F-4D97-AF65-F5344CB8AC3E}">
        <p14:creationId xmlns:p14="http://schemas.microsoft.com/office/powerpoint/2010/main" val="2356754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Assistive Technology Engagement Survey was created to determine how Californians learned about, obtained, and used AT to better serve them. 100 people responded to the survey, and were allowed to select multiple options on several questions; therefore, percentages for some questions will exceed 100%</a:t>
            </a:r>
          </a:p>
        </p:txBody>
      </p:sp>
      <p:sp>
        <p:nvSpPr>
          <p:cNvPr id="4" name="Slide Number Placeholder 3"/>
          <p:cNvSpPr>
            <a:spLocks noGrp="1"/>
          </p:cNvSpPr>
          <p:nvPr>
            <p:ph type="sldNum" sz="quarter" idx="10"/>
          </p:nvPr>
        </p:nvSpPr>
        <p:spPr/>
        <p:txBody>
          <a:bodyPr/>
          <a:lstStyle/>
          <a:p>
            <a:fld id="{E6C7E786-5987-46DB-80C9-48C41AE240BA}" type="slidenum">
              <a:rPr lang="en-US" smtClean="0"/>
              <a:t>8</a:t>
            </a:fld>
            <a:endParaRPr lang="en-US"/>
          </a:p>
        </p:txBody>
      </p:sp>
    </p:spTree>
    <p:extLst>
      <p:ext uri="{BB962C8B-B14F-4D97-AF65-F5344CB8AC3E}">
        <p14:creationId xmlns:p14="http://schemas.microsoft.com/office/powerpoint/2010/main" val="2898591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88 percent either personally use or have a family member who uses an assistive device or piece of equipment. </a:t>
            </a:r>
          </a:p>
          <a:p>
            <a:r>
              <a:rPr lang="en-US" sz="1800" dirty="0">
                <a:effectLst/>
                <a:latin typeface="Arial" panose="020B0604020202020204" pitchFamily="34" charset="0"/>
                <a:ea typeface="Calibri" panose="020F0502020204030204" pitchFamily="34" charset="0"/>
              </a:rPr>
              <a:t>47% of those surveyed state their insurance is the biggest barrier to obtaining AT as it does not pay for items needed</a:t>
            </a:r>
          </a:p>
          <a:p>
            <a:r>
              <a:rPr lang="en-US" sz="1800" dirty="0">
                <a:effectLst/>
                <a:latin typeface="Arial" panose="020B0604020202020204" pitchFamily="34" charset="0"/>
                <a:ea typeface="Calibri" panose="020F0502020204030204" pitchFamily="34" charset="0"/>
              </a:rPr>
              <a:t>When an individual needs information about AT, they are most likely to search the internet for information (57%) about it, contact their doctor or healthcare provider (46%), reach out to their local Independent Living Center (42%), or ask a friend or family member (32%). </a:t>
            </a:r>
          </a:p>
          <a:p>
            <a:r>
              <a:rPr lang="en-US" sz="1800" dirty="0">
                <a:effectLst/>
                <a:latin typeface="Arial" panose="020B0604020202020204" pitchFamily="34" charset="0"/>
                <a:ea typeface="Calibri" panose="020F0502020204030204" pitchFamily="34" charset="0"/>
              </a:rPr>
              <a:t>53% purchase their AT out-of-pocket </a:t>
            </a:r>
          </a:p>
          <a:p>
            <a:r>
              <a:rPr lang="en-US" sz="1800" dirty="0">
                <a:effectLst/>
                <a:latin typeface="Arial" panose="020B0604020202020204" pitchFamily="34" charset="0"/>
                <a:ea typeface="Calibri" panose="020F0502020204030204" pitchFamily="34" charset="0"/>
              </a:rPr>
              <a:t>50% off the internet </a:t>
            </a:r>
          </a:p>
          <a:p>
            <a:r>
              <a:rPr lang="en-US" sz="1800" dirty="0">
                <a:effectLst/>
                <a:latin typeface="Arial" panose="020B0604020202020204" pitchFamily="34" charset="0"/>
                <a:ea typeface="Calibri" panose="020F0502020204030204" pitchFamily="34" charset="0"/>
              </a:rPr>
              <a:t>49% doctor or healthcare provider </a:t>
            </a:r>
          </a:p>
          <a:p>
            <a:r>
              <a:rPr lang="en-US" sz="1800" dirty="0">
                <a:effectLst/>
                <a:latin typeface="Arial" panose="020B0604020202020204" pitchFamily="34" charset="0"/>
                <a:ea typeface="Calibri" panose="020F0502020204030204" pitchFamily="34" charset="0"/>
              </a:rPr>
              <a:t>If they cannot obtain it from either of those sources, they will buy it from a medical supply store (40%), reach out to an ILC (26%), or borrow one from a friend or family member (22%)</a:t>
            </a:r>
          </a:p>
          <a:p>
            <a:r>
              <a:rPr lang="en-US" sz="1800" dirty="0">
                <a:effectLst/>
                <a:latin typeface="Arial" panose="020B0604020202020204" pitchFamily="34" charset="0"/>
                <a:ea typeface="Calibri" panose="020F0502020204030204" pitchFamily="34" charset="0"/>
              </a:rPr>
              <a:t>Once they no longer need their AT, there is an 80 percent chance that the item is donated, 42 percent chance it is given to a friend or family member, and a 28 percent chance that it is kept in a closet or garage in case it’s needed again. </a:t>
            </a:r>
          </a:p>
          <a:p>
            <a:r>
              <a:rPr lang="en-US" sz="1800" dirty="0">
                <a:effectLst/>
                <a:latin typeface="Arial" panose="020B0604020202020204" pitchFamily="34" charset="0"/>
                <a:ea typeface="Calibri" panose="020F0502020204030204" pitchFamily="34" charset="0"/>
              </a:rPr>
              <a:t>Only 14 percent of individuals sell their AT and 11 percent throw it away</a:t>
            </a:r>
            <a:endParaRPr lang="en-US" dirty="0"/>
          </a:p>
        </p:txBody>
      </p:sp>
      <p:sp>
        <p:nvSpPr>
          <p:cNvPr id="4" name="Slide Number Placeholder 3"/>
          <p:cNvSpPr>
            <a:spLocks noGrp="1"/>
          </p:cNvSpPr>
          <p:nvPr>
            <p:ph type="sldNum" sz="quarter" idx="10"/>
          </p:nvPr>
        </p:nvSpPr>
        <p:spPr/>
        <p:txBody>
          <a:bodyPr/>
          <a:lstStyle/>
          <a:p>
            <a:fld id="{E6C7E786-5987-46DB-80C9-48C41AE240BA}" type="slidenum">
              <a:rPr lang="en-US" smtClean="0"/>
              <a:t>9</a:t>
            </a:fld>
            <a:endParaRPr lang="en-US"/>
          </a:p>
        </p:txBody>
      </p:sp>
    </p:spTree>
    <p:extLst>
      <p:ext uri="{BB962C8B-B14F-4D97-AF65-F5344CB8AC3E}">
        <p14:creationId xmlns:p14="http://schemas.microsoft.com/office/powerpoint/2010/main" val="4290571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55B698-5B12-4939-BAB4-4E88DFB581E6}" type="datetimeFigureOut">
              <a:rPr lang="en-US" smtClean="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A68F80-C88E-4CE7-842A-1D0A18E8E83B}" type="slidenum">
              <a:rPr lang="en-US" smtClean="0"/>
              <a:t>‹#›</a:t>
            </a:fld>
            <a:endParaRPr lang="en-US" dirty="0"/>
          </a:p>
        </p:txBody>
      </p:sp>
    </p:spTree>
    <p:extLst>
      <p:ext uri="{BB962C8B-B14F-4D97-AF65-F5344CB8AC3E}">
        <p14:creationId xmlns:p14="http://schemas.microsoft.com/office/powerpoint/2010/main" val="316292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55B698-5B12-4939-BAB4-4E88DFB581E6}" type="datetimeFigureOut">
              <a:rPr lang="en-US" smtClean="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A68F80-C88E-4CE7-842A-1D0A18E8E83B}" type="slidenum">
              <a:rPr lang="en-US" smtClean="0"/>
              <a:t>‹#›</a:t>
            </a:fld>
            <a:endParaRPr lang="en-US" dirty="0"/>
          </a:p>
        </p:txBody>
      </p:sp>
    </p:spTree>
    <p:extLst>
      <p:ext uri="{BB962C8B-B14F-4D97-AF65-F5344CB8AC3E}">
        <p14:creationId xmlns:p14="http://schemas.microsoft.com/office/powerpoint/2010/main" val="346750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55B698-5B12-4939-BAB4-4E88DFB581E6}" type="datetimeFigureOut">
              <a:rPr lang="en-US" smtClean="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A68F80-C88E-4CE7-842A-1D0A18E8E83B}" type="slidenum">
              <a:rPr lang="en-US" smtClean="0"/>
              <a:t>‹#›</a:t>
            </a:fld>
            <a:endParaRPr lang="en-US" dirty="0"/>
          </a:p>
        </p:txBody>
      </p:sp>
    </p:spTree>
    <p:extLst>
      <p:ext uri="{BB962C8B-B14F-4D97-AF65-F5344CB8AC3E}">
        <p14:creationId xmlns:p14="http://schemas.microsoft.com/office/powerpoint/2010/main" val="277410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55B698-5B12-4939-BAB4-4E88DFB581E6}" type="datetimeFigureOut">
              <a:rPr lang="en-US" smtClean="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A68F80-C88E-4CE7-842A-1D0A18E8E83B}" type="slidenum">
              <a:rPr lang="en-US" smtClean="0"/>
              <a:t>‹#›</a:t>
            </a:fld>
            <a:endParaRPr lang="en-US" dirty="0"/>
          </a:p>
        </p:txBody>
      </p:sp>
    </p:spTree>
    <p:extLst>
      <p:ext uri="{BB962C8B-B14F-4D97-AF65-F5344CB8AC3E}">
        <p14:creationId xmlns:p14="http://schemas.microsoft.com/office/powerpoint/2010/main" val="3331651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55B698-5B12-4939-BAB4-4E88DFB581E6}" type="datetimeFigureOut">
              <a:rPr lang="en-US" smtClean="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A68F80-C88E-4CE7-842A-1D0A18E8E83B}" type="slidenum">
              <a:rPr lang="en-US" smtClean="0"/>
              <a:t>‹#›</a:t>
            </a:fld>
            <a:endParaRPr lang="en-US" dirty="0"/>
          </a:p>
        </p:txBody>
      </p:sp>
    </p:spTree>
    <p:extLst>
      <p:ext uri="{BB962C8B-B14F-4D97-AF65-F5344CB8AC3E}">
        <p14:creationId xmlns:p14="http://schemas.microsoft.com/office/powerpoint/2010/main" val="141338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55B698-5B12-4939-BAB4-4E88DFB581E6}" type="datetimeFigureOut">
              <a:rPr lang="en-US" smtClean="0"/>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A68F80-C88E-4CE7-842A-1D0A18E8E83B}" type="slidenum">
              <a:rPr lang="en-US" smtClean="0"/>
              <a:t>‹#›</a:t>
            </a:fld>
            <a:endParaRPr lang="en-US" dirty="0"/>
          </a:p>
        </p:txBody>
      </p:sp>
    </p:spTree>
    <p:extLst>
      <p:ext uri="{BB962C8B-B14F-4D97-AF65-F5344CB8AC3E}">
        <p14:creationId xmlns:p14="http://schemas.microsoft.com/office/powerpoint/2010/main" val="3930970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55B698-5B12-4939-BAB4-4E88DFB581E6}" type="datetimeFigureOut">
              <a:rPr lang="en-US" smtClean="0"/>
              <a:t>11/29/2022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A68F80-C88E-4CE7-842A-1D0A18E8E83B}" type="slidenum">
              <a:rPr lang="en-US" smtClean="0"/>
              <a:t>‹#›</a:t>
            </a:fld>
            <a:endParaRPr lang="en-US" dirty="0"/>
          </a:p>
        </p:txBody>
      </p:sp>
    </p:spTree>
    <p:extLst>
      <p:ext uri="{BB962C8B-B14F-4D97-AF65-F5344CB8AC3E}">
        <p14:creationId xmlns:p14="http://schemas.microsoft.com/office/powerpoint/2010/main" val="2113884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55B698-5B12-4939-BAB4-4E88DFB581E6}" type="datetimeFigureOut">
              <a:rPr lang="en-US" smtClean="0"/>
              <a:t>11/29/2022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A68F80-C88E-4CE7-842A-1D0A18E8E83B}" type="slidenum">
              <a:rPr lang="en-US" smtClean="0"/>
              <a:t>‹#›</a:t>
            </a:fld>
            <a:endParaRPr lang="en-US" dirty="0"/>
          </a:p>
        </p:txBody>
      </p:sp>
    </p:spTree>
    <p:extLst>
      <p:ext uri="{BB962C8B-B14F-4D97-AF65-F5344CB8AC3E}">
        <p14:creationId xmlns:p14="http://schemas.microsoft.com/office/powerpoint/2010/main" val="165431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55B698-5B12-4939-BAB4-4E88DFB581E6}" type="datetimeFigureOut">
              <a:rPr lang="en-US" smtClean="0"/>
              <a:t>11/29/2022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A68F80-C88E-4CE7-842A-1D0A18E8E83B}" type="slidenum">
              <a:rPr lang="en-US" smtClean="0"/>
              <a:t>‹#›</a:t>
            </a:fld>
            <a:endParaRPr lang="en-US" dirty="0"/>
          </a:p>
        </p:txBody>
      </p:sp>
    </p:spTree>
    <p:extLst>
      <p:ext uri="{BB962C8B-B14F-4D97-AF65-F5344CB8AC3E}">
        <p14:creationId xmlns:p14="http://schemas.microsoft.com/office/powerpoint/2010/main" val="1175123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55B698-5B12-4939-BAB4-4E88DFB581E6}" type="datetimeFigureOut">
              <a:rPr lang="en-US" smtClean="0"/>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A68F80-C88E-4CE7-842A-1D0A18E8E83B}" type="slidenum">
              <a:rPr lang="en-US" smtClean="0"/>
              <a:t>‹#›</a:t>
            </a:fld>
            <a:endParaRPr lang="en-US" dirty="0"/>
          </a:p>
        </p:txBody>
      </p:sp>
    </p:spTree>
    <p:extLst>
      <p:ext uri="{BB962C8B-B14F-4D97-AF65-F5344CB8AC3E}">
        <p14:creationId xmlns:p14="http://schemas.microsoft.com/office/powerpoint/2010/main" val="390144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55B698-5B12-4939-BAB4-4E88DFB581E6}" type="datetimeFigureOut">
              <a:rPr lang="en-US" smtClean="0"/>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A68F80-C88E-4CE7-842A-1D0A18E8E83B}" type="slidenum">
              <a:rPr lang="en-US" smtClean="0"/>
              <a:t>‹#›</a:t>
            </a:fld>
            <a:endParaRPr lang="en-US" dirty="0"/>
          </a:p>
        </p:txBody>
      </p:sp>
    </p:spTree>
    <p:extLst>
      <p:ext uri="{BB962C8B-B14F-4D97-AF65-F5344CB8AC3E}">
        <p14:creationId xmlns:p14="http://schemas.microsoft.com/office/powerpoint/2010/main" val="1018522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B55B698-5B12-4939-BAB4-4E88DFB581E6}" type="datetimeFigureOut">
              <a:rPr lang="en-US" smtClean="0"/>
              <a:t>11/29/2022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FA68F80-C88E-4CE7-842A-1D0A18E8E83B}" type="slidenum">
              <a:rPr lang="en-US" smtClean="0"/>
              <a:t>‹#›</a:t>
            </a:fld>
            <a:endParaRPr lang="en-US" dirty="0"/>
          </a:p>
        </p:txBody>
      </p:sp>
    </p:spTree>
    <p:extLst>
      <p:ext uri="{BB962C8B-B14F-4D97-AF65-F5344CB8AC3E}">
        <p14:creationId xmlns:p14="http://schemas.microsoft.com/office/powerpoint/2010/main" val="1011710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dor.ca.gov/Home/AssistiveTechnology" TargetMode="External"/><Relationship Id="rId4" Type="http://schemas.openxmlformats.org/officeDocument/2006/relationships/hyperlink" Target="mailto:AT@dor.c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C394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90550"/>
            <a:ext cx="8686800" cy="3047999"/>
          </a:xfrm>
        </p:spPr>
        <p:txBody>
          <a:bodyPr>
            <a:normAutofit/>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5400" dirty="0">
                <a:solidFill>
                  <a:schemeClr val="bg1"/>
                </a:solidFill>
                <a:latin typeface="PT Utah Condensed" pitchFamily="34" charset="0"/>
              </a:rPr>
              <a:t>Assistive Technology Program</a:t>
            </a:r>
            <a:br>
              <a:rPr lang="en-US" dirty="0"/>
            </a:br>
            <a:r>
              <a:rPr lang="en-US" sz="4000" kern="1200" dirty="0">
                <a:solidFill>
                  <a:schemeClr val="bg1"/>
                </a:solidFill>
                <a:effectLst/>
                <a:latin typeface="PT Utah Condensed" pitchFamily="34" charset="0"/>
              </a:rPr>
              <a:t>Independent Living and Community Access Division </a:t>
            </a:r>
            <a:endParaRPr lang="en-US" sz="4000" dirty="0">
              <a:solidFill>
                <a:schemeClr val="bg1"/>
              </a:solidFill>
              <a:effectLst/>
              <a:latin typeface="PT Utah Condensed" pitchFamily="34" charset="0"/>
            </a:endParaRP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6927" y="4400550"/>
            <a:ext cx="2410147" cy="63287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C183D7F6-B498-43B3-948B-1728B52AA6E4}">
                <adec:decorative xmlns:adec="http://schemas.microsoft.com/office/drawing/2017/decorative" val="1"/>
              </a:ext>
            </a:extLst>
          </p:cNvPr>
          <p:cNvCxnSpPr/>
          <p:nvPr/>
        </p:nvCxnSpPr>
        <p:spPr>
          <a:xfrm>
            <a:off x="1828800" y="4095750"/>
            <a:ext cx="5486400" cy="0"/>
          </a:xfrm>
          <a:prstGeom prst="line">
            <a:avLst/>
          </a:prstGeom>
          <a:ln w="9525">
            <a:solidFill>
              <a:srgbClr val="89B2C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867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C394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399" y="471094"/>
            <a:ext cx="8077200" cy="1232568"/>
          </a:xfrm>
        </p:spPr>
        <p:txBody>
          <a:bodyPr>
            <a:normAutofit fontScale="90000"/>
          </a:bodyPr>
          <a:lstStyle/>
          <a:p>
            <a:pPr rtl="0" eaLnBrk="1" latinLnBrk="0" hangingPunct="1"/>
            <a:r>
              <a:rPr lang="en-US" u="sng" dirty="0">
                <a:solidFill>
                  <a:schemeClr val="bg1"/>
                </a:solidFill>
                <a:latin typeface="PT Utah Condensed" pitchFamily="34" charset="0"/>
              </a:rPr>
              <a:t>How to Improve </a:t>
            </a:r>
            <a:br>
              <a:rPr lang="en-US" u="sng" dirty="0">
                <a:solidFill>
                  <a:schemeClr val="bg1"/>
                </a:solidFill>
                <a:latin typeface="PT Utah Condensed" pitchFamily="34" charset="0"/>
              </a:rPr>
            </a:br>
            <a:r>
              <a:rPr lang="en-US" u="sng" dirty="0">
                <a:solidFill>
                  <a:schemeClr val="bg1"/>
                </a:solidFill>
                <a:latin typeface="PT Utah Condensed" pitchFamily="34" charset="0"/>
              </a:rPr>
              <a:t>(According to Californians)</a:t>
            </a:r>
            <a:endParaRPr lang="en-US" sz="2700" dirty="0">
              <a:solidFill>
                <a:schemeClr val="bg1"/>
              </a:solidFill>
              <a:effectLst/>
              <a:latin typeface="PT Utah Condensed" pitchFamily="34" charset="0"/>
            </a:endParaRPr>
          </a:p>
        </p:txBody>
      </p:sp>
      <p:sp>
        <p:nvSpPr>
          <p:cNvPr id="5" name="Title 1">
            <a:extLst>
              <a:ext uri="{FF2B5EF4-FFF2-40B4-BE49-F238E27FC236}">
                <a16:creationId xmlns:a16="http://schemas.microsoft.com/office/drawing/2014/main" id="{DEFFDD83-DC49-9AD0-EBBB-4EF07DA24F96}"/>
              </a:ext>
            </a:extLst>
          </p:cNvPr>
          <p:cNvSpPr txBox="1">
            <a:spLocks/>
          </p:cNvSpPr>
          <p:nvPr/>
        </p:nvSpPr>
        <p:spPr>
          <a:xfrm>
            <a:off x="778327" y="1700606"/>
            <a:ext cx="7587343" cy="29718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Outreach and information</a:t>
            </a:r>
          </a:p>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Access to affordable equipment</a:t>
            </a:r>
          </a:p>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Help navigating medical waivers and insurance</a:t>
            </a:r>
          </a:p>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Cross-disability training and technical assistance</a:t>
            </a:r>
          </a:p>
        </p:txBody>
      </p:sp>
    </p:spTree>
    <p:extLst>
      <p:ext uri="{BB962C8B-B14F-4D97-AF65-F5344CB8AC3E}">
        <p14:creationId xmlns:p14="http://schemas.microsoft.com/office/powerpoint/2010/main" val="2303519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C3942"/>
        </a:solidFill>
        <a:effectLst/>
      </p:bgPr>
    </p:bg>
    <p:spTree>
      <p:nvGrpSpPr>
        <p:cNvPr id="1" name=""/>
        <p:cNvGrpSpPr/>
        <p:nvPr/>
      </p:nvGrpSpPr>
      <p:grpSpPr>
        <a:xfrm>
          <a:off x="0" y="0"/>
          <a:ext cx="0" cy="0"/>
          <a:chOff x="0" y="0"/>
          <a:chExt cx="0" cy="0"/>
        </a:xfrm>
      </p:grpSpPr>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6927" y="4400550"/>
            <a:ext cx="2410147" cy="63287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C183D7F6-B498-43B3-948B-1728B52AA6E4}">
                <adec:decorative xmlns:adec="http://schemas.microsoft.com/office/drawing/2017/decorative" val="1"/>
              </a:ext>
            </a:extLst>
          </p:cNvPr>
          <p:cNvCxnSpPr/>
          <p:nvPr/>
        </p:nvCxnSpPr>
        <p:spPr>
          <a:xfrm>
            <a:off x="1828800" y="4324350"/>
            <a:ext cx="5486400" cy="0"/>
          </a:xfrm>
          <a:prstGeom prst="line">
            <a:avLst/>
          </a:prstGeom>
          <a:ln w="9525">
            <a:solidFill>
              <a:srgbClr val="89B2CE"/>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020490"/>
            <a:ext cx="7772400" cy="1102519"/>
          </a:xfrm>
        </p:spPr>
        <p:txBody>
          <a:bodyPr>
            <a:noAutofit/>
          </a:bodyPr>
          <a:lstStyle/>
          <a:p>
            <a:pPr rtl="0" eaLnBrk="1" latinLnBrk="0" hangingPunct="1"/>
            <a:r>
              <a:rPr lang="en-US" sz="2800" kern="1200" dirty="0">
                <a:solidFill>
                  <a:srgbClr val="FFFFFF"/>
                </a:solidFill>
                <a:effectLst/>
                <a:latin typeface="Arial" panose="020B0604020202020204" pitchFamily="34" charset="0"/>
                <a:ea typeface="+mn-ea"/>
                <a:cs typeface="Arial" panose="020B0604020202020204" pitchFamily="34" charset="0"/>
              </a:rPr>
              <a:t>For more information please contact</a:t>
            </a:r>
            <a:r>
              <a:rPr lang="en-US" sz="2800" dirty="0">
                <a:solidFill>
                  <a:srgbClr val="FFFFFF"/>
                </a:solidFill>
                <a:latin typeface="Arial" panose="020B0604020202020204" pitchFamily="34" charset="0"/>
                <a:ea typeface="+mn-ea"/>
                <a:cs typeface="Arial" panose="020B0604020202020204" pitchFamily="34" charset="0"/>
              </a:rPr>
              <a:t>:</a:t>
            </a:r>
            <a:br>
              <a:rPr lang="en-US" sz="2800" dirty="0">
                <a:solidFill>
                  <a:srgbClr val="FFFFFF"/>
                </a:solidFill>
                <a:latin typeface="Arial" panose="020B0604020202020204" pitchFamily="34" charset="0"/>
                <a:ea typeface="+mn-ea"/>
                <a:cs typeface="Arial" panose="020B0604020202020204" pitchFamily="34" charset="0"/>
              </a:rPr>
            </a:br>
            <a:r>
              <a:rPr lang="en-US" sz="2800" kern="1200" dirty="0">
                <a:solidFill>
                  <a:srgbClr val="FFFFFF"/>
                </a:solidFill>
                <a:effectLst/>
                <a:latin typeface="Arial" panose="020B0604020202020204" pitchFamily="34" charset="0"/>
                <a:ea typeface="+mn-ea"/>
                <a:cs typeface="Arial" panose="020B0604020202020204" pitchFamily="34" charset="0"/>
              </a:rPr>
              <a:t> </a:t>
            </a:r>
            <a:endParaRPr lang="en-US" sz="2800" dirty="0">
              <a:effectLst/>
              <a:latin typeface="Arial" panose="020B0604020202020204" pitchFamily="34" charset="0"/>
              <a:cs typeface="Arial" panose="020B0604020202020204" pitchFamily="34" charset="0"/>
            </a:endParaRPr>
          </a:p>
          <a:p>
            <a:pPr rtl="0" eaLnBrk="1" latinLnBrk="0" hangingPunct="1">
              <a:spcAft>
                <a:spcPts val="600"/>
              </a:spcAft>
            </a:pPr>
            <a:r>
              <a:rPr lang="en-US" sz="2800" kern="1200" dirty="0">
                <a:solidFill>
                  <a:srgbClr val="FFFFFF"/>
                </a:solidFill>
                <a:effectLst/>
                <a:latin typeface="Arial" panose="020B0604020202020204" pitchFamily="34" charset="0"/>
                <a:ea typeface="+mn-ea"/>
                <a:cs typeface="Arial" panose="020B0604020202020204" pitchFamily="34" charset="0"/>
              </a:rPr>
              <a:t>California Department of Rehabilitation</a:t>
            </a:r>
            <a:br>
              <a:rPr lang="en-US" sz="2800" kern="1200" dirty="0">
                <a:solidFill>
                  <a:srgbClr val="FFFFFF"/>
                </a:solidFill>
                <a:effectLst/>
                <a:latin typeface="Arial" panose="020B0604020202020204" pitchFamily="34" charset="0"/>
                <a:ea typeface="+mn-ea"/>
                <a:cs typeface="Arial" panose="020B0604020202020204" pitchFamily="34" charset="0"/>
              </a:rPr>
            </a:br>
            <a:r>
              <a:rPr lang="en-US" sz="2800" kern="1200" dirty="0">
                <a:solidFill>
                  <a:schemeClr val="bg1"/>
                </a:solidFill>
                <a:effectLst/>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AT@dor.ca.gov</a:t>
            </a:r>
            <a:br>
              <a:rPr lang="en-US" sz="2800" kern="1200" dirty="0">
                <a:solidFill>
                  <a:schemeClr val="bg1"/>
                </a:solidFill>
                <a:effectLst/>
                <a:latin typeface="Arial" panose="020B0604020202020204" pitchFamily="34" charset="0"/>
                <a:ea typeface="+mn-ea"/>
                <a:cs typeface="Arial" panose="020B0604020202020204" pitchFamily="34" charset="0"/>
              </a:rPr>
            </a:br>
            <a:br>
              <a:rPr lang="en-US" sz="2800" kern="1200" dirty="0">
                <a:solidFill>
                  <a:schemeClr val="bg1"/>
                </a:solidFill>
                <a:effectLst/>
                <a:latin typeface="Arial" panose="020B0604020202020204" pitchFamily="34" charset="0"/>
                <a:ea typeface="+mn-ea"/>
                <a:cs typeface="Arial" panose="020B0604020202020204" pitchFamily="34" charset="0"/>
              </a:rPr>
            </a:br>
            <a:r>
              <a:rPr lang="en-US" sz="2800" kern="1200" dirty="0">
                <a:solidFill>
                  <a:schemeClr val="bg1"/>
                </a:solidFill>
                <a:effectLst/>
                <a:latin typeface="Arial" panose="020B0604020202020204" pitchFamily="34" charset="0"/>
                <a:ea typeface="+mn-ea"/>
                <a:cs typeface="Arial" panose="020B0604020202020204" pitchFamily="34" charset="0"/>
              </a:rPr>
              <a:t>Or visit our website:</a:t>
            </a:r>
            <a:br>
              <a:rPr lang="en-US" sz="2800" kern="1200" dirty="0">
                <a:solidFill>
                  <a:srgbClr val="FFFFFF"/>
                </a:solidFill>
                <a:effectLst/>
                <a:latin typeface="Arial" panose="020B0604020202020204" pitchFamily="34" charset="0"/>
                <a:ea typeface="+mn-ea"/>
                <a:cs typeface="Arial" panose="020B0604020202020204" pitchFamily="34" charset="0"/>
              </a:rPr>
            </a:br>
            <a:r>
              <a:rPr lang="en-US" sz="2800" u="sng" kern="1200" dirty="0">
                <a:solidFill>
                  <a:schemeClr val="bg1"/>
                </a:solidFill>
                <a:effectLst/>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www.dor.ca.gov/Home/AssistiveTechnology</a:t>
            </a:r>
            <a:endParaRPr lang="en-US" sz="2800" u="sng" dirty="0">
              <a:solidFill>
                <a:schemeClr val="bg1"/>
              </a:solidFill>
              <a:effectLst/>
              <a:latin typeface="Arial" panose="020B06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4070122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C394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59674"/>
            <a:ext cx="8077200" cy="1232568"/>
          </a:xfrm>
        </p:spPr>
        <p:txBody>
          <a:bodyPr>
            <a:normAutofit fontScale="90000"/>
          </a:bodyPr>
          <a:lstStyle/>
          <a:p>
            <a:pPr rtl="0" eaLnBrk="1" latinLnBrk="0" hangingPunct="1"/>
            <a:r>
              <a:rPr lang="en-US" u="sng" dirty="0">
                <a:solidFill>
                  <a:schemeClr val="bg1"/>
                </a:solidFill>
                <a:latin typeface="PT Utah Condensed" pitchFamily="34" charset="0"/>
              </a:rPr>
              <a:t>State Plan for Assistive Technology </a:t>
            </a:r>
            <a:br>
              <a:rPr lang="en-US" sz="2700" dirty="0">
                <a:solidFill>
                  <a:schemeClr val="bg1"/>
                </a:solidFill>
                <a:latin typeface="PT Utah Condensed" pitchFamily="34" charset="0"/>
              </a:rPr>
            </a:br>
            <a:br>
              <a:rPr lang="en-US" sz="2700" kern="1200" dirty="0">
                <a:solidFill>
                  <a:schemeClr val="bg1"/>
                </a:solidFill>
                <a:effectLst/>
                <a:latin typeface="PT Utah Condensed" pitchFamily="34" charset="0"/>
              </a:rPr>
            </a:br>
            <a:endParaRPr lang="en-US" sz="2700" dirty="0">
              <a:solidFill>
                <a:schemeClr val="bg1"/>
              </a:solidFill>
              <a:effectLst/>
              <a:latin typeface="PT Utah Condensed" pitchFamily="34" charset="0"/>
            </a:endParaRPr>
          </a:p>
        </p:txBody>
      </p:sp>
      <p:sp>
        <p:nvSpPr>
          <p:cNvPr id="5" name="Title 1">
            <a:extLst>
              <a:ext uri="{FF2B5EF4-FFF2-40B4-BE49-F238E27FC236}">
                <a16:creationId xmlns:a16="http://schemas.microsoft.com/office/drawing/2014/main" id="{DEFFDD83-DC49-9AD0-EBBB-4EF07DA24F96}"/>
              </a:ext>
            </a:extLst>
          </p:cNvPr>
          <p:cNvSpPr txBox="1">
            <a:spLocks/>
          </p:cNvSpPr>
          <p:nvPr/>
        </p:nvSpPr>
        <p:spPr>
          <a:xfrm>
            <a:off x="778328" y="1276350"/>
            <a:ext cx="7587343" cy="327659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spcBef>
                <a:spcPts val="0"/>
              </a:spcBef>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How CA will conduct its AT Program</a:t>
            </a:r>
          </a:p>
          <a:p>
            <a:pPr marL="457200" indent="-457200" algn="l">
              <a:spcBef>
                <a:spcPts val="0"/>
              </a:spcBef>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Lead Agency, Implementing Entity &amp; ATAC</a:t>
            </a:r>
          </a:p>
          <a:p>
            <a:pPr marL="457200" indent="-457200" algn="l">
              <a:spcBef>
                <a:spcPts val="0"/>
              </a:spcBef>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Submitted to Administration for Community Living through the National Assistive Technology Act Data System (NATADS)</a:t>
            </a:r>
          </a:p>
        </p:txBody>
      </p:sp>
    </p:spTree>
    <p:extLst>
      <p:ext uri="{BB962C8B-B14F-4D97-AF65-F5344CB8AC3E}">
        <p14:creationId xmlns:p14="http://schemas.microsoft.com/office/powerpoint/2010/main" val="200543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C394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59674"/>
            <a:ext cx="8077200" cy="1232568"/>
          </a:xfrm>
        </p:spPr>
        <p:txBody>
          <a:bodyPr>
            <a:normAutofit/>
          </a:bodyPr>
          <a:lstStyle/>
          <a:p>
            <a:pPr rtl="0" eaLnBrk="1" latinLnBrk="0" hangingPunct="1"/>
            <a:r>
              <a:rPr lang="en-US" u="sng" dirty="0">
                <a:solidFill>
                  <a:schemeClr val="bg1"/>
                </a:solidFill>
                <a:latin typeface="PT Utah Condensed" pitchFamily="34" charset="0"/>
              </a:rPr>
              <a:t>State Plan Administration</a:t>
            </a:r>
            <a:br>
              <a:rPr lang="en-US" sz="2700" kern="1200" dirty="0">
                <a:solidFill>
                  <a:schemeClr val="bg1"/>
                </a:solidFill>
                <a:effectLst/>
                <a:latin typeface="PT Utah Condensed" pitchFamily="34" charset="0"/>
              </a:rPr>
            </a:br>
            <a:endParaRPr lang="en-US" sz="2700" dirty="0">
              <a:solidFill>
                <a:schemeClr val="bg1"/>
              </a:solidFill>
              <a:effectLst/>
              <a:latin typeface="PT Utah Condensed" pitchFamily="34" charset="0"/>
            </a:endParaRPr>
          </a:p>
        </p:txBody>
      </p:sp>
      <p:sp>
        <p:nvSpPr>
          <p:cNvPr id="5" name="Title 1">
            <a:extLst>
              <a:ext uri="{FF2B5EF4-FFF2-40B4-BE49-F238E27FC236}">
                <a16:creationId xmlns:a16="http://schemas.microsoft.com/office/drawing/2014/main" id="{DEFFDD83-DC49-9AD0-EBBB-4EF07DA24F96}"/>
              </a:ext>
            </a:extLst>
          </p:cNvPr>
          <p:cNvSpPr txBox="1">
            <a:spLocks/>
          </p:cNvSpPr>
          <p:nvPr/>
        </p:nvSpPr>
        <p:spPr>
          <a:xfrm>
            <a:off x="778328" y="1405485"/>
            <a:ext cx="7587343" cy="327659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Required under AT Act</a:t>
            </a:r>
          </a:p>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Updated every 3 years</a:t>
            </a:r>
          </a:p>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Tied to annual progress report (APR)</a:t>
            </a:r>
          </a:p>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Reviewed annually</a:t>
            </a:r>
          </a:p>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Coordination and collaboration</a:t>
            </a:r>
          </a:p>
        </p:txBody>
      </p:sp>
    </p:spTree>
    <p:extLst>
      <p:ext uri="{BB962C8B-B14F-4D97-AF65-F5344CB8AC3E}">
        <p14:creationId xmlns:p14="http://schemas.microsoft.com/office/powerpoint/2010/main" val="1964126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C394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399" y="471094"/>
            <a:ext cx="8077200" cy="1232568"/>
          </a:xfrm>
        </p:spPr>
        <p:txBody>
          <a:bodyPr>
            <a:normAutofit/>
          </a:bodyPr>
          <a:lstStyle/>
          <a:p>
            <a:pPr rtl="0" eaLnBrk="1" latinLnBrk="0" hangingPunct="1"/>
            <a:r>
              <a:rPr lang="en-US" u="sng" dirty="0">
                <a:solidFill>
                  <a:schemeClr val="bg1"/>
                </a:solidFill>
                <a:latin typeface="PT Utah Condensed" pitchFamily="34" charset="0"/>
              </a:rPr>
              <a:t>State Plan Activities</a:t>
            </a:r>
            <a:endParaRPr lang="en-US" sz="2700" dirty="0">
              <a:solidFill>
                <a:schemeClr val="bg1"/>
              </a:solidFill>
              <a:effectLst/>
              <a:latin typeface="PT Utah Condensed" pitchFamily="34" charset="0"/>
            </a:endParaRPr>
          </a:p>
        </p:txBody>
      </p:sp>
      <p:sp>
        <p:nvSpPr>
          <p:cNvPr id="5" name="Title 1">
            <a:extLst>
              <a:ext uri="{FF2B5EF4-FFF2-40B4-BE49-F238E27FC236}">
                <a16:creationId xmlns:a16="http://schemas.microsoft.com/office/drawing/2014/main" id="{DEFFDD83-DC49-9AD0-EBBB-4EF07DA24F96}"/>
              </a:ext>
            </a:extLst>
          </p:cNvPr>
          <p:cNvSpPr txBox="1">
            <a:spLocks/>
          </p:cNvSpPr>
          <p:nvPr/>
        </p:nvSpPr>
        <p:spPr>
          <a:xfrm>
            <a:off x="778327" y="1428750"/>
            <a:ext cx="7587343" cy="2971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Advisory Council</a:t>
            </a:r>
          </a:p>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State Leadership Activities</a:t>
            </a:r>
          </a:p>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State Level Activities</a:t>
            </a:r>
          </a:p>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Coordination and Collaboration</a:t>
            </a:r>
          </a:p>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Leveraged Funding</a:t>
            </a:r>
          </a:p>
        </p:txBody>
      </p:sp>
    </p:spTree>
    <p:extLst>
      <p:ext uri="{BB962C8B-B14F-4D97-AF65-F5344CB8AC3E}">
        <p14:creationId xmlns:p14="http://schemas.microsoft.com/office/powerpoint/2010/main" val="2677237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C394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59674"/>
            <a:ext cx="8077200" cy="1232568"/>
          </a:xfrm>
        </p:spPr>
        <p:txBody>
          <a:bodyPr>
            <a:normAutofit/>
          </a:bodyPr>
          <a:lstStyle/>
          <a:p>
            <a:pPr rtl="0" eaLnBrk="1" latinLnBrk="0" hangingPunct="1"/>
            <a:r>
              <a:rPr lang="en-US" u="sng" dirty="0">
                <a:solidFill>
                  <a:schemeClr val="bg1"/>
                </a:solidFill>
                <a:latin typeface="PT Utah Condensed" pitchFamily="34" charset="0"/>
              </a:rPr>
              <a:t>Annual Progress Report (APR)</a:t>
            </a:r>
            <a:br>
              <a:rPr lang="en-US" sz="2700" kern="1200" dirty="0">
                <a:solidFill>
                  <a:schemeClr val="bg1"/>
                </a:solidFill>
                <a:effectLst/>
                <a:latin typeface="PT Utah Condensed" pitchFamily="34" charset="0"/>
              </a:rPr>
            </a:br>
            <a:endParaRPr lang="en-US" sz="2700" dirty="0">
              <a:solidFill>
                <a:schemeClr val="bg1"/>
              </a:solidFill>
              <a:effectLst/>
              <a:latin typeface="PT Utah Condensed" pitchFamily="34" charset="0"/>
            </a:endParaRPr>
          </a:p>
        </p:txBody>
      </p:sp>
      <p:sp>
        <p:nvSpPr>
          <p:cNvPr id="5" name="Title 1">
            <a:extLst>
              <a:ext uri="{FF2B5EF4-FFF2-40B4-BE49-F238E27FC236}">
                <a16:creationId xmlns:a16="http://schemas.microsoft.com/office/drawing/2014/main" id="{DEFFDD83-DC49-9AD0-EBBB-4EF07DA24F96}"/>
              </a:ext>
            </a:extLst>
          </p:cNvPr>
          <p:cNvSpPr txBox="1">
            <a:spLocks/>
          </p:cNvSpPr>
          <p:nvPr/>
        </p:nvSpPr>
        <p:spPr>
          <a:xfrm>
            <a:off x="778328" y="1435045"/>
            <a:ext cx="7587343" cy="327659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Outcome Measurements</a:t>
            </a:r>
          </a:p>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Consumer Satisfaction</a:t>
            </a:r>
          </a:p>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Expenditures</a:t>
            </a:r>
          </a:p>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Cost Savings for Consumers</a:t>
            </a:r>
          </a:p>
        </p:txBody>
      </p:sp>
    </p:spTree>
    <p:extLst>
      <p:ext uri="{BB962C8B-B14F-4D97-AF65-F5344CB8AC3E}">
        <p14:creationId xmlns:p14="http://schemas.microsoft.com/office/powerpoint/2010/main" val="476575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C394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399" y="471094"/>
            <a:ext cx="8077200" cy="1232568"/>
          </a:xfrm>
        </p:spPr>
        <p:txBody>
          <a:bodyPr>
            <a:normAutofit/>
          </a:bodyPr>
          <a:lstStyle/>
          <a:p>
            <a:pPr rtl="0" eaLnBrk="1" latinLnBrk="0" hangingPunct="1"/>
            <a:r>
              <a:rPr lang="en-US" u="sng" dirty="0">
                <a:solidFill>
                  <a:schemeClr val="bg1"/>
                </a:solidFill>
                <a:latin typeface="PT Utah Condensed" pitchFamily="34" charset="0"/>
              </a:rPr>
              <a:t>State Leadership Activities</a:t>
            </a:r>
            <a:endParaRPr lang="en-US" sz="2700" dirty="0">
              <a:solidFill>
                <a:schemeClr val="bg1"/>
              </a:solidFill>
              <a:effectLst/>
              <a:latin typeface="PT Utah Condensed" pitchFamily="34" charset="0"/>
            </a:endParaRPr>
          </a:p>
        </p:txBody>
      </p:sp>
      <p:sp>
        <p:nvSpPr>
          <p:cNvPr id="5" name="Title 1">
            <a:extLst>
              <a:ext uri="{FF2B5EF4-FFF2-40B4-BE49-F238E27FC236}">
                <a16:creationId xmlns:a16="http://schemas.microsoft.com/office/drawing/2014/main" id="{DEFFDD83-DC49-9AD0-EBBB-4EF07DA24F96}"/>
              </a:ext>
            </a:extLst>
          </p:cNvPr>
          <p:cNvSpPr txBox="1">
            <a:spLocks/>
          </p:cNvSpPr>
          <p:nvPr/>
        </p:nvSpPr>
        <p:spPr>
          <a:xfrm>
            <a:off x="778327" y="1428750"/>
            <a:ext cx="7587343" cy="2971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Public Awareness</a:t>
            </a:r>
          </a:p>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Information and Assistance</a:t>
            </a:r>
          </a:p>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Training</a:t>
            </a:r>
          </a:p>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Technical Assistance</a:t>
            </a:r>
          </a:p>
        </p:txBody>
      </p:sp>
    </p:spTree>
    <p:extLst>
      <p:ext uri="{BB962C8B-B14F-4D97-AF65-F5344CB8AC3E}">
        <p14:creationId xmlns:p14="http://schemas.microsoft.com/office/powerpoint/2010/main" val="2967785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C394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399" y="471094"/>
            <a:ext cx="8077200" cy="1232568"/>
          </a:xfrm>
        </p:spPr>
        <p:txBody>
          <a:bodyPr>
            <a:normAutofit/>
          </a:bodyPr>
          <a:lstStyle/>
          <a:p>
            <a:pPr rtl="0" eaLnBrk="1" latinLnBrk="0" hangingPunct="1"/>
            <a:r>
              <a:rPr lang="en-US" u="sng" dirty="0">
                <a:solidFill>
                  <a:schemeClr val="bg1"/>
                </a:solidFill>
                <a:latin typeface="PT Utah Condensed" pitchFamily="34" charset="0"/>
              </a:rPr>
              <a:t>State Level Activities</a:t>
            </a:r>
            <a:endParaRPr lang="en-US" sz="2700" dirty="0">
              <a:solidFill>
                <a:schemeClr val="bg1"/>
              </a:solidFill>
              <a:effectLst/>
              <a:latin typeface="PT Utah Condensed" pitchFamily="34" charset="0"/>
            </a:endParaRPr>
          </a:p>
        </p:txBody>
      </p:sp>
      <p:sp>
        <p:nvSpPr>
          <p:cNvPr id="5" name="Title 1">
            <a:extLst>
              <a:ext uri="{FF2B5EF4-FFF2-40B4-BE49-F238E27FC236}">
                <a16:creationId xmlns:a16="http://schemas.microsoft.com/office/drawing/2014/main" id="{DEFFDD83-DC49-9AD0-EBBB-4EF07DA24F96}"/>
              </a:ext>
            </a:extLst>
          </p:cNvPr>
          <p:cNvSpPr txBox="1">
            <a:spLocks/>
          </p:cNvSpPr>
          <p:nvPr/>
        </p:nvSpPr>
        <p:spPr>
          <a:xfrm>
            <a:off x="778327" y="1428750"/>
            <a:ext cx="7587343" cy="2971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Device Demonstration</a:t>
            </a:r>
          </a:p>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Device Loan Program</a:t>
            </a:r>
          </a:p>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Reutilization Programs</a:t>
            </a:r>
          </a:p>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State Financing</a:t>
            </a:r>
          </a:p>
        </p:txBody>
      </p:sp>
    </p:spTree>
    <p:extLst>
      <p:ext uri="{BB962C8B-B14F-4D97-AF65-F5344CB8AC3E}">
        <p14:creationId xmlns:p14="http://schemas.microsoft.com/office/powerpoint/2010/main" val="184908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C394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399" y="471094"/>
            <a:ext cx="8077200" cy="1232568"/>
          </a:xfrm>
        </p:spPr>
        <p:txBody>
          <a:bodyPr>
            <a:normAutofit/>
          </a:bodyPr>
          <a:lstStyle/>
          <a:p>
            <a:pPr rtl="0" eaLnBrk="1" latinLnBrk="0" hangingPunct="1"/>
            <a:r>
              <a:rPr lang="en-US" u="sng" dirty="0">
                <a:solidFill>
                  <a:schemeClr val="bg1"/>
                </a:solidFill>
                <a:latin typeface="PT Utah Condensed" pitchFamily="34" charset="0"/>
              </a:rPr>
              <a:t>Engagement Survey</a:t>
            </a:r>
            <a:endParaRPr lang="en-US" sz="2700" dirty="0">
              <a:solidFill>
                <a:schemeClr val="bg1"/>
              </a:solidFill>
              <a:effectLst/>
              <a:latin typeface="PT Utah Condensed" pitchFamily="34" charset="0"/>
            </a:endParaRPr>
          </a:p>
        </p:txBody>
      </p:sp>
      <p:sp>
        <p:nvSpPr>
          <p:cNvPr id="5" name="Title 1">
            <a:extLst>
              <a:ext uri="{FF2B5EF4-FFF2-40B4-BE49-F238E27FC236}">
                <a16:creationId xmlns:a16="http://schemas.microsoft.com/office/drawing/2014/main" id="{DEFFDD83-DC49-9AD0-EBBB-4EF07DA24F96}"/>
              </a:ext>
            </a:extLst>
          </p:cNvPr>
          <p:cNvSpPr txBox="1">
            <a:spLocks/>
          </p:cNvSpPr>
          <p:nvPr/>
        </p:nvSpPr>
        <p:spPr>
          <a:xfrm>
            <a:off x="778327" y="1428750"/>
            <a:ext cx="7587343" cy="2971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en-US" sz="2900" dirty="0">
                <a:solidFill>
                  <a:schemeClr val="bg1"/>
                </a:solidFill>
                <a:latin typeface="Arial" panose="020B0604020202020204" pitchFamily="34" charset="0"/>
                <a:cs typeface="Arial" panose="020B0604020202020204" pitchFamily="34" charset="0"/>
              </a:rPr>
              <a:t>Survey Measured: </a:t>
            </a:r>
          </a:p>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AT engagement</a:t>
            </a:r>
          </a:p>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Barriers accessing AT services and equipment</a:t>
            </a:r>
          </a:p>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Knowledge and participation statewide</a:t>
            </a:r>
          </a:p>
        </p:txBody>
      </p:sp>
    </p:spTree>
    <p:extLst>
      <p:ext uri="{BB962C8B-B14F-4D97-AF65-F5344CB8AC3E}">
        <p14:creationId xmlns:p14="http://schemas.microsoft.com/office/powerpoint/2010/main" val="2248754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C394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399" y="471094"/>
            <a:ext cx="8077200" cy="1232568"/>
          </a:xfrm>
        </p:spPr>
        <p:txBody>
          <a:bodyPr>
            <a:normAutofit/>
          </a:bodyPr>
          <a:lstStyle/>
          <a:p>
            <a:pPr rtl="0" eaLnBrk="1" latinLnBrk="0" hangingPunct="1"/>
            <a:r>
              <a:rPr lang="en-US" u="sng" dirty="0">
                <a:solidFill>
                  <a:schemeClr val="bg1"/>
                </a:solidFill>
                <a:latin typeface="PT Utah Condensed" pitchFamily="34" charset="0"/>
              </a:rPr>
              <a:t>Engagement Survey Findings</a:t>
            </a:r>
            <a:endParaRPr lang="en-US" sz="2700" dirty="0">
              <a:solidFill>
                <a:schemeClr val="bg1"/>
              </a:solidFill>
              <a:effectLst/>
              <a:latin typeface="PT Utah Condensed" pitchFamily="34" charset="0"/>
            </a:endParaRPr>
          </a:p>
        </p:txBody>
      </p:sp>
      <p:sp>
        <p:nvSpPr>
          <p:cNvPr id="5" name="Title 1">
            <a:extLst>
              <a:ext uri="{FF2B5EF4-FFF2-40B4-BE49-F238E27FC236}">
                <a16:creationId xmlns:a16="http://schemas.microsoft.com/office/drawing/2014/main" id="{DEFFDD83-DC49-9AD0-EBBB-4EF07DA24F96}"/>
              </a:ext>
            </a:extLst>
          </p:cNvPr>
          <p:cNvSpPr txBox="1">
            <a:spLocks/>
          </p:cNvSpPr>
          <p:nvPr/>
        </p:nvSpPr>
        <p:spPr>
          <a:xfrm>
            <a:off x="778327" y="1428750"/>
            <a:ext cx="7587343" cy="2971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AT engagement</a:t>
            </a:r>
          </a:p>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Barriers accessing AT services and equipment</a:t>
            </a:r>
          </a:p>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Knowledge and participation statewide</a:t>
            </a:r>
          </a:p>
          <a:p>
            <a:pPr marL="457200" indent="-457200" algn="l">
              <a:spcAft>
                <a:spcPts val="1200"/>
              </a:spcAft>
              <a:buFont typeface="Arial" panose="020B0604020202020204" pitchFamily="34" charset="0"/>
              <a:buChar char="•"/>
            </a:pPr>
            <a:r>
              <a:rPr lang="en-US" sz="2900" dirty="0">
                <a:solidFill>
                  <a:schemeClr val="bg1"/>
                </a:solidFill>
                <a:latin typeface="Arial" panose="020B0604020202020204" pitchFamily="34" charset="0"/>
                <a:cs typeface="Arial" panose="020B0604020202020204" pitchFamily="34" charset="0"/>
              </a:rPr>
              <a:t>Disposal</a:t>
            </a:r>
          </a:p>
        </p:txBody>
      </p:sp>
    </p:spTree>
    <p:extLst>
      <p:ext uri="{BB962C8B-B14F-4D97-AF65-F5344CB8AC3E}">
        <p14:creationId xmlns:p14="http://schemas.microsoft.com/office/powerpoint/2010/main" val="555272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5764</TotalTime>
  <Words>1557</Words>
  <Application>Microsoft Office PowerPoint</Application>
  <PresentationFormat>On-screen Show (16:9)</PresentationFormat>
  <Paragraphs>134</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Symbol</vt:lpstr>
      <vt:lpstr>PT Utah Condensed</vt:lpstr>
      <vt:lpstr>Arial</vt:lpstr>
      <vt:lpstr>Office Theme</vt:lpstr>
      <vt:lpstr>Assistive Technology Program Independent Living and Community Access Division </vt:lpstr>
      <vt:lpstr>State Plan for Assistive Technology   </vt:lpstr>
      <vt:lpstr>State Plan Administration </vt:lpstr>
      <vt:lpstr>State Plan Activities</vt:lpstr>
      <vt:lpstr>Annual Progress Report (APR) </vt:lpstr>
      <vt:lpstr>State Leadership Activities</vt:lpstr>
      <vt:lpstr>State Level Activities</vt:lpstr>
      <vt:lpstr>Engagement Survey</vt:lpstr>
      <vt:lpstr>Engagement Survey Findings</vt:lpstr>
      <vt:lpstr>How to Improve  (According to Californians)</vt:lpstr>
      <vt:lpstr>For more information please contact:   California Department of Rehabilitation AT@dor.ca.gov  Or visit our website: www.dor.ca.gov/Home/AssistiveTechnology </vt:lpstr>
    </vt:vector>
  </TitlesOfParts>
  <Company>Department of Rehabilitation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Independence, and Equality</dc:title>
  <dc:creator>Slagerman, Keith@DOR</dc:creator>
  <cp:lastModifiedBy>Huynh, Duy@DOR</cp:lastModifiedBy>
  <cp:revision>57</cp:revision>
  <dcterms:created xsi:type="dcterms:W3CDTF">2016-02-24T16:59:39Z</dcterms:created>
  <dcterms:modified xsi:type="dcterms:W3CDTF">2022-11-29T21:33:09Z</dcterms:modified>
</cp:coreProperties>
</file>